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bin" ContentType="audio/unknown"/>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95" r:id="rId3"/>
    <p:sldId id="258" r:id="rId4"/>
    <p:sldId id="259" r:id="rId5"/>
    <p:sldId id="270" r:id="rId6"/>
    <p:sldId id="269" r:id="rId7"/>
    <p:sldId id="257" r:id="rId8"/>
    <p:sldId id="262" r:id="rId9"/>
    <p:sldId id="293" r:id="rId10"/>
    <p:sldId id="294" r:id="rId11"/>
    <p:sldId id="271" r:id="rId12"/>
    <p:sldId id="272" r:id="rId13"/>
    <p:sldId id="261" r:id="rId14"/>
    <p:sldId id="267" r:id="rId15"/>
    <p:sldId id="273" r:id="rId16"/>
    <p:sldId id="284" r:id="rId17"/>
    <p:sldId id="275" r:id="rId18"/>
    <p:sldId id="276" r:id="rId19"/>
    <p:sldId id="277" r:id="rId20"/>
    <p:sldId id="278" r:id="rId21"/>
    <p:sldId id="285" r:id="rId22"/>
    <p:sldId id="279" r:id="rId23"/>
    <p:sldId id="280" r:id="rId24"/>
    <p:sldId id="283" r:id="rId25"/>
    <p:sldId id="260" r:id="rId26"/>
    <p:sldId id="290" r:id="rId27"/>
    <p:sldId id="291" r:id="rId28"/>
    <p:sldId id="292" r:id="rId29"/>
    <p:sldId id="286" r:id="rId30"/>
    <p:sldId id="266" r:id="rId31"/>
    <p:sldId id="268" r:id="rId32"/>
    <p:sldId id="265" r:id="rId33"/>
    <p:sldId id="263" r:id="rId34"/>
    <p:sldId id="264" r:id="rId35"/>
    <p:sldId id="287" r:id="rId36"/>
    <p:sldId id="289"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9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126" autoAdjust="0"/>
    <p:restoredTop sz="81362" autoAdjust="0"/>
  </p:normalViewPr>
  <p:slideViewPr>
    <p:cSldViewPr snapToGrid="0" snapToObjects="1">
      <p:cViewPr varScale="1">
        <p:scale>
          <a:sx n="66" d="100"/>
          <a:sy n="66" d="100"/>
        </p:scale>
        <p:origin x="-104" y="-3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6DE57-4CAA-F343-8982-652BEC8936BF}" type="datetimeFigureOut">
              <a:rPr lang="en-US" smtClean="0"/>
              <a:t>9/12/12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7D18FD-9753-444B-9994-513848D08D13}" type="slidenum">
              <a:rPr lang="en-US" smtClean="0"/>
              <a:t>‹#›</a:t>
            </a:fld>
            <a:endParaRPr lang="en-US"/>
          </a:p>
        </p:txBody>
      </p:sp>
    </p:spTree>
    <p:extLst>
      <p:ext uri="{BB962C8B-B14F-4D97-AF65-F5344CB8AC3E}">
        <p14:creationId xmlns:p14="http://schemas.microsoft.com/office/powerpoint/2010/main" val="40986006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knowledge comes from experience” We</a:t>
            </a:r>
            <a:r>
              <a:rPr lang="en-US" baseline="0" dirty="0" smtClean="0"/>
              <a:t> can adopt different accounts of common sense and empirical science claims and math and logic.</a:t>
            </a:r>
            <a:endParaRPr lang="en-US" dirty="0"/>
          </a:p>
        </p:txBody>
      </p:sp>
      <p:sp>
        <p:nvSpPr>
          <p:cNvPr id="4" name="Slide Number Placeholder 3"/>
          <p:cNvSpPr>
            <a:spLocks noGrp="1"/>
          </p:cNvSpPr>
          <p:nvPr>
            <p:ph type="sldNum" sz="quarter" idx="10"/>
          </p:nvPr>
        </p:nvSpPr>
        <p:spPr/>
        <p:txBody>
          <a:bodyPr/>
          <a:lstStyle/>
          <a:p>
            <a:fld id="{827D18FD-9753-444B-9994-513848D08D13}" type="slidenum">
              <a:rPr lang="en-US" smtClean="0"/>
              <a:t>4</a:t>
            </a:fld>
            <a:endParaRPr lang="en-US"/>
          </a:p>
        </p:txBody>
      </p:sp>
    </p:spTree>
    <p:extLst>
      <p:ext uri="{BB962C8B-B14F-4D97-AF65-F5344CB8AC3E}">
        <p14:creationId xmlns:p14="http://schemas.microsoft.com/office/powerpoint/2010/main" val="220170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abstraction, contra Locke. </a:t>
            </a:r>
            <a:endParaRPr lang="en-US" dirty="0"/>
          </a:p>
        </p:txBody>
      </p:sp>
      <p:sp>
        <p:nvSpPr>
          <p:cNvPr id="4" name="Slide Number Placeholder 3"/>
          <p:cNvSpPr>
            <a:spLocks noGrp="1"/>
          </p:cNvSpPr>
          <p:nvPr>
            <p:ph type="sldNum" sz="quarter" idx="10"/>
          </p:nvPr>
        </p:nvSpPr>
        <p:spPr/>
        <p:txBody>
          <a:bodyPr/>
          <a:lstStyle/>
          <a:p>
            <a:fld id="{827D18FD-9753-444B-9994-513848D08D13}" type="slidenum">
              <a:rPr lang="en-US" smtClean="0"/>
              <a:t>22</a:t>
            </a:fld>
            <a:endParaRPr lang="en-US"/>
          </a:p>
        </p:txBody>
      </p:sp>
    </p:spTree>
    <p:extLst>
      <p:ext uri="{BB962C8B-B14F-4D97-AF65-F5344CB8AC3E}">
        <p14:creationId xmlns:p14="http://schemas.microsoft.com/office/powerpoint/2010/main" val="410596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t>
            </a:r>
            <a:r>
              <a:rPr lang="en-US" dirty="0" err="1" smtClean="0"/>
              <a:t>Physicalism</a:t>
            </a:r>
            <a:r>
              <a:rPr lang="en-US" dirty="0" smtClean="0"/>
              <a:t>? Contemporary naturalists</a:t>
            </a:r>
            <a:r>
              <a:rPr lang="en-US" baseline="0" dirty="0" smtClean="0"/>
              <a:t> don’t want to be committed to “material substance” as characterized by Berkeley and want to recognize physical items, like fields, that aren’t in any ordinary sense “material.”</a:t>
            </a:r>
            <a:endParaRPr lang="en-US" dirty="0"/>
          </a:p>
        </p:txBody>
      </p:sp>
      <p:sp>
        <p:nvSpPr>
          <p:cNvPr id="4" name="Slide Number Placeholder 3"/>
          <p:cNvSpPr>
            <a:spLocks noGrp="1"/>
          </p:cNvSpPr>
          <p:nvPr>
            <p:ph type="sldNum" sz="quarter" idx="10"/>
          </p:nvPr>
        </p:nvSpPr>
        <p:spPr/>
        <p:txBody>
          <a:bodyPr/>
          <a:lstStyle/>
          <a:p>
            <a:fld id="{827D18FD-9753-444B-9994-513848D08D13}" type="slidenum">
              <a:rPr lang="en-US" smtClean="0"/>
              <a:t>7</a:t>
            </a:fld>
            <a:endParaRPr lang="en-US"/>
          </a:p>
        </p:txBody>
      </p:sp>
    </p:spTree>
    <p:extLst>
      <p:ext uri="{BB962C8B-B14F-4D97-AF65-F5344CB8AC3E}">
        <p14:creationId xmlns:p14="http://schemas.microsoft.com/office/powerpoint/2010/main" val="3813324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he’s playing</a:t>
            </a:r>
            <a:r>
              <a:rPr lang="en-US" baseline="0" dirty="0" smtClean="0"/>
              <a:t> on ambiguity between </a:t>
            </a:r>
            <a:r>
              <a:rPr lang="en-US" i="1" baseline="0" dirty="0" smtClean="0"/>
              <a:t>sensations</a:t>
            </a:r>
            <a:r>
              <a:rPr lang="en-US" i="0" baseline="0" dirty="0" smtClean="0"/>
              <a:t> and </a:t>
            </a:r>
            <a:r>
              <a:rPr lang="en-US" i="1" baseline="0" dirty="0" smtClean="0"/>
              <a:t>sensible qualities</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827D18FD-9753-444B-9994-513848D08D13}" type="slidenum">
              <a:rPr lang="en-US" smtClean="0"/>
              <a:t>8</a:t>
            </a:fld>
            <a:endParaRPr lang="en-US"/>
          </a:p>
        </p:txBody>
      </p:sp>
    </p:spTree>
    <p:extLst>
      <p:ext uri="{BB962C8B-B14F-4D97-AF65-F5344CB8AC3E}">
        <p14:creationId xmlns:p14="http://schemas.microsoft.com/office/powerpoint/2010/main" val="323076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err="1" smtClean="0"/>
              <a:t>Esse</a:t>
            </a:r>
            <a:r>
              <a:rPr lang="en-US" dirty="0" smtClean="0"/>
              <a:t> is </a:t>
            </a:r>
            <a:r>
              <a:rPr lang="en-US" dirty="0" err="1" smtClean="0"/>
              <a:t>percipi</a:t>
            </a:r>
            <a:endParaRPr lang="en-US" dirty="0" smtClean="0"/>
          </a:p>
          <a:p>
            <a:pPr marL="228600" indent="-228600">
              <a:buAutoNum type="arabicParenBoth"/>
            </a:pPr>
            <a:r>
              <a:rPr lang="en-US" dirty="0" smtClean="0"/>
              <a:t>Humanly</a:t>
            </a:r>
            <a:r>
              <a:rPr lang="en-US" baseline="0" dirty="0" smtClean="0"/>
              <a:t> unperceived things either don’t exist or only exist because God perceives them</a:t>
            </a:r>
          </a:p>
          <a:p>
            <a:pPr marL="228600" indent="-228600">
              <a:buAutoNum type="arabicParenBoth"/>
            </a:pPr>
            <a:r>
              <a:rPr lang="en-US" baseline="0" dirty="0" smtClean="0"/>
              <a:t>“Abstraction” is impossible: no Cheshire Cat Smiles without Cheshire Cats.</a:t>
            </a:r>
            <a:endParaRPr lang="en-US" dirty="0"/>
          </a:p>
        </p:txBody>
      </p:sp>
      <p:sp>
        <p:nvSpPr>
          <p:cNvPr id="4" name="Slide Number Placeholder 3"/>
          <p:cNvSpPr>
            <a:spLocks noGrp="1"/>
          </p:cNvSpPr>
          <p:nvPr>
            <p:ph type="sldNum" sz="quarter" idx="10"/>
          </p:nvPr>
        </p:nvSpPr>
        <p:spPr/>
        <p:txBody>
          <a:bodyPr/>
          <a:lstStyle/>
          <a:p>
            <a:fld id="{827D18FD-9753-444B-9994-513848D08D13}" type="slidenum">
              <a:rPr lang="en-US" smtClean="0"/>
              <a:t>12</a:t>
            </a:fld>
            <a:endParaRPr lang="en-US"/>
          </a:p>
        </p:txBody>
      </p:sp>
    </p:spTree>
    <p:extLst>
      <p:ext uri="{BB962C8B-B14F-4D97-AF65-F5344CB8AC3E}">
        <p14:creationId xmlns:p14="http://schemas.microsoft.com/office/powerpoint/2010/main" val="1123026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thesis Berkeley</a:t>
            </a:r>
            <a:r>
              <a:rPr lang="en-US" baseline="0" dirty="0" smtClean="0"/>
              <a:t> defends—now on to the arguments for it.</a:t>
            </a:r>
            <a:endParaRPr lang="en-US" dirty="0"/>
          </a:p>
        </p:txBody>
      </p:sp>
      <p:sp>
        <p:nvSpPr>
          <p:cNvPr id="4" name="Slide Number Placeholder 3"/>
          <p:cNvSpPr>
            <a:spLocks noGrp="1"/>
          </p:cNvSpPr>
          <p:nvPr>
            <p:ph type="sldNum" sz="quarter" idx="10"/>
          </p:nvPr>
        </p:nvSpPr>
        <p:spPr/>
        <p:txBody>
          <a:bodyPr/>
          <a:lstStyle/>
          <a:p>
            <a:fld id="{827D18FD-9753-444B-9994-513848D08D13}" type="slidenum">
              <a:rPr lang="en-US" smtClean="0"/>
              <a:t>13</a:t>
            </a:fld>
            <a:endParaRPr lang="en-US"/>
          </a:p>
        </p:txBody>
      </p:sp>
    </p:spTree>
    <p:extLst>
      <p:ext uri="{BB962C8B-B14F-4D97-AF65-F5344CB8AC3E}">
        <p14:creationId xmlns:p14="http://schemas.microsoft.com/office/powerpoint/2010/main" val="1751278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basic arguments for </a:t>
            </a:r>
            <a:r>
              <a:rPr lang="en-US" dirty="0" err="1" smtClean="0"/>
              <a:t>Berkeleian</a:t>
            </a:r>
            <a:r>
              <a:rPr lang="en-US" baseline="0" dirty="0" smtClean="0"/>
              <a:t> Idealism</a:t>
            </a:r>
            <a:endParaRPr lang="en-US" dirty="0"/>
          </a:p>
        </p:txBody>
      </p:sp>
      <p:sp>
        <p:nvSpPr>
          <p:cNvPr id="4" name="Slide Number Placeholder 3"/>
          <p:cNvSpPr>
            <a:spLocks noGrp="1"/>
          </p:cNvSpPr>
          <p:nvPr>
            <p:ph type="sldNum" sz="quarter" idx="10"/>
          </p:nvPr>
        </p:nvSpPr>
        <p:spPr/>
        <p:txBody>
          <a:bodyPr/>
          <a:lstStyle/>
          <a:p>
            <a:fld id="{827D18FD-9753-444B-9994-513848D08D13}" type="slidenum">
              <a:rPr lang="en-US" smtClean="0"/>
              <a:t>14</a:t>
            </a:fld>
            <a:endParaRPr lang="en-US"/>
          </a:p>
        </p:txBody>
      </p:sp>
    </p:spTree>
    <p:extLst>
      <p:ext uri="{BB962C8B-B14F-4D97-AF65-F5344CB8AC3E}">
        <p14:creationId xmlns:p14="http://schemas.microsoft.com/office/powerpoint/2010/main" val="2720677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smtClean="0"/>
              <a:t>So we can’t directly observe causation—we never can.</a:t>
            </a:r>
          </a:p>
          <a:p>
            <a:pPr marL="228600" indent="-228600">
              <a:buAutoNum type="arabicParenBoth"/>
            </a:pPr>
            <a:r>
              <a:rPr lang="en-US" dirty="0" smtClean="0"/>
              <a:t>Unfair:</a:t>
            </a:r>
            <a:r>
              <a:rPr lang="en-US" baseline="0" dirty="0" smtClean="0"/>
              <a:t> pictures can resemble 3 d objects in some respects</a:t>
            </a:r>
            <a:r>
              <a:rPr lang="en-US" baseline="0" dirty="0" smtClean="0"/>
              <a:t>. Sounds like </a:t>
            </a:r>
            <a:r>
              <a:rPr lang="en-US" baseline="0" dirty="0" err="1" smtClean="0"/>
              <a:t>verificationism</a:t>
            </a:r>
            <a:r>
              <a:rPr lang="en-US" baseline="0" dirty="0" smtClean="0"/>
              <a:t>.</a:t>
            </a:r>
          </a:p>
          <a:p>
            <a:pPr marL="228600" indent="-228600">
              <a:buAutoNum type="arabicParenBoth"/>
            </a:pPr>
            <a:r>
              <a:rPr lang="en-US" baseline="0" dirty="0" smtClean="0"/>
              <a:t>Problem of causation between different kinds of substances, as with </a:t>
            </a:r>
            <a:r>
              <a:rPr lang="en-US" baseline="0" dirty="0" err="1" smtClean="0"/>
              <a:t>descartes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27D18FD-9753-444B-9994-513848D08D13}" type="slidenum">
              <a:rPr lang="en-US" smtClean="0"/>
              <a:t>18</a:t>
            </a:fld>
            <a:endParaRPr lang="en-US"/>
          </a:p>
        </p:txBody>
      </p:sp>
    </p:spTree>
    <p:extLst>
      <p:ext uri="{BB962C8B-B14F-4D97-AF65-F5344CB8AC3E}">
        <p14:creationId xmlns:p14="http://schemas.microsoft.com/office/powerpoint/2010/main" val="2112903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7D18FD-9753-444B-9994-513848D08D13}" type="slidenum">
              <a:rPr lang="en-US" smtClean="0"/>
              <a:t>19</a:t>
            </a:fld>
            <a:endParaRPr lang="en-US"/>
          </a:p>
        </p:txBody>
      </p:sp>
    </p:spTree>
    <p:extLst>
      <p:ext uri="{BB962C8B-B14F-4D97-AF65-F5344CB8AC3E}">
        <p14:creationId xmlns:p14="http://schemas.microsoft.com/office/powerpoint/2010/main" val="83897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7D18FD-9753-444B-9994-513848D08D13}" type="slidenum">
              <a:rPr lang="en-US" smtClean="0"/>
              <a:t>20</a:t>
            </a:fld>
            <a:endParaRPr lang="en-US"/>
          </a:p>
        </p:txBody>
      </p:sp>
    </p:spTree>
    <p:extLst>
      <p:ext uri="{BB962C8B-B14F-4D97-AF65-F5344CB8AC3E}">
        <p14:creationId xmlns:p14="http://schemas.microsoft.com/office/powerpoint/2010/main" val="2036141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C1F947-B848-B74B-BE59-D1389F6B4A0F}" type="datetimeFigureOut">
              <a:rPr lang="en-US" smtClean="0"/>
              <a:t>9/12/12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F776F-CC79-A948-8FAA-51FB27C00A67}" type="slidenum">
              <a:rPr lang="en-US" smtClean="0"/>
              <a:t>‹#›</a:t>
            </a:fld>
            <a:endParaRPr lang="en-US"/>
          </a:p>
        </p:txBody>
      </p:sp>
    </p:spTree>
    <p:extLst>
      <p:ext uri="{BB962C8B-B14F-4D97-AF65-F5344CB8AC3E}">
        <p14:creationId xmlns:p14="http://schemas.microsoft.com/office/powerpoint/2010/main" val="4253716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C1F947-B848-B74B-BE59-D1389F6B4A0F}" type="datetimeFigureOut">
              <a:rPr lang="en-US" smtClean="0"/>
              <a:t>9/12/12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F776F-CC79-A948-8FAA-51FB27C00A67}" type="slidenum">
              <a:rPr lang="en-US" smtClean="0"/>
              <a:t>‹#›</a:t>
            </a:fld>
            <a:endParaRPr lang="en-US"/>
          </a:p>
        </p:txBody>
      </p:sp>
    </p:spTree>
    <p:extLst>
      <p:ext uri="{BB962C8B-B14F-4D97-AF65-F5344CB8AC3E}">
        <p14:creationId xmlns:p14="http://schemas.microsoft.com/office/powerpoint/2010/main" val="2966454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C1F947-B848-B74B-BE59-D1389F6B4A0F}" type="datetimeFigureOut">
              <a:rPr lang="en-US" smtClean="0"/>
              <a:t>9/12/12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F776F-CC79-A948-8FAA-51FB27C00A67}" type="slidenum">
              <a:rPr lang="en-US" smtClean="0"/>
              <a:t>‹#›</a:t>
            </a:fld>
            <a:endParaRPr lang="en-US"/>
          </a:p>
        </p:txBody>
      </p:sp>
    </p:spTree>
    <p:extLst>
      <p:ext uri="{BB962C8B-B14F-4D97-AF65-F5344CB8AC3E}">
        <p14:creationId xmlns:p14="http://schemas.microsoft.com/office/powerpoint/2010/main" val="108685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C1F947-B848-B74B-BE59-D1389F6B4A0F}" type="datetimeFigureOut">
              <a:rPr lang="en-US" smtClean="0"/>
              <a:t>9/12/12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F776F-CC79-A948-8FAA-51FB27C00A67}" type="slidenum">
              <a:rPr lang="en-US" smtClean="0"/>
              <a:t>‹#›</a:t>
            </a:fld>
            <a:endParaRPr lang="en-US"/>
          </a:p>
        </p:txBody>
      </p:sp>
    </p:spTree>
    <p:extLst>
      <p:ext uri="{BB962C8B-B14F-4D97-AF65-F5344CB8AC3E}">
        <p14:creationId xmlns:p14="http://schemas.microsoft.com/office/powerpoint/2010/main" val="36319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C1F947-B848-B74B-BE59-D1389F6B4A0F}" type="datetimeFigureOut">
              <a:rPr lang="en-US" smtClean="0"/>
              <a:t>9/12/12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F776F-CC79-A948-8FAA-51FB27C00A67}" type="slidenum">
              <a:rPr lang="en-US" smtClean="0"/>
              <a:t>‹#›</a:t>
            </a:fld>
            <a:endParaRPr lang="en-US"/>
          </a:p>
        </p:txBody>
      </p:sp>
    </p:spTree>
    <p:extLst>
      <p:ext uri="{BB962C8B-B14F-4D97-AF65-F5344CB8AC3E}">
        <p14:creationId xmlns:p14="http://schemas.microsoft.com/office/powerpoint/2010/main" val="1195124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C1F947-B848-B74B-BE59-D1389F6B4A0F}" type="datetimeFigureOut">
              <a:rPr lang="en-US" smtClean="0"/>
              <a:t>9/12/12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F776F-CC79-A948-8FAA-51FB27C00A67}" type="slidenum">
              <a:rPr lang="en-US" smtClean="0"/>
              <a:t>‹#›</a:t>
            </a:fld>
            <a:endParaRPr lang="en-US"/>
          </a:p>
        </p:txBody>
      </p:sp>
    </p:spTree>
    <p:extLst>
      <p:ext uri="{BB962C8B-B14F-4D97-AF65-F5344CB8AC3E}">
        <p14:creationId xmlns:p14="http://schemas.microsoft.com/office/powerpoint/2010/main" val="890599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C1F947-B848-B74B-BE59-D1389F6B4A0F}" type="datetimeFigureOut">
              <a:rPr lang="en-US" smtClean="0"/>
              <a:t>9/12/12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8F776F-CC79-A948-8FAA-51FB27C00A67}" type="slidenum">
              <a:rPr lang="en-US" smtClean="0"/>
              <a:t>‹#›</a:t>
            </a:fld>
            <a:endParaRPr lang="en-US"/>
          </a:p>
        </p:txBody>
      </p:sp>
    </p:spTree>
    <p:extLst>
      <p:ext uri="{BB962C8B-B14F-4D97-AF65-F5344CB8AC3E}">
        <p14:creationId xmlns:p14="http://schemas.microsoft.com/office/powerpoint/2010/main" val="178440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C1F947-B848-B74B-BE59-D1389F6B4A0F}" type="datetimeFigureOut">
              <a:rPr lang="en-US" smtClean="0"/>
              <a:t>9/12/12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8F776F-CC79-A948-8FAA-51FB27C00A67}" type="slidenum">
              <a:rPr lang="en-US" smtClean="0"/>
              <a:t>‹#›</a:t>
            </a:fld>
            <a:endParaRPr lang="en-US"/>
          </a:p>
        </p:txBody>
      </p:sp>
    </p:spTree>
    <p:extLst>
      <p:ext uri="{BB962C8B-B14F-4D97-AF65-F5344CB8AC3E}">
        <p14:creationId xmlns:p14="http://schemas.microsoft.com/office/powerpoint/2010/main" val="2084933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1F947-B848-B74B-BE59-D1389F6B4A0F}" type="datetimeFigureOut">
              <a:rPr lang="en-US" smtClean="0"/>
              <a:t>9/12/12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8F776F-CC79-A948-8FAA-51FB27C00A67}" type="slidenum">
              <a:rPr lang="en-US" smtClean="0"/>
              <a:t>‹#›</a:t>
            </a:fld>
            <a:endParaRPr lang="en-US"/>
          </a:p>
        </p:txBody>
      </p:sp>
    </p:spTree>
    <p:extLst>
      <p:ext uri="{BB962C8B-B14F-4D97-AF65-F5344CB8AC3E}">
        <p14:creationId xmlns:p14="http://schemas.microsoft.com/office/powerpoint/2010/main" val="8961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C1F947-B848-B74B-BE59-D1389F6B4A0F}" type="datetimeFigureOut">
              <a:rPr lang="en-US" smtClean="0"/>
              <a:t>9/12/12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F776F-CC79-A948-8FAA-51FB27C00A67}" type="slidenum">
              <a:rPr lang="en-US" smtClean="0"/>
              <a:t>‹#›</a:t>
            </a:fld>
            <a:endParaRPr lang="en-US"/>
          </a:p>
        </p:txBody>
      </p:sp>
    </p:spTree>
    <p:extLst>
      <p:ext uri="{BB962C8B-B14F-4D97-AF65-F5344CB8AC3E}">
        <p14:creationId xmlns:p14="http://schemas.microsoft.com/office/powerpoint/2010/main" val="490424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C1F947-B848-B74B-BE59-D1389F6B4A0F}" type="datetimeFigureOut">
              <a:rPr lang="en-US" smtClean="0"/>
              <a:t>9/12/12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F776F-CC79-A948-8FAA-51FB27C00A67}" type="slidenum">
              <a:rPr lang="en-US" smtClean="0"/>
              <a:t>‹#›</a:t>
            </a:fld>
            <a:endParaRPr lang="en-US"/>
          </a:p>
        </p:txBody>
      </p:sp>
    </p:spTree>
    <p:extLst>
      <p:ext uri="{BB962C8B-B14F-4D97-AF65-F5344CB8AC3E}">
        <p14:creationId xmlns:p14="http://schemas.microsoft.com/office/powerpoint/2010/main" val="18128648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583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21862"/>
            <a:ext cx="8229600" cy="549961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1F947-B848-B74B-BE59-D1389F6B4A0F}" type="datetimeFigureOut">
              <a:rPr lang="en-US" smtClean="0"/>
              <a:t>9/12/12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F776F-CC79-A948-8FAA-51FB27C00A67}" type="slidenum">
              <a:rPr lang="en-US" smtClean="0"/>
              <a:t>‹#›</a:t>
            </a:fld>
            <a:endParaRPr lang="en-US"/>
          </a:p>
        </p:txBody>
      </p:sp>
    </p:spTree>
    <p:extLst>
      <p:ext uri="{BB962C8B-B14F-4D97-AF65-F5344CB8AC3E}">
        <p14:creationId xmlns:p14="http://schemas.microsoft.com/office/powerpoint/2010/main" val="44296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spcAft>
          <a:spcPts val="1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1800"/>
        </a:spcAft>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spcAft>
          <a:spcPts val="18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spcAft>
          <a:spcPts val="1800"/>
        </a:spcAft>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spcAft>
          <a:spcPts val="1800"/>
        </a:spcAft>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TwhfTExM080&amp;feature=relmfu"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microsoft.com/office/2007/relationships/hdphoto" Target="../media/hdphoto2.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hyperlink" Target="http://plato.stanford.edu/entries/physicalism/" TargetMode="External"/><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Berkeley’s Idealism</a:t>
            </a:r>
            <a:endParaRPr lang="en-US" dirty="0"/>
          </a:p>
        </p:txBody>
      </p:sp>
      <p:sp>
        <p:nvSpPr>
          <p:cNvPr id="3" name="Subtitle 2"/>
          <p:cNvSpPr>
            <a:spLocks noGrp="1"/>
          </p:cNvSpPr>
          <p:nvPr>
            <p:ph type="subTitle" idx="1"/>
          </p:nvPr>
        </p:nvSpPr>
        <p:spPr/>
        <p:txBody>
          <a:bodyPr/>
          <a:lstStyle/>
          <a:p>
            <a:r>
              <a:rPr lang="en-US" dirty="0" err="1" smtClean="0"/>
              <a:t>Esse</a:t>
            </a:r>
            <a:r>
              <a:rPr lang="en-US" dirty="0" smtClean="0"/>
              <a:t> is </a:t>
            </a:r>
            <a:r>
              <a:rPr lang="en-US" dirty="0" err="1" smtClean="0"/>
              <a:t>percipi</a:t>
            </a:r>
            <a:endParaRPr lang="en-US" dirty="0"/>
          </a:p>
        </p:txBody>
      </p:sp>
      <p:grpSp>
        <p:nvGrpSpPr>
          <p:cNvPr id="6" name="Group 5"/>
          <p:cNvGrpSpPr/>
          <p:nvPr/>
        </p:nvGrpSpPr>
        <p:grpSpPr>
          <a:xfrm>
            <a:off x="0" y="-8569"/>
            <a:ext cx="9143999" cy="6866569"/>
            <a:chOff x="0" y="-8569"/>
            <a:chExt cx="9143999" cy="6866569"/>
          </a:xfrm>
        </p:grpSpPr>
        <p:pic>
          <p:nvPicPr>
            <p:cNvPr id="4" name="Picture 3"/>
            <p:cNvPicPr>
              <a:picLocks noChangeAspect="1"/>
            </p:cNvPicPr>
            <p:nvPr/>
          </p:nvPicPr>
          <p:blipFill>
            <a:blip r:embed="rId2"/>
            <a:stretch>
              <a:fillRect/>
            </a:stretch>
          </p:blipFill>
          <p:spPr>
            <a:xfrm>
              <a:off x="0" y="-8569"/>
              <a:ext cx="9143999" cy="6866569"/>
            </a:xfrm>
            <a:prstGeom prst="rect">
              <a:avLst/>
            </a:prstGeom>
          </p:spPr>
        </p:pic>
        <p:sp>
          <p:nvSpPr>
            <p:cNvPr id="5" name="TextBox 4"/>
            <p:cNvSpPr txBox="1"/>
            <p:nvPr/>
          </p:nvSpPr>
          <p:spPr>
            <a:xfrm>
              <a:off x="859075" y="2241103"/>
              <a:ext cx="7599125" cy="2718693"/>
            </a:xfrm>
            <a:prstGeom prst="rect">
              <a:avLst/>
            </a:prstGeom>
            <a:noFill/>
          </p:spPr>
          <p:txBody>
            <a:bodyPr wrap="square" rtlCol="0">
              <a:spAutoFit/>
            </a:bodyPr>
            <a:lstStyle/>
            <a:p>
              <a:pPr algn="ctr">
                <a:lnSpc>
                  <a:spcPct val="150000"/>
                </a:lnSpc>
              </a:pPr>
              <a:r>
                <a:rPr lang="en-US" sz="4400" b="1" dirty="0">
                  <a:solidFill>
                    <a:srgbClr val="FF0000"/>
                  </a:solidFill>
                </a:rPr>
                <a:t>Principles of Human Knowledge</a:t>
              </a:r>
            </a:p>
            <a:p>
              <a:pPr algn="ctr">
                <a:lnSpc>
                  <a:spcPct val="150000"/>
                </a:lnSpc>
              </a:pPr>
              <a:r>
                <a:rPr lang="en-US" sz="3200" b="1" dirty="0" smtClean="0">
                  <a:solidFill>
                    <a:srgbClr val="FF0000"/>
                  </a:solidFill>
                </a:rPr>
                <a:t>George Berkeley</a:t>
              </a:r>
            </a:p>
            <a:p>
              <a:pPr algn="ctr">
                <a:lnSpc>
                  <a:spcPct val="150000"/>
                </a:lnSpc>
              </a:pPr>
              <a:endParaRPr lang="en-US" sz="4000" b="1" dirty="0">
                <a:solidFill>
                  <a:srgbClr val="FF0000"/>
                </a:solidFill>
              </a:endParaRPr>
            </a:p>
          </p:txBody>
        </p:sp>
      </p:grpSp>
    </p:spTree>
    <p:extLst>
      <p:ext uri="{BB962C8B-B14F-4D97-AF65-F5344CB8AC3E}">
        <p14:creationId xmlns:p14="http://schemas.microsoft.com/office/powerpoint/2010/main" val="6895538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are inert</a:t>
            </a:r>
            <a:endParaRPr lang="en-US" dirty="0"/>
          </a:p>
        </p:txBody>
      </p:sp>
      <p:sp>
        <p:nvSpPr>
          <p:cNvPr id="3" name="Content Placeholder 2"/>
          <p:cNvSpPr>
            <a:spLocks noGrp="1"/>
          </p:cNvSpPr>
          <p:nvPr>
            <p:ph idx="1"/>
          </p:nvPr>
        </p:nvSpPr>
        <p:spPr/>
        <p:txBody>
          <a:bodyPr/>
          <a:lstStyle/>
          <a:p>
            <a:pPr>
              <a:spcAft>
                <a:spcPts val="3600"/>
              </a:spcAft>
            </a:pPr>
            <a:r>
              <a:rPr lang="en-US" dirty="0" smtClean="0"/>
              <a:t>Argument for the inertness of ideas [PHK 25]</a:t>
            </a:r>
          </a:p>
          <a:p>
            <a:pPr marL="857250" lvl="1" indent="-457200">
              <a:spcAft>
                <a:spcPts val="3600"/>
              </a:spcAft>
              <a:buFont typeface="+mj-lt"/>
              <a:buAutoNum type="arabicPeriod"/>
            </a:pPr>
            <a:r>
              <a:rPr lang="en-US" dirty="0" smtClean="0"/>
              <a:t>Since ideas are mind-dependent, they only the characteristics that they’re perceived to have.</a:t>
            </a:r>
          </a:p>
          <a:p>
            <a:pPr marL="857250" lvl="1" indent="-457200">
              <a:spcAft>
                <a:spcPts val="3600"/>
              </a:spcAft>
              <a:buFont typeface="+mj-lt"/>
              <a:buAutoNum type="arabicPeriod"/>
            </a:pPr>
            <a:r>
              <a:rPr lang="en-US" dirty="0" smtClean="0"/>
              <a:t>We don’t perceive them to have causal power</a:t>
            </a:r>
          </a:p>
          <a:p>
            <a:pPr marL="857250" lvl="1" indent="-457200">
              <a:spcAft>
                <a:spcPts val="3600"/>
              </a:spcAft>
              <a:buFont typeface="+mj-lt"/>
              <a:buAutoNum type="arabicPeriod"/>
            </a:pPr>
            <a:r>
              <a:rPr lang="en-US" dirty="0" smtClean="0"/>
              <a:t>So they must be causally inefficacious.</a:t>
            </a:r>
          </a:p>
          <a:p>
            <a:pPr>
              <a:spcAft>
                <a:spcPts val="3600"/>
              </a:spcAft>
            </a:pPr>
            <a:r>
              <a:rPr lang="en-US" dirty="0" smtClean="0"/>
              <a:t> Note: Berkeley appeals to the inefficaciousness of ideas in a novel argument for the existence of God.</a:t>
            </a:r>
            <a:endParaRPr lang="en-US" dirty="0"/>
          </a:p>
        </p:txBody>
      </p:sp>
    </p:spTree>
    <p:extLst>
      <p:ext uri="{BB962C8B-B14F-4D97-AF65-F5344CB8AC3E}">
        <p14:creationId xmlns:p14="http://schemas.microsoft.com/office/powerpoint/2010/main" val="20392071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Spirits</a:t>
            </a:r>
            <a:endParaRPr lang="en-US" dirty="0"/>
          </a:p>
        </p:txBody>
      </p:sp>
      <p:sp>
        <p:nvSpPr>
          <p:cNvPr id="3" name="Content Placeholder 2"/>
          <p:cNvSpPr>
            <a:spLocks noGrp="1"/>
          </p:cNvSpPr>
          <p:nvPr>
            <p:ph idx="1"/>
          </p:nvPr>
        </p:nvSpPr>
        <p:spPr/>
        <p:txBody>
          <a:bodyPr/>
          <a:lstStyle/>
          <a:p>
            <a:pPr>
              <a:spcAft>
                <a:spcPts val="3000"/>
              </a:spcAft>
            </a:pPr>
            <a:r>
              <a:rPr lang="en-US" dirty="0" smtClean="0"/>
              <a:t>The only </a:t>
            </a:r>
            <a:r>
              <a:rPr lang="en-US" i="1" dirty="0" smtClean="0"/>
              <a:t> substances</a:t>
            </a:r>
            <a:r>
              <a:rPr lang="en-US" dirty="0" smtClean="0"/>
              <a:t> are spiritual substances, i.e. God and finite spirits</a:t>
            </a:r>
          </a:p>
          <a:p>
            <a:pPr>
              <a:spcAft>
                <a:spcPts val="3000"/>
              </a:spcAft>
            </a:pPr>
            <a:r>
              <a:rPr lang="en-US" dirty="0" smtClean="0"/>
              <a:t>There is no </a:t>
            </a:r>
            <a:r>
              <a:rPr lang="en-US" i="1" dirty="0" smtClean="0"/>
              <a:t>material substance</a:t>
            </a:r>
            <a:r>
              <a:rPr lang="en-US" dirty="0" smtClean="0"/>
              <a:t> (contra Locke) in which sensible properties “inhere”</a:t>
            </a:r>
          </a:p>
          <a:p>
            <a:pPr>
              <a:spcAft>
                <a:spcPts val="3000"/>
              </a:spcAft>
            </a:pPr>
            <a:r>
              <a:rPr lang="en-US" dirty="0" smtClean="0"/>
              <a:t>Spirits </a:t>
            </a:r>
            <a:r>
              <a:rPr lang="en-US" i="1" dirty="0" smtClean="0"/>
              <a:t>have</a:t>
            </a:r>
            <a:r>
              <a:rPr lang="en-US" dirty="0" smtClean="0"/>
              <a:t> ideas (not vice versa)</a:t>
            </a:r>
          </a:p>
          <a:p>
            <a:pPr>
              <a:spcAft>
                <a:spcPts val="3000"/>
              </a:spcAft>
            </a:pPr>
            <a:r>
              <a:rPr lang="en-US" dirty="0" smtClean="0"/>
              <a:t>Spirits are </a:t>
            </a:r>
            <a:r>
              <a:rPr lang="en-US" i="1" dirty="0" smtClean="0"/>
              <a:t>active, </a:t>
            </a:r>
            <a:r>
              <a:rPr lang="en-US" dirty="0" smtClean="0"/>
              <a:t>causes</a:t>
            </a:r>
            <a:r>
              <a:rPr lang="en-US" i="1" dirty="0" smtClean="0"/>
              <a:t>—</a:t>
            </a:r>
            <a:r>
              <a:rPr lang="en-US" dirty="0" smtClean="0"/>
              <a:t>ideas are inert, have no causal power</a:t>
            </a:r>
          </a:p>
          <a:p>
            <a:pPr>
              <a:spcAft>
                <a:spcPts val="3000"/>
              </a:spcAft>
            </a:pPr>
            <a:r>
              <a:rPr lang="en-US" dirty="0" smtClean="0"/>
              <a:t>There are only ideas and the spirits that have them: </a:t>
            </a:r>
            <a:r>
              <a:rPr lang="en-US" i="1" dirty="0" smtClean="0"/>
              <a:t>To be is to be perceived or to be a perceiver</a:t>
            </a:r>
            <a:endParaRPr lang="en-US" i="1" dirty="0"/>
          </a:p>
        </p:txBody>
      </p:sp>
    </p:spTree>
    <p:extLst>
      <p:ext uri="{BB962C8B-B14F-4D97-AF65-F5344CB8AC3E}">
        <p14:creationId xmlns:p14="http://schemas.microsoft.com/office/powerpoint/2010/main" val="123772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Esse</a:t>
            </a:r>
            <a:r>
              <a:rPr lang="en-US" dirty="0" smtClean="0"/>
              <a:t> is </a:t>
            </a:r>
            <a:r>
              <a:rPr lang="en-US" dirty="0" err="1" smtClean="0"/>
              <a:t>Percipi</a:t>
            </a:r>
            <a:endParaRPr lang="en-US" dirty="0"/>
          </a:p>
        </p:txBody>
      </p:sp>
      <p:sp>
        <p:nvSpPr>
          <p:cNvPr id="3" name="Content Placeholder 2"/>
          <p:cNvSpPr>
            <a:spLocks noGrp="1"/>
          </p:cNvSpPr>
          <p:nvPr>
            <p:ph idx="1"/>
          </p:nvPr>
        </p:nvSpPr>
        <p:spPr/>
        <p:txBody>
          <a:bodyPr/>
          <a:lstStyle/>
          <a:p>
            <a:pPr marL="0" indent="0">
              <a:buNone/>
            </a:pPr>
            <a:r>
              <a:rPr lang="en-US" dirty="0" smtClean="0"/>
              <a:t>Ordinary physical things exist only if, and only when, they are “perceived,” i.e. thought-about: there are no </a:t>
            </a:r>
            <a:r>
              <a:rPr lang="en-US" dirty="0" err="1" smtClean="0"/>
              <a:t>unthought</a:t>
            </a:r>
            <a:r>
              <a:rPr lang="en-US" dirty="0" smtClean="0"/>
              <a:t>-about things!</a:t>
            </a:r>
          </a:p>
          <a:p>
            <a:pPr marL="400050" lvl="1" indent="0">
              <a:buNone/>
            </a:pPr>
            <a:r>
              <a:rPr lang="en-US" i="1" dirty="0" smtClean="0"/>
              <a:t>All </a:t>
            </a:r>
            <a:r>
              <a:rPr lang="en-US" i="1" dirty="0"/>
              <a:t>the choir of heaven and furniture of the earth, in a word all those bodies that compose the mighty structure of the world, have no existence outside a mind</a:t>
            </a:r>
            <a:r>
              <a:rPr lang="en-US" i="1" dirty="0" smtClean="0"/>
              <a:t>; </a:t>
            </a:r>
            <a:r>
              <a:rPr lang="en-US" i="1" dirty="0" smtClean="0">
                <a:solidFill>
                  <a:srgbClr val="FF0000"/>
                </a:solidFill>
              </a:rPr>
              <a:t>(1) </a:t>
            </a:r>
            <a:r>
              <a:rPr lang="en-US" i="1" dirty="0" smtClean="0"/>
              <a:t>for </a:t>
            </a:r>
            <a:r>
              <a:rPr lang="en-US" i="1" dirty="0"/>
              <a:t>them to exist is for them to be perceived or known; consequently </a:t>
            </a:r>
            <a:r>
              <a:rPr lang="en-US" i="1" dirty="0" smtClean="0">
                <a:solidFill>
                  <a:srgbClr val="FF0000"/>
                </a:solidFill>
              </a:rPr>
              <a:t>(2) </a:t>
            </a:r>
            <a:r>
              <a:rPr lang="en-US" i="1" dirty="0" smtClean="0"/>
              <a:t>so </a:t>
            </a:r>
            <a:r>
              <a:rPr lang="en-US" i="1" dirty="0"/>
              <a:t>long as they aren’t actually </a:t>
            </a:r>
            <a:r>
              <a:rPr lang="en-US" i="1" dirty="0" smtClean="0"/>
              <a:t>perceived </a:t>
            </a:r>
            <a:r>
              <a:rPr lang="en-US" i="1" dirty="0"/>
              <a:t>by (i.e. don’t exist in the mind of) myself or any other created spirit, they must either have no </a:t>
            </a:r>
            <a:r>
              <a:rPr lang="en-US" i="1" dirty="0" smtClean="0"/>
              <a:t>existence </a:t>
            </a:r>
            <a:r>
              <a:rPr lang="en-US" i="1" dirty="0"/>
              <a:t>at all or else exist in the mind of some eternal spirit; because it makes no sense—and involves all the </a:t>
            </a:r>
            <a:r>
              <a:rPr lang="en-US" i="1" dirty="0" smtClean="0">
                <a:solidFill>
                  <a:srgbClr val="FF0000"/>
                </a:solidFill>
              </a:rPr>
              <a:t>(3) </a:t>
            </a:r>
            <a:r>
              <a:rPr lang="en-US" i="1" dirty="0" smtClean="0"/>
              <a:t>absurdity </a:t>
            </a:r>
            <a:r>
              <a:rPr lang="en-US" i="1" dirty="0"/>
              <a:t>of abstraction—to attribute to any such thing an existence independent of a spirit. </a:t>
            </a:r>
          </a:p>
        </p:txBody>
      </p:sp>
    </p:spTree>
    <p:extLst>
      <p:ext uri="{BB962C8B-B14F-4D97-AF65-F5344CB8AC3E}">
        <p14:creationId xmlns:p14="http://schemas.microsoft.com/office/powerpoint/2010/main" val="1133989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Refrigerator Light &amp; Tree in the Quad </a:t>
            </a:r>
            <a:endParaRPr lang="en-US" dirty="0"/>
          </a:p>
        </p:txBody>
      </p:sp>
      <p:sp>
        <p:nvSpPr>
          <p:cNvPr id="4" name="TextBox 3"/>
          <p:cNvSpPr txBox="1"/>
          <p:nvPr/>
        </p:nvSpPr>
        <p:spPr>
          <a:xfrm>
            <a:off x="1460499" y="6248916"/>
            <a:ext cx="6477001" cy="369332"/>
          </a:xfrm>
          <a:prstGeom prst="rect">
            <a:avLst/>
          </a:prstGeom>
          <a:noFill/>
        </p:spPr>
        <p:txBody>
          <a:bodyPr wrap="square" rtlCol="0">
            <a:spAutoFit/>
          </a:bodyPr>
          <a:lstStyle/>
          <a:p>
            <a:r>
              <a:rPr lang="en-US" dirty="0">
                <a:hlinkClick r:id="rId3"/>
              </a:rPr>
              <a:t>http://www.youtube.com/watch?v=TwhfTExM080&amp;feature=relmfu</a:t>
            </a:r>
            <a:endParaRPr lang="en-US" dirty="0"/>
          </a:p>
        </p:txBody>
      </p:sp>
      <p:pic>
        <p:nvPicPr>
          <p:cNvPr id="5" name="Picture 4"/>
          <p:cNvPicPr>
            <a:picLocks noChangeAspect="1"/>
          </p:cNvPicPr>
          <p:nvPr/>
        </p:nvPicPr>
        <p:blipFill>
          <a:blip r:embed="rId4"/>
          <a:stretch>
            <a:fillRect/>
          </a:stretch>
        </p:blipFill>
        <p:spPr>
          <a:xfrm>
            <a:off x="1120825" y="958323"/>
            <a:ext cx="6816675" cy="5105927"/>
          </a:xfrm>
          <a:prstGeom prst="rect">
            <a:avLst/>
          </a:prstGeom>
        </p:spPr>
      </p:pic>
      <p:sp>
        <p:nvSpPr>
          <p:cNvPr id="3" name="TextBox 2"/>
          <p:cNvSpPr txBox="1"/>
          <p:nvPr/>
        </p:nvSpPr>
        <p:spPr>
          <a:xfrm>
            <a:off x="1882588" y="1199469"/>
            <a:ext cx="5752353" cy="4524315"/>
          </a:xfrm>
          <a:prstGeom prst="rect">
            <a:avLst/>
          </a:prstGeom>
          <a:noFill/>
        </p:spPr>
        <p:txBody>
          <a:bodyPr wrap="square" rtlCol="0">
            <a:spAutoFit/>
          </a:bodyPr>
          <a:lstStyle/>
          <a:p>
            <a:r>
              <a:rPr lang="en-US" sz="2400" b="1" dirty="0"/>
              <a:t>“There was a young man who said "God</a:t>
            </a:r>
            <a:br>
              <a:rPr lang="en-US" sz="2400" b="1" dirty="0"/>
            </a:br>
            <a:r>
              <a:rPr lang="en-US" sz="2400" b="1" dirty="0"/>
              <a:t>Must find it exceedingly odd</a:t>
            </a:r>
            <a:br>
              <a:rPr lang="en-US" sz="2400" b="1" dirty="0"/>
            </a:br>
            <a:r>
              <a:rPr lang="en-US" sz="2400" b="1" dirty="0"/>
              <a:t>To think that the tree</a:t>
            </a:r>
            <a:br>
              <a:rPr lang="en-US" sz="2400" b="1" dirty="0"/>
            </a:br>
            <a:r>
              <a:rPr lang="en-US" sz="2400" b="1" dirty="0"/>
              <a:t>Should continue to be</a:t>
            </a:r>
            <a:br>
              <a:rPr lang="en-US" sz="2400" b="1" dirty="0"/>
            </a:br>
            <a:r>
              <a:rPr lang="en-US" sz="2400" b="1" dirty="0"/>
              <a:t>When there's no one about in the quad."</a:t>
            </a:r>
            <a:br>
              <a:rPr lang="en-US" sz="2400" b="1" dirty="0"/>
            </a:br>
            <a:r>
              <a:rPr lang="en-US" sz="2400" b="1" dirty="0"/>
              <a:t/>
            </a:r>
            <a:br>
              <a:rPr lang="en-US" sz="2400" b="1" dirty="0"/>
            </a:br>
            <a:r>
              <a:rPr lang="en-US" sz="2400" b="1" dirty="0"/>
              <a:t>Reply:</a:t>
            </a:r>
            <a:br>
              <a:rPr lang="en-US" sz="2400" b="1" dirty="0"/>
            </a:br>
            <a:r>
              <a:rPr lang="en-US" sz="2400" b="1" dirty="0"/>
              <a:t>"Dear Sir: Your astonishment's odd;</a:t>
            </a:r>
            <a:br>
              <a:rPr lang="en-US" sz="2400" b="1" dirty="0"/>
            </a:br>
            <a:r>
              <a:rPr lang="en-US" sz="2400" b="1" dirty="0"/>
              <a:t>I am always about in the quad.</a:t>
            </a:r>
            <a:br>
              <a:rPr lang="en-US" sz="2400" b="1" dirty="0"/>
            </a:br>
            <a:r>
              <a:rPr lang="en-US" sz="2400" b="1" dirty="0"/>
              <a:t>And that's why the tree</a:t>
            </a:r>
            <a:br>
              <a:rPr lang="en-US" sz="2400" b="1" dirty="0"/>
            </a:br>
            <a:r>
              <a:rPr lang="en-US" sz="2400" b="1" dirty="0"/>
              <a:t>Will continue to be</a:t>
            </a:r>
            <a:br>
              <a:rPr lang="en-US" sz="2400" b="1" dirty="0"/>
            </a:br>
            <a:r>
              <a:rPr lang="en-US" sz="2400" b="1" dirty="0"/>
              <a:t>Since observed by, Yours faithfully, God.” </a:t>
            </a:r>
          </a:p>
        </p:txBody>
      </p:sp>
    </p:spTree>
    <p:extLst>
      <p:ext uri="{BB962C8B-B14F-4D97-AF65-F5344CB8AC3E}">
        <p14:creationId xmlns:p14="http://schemas.microsoft.com/office/powerpoint/2010/main" val="28521731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23"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a:t>
            </a:r>
            <a:endParaRPr lang="en-US" dirty="0"/>
          </a:p>
        </p:txBody>
      </p:sp>
      <p:pic>
        <p:nvPicPr>
          <p:cNvPr id="5" name="Picture 4"/>
          <p:cNvPicPr>
            <a:picLocks noChangeAspect="1"/>
          </p:cNvPicPr>
          <p:nvPr/>
        </p:nvPicPr>
        <p:blipFill>
          <a:blip r:embed="rId3"/>
          <a:stretch>
            <a:fillRect/>
          </a:stretch>
        </p:blipFill>
        <p:spPr>
          <a:xfrm>
            <a:off x="-13730" y="0"/>
            <a:ext cx="9157729" cy="6858000"/>
          </a:xfrm>
          <a:prstGeom prst="rect">
            <a:avLst/>
          </a:prstGeom>
        </p:spPr>
      </p:pic>
    </p:spTree>
    <p:extLst>
      <p:ext uri="{BB962C8B-B14F-4D97-AF65-F5344CB8AC3E}">
        <p14:creationId xmlns:p14="http://schemas.microsoft.com/office/powerpoint/2010/main" val="32697662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Core Argument</a:t>
            </a:r>
            <a:endParaRPr lang="en-US" dirty="0"/>
          </a:p>
        </p:txBody>
      </p:sp>
      <p:sp>
        <p:nvSpPr>
          <p:cNvPr id="3" name="Content Placeholder 2"/>
          <p:cNvSpPr>
            <a:spLocks noGrp="1"/>
          </p:cNvSpPr>
          <p:nvPr>
            <p:ph idx="1"/>
          </p:nvPr>
        </p:nvSpPr>
        <p:spPr/>
        <p:txBody>
          <a:bodyPr>
            <a:normAutofit/>
          </a:bodyPr>
          <a:lstStyle/>
          <a:p>
            <a:pPr marL="0" indent="0">
              <a:buNone/>
            </a:pPr>
            <a:r>
              <a:rPr lang="en-US" i="1" dirty="0" smtClean="0"/>
              <a:t>It is indeed widely believed that all perceptible objects— houses, mountains, rivers, and so on—really exist independently of being perceived by the understanding. But… [this belief] involves an obvious contradiction. </a:t>
            </a:r>
            <a:r>
              <a:rPr lang="en-US" b="1" i="1" dirty="0" smtClean="0"/>
              <a:t>For what </a:t>
            </a:r>
            <a:r>
              <a:rPr lang="en-US" b="1" i="1" dirty="0"/>
              <a:t>are houses, mountains, rivers etc. but things we perceive by sense? And what do we perceive besides our own ideas or </a:t>
            </a:r>
            <a:r>
              <a:rPr lang="en-US" b="1" i="1" dirty="0" smtClean="0"/>
              <a:t>sensations</a:t>
            </a:r>
            <a:r>
              <a:rPr lang="en-US" b="1" i="1" dirty="0"/>
              <a:t>? And isn’t it plainly contradictory that these, either singly or in combination, should exist unperceived? </a:t>
            </a:r>
            <a:r>
              <a:rPr lang="en-US" dirty="0" smtClean="0"/>
              <a:t>[PHK 4]</a:t>
            </a:r>
            <a:endParaRPr lang="en-US" i="1" dirty="0"/>
          </a:p>
          <a:p>
            <a:pPr marL="457200" indent="-457200">
              <a:buFont typeface="+mj-lt"/>
              <a:buAutoNum type="arabicPeriod"/>
            </a:pPr>
            <a:r>
              <a:rPr lang="en-US" dirty="0" smtClean="0"/>
              <a:t>We perceive ordinary objects</a:t>
            </a:r>
          </a:p>
          <a:p>
            <a:pPr marL="457200" indent="-457200">
              <a:buFont typeface="+mj-lt"/>
              <a:buAutoNum type="arabicPeriod"/>
            </a:pPr>
            <a:r>
              <a:rPr lang="en-US" dirty="0" smtClean="0"/>
              <a:t>We perceive only ideas</a:t>
            </a:r>
          </a:p>
          <a:p>
            <a:pPr marL="457200" indent="-457200">
              <a:buFont typeface="+mj-lt"/>
              <a:buAutoNum type="arabicPeriod"/>
            </a:pPr>
            <a:r>
              <a:rPr lang="en-US" dirty="0" smtClean="0"/>
              <a:t>Therefore, ordinary objects are ideas</a:t>
            </a:r>
            <a:endParaRPr lang="en-US" dirty="0"/>
          </a:p>
        </p:txBody>
      </p:sp>
    </p:spTree>
    <p:extLst>
      <p:ext uri="{BB962C8B-B14F-4D97-AF65-F5344CB8AC3E}">
        <p14:creationId xmlns:p14="http://schemas.microsoft.com/office/powerpoint/2010/main" val="36433395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Core Argument</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We perceive ordinary objects</a:t>
            </a:r>
          </a:p>
          <a:p>
            <a:pPr marL="457200" indent="-457200">
              <a:buFont typeface="+mj-lt"/>
              <a:buAutoNum type="arabicPeriod"/>
            </a:pPr>
            <a:r>
              <a:rPr lang="en-US" dirty="0" smtClean="0"/>
              <a:t>We perceive only ideas</a:t>
            </a:r>
          </a:p>
          <a:p>
            <a:pPr marL="457200" indent="-457200">
              <a:buFont typeface="+mj-lt"/>
              <a:buAutoNum type="arabicPeriod"/>
            </a:pPr>
            <a:r>
              <a:rPr lang="en-US" dirty="0" smtClean="0"/>
              <a:t>Therefore, ordinary objects are ideas</a:t>
            </a:r>
          </a:p>
          <a:p>
            <a:pPr marL="0" indent="0">
              <a:buNone/>
            </a:pPr>
            <a:r>
              <a:rPr lang="en-US" dirty="0" smtClean="0"/>
              <a:t>There are (at least) two ways to defeat this argument:</a:t>
            </a:r>
          </a:p>
          <a:p>
            <a:r>
              <a:rPr lang="en-US" b="1" dirty="0" err="1" smtClean="0"/>
              <a:t>Representationalist</a:t>
            </a:r>
            <a:r>
              <a:rPr lang="en-US" b="1" dirty="0" smtClean="0"/>
              <a:t> Response: </a:t>
            </a:r>
            <a:r>
              <a:rPr lang="en-US" dirty="0" smtClean="0"/>
              <a:t>“perceive” is ambiguous and means something different in premises 1 and 2</a:t>
            </a:r>
          </a:p>
          <a:p>
            <a:r>
              <a:rPr lang="en-US" b="1" dirty="0" smtClean="0"/>
              <a:t>Direct Realist Response: </a:t>
            </a:r>
            <a:r>
              <a:rPr lang="en-US" dirty="0" smtClean="0"/>
              <a:t>premise 2 is false. We perceive ordinary material objects directly.</a:t>
            </a:r>
            <a:endParaRPr lang="en-US" b="1" dirty="0"/>
          </a:p>
        </p:txBody>
      </p:sp>
    </p:spTree>
    <p:extLst>
      <p:ext uri="{BB962C8B-B14F-4D97-AF65-F5344CB8AC3E}">
        <p14:creationId xmlns:p14="http://schemas.microsoft.com/office/powerpoint/2010/main" val="4234535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066800"/>
            <a:ext cx="951447" cy="84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941388"/>
          </a:xfrm>
        </p:spPr>
        <p:txBody>
          <a:bodyPr>
            <a:normAutofit/>
          </a:bodyPr>
          <a:lstStyle/>
          <a:p>
            <a:pPr eaLnBrk="1" hangingPunct="1">
              <a:defRPr/>
            </a:pPr>
            <a:r>
              <a:rPr lang="en-US" dirty="0" smtClean="0">
                <a:solidFill>
                  <a:srgbClr val="000000"/>
                </a:solidFill>
                <a:latin typeface="Gill Sans" charset="0"/>
                <a:ea typeface="ＭＳ Ｐゴシック" charset="0"/>
              </a:rPr>
              <a:t>The </a:t>
            </a:r>
            <a:r>
              <a:rPr lang="en-US" dirty="0" err="1" smtClean="0">
                <a:solidFill>
                  <a:srgbClr val="000000"/>
                </a:solidFill>
                <a:latin typeface="Gill Sans" charset="0"/>
                <a:ea typeface="ＭＳ Ｐゴシック" charset="0"/>
              </a:rPr>
              <a:t>Representationalist’s</a:t>
            </a:r>
            <a:r>
              <a:rPr lang="en-US" dirty="0" smtClean="0">
                <a:solidFill>
                  <a:srgbClr val="000000"/>
                </a:solidFill>
                <a:latin typeface="Gill Sans" charset="0"/>
                <a:ea typeface="ＭＳ Ｐゴシック" charset="0"/>
              </a:rPr>
              <a:t> Response</a:t>
            </a:r>
            <a:endParaRPr lang="en-US" dirty="0">
              <a:solidFill>
                <a:srgbClr val="000000"/>
              </a:solidFill>
              <a:latin typeface="Gill Sans" charset="0"/>
              <a:ea typeface="ＭＳ Ｐゴシック" charset="0"/>
            </a:endParaRPr>
          </a:p>
        </p:txBody>
      </p:sp>
      <p:grpSp>
        <p:nvGrpSpPr>
          <p:cNvPr id="4" name="Group 3"/>
          <p:cNvGrpSpPr/>
          <p:nvPr/>
        </p:nvGrpSpPr>
        <p:grpSpPr>
          <a:xfrm>
            <a:off x="1907399" y="0"/>
            <a:ext cx="6089544" cy="5077615"/>
            <a:chOff x="228600" y="-57506"/>
            <a:chExt cx="8067030" cy="6389542"/>
          </a:xfrm>
        </p:grpSpPr>
        <p:sp>
          <p:nvSpPr>
            <p:cNvPr id="6" name="Cloud Callout 5"/>
            <p:cNvSpPr/>
            <p:nvPr/>
          </p:nvSpPr>
          <p:spPr>
            <a:xfrm>
              <a:off x="6080219" y="997264"/>
              <a:ext cx="2215411" cy="1420812"/>
            </a:xfrm>
            <a:prstGeom prst="cloudCallout">
              <a:avLst>
                <a:gd name="adj1" fmla="val -36049"/>
                <a:gd name="adj2" fmla="val 51102"/>
              </a:avLst>
            </a:prstGeom>
            <a:solidFill>
              <a:schemeClr val="bg1">
                <a:lumMod val="85000"/>
                <a:alpha val="50000"/>
              </a:schemeClr>
            </a:solidFill>
            <a:ln>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pic>
          <p:nvPicPr>
            <p:cNvPr id="2560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256" y="3873908"/>
              <a:ext cx="2286001"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rcRect l="-16966" t="-5769" r="1034" b="-11538"/>
            <a:stretch>
              <a:fillRect/>
            </a:stretch>
          </p:blipFill>
          <p:spPr>
            <a:xfrm>
              <a:off x="3681242" y="1683836"/>
              <a:ext cx="3124200" cy="4648200"/>
            </a:xfrm>
            <a:prstGeom prst="ellipse">
              <a:avLst/>
            </a:prstGeom>
            <a:ln>
              <a:noFill/>
            </a:ln>
            <a:effectLst>
              <a:softEdge rad="112500"/>
            </a:effectLst>
          </p:spPr>
        </p:pic>
        <p:sp>
          <p:nvSpPr>
            <p:cNvPr id="12" name="Bent-Up Arrow 11"/>
            <p:cNvSpPr/>
            <p:nvPr/>
          </p:nvSpPr>
          <p:spPr>
            <a:xfrm rot="4380574">
              <a:off x="997639" y="16966"/>
              <a:ext cx="3715115" cy="3566171"/>
            </a:xfrm>
            <a:prstGeom prst="bentUpArrow">
              <a:avLst>
                <a:gd name="adj1" fmla="val 4880"/>
                <a:gd name="adj2" fmla="val 6742"/>
                <a:gd name="adj3" fmla="val 10723"/>
              </a:avLst>
            </a:prstGeom>
            <a:solidFill>
              <a:srgbClr val="FFFF00">
                <a:alpha val="16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3" name="Sun 12"/>
            <p:cNvSpPr/>
            <p:nvPr/>
          </p:nvSpPr>
          <p:spPr>
            <a:xfrm>
              <a:off x="228600" y="457199"/>
              <a:ext cx="1403350" cy="1441451"/>
            </a:xfrm>
            <a:prstGeom prst="sun">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lstStyle/>
            <a:p>
              <a:pPr>
                <a:defRPr/>
              </a:pPr>
              <a:r>
                <a:rPr lang="en-US">
                  <a:solidFill>
                    <a:srgbClr val="FFFFFF"/>
                  </a:solidFill>
                  <a:latin typeface="Calibri" charset="0"/>
                  <a:ea typeface="ＭＳ Ｐゴシック" charset="0"/>
                  <a:cs typeface="ＭＳ Ｐゴシック" charset="0"/>
                </a:rPr>
                <a:t>  </a:t>
              </a:r>
            </a:p>
          </p:txBody>
        </p:sp>
      </p:grpSp>
      <p:sp>
        <p:nvSpPr>
          <p:cNvPr id="8" name="Right Arrow 7"/>
          <p:cNvSpPr/>
          <p:nvPr/>
        </p:nvSpPr>
        <p:spPr>
          <a:xfrm rot="1614523">
            <a:off x="567765" y="2614706"/>
            <a:ext cx="1554226" cy="12251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m</a:t>
            </a:r>
            <a:r>
              <a:rPr lang="en-US" dirty="0" err="1" smtClean="0"/>
              <a:t>ediately</a:t>
            </a:r>
            <a:r>
              <a:rPr lang="en-US" dirty="0" smtClean="0"/>
              <a:t> perceived</a:t>
            </a:r>
            <a:endParaRPr lang="en-US" dirty="0"/>
          </a:p>
        </p:txBody>
      </p:sp>
      <p:sp>
        <p:nvSpPr>
          <p:cNvPr id="10" name="Left Arrow 9"/>
          <p:cNvSpPr/>
          <p:nvPr/>
        </p:nvSpPr>
        <p:spPr>
          <a:xfrm rot="3343602">
            <a:off x="6663459" y="1917540"/>
            <a:ext cx="1987176" cy="130124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a:t>
            </a:r>
            <a:r>
              <a:rPr lang="en-US" dirty="0" smtClean="0"/>
              <a:t>mmediately perceived</a:t>
            </a:r>
            <a:endParaRPr lang="en-US" dirty="0"/>
          </a:p>
        </p:txBody>
      </p:sp>
      <p:sp>
        <p:nvSpPr>
          <p:cNvPr id="3" name="TextBox 2"/>
          <p:cNvSpPr txBox="1"/>
          <p:nvPr/>
        </p:nvSpPr>
        <p:spPr>
          <a:xfrm>
            <a:off x="374664" y="5077615"/>
            <a:ext cx="8379562" cy="646331"/>
          </a:xfrm>
          <a:prstGeom prst="rect">
            <a:avLst/>
          </a:prstGeom>
          <a:noFill/>
        </p:spPr>
        <p:txBody>
          <a:bodyPr wrap="square" rtlCol="0">
            <a:spAutoFit/>
          </a:bodyPr>
          <a:lstStyle/>
          <a:p>
            <a:pPr marL="285750" indent="-285750">
              <a:buFont typeface="Arial"/>
              <a:buChar char="•"/>
            </a:pPr>
            <a:r>
              <a:rPr lang="en-US" dirty="0" smtClean="0"/>
              <a:t>“Perceive” is ambiguous between “</a:t>
            </a:r>
            <a:r>
              <a:rPr lang="en-US" dirty="0" err="1" smtClean="0"/>
              <a:t>mediately</a:t>
            </a:r>
            <a:r>
              <a:rPr lang="en-US" dirty="0" smtClean="0"/>
              <a:t> perceive” and “immediately perceive, so the argument is invalid</a:t>
            </a:r>
          </a:p>
        </p:txBody>
      </p:sp>
      <p:sp>
        <p:nvSpPr>
          <p:cNvPr id="7" name="TextBox 6"/>
          <p:cNvSpPr txBox="1"/>
          <p:nvPr/>
        </p:nvSpPr>
        <p:spPr>
          <a:xfrm>
            <a:off x="374664" y="6005857"/>
            <a:ext cx="8198408" cy="369332"/>
          </a:xfrm>
          <a:prstGeom prst="rect">
            <a:avLst/>
          </a:prstGeom>
          <a:noFill/>
        </p:spPr>
        <p:txBody>
          <a:bodyPr wrap="square" rtlCol="0">
            <a:spAutoFit/>
          </a:bodyPr>
          <a:lstStyle/>
          <a:p>
            <a:pPr marL="285750" indent="-285750">
              <a:buFont typeface="Arial"/>
              <a:buChar char="•"/>
            </a:pPr>
            <a:r>
              <a:rPr lang="en-US" dirty="0" smtClean="0"/>
              <a:t>Things “out there” (material objects) both </a:t>
            </a:r>
            <a:r>
              <a:rPr lang="en-US" i="1" dirty="0" smtClean="0"/>
              <a:t>cause</a:t>
            </a:r>
            <a:r>
              <a:rPr lang="en-US" dirty="0" smtClean="0"/>
              <a:t> and </a:t>
            </a:r>
            <a:r>
              <a:rPr lang="en-US" i="1" dirty="0" smtClean="0"/>
              <a:t>resemble</a:t>
            </a:r>
            <a:r>
              <a:rPr lang="en-US" dirty="0" smtClean="0"/>
              <a:t> our ideas</a:t>
            </a:r>
            <a:endParaRPr lang="en-US" dirty="0"/>
          </a:p>
        </p:txBody>
      </p:sp>
    </p:spTree>
    <p:extLst>
      <p:ext uri="{BB962C8B-B14F-4D97-AF65-F5344CB8AC3E}">
        <p14:creationId xmlns:p14="http://schemas.microsoft.com/office/powerpoint/2010/main" val="2578925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Berkeley rejects </a:t>
            </a:r>
            <a:r>
              <a:rPr lang="en-US" dirty="0" err="1" smtClean="0"/>
              <a:t>Representationalism</a:t>
            </a:r>
            <a:endParaRPr lang="en-US" dirty="0"/>
          </a:p>
        </p:txBody>
      </p:sp>
      <p:sp>
        <p:nvSpPr>
          <p:cNvPr id="3" name="Content Placeholder 2"/>
          <p:cNvSpPr>
            <a:spLocks noGrp="1"/>
          </p:cNvSpPr>
          <p:nvPr>
            <p:ph idx="1"/>
          </p:nvPr>
        </p:nvSpPr>
        <p:spPr>
          <a:xfrm>
            <a:off x="457200" y="958323"/>
            <a:ext cx="8229600" cy="5899677"/>
          </a:xfrm>
        </p:spPr>
        <p:txBody>
          <a:bodyPr>
            <a:normAutofit fontScale="92500" lnSpcReduction="10000"/>
          </a:bodyPr>
          <a:lstStyle/>
          <a:p>
            <a:r>
              <a:rPr lang="en-US" dirty="0" err="1" smtClean="0"/>
              <a:t>Representationalism</a:t>
            </a:r>
            <a:r>
              <a:rPr lang="en-US" dirty="0" smtClean="0"/>
              <a:t> forces us to skepticism since we can’t know how our ideas are </a:t>
            </a:r>
            <a:r>
              <a:rPr lang="en-US" i="1" dirty="0" smtClean="0"/>
              <a:t>caused</a:t>
            </a:r>
            <a:r>
              <a:rPr lang="en-US" dirty="0" smtClean="0"/>
              <a:t> or whether they resemble whatever causes them</a:t>
            </a:r>
            <a:endParaRPr lang="en-US" i="1" dirty="0" smtClean="0"/>
          </a:p>
          <a:p>
            <a:pPr marL="457200" lvl="1" indent="0">
              <a:buNone/>
            </a:pPr>
            <a:r>
              <a:rPr lang="en-US" i="1" dirty="0"/>
              <a:t>Suppose it were possible for solid, figured, movable substances to exist outside the mind, corresponding to the ideas we have of bodies—how could we possibly know that there are any such things</a:t>
            </a:r>
            <a:r>
              <a:rPr lang="en-US" i="1" dirty="0" smtClean="0"/>
              <a:t>? </a:t>
            </a:r>
            <a:r>
              <a:rPr lang="en-US" dirty="0" smtClean="0"/>
              <a:t>[PHK 18]</a:t>
            </a:r>
          </a:p>
          <a:p>
            <a:r>
              <a:rPr lang="en-US" dirty="0" err="1" smtClean="0"/>
              <a:t>Representationalism</a:t>
            </a:r>
            <a:r>
              <a:rPr lang="en-US" dirty="0" smtClean="0"/>
              <a:t> is incoherent since non-ideas can’t literally resemble </a:t>
            </a:r>
            <a:r>
              <a:rPr lang="en-US" dirty="0" smtClean="0"/>
              <a:t>ideas—since they can’t </a:t>
            </a:r>
            <a:r>
              <a:rPr lang="en-US" i="1" dirty="0" smtClean="0"/>
              <a:t>in principle</a:t>
            </a:r>
            <a:r>
              <a:rPr lang="en-US" dirty="0" smtClean="0"/>
              <a:t> be compared</a:t>
            </a:r>
            <a:endParaRPr lang="en-US" dirty="0" smtClean="0"/>
          </a:p>
          <a:p>
            <a:pPr lvl="1"/>
            <a:r>
              <a:rPr lang="en-US" dirty="0"/>
              <a:t>‘But’, you say, ‘though the ideas don’t exist outside the mind, still there may be things like them of which they are copies or resemblances, and </a:t>
            </a:r>
            <a:r>
              <a:rPr lang="en-US" i="1" dirty="0"/>
              <a:t>these </a:t>
            </a:r>
            <a:r>
              <a:rPr lang="en-US" dirty="0"/>
              <a:t>things may exist outside the mind in an unthinking substance.’ I answer that </a:t>
            </a:r>
            <a:r>
              <a:rPr lang="en-US" i="1" dirty="0"/>
              <a:t>the only thing an idea can resemble is another idea </a:t>
            </a:r>
            <a:r>
              <a:rPr lang="en-US" dirty="0" smtClean="0"/>
              <a:t>[PHK 8]</a:t>
            </a:r>
          </a:p>
          <a:p>
            <a:endParaRPr lang="en-US" dirty="0" smtClean="0"/>
          </a:p>
        </p:txBody>
      </p:sp>
    </p:spTree>
    <p:extLst>
      <p:ext uri="{BB962C8B-B14F-4D97-AF65-F5344CB8AC3E}">
        <p14:creationId xmlns:p14="http://schemas.microsoft.com/office/powerpoint/2010/main" val="3150847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 Realist Response</a:t>
            </a:r>
            <a:endParaRPr lang="en-US" dirty="0"/>
          </a:p>
        </p:txBody>
      </p:sp>
      <p:sp>
        <p:nvSpPr>
          <p:cNvPr id="3" name="Content Placeholder 2"/>
          <p:cNvSpPr>
            <a:spLocks noGrp="1"/>
          </p:cNvSpPr>
          <p:nvPr>
            <p:ph idx="1"/>
          </p:nvPr>
        </p:nvSpPr>
        <p:spPr>
          <a:xfrm>
            <a:off x="480291" y="1221862"/>
            <a:ext cx="8229600" cy="5499614"/>
          </a:xfrm>
        </p:spPr>
        <p:txBody>
          <a:bodyPr/>
          <a:lstStyle/>
          <a:p>
            <a:pPr marL="1257300" lvl="3" indent="0">
              <a:buNone/>
            </a:pPr>
            <a:r>
              <a:rPr lang="en-US" sz="2400" b="1" dirty="0" smtClean="0"/>
              <a:t>The Core Argument</a:t>
            </a:r>
          </a:p>
          <a:p>
            <a:pPr marL="1714500" lvl="3" indent="-457200">
              <a:buFont typeface="+mj-lt"/>
              <a:buAutoNum type="arabicPeriod"/>
            </a:pPr>
            <a:r>
              <a:rPr lang="en-US" sz="2400" dirty="0" smtClean="0"/>
              <a:t>We perceive ordinary objects</a:t>
            </a:r>
          </a:p>
          <a:p>
            <a:pPr marL="1714500" lvl="3" indent="-457200">
              <a:buFont typeface="+mj-lt"/>
              <a:buAutoNum type="arabicPeriod"/>
            </a:pPr>
            <a:r>
              <a:rPr lang="en-US" sz="2400" dirty="0" smtClean="0"/>
              <a:t>We </a:t>
            </a:r>
            <a:r>
              <a:rPr lang="en-US" sz="2400" dirty="0"/>
              <a:t>perceive only ideas</a:t>
            </a:r>
          </a:p>
          <a:p>
            <a:pPr marL="1714500" lvl="3" indent="-457200">
              <a:buFont typeface="+mj-lt"/>
              <a:buAutoNum type="arabicPeriod"/>
            </a:pPr>
            <a:r>
              <a:rPr lang="en-US" sz="2400" dirty="0"/>
              <a:t>Therefore, ordinary objects are </a:t>
            </a:r>
            <a:r>
              <a:rPr lang="en-US" sz="2400" dirty="0" smtClean="0"/>
              <a:t>ideas</a:t>
            </a:r>
          </a:p>
          <a:p>
            <a:r>
              <a:rPr lang="en-US" dirty="0" smtClean="0"/>
              <a:t>According to Direct (sometimes called “Naïve”) Realism we perceive ordinary, public physical objects directly—not “</a:t>
            </a:r>
            <a:r>
              <a:rPr lang="en-US" dirty="0" err="1" smtClean="0"/>
              <a:t>mediately</a:t>
            </a:r>
            <a:r>
              <a:rPr lang="en-US" dirty="0" smtClean="0"/>
              <a:t>” via sense data or ideas.</a:t>
            </a:r>
          </a:p>
          <a:p>
            <a:r>
              <a:rPr lang="en-US" dirty="0" smtClean="0"/>
              <a:t>Premise 2, according to the Direct Realist is thus false so the argument is unsound.</a:t>
            </a:r>
            <a:endParaRPr lang="en-US" dirty="0"/>
          </a:p>
        </p:txBody>
      </p:sp>
    </p:spTree>
    <p:extLst>
      <p:ext uri="{BB962C8B-B14F-4D97-AF65-F5344CB8AC3E}">
        <p14:creationId xmlns:p14="http://schemas.microsoft.com/office/powerpoint/2010/main" val="4109305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Skepticism</a:t>
            </a:r>
            <a:endParaRPr lang="en-US" dirty="0"/>
          </a:p>
        </p:txBody>
      </p:sp>
      <p:sp>
        <p:nvSpPr>
          <p:cNvPr id="3" name="Content Placeholder 2"/>
          <p:cNvSpPr>
            <a:spLocks noGrp="1"/>
          </p:cNvSpPr>
          <p:nvPr>
            <p:ph idx="1"/>
          </p:nvPr>
        </p:nvSpPr>
        <p:spPr/>
        <p:txBody>
          <a:bodyPr/>
          <a:lstStyle/>
          <a:p>
            <a:r>
              <a:rPr lang="en-US" dirty="0" smtClean="0"/>
              <a:t>“I know the meaning but I don’t know the analysis”</a:t>
            </a:r>
          </a:p>
          <a:p>
            <a:r>
              <a:rPr lang="en-US" dirty="0" smtClean="0"/>
              <a:t>How theory-laden is language?</a:t>
            </a:r>
          </a:p>
          <a:p>
            <a:pPr lvl="1"/>
            <a:r>
              <a:rPr lang="en-US" dirty="0" err="1" smtClean="0"/>
              <a:t>Eddington’s</a:t>
            </a:r>
            <a:r>
              <a:rPr lang="en-US" dirty="0" smtClean="0"/>
              <a:t> table</a:t>
            </a:r>
          </a:p>
          <a:p>
            <a:pPr lvl="1"/>
            <a:r>
              <a:rPr lang="en-US" dirty="0" smtClean="0"/>
              <a:t>numbers</a:t>
            </a:r>
          </a:p>
          <a:p>
            <a:r>
              <a:rPr lang="en-US" dirty="0" smtClean="0"/>
              <a:t>Berkeley’s “revisionary metaphysics”: ordinary language isn’t very theory laden so</a:t>
            </a:r>
          </a:p>
          <a:p>
            <a:r>
              <a:rPr lang="en-US" dirty="0" smtClean="0"/>
              <a:t>We should “speak with the vulgar but think with the learned”</a:t>
            </a:r>
          </a:p>
          <a:p>
            <a:pPr lvl="1"/>
            <a:r>
              <a:rPr lang="en-US" dirty="0" smtClean="0"/>
              <a:t>“The sun rises”</a:t>
            </a:r>
          </a:p>
          <a:p>
            <a:endParaRPr lang="en-US" dirty="0"/>
          </a:p>
        </p:txBody>
      </p:sp>
    </p:spTree>
    <p:extLst>
      <p:ext uri="{BB962C8B-B14F-4D97-AF65-F5344CB8AC3E}">
        <p14:creationId xmlns:p14="http://schemas.microsoft.com/office/powerpoint/2010/main" val="14666088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Berkeley’s Responses</a:t>
            </a:r>
            <a:endParaRPr lang="en-US" dirty="0"/>
          </a:p>
        </p:txBody>
      </p:sp>
      <p:sp>
        <p:nvSpPr>
          <p:cNvPr id="3" name="Content Placeholder 2"/>
          <p:cNvSpPr>
            <a:spLocks noGrp="1"/>
          </p:cNvSpPr>
          <p:nvPr>
            <p:ph idx="1"/>
          </p:nvPr>
        </p:nvSpPr>
        <p:spPr>
          <a:xfrm>
            <a:off x="457200" y="958323"/>
            <a:ext cx="8229600" cy="5899677"/>
          </a:xfrm>
        </p:spPr>
        <p:txBody>
          <a:bodyPr>
            <a:normAutofit lnSpcReduction="10000"/>
          </a:bodyPr>
          <a:lstStyle/>
          <a:p>
            <a:r>
              <a:rPr lang="en-US" dirty="0" smtClean="0"/>
              <a:t>The Primary/Secondary Quality Distinction fails</a:t>
            </a:r>
          </a:p>
          <a:p>
            <a:r>
              <a:rPr lang="en-US" dirty="0" smtClean="0"/>
              <a:t>Relativity Arguments</a:t>
            </a:r>
          </a:p>
          <a:p>
            <a:r>
              <a:rPr lang="en-US" dirty="0" smtClean="0"/>
              <a:t>Denial of “abstract ideas”: The inconceivability of unperceived objects</a:t>
            </a:r>
          </a:p>
          <a:p>
            <a:r>
              <a:rPr lang="en-US" dirty="0" smtClean="0"/>
              <a:t>The notion of Material Substance (vide Locke) is incoherent—and </a:t>
            </a:r>
            <a:r>
              <a:rPr lang="en-US" i="1" dirty="0" smtClean="0"/>
              <a:t>wicked</a:t>
            </a:r>
            <a:r>
              <a:rPr lang="en-US" dirty="0" smtClean="0"/>
              <a:t>:</a:t>
            </a:r>
          </a:p>
          <a:p>
            <a:pPr marL="400050" lvl="1" indent="0">
              <a:buNone/>
            </a:pPr>
            <a:r>
              <a:rPr lang="en-US" i="1" dirty="0" smtClean="0"/>
              <a:t>How great a friend material substance has been to atheists in all ages were needless to relate. All their monstrous systems have so visible and necessary a dependence on it that when this corner-stone is once removed, the whole fabric cannot choose but fall to the ground insomuch that it is no longer worth while to bestow a particular consideration on the absurdities of every wretched sect of atheists</a:t>
            </a:r>
            <a:r>
              <a:rPr lang="en-US" dirty="0" smtClean="0"/>
              <a:t>. [PHK92]</a:t>
            </a:r>
            <a:endParaRPr lang="en-US" i="1" dirty="0"/>
          </a:p>
        </p:txBody>
      </p:sp>
    </p:spTree>
    <p:extLst>
      <p:ext uri="{BB962C8B-B14F-4D97-AF65-F5344CB8AC3E}">
        <p14:creationId xmlns:p14="http://schemas.microsoft.com/office/powerpoint/2010/main" val="40457054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and Secondary Qualities</a:t>
            </a:r>
            <a:endParaRPr lang="en-US" dirty="0"/>
          </a:p>
        </p:txBody>
      </p:sp>
      <p:pic>
        <p:nvPicPr>
          <p:cNvPr id="4" name="Picture 3"/>
          <p:cNvPicPr>
            <a:picLocks noChangeAspect="1"/>
          </p:cNvPicPr>
          <p:nvPr/>
        </p:nvPicPr>
        <p:blipFill>
          <a:blip r:embed="rId2">
            <a:biLevel thresh="75000"/>
            <a:extLst>
              <a:ext uri="{BEBA8EAE-BF5A-486C-A8C5-ECC9F3942E4B}">
                <a14:imgProps xmlns:a14="http://schemas.microsoft.com/office/drawing/2010/main">
                  <a14:imgLayer r:embed="rId3">
                    <a14:imgEffect>
                      <a14:artisticPhotocopy/>
                    </a14:imgEffect>
                    <a14:imgEffect>
                      <a14:saturation sat="0"/>
                    </a14:imgEffect>
                    <a14:imgEffect>
                      <a14:brightnessContrast contrast="-40000"/>
                    </a14:imgEffect>
                  </a14:imgLayer>
                </a14:imgProps>
              </a:ext>
            </a:extLst>
          </a:blip>
          <a:stretch>
            <a:fillRect/>
          </a:stretch>
        </p:blipFill>
        <p:spPr>
          <a:xfrm>
            <a:off x="457200" y="1347790"/>
            <a:ext cx="8048102" cy="4972577"/>
          </a:xfrm>
          <a:prstGeom prst="rect">
            <a:avLst/>
          </a:prstGeom>
        </p:spPr>
      </p:pic>
    </p:spTree>
    <p:extLst>
      <p:ext uri="{BB962C8B-B14F-4D97-AF65-F5344CB8AC3E}">
        <p14:creationId xmlns:p14="http://schemas.microsoft.com/office/powerpoint/2010/main" val="23178943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and Secondary Qualities </a:t>
            </a:r>
            <a:endParaRPr lang="en-US" dirty="0"/>
          </a:p>
        </p:txBody>
      </p:sp>
      <p:sp>
        <p:nvSpPr>
          <p:cNvPr id="3" name="Content Placeholder 2"/>
          <p:cNvSpPr>
            <a:spLocks noGrp="1"/>
          </p:cNvSpPr>
          <p:nvPr>
            <p:ph idx="1"/>
          </p:nvPr>
        </p:nvSpPr>
        <p:spPr>
          <a:xfrm>
            <a:off x="457200" y="958323"/>
            <a:ext cx="8229600" cy="5763153"/>
          </a:xfrm>
        </p:spPr>
        <p:txBody>
          <a:bodyPr>
            <a:normAutofit fontScale="92500" lnSpcReduction="20000"/>
          </a:bodyPr>
          <a:lstStyle/>
          <a:p>
            <a:pPr marL="0" indent="0">
              <a:buNone/>
            </a:pPr>
            <a:r>
              <a:rPr lang="en-US" sz="2000" i="1" dirty="0"/>
              <a:t>Those who assert that shape, motion and the other primary qualities exist outside the mind in unthinking </a:t>
            </a:r>
            <a:r>
              <a:rPr lang="en-US" sz="2000" i="1" dirty="0" smtClean="0"/>
              <a:t>substances </a:t>
            </a:r>
            <a:r>
              <a:rPr lang="en-US" sz="2000" i="1" dirty="0"/>
              <a:t>say in the same breath that </a:t>
            </a:r>
            <a:r>
              <a:rPr lang="en-US" sz="2000" i="1" dirty="0" err="1"/>
              <a:t>colours</a:t>
            </a:r>
            <a:r>
              <a:rPr lang="en-US" sz="2000" i="1" dirty="0"/>
              <a:t>, sounds, heat, cold, and other secondary qualities do not. These, they tell us, are sensations that exist in the mind alone, and depend on the different size, texture, and motion of the minute particles of matter. They offer this as an undoubted truth that they can prove conclusively. Now if it is certain that </a:t>
            </a:r>
            <a:r>
              <a:rPr lang="en-US" sz="2000" b="1" i="1" dirty="0"/>
              <a:t>(1) </a:t>
            </a:r>
            <a:r>
              <a:rPr lang="en-US" sz="2000" i="1" dirty="0"/>
              <a:t>primary qualities are inseparably united with secondary ones, and can’t be abstracted from them even in thought, it clearly follows that </a:t>
            </a:r>
            <a:r>
              <a:rPr lang="en-US" sz="2000" b="1" i="1" dirty="0"/>
              <a:t>(2) </a:t>
            </a:r>
            <a:r>
              <a:rPr lang="en-US" sz="2000" i="1" dirty="0"/>
              <a:t>primary qualities exist only in the mind, just as the secondary ones do </a:t>
            </a:r>
          </a:p>
          <a:p>
            <a:r>
              <a:rPr lang="en-US" dirty="0"/>
              <a:t>Primary qualities can’t be “abstracted” from secondary qualities, e.g. can’t imagine extension without color [PHK 10</a:t>
            </a:r>
            <a:r>
              <a:rPr lang="en-US" dirty="0" smtClean="0"/>
              <a:t>]</a:t>
            </a:r>
          </a:p>
          <a:p>
            <a:r>
              <a:rPr lang="en-US" dirty="0" smtClean="0"/>
              <a:t>The arguments that purport to show secondary qualities are subjective can be deployed to show that primary qualities are.</a:t>
            </a:r>
          </a:p>
          <a:p>
            <a:pPr marL="400050" lvl="1" indent="0">
              <a:buNone/>
            </a:pPr>
            <a:r>
              <a:rPr lang="en-US" sz="2200" i="1" dirty="0" smtClean="0"/>
              <a:t>Some </a:t>
            </a:r>
            <a:r>
              <a:rPr lang="en-US" sz="2200" i="1" dirty="0"/>
              <a:t>modern philosophers argue that certain perceptible qualities have no existence in matter or outside the mind; their arguments can be used to prove the same thing of all perceptible qualities </a:t>
            </a:r>
            <a:r>
              <a:rPr lang="en-US" sz="2200" i="1" dirty="0" smtClean="0"/>
              <a:t>whatsoever…</a:t>
            </a:r>
            <a:r>
              <a:rPr lang="en-US" sz="2000" dirty="0"/>
              <a:t>In short, the arguments that are thought to prove that </a:t>
            </a:r>
            <a:r>
              <a:rPr lang="en-US" sz="2000" dirty="0" err="1"/>
              <a:t>colours</a:t>
            </a:r>
            <a:r>
              <a:rPr lang="en-US" sz="2000" dirty="0"/>
              <a:t> and tastes exist only in the mind have as much force to prove the same thing of extension, shape and motion. </a:t>
            </a:r>
            <a:r>
              <a:rPr lang="en-US" sz="2000" dirty="0" smtClean="0"/>
              <a:t>[PHK 14-15]</a:t>
            </a:r>
            <a:r>
              <a:rPr lang="en-US" sz="2200" i="1" dirty="0" smtClean="0"/>
              <a:t> </a:t>
            </a:r>
          </a:p>
        </p:txBody>
      </p:sp>
    </p:spTree>
    <p:extLst>
      <p:ext uri="{BB962C8B-B14F-4D97-AF65-F5344CB8AC3E}">
        <p14:creationId xmlns:p14="http://schemas.microsoft.com/office/powerpoint/2010/main" val="33260207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Relativity Arguments</a:t>
            </a:r>
            <a:endParaRPr lang="en-US" dirty="0"/>
          </a:p>
        </p:txBody>
      </p:sp>
      <p:sp>
        <p:nvSpPr>
          <p:cNvPr id="3" name="Content Placeholder 2"/>
          <p:cNvSpPr>
            <a:spLocks noGrp="1"/>
          </p:cNvSpPr>
          <p:nvPr>
            <p:ph idx="1"/>
          </p:nvPr>
        </p:nvSpPr>
        <p:spPr/>
        <p:txBody>
          <a:bodyPr/>
          <a:lstStyle/>
          <a:p>
            <a:pPr marL="0" indent="0">
              <a:buNone/>
            </a:pPr>
            <a:r>
              <a:rPr lang="en-US" i="1" dirty="0"/>
              <a:t>Large and small, and fast and slow, are generally agreed to exist only in the mind. That is because they are entirely relative: whether something is large or small, and whether it moves quickly or slowly, depends on the condition or location of the sense-organs of the perceiver. </a:t>
            </a:r>
            <a:endParaRPr lang="en-US" i="1" dirty="0" smtClean="0"/>
          </a:p>
          <a:p>
            <a:pPr marL="457200" indent="-457200">
              <a:buFont typeface="+mj-lt"/>
              <a:buAutoNum type="arabicPeriod"/>
            </a:pPr>
            <a:r>
              <a:rPr lang="en-US" dirty="0" smtClean="0"/>
              <a:t>Observer-relativity of a sensible quality shows that it’s “subjective” i.e. our sensation doesn’t resemble a cause “out there.”</a:t>
            </a:r>
          </a:p>
          <a:p>
            <a:pPr marL="457200" indent="-457200">
              <a:buFont typeface="+mj-lt"/>
              <a:buAutoNum type="arabicPeriod"/>
            </a:pPr>
            <a:r>
              <a:rPr lang="en-US" i="1" dirty="0" smtClean="0"/>
              <a:t>All</a:t>
            </a:r>
            <a:r>
              <a:rPr lang="en-US" dirty="0" smtClean="0"/>
              <a:t> sensible qualities (“primary” as well as “secondary”) are observer-relative</a:t>
            </a:r>
          </a:p>
          <a:p>
            <a:pPr marL="457200" indent="-457200">
              <a:buFont typeface="+mj-lt"/>
              <a:buAutoNum type="arabicPeriod"/>
            </a:pPr>
            <a:r>
              <a:rPr lang="en-US" dirty="0" smtClean="0"/>
              <a:t>Therefore, all sensible qualities are subjective.</a:t>
            </a:r>
            <a:endParaRPr lang="en-US" dirty="0"/>
          </a:p>
          <a:p>
            <a:endParaRPr lang="en-US" dirty="0"/>
          </a:p>
        </p:txBody>
      </p:sp>
    </p:spTree>
    <p:extLst>
      <p:ext uri="{BB962C8B-B14F-4D97-AF65-F5344CB8AC3E}">
        <p14:creationId xmlns:p14="http://schemas.microsoft.com/office/powerpoint/2010/main" val="37518792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Refrigerator Light Argument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i="1" dirty="0"/>
              <a:t>‘surely there is nothing easier than to imagine trees in a park, for instance, or books on a shelf, with nobody there to perceive them.’ I reply that this is indeed easy to imagine; but let us look into what happens when you imagine it. You form in your mind certain ideas that you call ‘books’ and ‘trees’, and at the same time you omit to form the idea of anyone who might perceive them. But while you are doing this, you perceive or think of them! So your thought- experiment misses the point; it shows only that you have the power of imagining or forming ideas in your mind; but it doesn’t show that you can conceive it possible for the objects of your thought to exist outside the mind. To show that, you would have to conceive them existing </a:t>
            </a:r>
            <a:r>
              <a:rPr lang="en-US" i="1" dirty="0" err="1"/>
              <a:t>unconceived</a:t>
            </a:r>
            <a:r>
              <a:rPr lang="en-US" i="1" dirty="0"/>
              <a:t> or unthought-of, which is an obvious contradiction. However hard we try to conceive the existence of external bodies, all we achieve is to contemplate our own ideas. The mind is misled into thinking that it can and does conceive bodies existing outside the mind or unthought-of because it pays no attention to itself, and so doesn’t notice that it contains or thinks of the things that it conceives</a:t>
            </a:r>
            <a:r>
              <a:rPr lang="en-US" dirty="0" smtClean="0"/>
              <a:t>. [PHK 23]</a:t>
            </a:r>
            <a:endParaRPr lang="en-US" dirty="0"/>
          </a:p>
        </p:txBody>
      </p:sp>
    </p:spTree>
    <p:extLst>
      <p:ext uri="{BB962C8B-B14F-4D97-AF65-F5344CB8AC3E}">
        <p14:creationId xmlns:p14="http://schemas.microsoft.com/office/powerpoint/2010/main" val="18988657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Conceivability and Logical Possibility</a:t>
            </a:r>
            <a:endParaRPr lang="en-US" dirty="0"/>
          </a:p>
        </p:txBody>
      </p:sp>
      <p:sp>
        <p:nvSpPr>
          <p:cNvPr id="3" name="Content Placeholder 2"/>
          <p:cNvSpPr>
            <a:spLocks noGrp="1"/>
          </p:cNvSpPr>
          <p:nvPr>
            <p:ph idx="1"/>
          </p:nvPr>
        </p:nvSpPr>
        <p:spPr/>
        <p:txBody>
          <a:bodyPr/>
          <a:lstStyle/>
          <a:p>
            <a:pPr marL="0" indent="0">
              <a:buNone/>
            </a:pPr>
            <a:r>
              <a:rPr lang="en-US" dirty="0" smtClean="0"/>
              <a:t>Note: “perceive” for Berkeley means “think about” or “conceive of” so Berkeley’s </a:t>
            </a:r>
            <a:r>
              <a:rPr lang="en-US" i="1" dirty="0" err="1" smtClean="0"/>
              <a:t>esse</a:t>
            </a:r>
            <a:r>
              <a:rPr lang="en-US" i="1" dirty="0" smtClean="0"/>
              <a:t> is </a:t>
            </a:r>
            <a:r>
              <a:rPr lang="en-US" i="1" dirty="0" err="1" smtClean="0"/>
              <a:t>percipi</a:t>
            </a:r>
            <a:r>
              <a:rPr lang="en-US" dirty="0" smtClean="0"/>
              <a:t> claims that, for non-spirits, to be is to be thought-about.</a:t>
            </a:r>
          </a:p>
          <a:p>
            <a:pPr marL="457200" indent="-457200">
              <a:buFont typeface="+mj-lt"/>
              <a:buAutoNum type="arabicPeriod"/>
            </a:pPr>
            <a:r>
              <a:rPr lang="en-US" dirty="0" smtClean="0"/>
              <a:t>A state of affairs is logically possible only if it’s conceivable</a:t>
            </a:r>
          </a:p>
          <a:p>
            <a:pPr marL="457200" indent="-457200">
              <a:buFont typeface="+mj-lt"/>
              <a:buAutoNum type="arabicPeriod"/>
            </a:pPr>
            <a:r>
              <a:rPr lang="en-US" dirty="0" smtClean="0"/>
              <a:t>We cannot conceive of a state of affairs in which there are </a:t>
            </a:r>
            <a:r>
              <a:rPr lang="en-US" dirty="0" err="1" smtClean="0"/>
              <a:t>unthoughtabout</a:t>
            </a:r>
            <a:r>
              <a:rPr lang="en-US" dirty="0" smtClean="0"/>
              <a:t> objects</a:t>
            </a:r>
          </a:p>
          <a:p>
            <a:pPr marL="457200" lvl="1" indent="0">
              <a:buNone/>
            </a:pPr>
            <a:r>
              <a:rPr lang="en-US" dirty="0" smtClean="0"/>
              <a:t>Try it…</a:t>
            </a:r>
            <a:r>
              <a:rPr lang="en-US" i="1" dirty="0" smtClean="0"/>
              <a:t>gotcha!</a:t>
            </a:r>
          </a:p>
          <a:p>
            <a:pPr marL="457200" indent="-457200">
              <a:buFont typeface="+mj-lt"/>
              <a:buAutoNum type="arabicPeriod"/>
            </a:pPr>
            <a:r>
              <a:rPr lang="en-US" dirty="0" smtClean="0"/>
              <a:t>Therefore, it is logically impossible that </a:t>
            </a:r>
            <a:r>
              <a:rPr lang="en-US" dirty="0" err="1" smtClean="0"/>
              <a:t>unthought</a:t>
            </a:r>
            <a:r>
              <a:rPr lang="en-US" dirty="0" smtClean="0"/>
              <a:t>-about objects exist.</a:t>
            </a:r>
          </a:p>
          <a:p>
            <a:endParaRPr lang="en-US" dirty="0"/>
          </a:p>
        </p:txBody>
      </p:sp>
    </p:spTree>
    <p:extLst>
      <p:ext uri="{BB962C8B-B14F-4D97-AF65-F5344CB8AC3E}">
        <p14:creationId xmlns:p14="http://schemas.microsoft.com/office/powerpoint/2010/main" val="3341792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Possibility of the Inconceivable</a:t>
            </a:r>
            <a:endParaRPr lang="en-US" dirty="0"/>
          </a:p>
        </p:txBody>
      </p:sp>
      <p:sp>
        <p:nvSpPr>
          <p:cNvPr id="3" name="Content Placeholder 2"/>
          <p:cNvSpPr>
            <a:spLocks noGrp="1"/>
          </p:cNvSpPr>
          <p:nvPr>
            <p:ph idx="1"/>
          </p:nvPr>
        </p:nvSpPr>
        <p:spPr/>
        <p:txBody>
          <a:bodyPr>
            <a:normAutofit/>
          </a:bodyPr>
          <a:lstStyle/>
          <a:p>
            <a:pPr marL="0" indent="0">
              <a:buNone/>
            </a:pPr>
            <a:r>
              <a:rPr lang="en-US" b="1" dirty="0"/>
              <a:t>It is possible </a:t>
            </a:r>
            <a:r>
              <a:rPr lang="en-US" b="1" i="1" dirty="0"/>
              <a:t>de re</a:t>
            </a:r>
            <a:r>
              <a:rPr lang="en-US" b="1" dirty="0"/>
              <a:t> that a given </a:t>
            </a:r>
            <a:r>
              <a:rPr lang="en-US" b="1" dirty="0" err="1"/>
              <a:t>unthought</a:t>
            </a:r>
            <a:r>
              <a:rPr lang="en-US" b="1" dirty="0"/>
              <a:t>-about object be thought about</a:t>
            </a:r>
            <a:r>
              <a:rPr lang="en-US" b="1" dirty="0" smtClean="0"/>
              <a:t>. </a:t>
            </a:r>
            <a:endParaRPr lang="en-US" b="1" dirty="0"/>
          </a:p>
          <a:p>
            <a:r>
              <a:rPr lang="en-US" b="1" i="1" dirty="0" smtClean="0"/>
              <a:t>De </a:t>
            </a:r>
            <a:r>
              <a:rPr lang="en-US" b="1" i="1" dirty="0" err="1"/>
              <a:t>dicto</a:t>
            </a:r>
            <a:r>
              <a:rPr lang="en-US" dirty="0"/>
              <a:t> and </a:t>
            </a:r>
            <a:r>
              <a:rPr lang="en-US" b="1" i="1" dirty="0"/>
              <a:t>de re</a:t>
            </a:r>
            <a:r>
              <a:rPr lang="en-US" dirty="0"/>
              <a:t> </a:t>
            </a:r>
            <a:r>
              <a:rPr lang="en-US" dirty="0" smtClean="0"/>
              <a:t>mark </a:t>
            </a:r>
            <a:r>
              <a:rPr lang="en-US" dirty="0"/>
              <a:t>important distinctions </a:t>
            </a:r>
            <a:r>
              <a:rPr lang="en-US" dirty="0" smtClean="0"/>
              <a:t>in modal contexts—those concerning possibility and necessity—and in belief contexts, e.g.</a:t>
            </a:r>
          </a:p>
          <a:p>
            <a:pPr lvl="1"/>
            <a:r>
              <a:rPr lang="en-US" dirty="0" smtClean="0"/>
              <a:t>Necessarily, the US President is a US citizen.</a:t>
            </a:r>
          </a:p>
          <a:p>
            <a:pPr lvl="1"/>
            <a:r>
              <a:rPr lang="en-US" dirty="0" smtClean="0"/>
              <a:t>Penelope believed her husband was an old beggar.</a:t>
            </a:r>
          </a:p>
          <a:p>
            <a:r>
              <a:rPr lang="en-US" dirty="0" smtClean="0"/>
              <a:t>The </a:t>
            </a:r>
            <a:r>
              <a:rPr lang="en-US" dirty="0"/>
              <a:t>literal translation of the phrase "</a:t>
            </a:r>
            <a:r>
              <a:rPr lang="en-US" i="1" dirty="0"/>
              <a:t>de </a:t>
            </a:r>
            <a:r>
              <a:rPr lang="en-US" i="1" dirty="0" err="1"/>
              <a:t>dicto</a:t>
            </a:r>
            <a:r>
              <a:rPr lang="en-US" dirty="0"/>
              <a:t>" is "of (the) word", whereas </a:t>
            </a:r>
            <a:r>
              <a:rPr lang="en-US" i="1" dirty="0"/>
              <a:t>de re</a:t>
            </a:r>
            <a:r>
              <a:rPr lang="en-US" dirty="0"/>
              <a:t> translates to "of (the) </a:t>
            </a:r>
            <a:r>
              <a:rPr lang="en-US" dirty="0" smtClean="0"/>
              <a:t>thing”</a:t>
            </a:r>
            <a:endParaRPr lang="en-US" dirty="0"/>
          </a:p>
          <a:p>
            <a:pPr marL="0" indent="0">
              <a:buNone/>
            </a:pPr>
            <a:endParaRPr lang="en-US" dirty="0" smtClean="0"/>
          </a:p>
        </p:txBody>
      </p:sp>
    </p:spTree>
    <p:extLst>
      <p:ext uri="{BB962C8B-B14F-4D97-AF65-F5344CB8AC3E}">
        <p14:creationId xmlns:p14="http://schemas.microsoft.com/office/powerpoint/2010/main" val="33113510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a:t>
            </a:r>
            <a:r>
              <a:rPr lang="en-US" dirty="0" err="1" smtClean="0"/>
              <a:t>Dicto</a:t>
            </a:r>
            <a:r>
              <a:rPr lang="en-US" dirty="0" smtClean="0"/>
              <a:t> and De Re</a:t>
            </a:r>
            <a:endParaRPr lang="en-US" dirty="0"/>
          </a:p>
        </p:txBody>
      </p:sp>
      <p:sp>
        <p:nvSpPr>
          <p:cNvPr id="3" name="Content Placeholder 2"/>
          <p:cNvSpPr>
            <a:spLocks noGrp="1"/>
          </p:cNvSpPr>
          <p:nvPr>
            <p:ph idx="1"/>
          </p:nvPr>
        </p:nvSpPr>
        <p:spPr/>
        <p:txBody>
          <a:bodyPr/>
          <a:lstStyle/>
          <a:p>
            <a:r>
              <a:rPr lang="en-US" dirty="0" smtClean="0"/>
              <a:t>Necessarily the US President is a US citizen</a:t>
            </a:r>
          </a:p>
          <a:p>
            <a:pPr lvl="1"/>
            <a:r>
              <a:rPr lang="en-US" dirty="0" smtClean="0"/>
              <a:t>De </a:t>
            </a:r>
            <a:r>
              <a:rPr lang="en-US" dirty="0" err="1" smtClean="0"/>
              <a:t>Dicto</a:t>
            </a:r>
            <a:r>
              <a:rPr lang="en-US" dirty="0" smtClean="0"/>
              <a:t>: Necessarily, no one can be (count as) a US President unless they’re a US citizen.</a:t>
            </a:r>
          </a:p>
          <a:p>
            <a:pPr marL="457200" lvl="1" indent="0">
              <a:buNone/>
            </a:pPr>
            <a:r>
              <a:rPr lang="en-US" dirty="0" smtClean="0"/>
              <a:t>    TRUE</a:t>
            </a:r>
          </a:p>
          <a:p>
            <a:pPr lvl="1"/>
            <a:r>
              <a:rPr lang="en-US" dirty="0" smtClean="0"/>
              <a:t>De Re: This guy Barak Obama is </a:t>
            </a:r>
            <a:r>
              <a:rPr lang="en-US" i="1" dirty="0" smtClean="0"/>
              <a:t>of necessity</a:t>
            </a:r>
            <a:r>
              <a:rPr lang="en-US" dirty="0" smtClean="0"/>
              <a:t> a US citizen—it’s logically impossible that he could fail to be one, or give up his US citizenship.</a:t>
            </a:r>
          </a:p>
          <a:p>
            <a:pPr marL="457200" lvl="1" indent="0">
              <a:buNone/>
            </a:pPr>
            <a:r>
              <a:rPr lang="en-US" dirty="0" smtClean="0"/>
              <a:t>    FALSE</a:t>
            </a:r>
            <a:endParaRPr lang="en-US" dirty="0"/>
          </a:p>
        </p:txBody>
      </p:sp>
    </p:spTree>
    <p:extLst>
      <p:ext uri="{BB962C8B-B14F-4D97-AF65-F5344CB8AC3E}">
        <p14:creationId xmlns:p14="http://schemas.microsoft.com/office/powerpoint/2010/main" val="12137242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a:t>
            </a:r>
            <a:r>
              <a:rPr lang="en-US" dirty="0" err="1" smtClean="0"/>
              <a:t>Dicto</a:t>
            </a:r>
            <a:r>
              <a:rPr lang="en-US" dirty="0" smtClean="0"/>
              <a:t> and De Re</a:t>
            </a:r>
            <a:endParaRPr lang="en-US" dirty="0"/>
          </a:p>
        </p:txBody>
      </p:sp>
      <p:sp>
        <p:nvSpPr>
          <p:cNvPr id="3" name="Content Placeholder 2"/>
          <p:cNvSpPr>
            <a:spLocks noGrp="1"/>
          </p:cNvSpPr>
          <p:nvPr>
            <p:ph idx="1"/>
          </p:nvPr>
        </p:nvSpPr>
        <p:spPr/>
        <p:txBody>
          <a:bodyPr/>
          <a:lstStyle/>
          <a:p>
            <a:r>
              <a:rPr lang="en-US" dirty="0" smtClean="0"/>
              <a:t>Penelope believed her husband was a beggar</a:t>
            </a:r>
          </a:p>
          <a:p>
            <a:pPr lvl="1"/>
            <a:r>
              <a:rPr lang="en-US" dirty="0" smtClean="0"/>
              <a:t>De </a:t>
            </a:r>
            <a:r>
              <a:rPr lang="en-US" dirty="0" err="1" smtClean="0"/>
              <a:t>Dicto</a:t>
            </a:r>
            <a:r>
              <a:rPr lang="en-US" dirty="0" smtClean="0"/>
              <a:t>: Penelope believed that she was married to a beggar. If asked what her husband did for a living she would not have said “King of Ithaca”—she would have said “beggar.”</a:t>
            </a:r>
          </a:p>
          <a:p>
            <a:pPr marL="457200" lvl="1" indent="0">
              <a:buNone/>
            </a:pPr>
            <a:r>
              <a:rPr lang="en-US" dirty="0"/>
              <a:t> </a:t>
            </a:r>
            <a:r>
              <a:rPr lang="en-US" dirty="0" smtClean="0"/>
              <a:t>    FALSE</a:t>
            </a:r>
          </a:p>
          <a:p>
            <a:pPr lvl="1"/>
            <a:r>
              <a:rPr lang="en-US" dirty="0" smtClean="0"/>
              <a:t>De Re: When Odysseus, who was Penelope’s husband, first got home disguised as a beggar, Penelope </a:t>
            </a:r>
            <a:r>
              <a:rPr lang="en-US" dirty="0" smtClean="0"/>
              <a:t>believed</a:t>
            </a:r>
            <a:r>
              <a:rPr lang="en-US" dirty="0" smtClean="0"/>
              <a:t> </a:t>
            </a:r>
            <a:r>
              <a:rPr lang="en-US" i="1" dirty="0" smtClean="0"/>
              <a:t>of him</a:t>
            </a:r>
            <a:r>
              <a:rPr lang="en-US" dirty="0" smtClean="0"/>
              <a:t> that he was a beggar.</a:t>
            </a:r>
          </a:p>
          <a:p>
            <a:pPr marL="457200" lvl="1" indent="0">
              <a:buNone/>
            </a:pPr>
            <a:r>
              <a:rPr lang="en-US" dirty="0" smtClean="0"/>
              <a:t>    TRUE</a:t>
            </a:r>
          </a:p>
        </p:txBody>
      </p:sp>
    </p:spTree>
    <p:extLst>
      <p:ext uri="{BB962C8B-B14F-4D97-AF65-F5344CB8AC3E}">
        <p14:creationId xmlns:p14="http://schemas.microsoft.com/office/powerpoint/2010/main" val="259036902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Tattletale’s Paradox</a:t>
            </a:r>
            <a:endParaRPr lang="en-US" dirty="0"/>
          </a:p>
        </p:txBody>
      </p:sp>
      <p:sp>
        <p:nvSpPr>
          <p:cNvPr id="3" name="Content Placeholder 2"/>
          <p:cNvSpPr>
            <a:spLocks noGrp="1"/>
          </p:cNvSpPr>
          <p:nvPr>
            <p:ph idx="1"/>
          </p:nvPr>
        </p:nvSpPr>
        <p:spPr/>
        <p:txBody>
          <a:bodyPr/>
          <a:lstStyle/>
          <a:p>
            <a:pPr marL="0" indent="0">
              <a:buNone/>
            </a:pPr>
            <a:r>
              <a:rPr lang="en-US" i="1" dirty="0" smtClean="0"/>
              <a:t>I can’t tell you the secret because if I did it wouldn’t be a secret.</a:t>
            </a:r>
          </a:p>
          <a:p>
            <a:pPr marL="0" indent="0">
              <a:buNone/>
            </a:pPr>
            <a:r>
              <a:rPr lang="en-US" b="1" dirty="0" smtClean="0"/>
              <a:t>Possibility De </a:t>
            </a:r>
            <a:r>
              <a:rPr lang="en-US" b="1" dirty="0" err="1" smtClean="0"/>
              <a:t>Dicto</a:t>
            </a:r>
            <a:r>
              <a:rPr lang="en-US" b="1" dirty="0" smtClean="0"/>
              <a:t> and De Re</a:t>
            </a:r>
          </a:p>
          <a:p>
            <a:r>
              <a:rPr lang="en-US" dirty="0" smtClean="0"/>
              <a:t>It is possible </a:t>
            </a:r>
            <a:r>
              <a:rPr lang="en-US" i="1" dirty="0" smtClean="0"/>
              <a:t>de re </a:t>
            </a:r>
            <a:r>
              <a:rPr lang="en-US" dirty="0" smtClean="0"/>
              <a:t>of this story, which is a secret, that I tell it to you</a:t>
            </a:r>
          </a:p>
          <a:p>
            <a:r>
              <a:rPr lang="en-US" dirty="0" smtClean="0"/>
              <a:t>It is not possible </a:t>
            </a:r>
            <a:r>
              <a:rPr lang="en-US" i="1" dirty="0" smtClean="0"/>
              <a:t>de </a:t>
            </a:r>
            <a:r>
              <a:rPr lang="en-US" i="1" dirty="0" err="1" smtClean="0"/>
              <a:t>dicto</a:t>
            </a:r>
            <a:r>
              <a:rPr lang="en-US" i="1" dirty="0" smtClean="0"/>
              <a:t> </a:t>
            </a:r>
            <a:r>
              <a:rPr lang="en-US" dirty="0" smtClean="0"/>
              <a:t>that I tell you a secret</a:t>
            </a:r>
          </a:p>
          <a:p>
            <a:pPr marL="0" indent="0">
              <a:buNone/>
            </a:pPr>
            <a:r>
              <a:rPr lang="en-US" dirty="0" smtClean="0"/>
              <a:t>It is possible </a:t>
            </a:r>
            <a:r>
              <a:rPr lang="en-US" i="1" dirty="0" smtClean="0"/>
              <a:t>de re</a:t>
            </a:r>
            <a:r>
              <a:rPr lang="en-US" dirty="0" smtClean="0"/>
              <a:t> </a:t>
            </a:r>
            <a:r>
              <a:rPr lang="en-US" dirty="0" smtClean="0"/>
              <a:t>of </a:t>
            </a:r>
            <a:r>
              <a:rPr lang="en-US" dirty="0" smtClean="0"/>
              <a:t>this </a:t>
            </a:r>
            <a:r>
              <a:rPr lang="en-US" dirty="0" err="1" smtClean="0"/>
              <a:t>unthought</a:t>
            </a:r>
            <a:r>
              <a:rPr lang="en-US" dirty="0" smtClean="0"/>
              <a:t>-about object </a:t>
            </a:r>
            <a:r>
              <a:rPr lang="en-US" dirty="0" smtClean="0"/>
              <a:t>that it be </a:t>
            </a:r>
            <a:r>
              <a:rPr lang="en-US" dirty="0" smtClean="0"/>
              <a:t>thought-about</a:t>
            </a:r>
            <a:r>
              <a:rPr lang="en-US" dirty="0"/>
              <a:t> </a:t>
            </a:r>
            <a:r>
              <a:rPr lang="en-US" dirty="0" smtClean="0"/>
              <a:t>even though it isn’t possible that an object be both thought-about and </a:t>
            </a:r>
            <a:r>
              <a:rPr lang="en-US" dirty="0" err="1" smtClean="0"/>
              <a:t>unthought</a:t>
            </a:r>
            <a:r>
              <a:rPr lang="en-US" dirty="0" smtClean="0"/>
              <a:t>-about (at the same time).</a:t>
            </a:r>
            <a:endParaRPr lang="en-US" dirty="0"/>
          </a:p>
        </p:txBody>
      </p:sp>
    </p:spTree>
    <p:extLst>
      <p:ext uri="{BB962C8B-B14F-4D97-AF65-F5344CB8AC3E}">
        <p14:creationId xmlns:p14="http://schemas.microsoft.com/office/powerpoint/2010/main" val="21697080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Berkeley was Irish</a:t>
            </a:r>
            <a:endParaRPr lang="en-US" dirty="0"/>
          </a:p>
        </p:txBody>
      </p:sp>
      <p:sp>
        <p:nvSpPr>
          <p:cNvPr id="3" name="Content Placeholder 2"/>
          <p:cNvSpPr>
            <a:spLocks noGrp="1"/>
          </p:cNvSpPr>
          <p:nvPr>
            <p:ph idx="1"/>
          </p:nvPr>
        </p:nvSpPr>
        <p:spPr/>
        <p:txBody>
          <a:bodyPr>
            <a:normAutofit/>
          </a:bodyPr>
          <a:lstStyle/>
          <a:p>
            <a:pPr marL="0" indent="0">
              <a:buNone/>
            </a:pPr>
            <a:r>
              <a:rPr lang="en-US" i="1" dirty="0" smtClean="0"/>
              <a:t>Sure and ‘tis sometimes said we Irish Men think backward to everyone else.</a:t>
            </a:r>
            <a:br>
              <a:rPr lang="en-US" i="1" dirty="0" smtClean="0"/>
            </a:br>
            <a:r>
              <a:rPr lang="en-US" i="1" dirty="0" smtClean="0"/>
              <a:t>							-----Berkeley </a:t>
            </a:r>
            <a:r>
              <a:rPr lang="en-US" i="1" u="sng" dirty="0" smtClean="0"/>
              <a:t>Notebooks</a:t>
            </a:r>
          </a:p>
          <a:p>
            <a:r>
              <a:rPr lang="en-US" dirty="0" smtClean="0"/>
              <a:t>Born 1685 near </a:t>
            </a:r>
            <a:r>
              <a:rPr lang="en-US" dirty="0" err="1" smtClean="0"/>
              <a:t>Kilkenny</a:t>
            </a:r>
            <a:r>
              <a:rPr lang="en-US" dirty="0" smtClean="0"/>
              <a:t>; died Oxford 1753</a:t>
            </a:r>
          </a:p>
          <a:p>
            <a:r>
              <a:rPr lang="en-US" dirty="0" smtClean="0"/>
              <a:t>Work in optics, foundations of calculus</a:t>
            </a:r>
          </a:p>
          <a:p>
            <a:r>
              <a:rPr lang="en-US" dirty="0" smtClean="0"/>
              <a:t>In America, trying to open theological college</a:t>
            </a:r>
          </a:p>
          <a:p>
            <a:r>
              <a:rPr lang="en-US" dirty="0" smtClean="0"/>
              <a:t>Anglican Bishop of </a:t>
            </a:r>
            <a:r>
              <a:rPr lang="en-US" dirty="0" err="1" smtClean="0"/>
              <a:t>Cloyne</a:t>
            </a:r>
            <a:endParaRPr lang="en-US" dirty="0" smtClean="0"/>
          </a:p>
          <a:p>
            <a:r>
              <a:rPr lang="en-US" i="1" dirty="0" smtClean="0"/>
              <a:t>Principles of Human Knowledge,</a:t>
            </a:r>
            <a:br>
              <a:rPr lang="en-US" i="1" dirty="0" smtClean="0"/>
            </a:br>
            <a:r>
              <a:rPr lang="en-US" i="1" dirty="0" smtClean="0"/>
              <a:t>Three Dialogues </a:t>
            </a:r>
            <a:r>
              <a:rPr lang="en-US" dirty="0" smtClean="0"/>
              <a:t>arguing for </a:t>
            </a:r>
            <a:r>
              <a:rPr lang="en-US" i="1" dirty="0" smtClean="0"/>
              <a:t>idealism</a:t>
            </a:r>
          </a:p>
        </p:txBody>
      </p:sp>
      <p:pic>
        <p:nvPicPr>
          <p:cNvPr id="5" name="Picture 4"/>
          <p:cNvPicPr>
            <a:picLocks noChangeAspect="1"/>
          </p:cNvPicPr>
          <p:nvPr/>
        </p:nvPicPr>
        <p:blipFill>
          <a:blip r:embed="rId2"/>
          <a:stretch>
            <a:fillRect/>
          </a:stretch>
        </p:blipFill>
        <p:spPr>
          <a:xfrm>
            <a:off x="6787698" y="4315947"/>
            <a:ext cx="1899102" cy="2405529"/>
          </a:xfrm>
          <a:prstGeom prst="rect">
            <a:avLst/>
          </a:prstGeom>
        </p:spPr>
      </p:pic>
    </p:spTree>
    <p:extLst>
      <p:ext uri="{BB962C8B-B14F-4D97-AF65-F5344CB8AC3E}">
        <p14:creationId xmlns:p14="http://schemas.microsoft.com/office/powerpoint/2010/main" val="341975285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Objections</a:t>
            </a:r>
            <a:endParaRPr lang="en-US" dirty="0"/>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9884013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Persistence</a:t>
            </a:r>
            <a:endParaRPr lang="en-US" dirty="0"/>
          </a:p>
        </p:txBody>
      </p:sp>
      <p:sp>
        <p:nvSpPr>
          <p:cNvPr id="3" name="Content Placeholder 2"/>
          <p:cNvSpPr>
            <a:spLocks noGrp="1"/>
          </p:cNvSpPr>
          <p:nvPr>
            <p:ph idx="1"/>
          </p:nvPr>
        </p:nvSpPr>
        <p:spPr/>
        <p:txBody>
          <a:bodyPr/>
          <a:lstStyle/>
          <a:p>
            <a:pPr marL="0" indent="0">
              <a:buNone/>
            </a:pPr>
            <a:r>
              <a:rPr lang="en-US" i="1" dirty="0"/>
              <a:t>The table that I am writing on </a:t>
            </a:r>
            <a:r>
              <a:rPr lang="en-US" i="1" u="sng" dirty="0"/>
              <a:t>exists</a:t>
            </a:r>
            <a:r>
              <a:rPr lang="en-US" i="1" dirty="0"/>
              <a:t>, that is, I see and feel it; and if I were out of my study I would still say that it existed, meaning that •if I were in my study I would perceive it, or that •some other spirit actually does perceive it. Similarly, </a:t>
            </a:r>
            <a:r>
              <a:rPr lang="en-US" i="1" dirty="0" smtClean="0"/>
              <a:t>‘</a:t>
            </a:r>
            <a:r>
              <a:rPr lang="en-US" i="1" dirty="0"/>
              <a:t>there was an </a:t>
            </a:r>
            <a:r>
              <a:rPr lang="en-US" i="1" dirty="0" err="1"/>
              <a:t>odour</a:t>
            </a:r>
            <a:r>
              <a:rPr lang="en-US" i="1" dirty="0"/>
              <a:t>’—i.e. it was smelled</a:t>
            </a:r>
            <a:r>
              <a:rPr lang="en-US" i="1" dirty="0" smtClean="0"/>
              <a:t>; ‘</a:t>
            </a:r>
            <a:r>
              <a:rPr lang="en-US" i="1" dirty="0"/>
              <a:t>there was a sound’—it was heard</a:t>
            </a:r>
            <a:r>
              <a:rPr lang="en-US" i="1" dirty="0" smtClean="0"/>
              <a:t>; ‘</a:t>
            </a:r>
            <a:r>
              <a:rPr lang="en-US" i="1" dirty="0"/>
              <a:t>there was a </a:t>
            </a:r>
            <a:r>
              <a:rPr lang="en-US" i="1" dirty="0" err="1"/>
              <a:t>colour</a:t>
            </a:r>
            <a:r>
              <a:rPr lang="en-US" i="1" dirty="0"/>
              <a:t> or shape’—it was seen or felt. </a:t>
            </a:r>
            <a:endParaRPr lang="en-US" i="1" dirty="0" smtClean="0"/>
          </a:p>
          <a:p>
            <a:pPr marL="0" indent="0">
              <a:buNone/>
            </a:pPr>
            <a:r>
              <a:rPr lang="en-US" dirty="0" smtClean="0"/>
              <a:t>Two options:</a:t>
            </a:r>
          </a:p>
          <a:p>
            <a:pPr marL="457200" indent="-457200">
              <a:buFont typeface="+mj-lt"/>
              <a:buAutoNum type="arabicPeriod"/>
            </a:pPr>
            <a:r>
              <a:rPr lang="en-US" dirty="0" smtClean="0"/>
              <a:t>God perceives things at all times (“I am always about in the Quad”)</a:t>
            </a:r>
          </a:p>
          <a:p>
            <a:pPr marL="457200" indent="-457200">
              <a:buFont typeface="+mj-lt"/>
              <a:buAutoNum type="arabicPeriod"/>
            </a:pPr>
            <a:r>
              <a:rPr lang="en-US" dirty="0" smtClean="0"/>
              <a:t>To say that there are books in the study even when no one is perceiving them is just to mean that </a:t>
            </a:r>
            <a:r>
              <a:rPr lang="en-US" i="1" dirty="0" smtClean="0"/>
              <a:t>if</a:t>
            </a:r>
            <a:r>
              <a:rPr lang="en-US" dirty="0" smtClean="0"/>
              <a:t> one were to go into the study then one </a:t>
            </a:r>
            <a:r>
              <a:rPr lang="en-US" i="1" dirty="0" smtClean="0"/>
              <a:t>would</a:t>
            </a:r>
            <a:r>
              <a:rPr lang="en-US" dirty="0" smtClean="0"/>
              <a:t> get appropriate sensations</a:t>
            </a:r>
            <a:endParaRPr lang="en-US" dirty="0"/>
          </a:p>
        </p:txBody>
      </p:sp>
    </p:spTree>
    <p:extLst>
      <p:ext uri="{BB962C8B-B14F-4D97-AF65-F5344CB8AC3E}">
        <p14:creationId xmlns:p14="http://schemas.microsoft.com/office/powerpoint/2010/main" val="394604243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a </a:t>
            </a:r>
            <a:r>
              <a:rPr lang="en-US" dirty="0" err="1" smtClean="0"/>
              <a:t>Rerum</a:t>
            </a:r>
            <a:r>
              <a:rPr lang="en-US" dirty="0" smtClean="0"/>
              <a:t> </a:t>
            </a:r>
            <a:r>
              <a:rPr lang="en-US" dirty="0" err="1" smtClean="0"/>
              <a:t>Natura</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i="1" dirty="0"/>
              <a:t>the principles I have laid down don’t deprive us of any one thing in nature. Whatever we see, feel, hear, or in any way conceive or understand remains as secure as ever, and is as real as ever. There is a real world, and the distinction between realities and chimeras retains its full </a:t>
            </a:r>
            <a:r>
              <a:rPr lang="en-US" i="1" dirty="0" smtClean="0"/>
              <a:t>force…real </a:t>
            </a:r>
            <a:r>
              <a:rPr lang="en-US" i="1" dirty="0"/>
              <a:t>things and chimeras both exist in the mind, and in that sense are alike in being ideas. </a:t>
            </a:r>
            <a:r>
              <a:rPr lang="en-US" dirty="0" smtClean="0"/>
              <a:t>[PHK 34]</a:t>
            </a:r>
          </a:p>
          <a:p>
            <a:r>
              <a:rPr lang="en-US" dirty="0" smtClean="0"/>
              <a:t>Ideas of real things are “caused by the will of a more powerful spirit, namely God” [PHK 33]</a:t>
            </a:r>
          </a:p>
          <a:p>
            <a:r>
              <a:rPr lang="en-US" dirty="0" smtClean="0"/>
              <a:t>We can recognize them because they’re more regular, vivid and constant [PHK 33]</a:t>
            </a:r>
            <a:endParaRPr lang="en-US" dirty="0"/>
          </a:p>
        </p:txBody>
      </p:sp>
    </p:spTree>
    <p:extLst>
      <p:ext uri="{BB962C8B-B14F-4D97-AF65-F5344CB8AC3E}">
        <p14:creationId xmlns:p14="http://schemas.microsoft.com/office/powerpoint/2010/main" val="263439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Objection: </a:t>
            </a:r>
            <a:r>
              <a:rPr lang="en-US" dirty="0" smtClean="0"/>
              <a:t>Immaterialism is unscientific</a:t>
            </a:r>
          </a:p>
          <a:p>
            <a:pPr marL="0" indent="0">
              <a:buNone/>
            </a:pPr>
            <a:r>
              <a:rPr lang="en-US" b="1" dirty="0" smtClean="0"/>
              <a:t>Response: </a:t>
            </a:r>
            <a:r>
              <a:rPr lang="en-US" i="1" dirty="0"/>
              <a:t>[</a:t>
            </a:r>
            <a:r>
              <a:rPr lang="en-US" i="1" dirty="0" smtClean="0"/>
              <a:t>Scientific] </a:t>
            </a:r>
            <a:r>
              <a:rPr lang="en-US" i="1" dirty="0"/>
              <a:t>‘explaining’ consists in bringing events under general rules (see </a:t>
            </a:r>
            <a:r>
              <a:rPr lang="en-US" b="1" i="1" dirty="0"/>
              <a:t>62) </a:t>
            </a:r>
            <a:r>
              <a:rPr lang="en-US" i="1" dirty="0"/>
              <a:t>that are based on the analogy and </a:t>
            </a:r>
            <a:r>
              <a:rPr lang="en-US" i="1" dirty="0" err="1"/>
              <a:t>uniformness</a:t>
            </a:r>
            <a:r>
              <a:rPr lang="en-US" i="1" dirty="0"/>
              <a:t> observed in the production of natural effects. We like such rules, and try to find them, because they extend our view beyond what is ·temporally· present and ·spatially· near to us, and enable us to make very probable conjectures about things that may have happened at very great distances of time and place, as well as to predict things to come</a:t>
            </a:r>
            <a:r>
              <a:rPr lang="en-US" i="1" dirty="0" smtClean="0"/>
              <a:t>.[ </a:t>
            </a:r>
            <a:r>
              <a:rPr lang="en-US" dirty="0" smtClean="0"/>
              <a:t>PHK 105]</a:t>
            </a:r>
            <a:endParaRPr lang="en-US" i="1" dirty="0"/>
          </a:p>
          <a:p>
            <a:pPr marL="0" indent="0">
              <a:buNone/>
            </a:pPr>
            <a:r>
              <a:rPr lang="en-US" dirty="0" smtClean="0"/>
              <a:t>In talking about one event </a:t>
            </a:r>
            <a:r>
              <a:rPr lang="en-US" i="1" dirty="0" smtClean="0"/>
              <a:t>causing</a:t>
            </a:r>
            <a:r>
              <a:rPr lang="en-US" dirty="0" smtClean="0"/>
              <a:t> another we speak with the vulgar—but should think with the learned.</a:t>
            </a:r>
            <a:endParaRPr lang="en-US" dirty="0"/>
          </a:p>
        </p:txBody>
      </p:sp>
      <p:sp>
        <p:nvSpPr>
          <p:cNvPr id="4" name="Title 3"/>
          <p:cNvSpPr>
            <a:spLocks noGrp="1"/>
          </p:cNvSpPr>
          <p:nvPr>
            <p:ph type="title"/>
          </p:nvPr>
        </p:nvSpPr>
        <p:spPr/>
        <p:txBody>
          <a:bodyPr/>
          <a:lstStyle/>
          <a:p>
            <a:r>
              <a:rPr lang="en-US" dirty="0" smtClean="0"/>
              <a:t>Science</a:t>
            </a:r>
            <a:endParaRPr lang="en-US" dirty="0"/>
          </a:p>
        </p:txBody>
      </p:sp>
    </p:spTree>
    <p:extLst>
      <p:ext uri="{BB962C8B-B14F-4D97-AF65-F5344CB8AC3E}">
        <p14:creationId xmlns:p14="http://schemas.microsoft.com/office/powerpoint/2010/main" val="250781969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 and Other) Illusions</a:t>
            </a:r>
            <a:endParaRPr lang="en-US" dirty="0"/>
          </a:p>
        </p:txBody>
      </p:sp>
      <p:sp>
        <p:nvSpPr>
          <p:cNvPr id="3" name="Content Placeholder 2"/>
          <p:cNvSpPr>
            <a:spLocks noGrp="1"/>
          </p:cNvSpPr>
          <p:nvPr>
            <p:ph idx="1"/>
          </p:nvPr>
        </p:nvSpPr>
        <p:spPr/>
        <p:txBody>
          <a:bodyPr/>
          <a:lstStyle/>
          <a:p>
            <a:r>
              <a:rPr lang="en-US" i="1" dirty="0" err="1"/>
              <a:t>Hylas</a:t>
            </a:r>
            <a:r>
              <a:rPr lang="en-US" i="1" dirty="0"/>
              <a:t>. </a:t>
            </a:r>
            <a:r>
              <a:rPr lang="en-US" i="1" dirty="0" smtClean="0"/>
              <a:t>[H]</a:t>
            </a:r>
            <a:r>
              <a:rPr lang="en-US" i="1" dirty="0" err="1" smtClean="0"/>
              <a:t>ow</a:t>
            </a:r>
            <a:r>
              <a:rPr lang="en-US" i="1" dirty="0" smtClean="0"/>
              <a:t> can </a:t>
            </a:r>
            <a:r>
              <a:rPr lang="en-US" i="1" dirty="0"/>
              <a:t>a man be mistaken in thinking the moon a plain lucid surface, about a foot in diameter; or a square tower, seen at a distance, round; or an oar, with one end in the water, </a:t>
            </a:r>
            <a:r>
              <a:rPr lang="en-US" i="1" dirty="0" smtClean="0"/>
              <a:t>crooked</a:t>
            </a:r>
          </a:p>
          <a:p>
            <a:r>
              <a:rPr lang="en-US" i="1" dirty="0" err="1" smtClean="0"/>
              <a:t>Philonous</a:t>
            </a:r>
            <a:r>
              <a:rPr lang="en-US" i="1" dirty="0"/>
              <a:t>. He is not mistaken with regard to the ideas he actually perceives; but in the inferences he makes from his present perceptions. Thus in the case of the oar, what he immediately perceives by sight is certainly crooked; and so far he is in the right. But if he thence conclude, that upon taking the oar out of the water he shall perceive the same crookedness; or that it would affect his touch, as crooked things are wont to do: in that he is mistaken. (3D 238</a:t>
            </a:r>
            <a:r>
              <a:rPr lang="en-US" i="1" dirty="0" smtClean="0"/>
              <a:t>)</a:t>
            </a:r>
            <a:endParaRPr lang="en-US" i="1" dirty="0"/>
          </a:p>
        </p:txBody>
      </p:sp>
    </p:spTree>
    <p:extLst>
      <p:ext uri="{BB962C8B-B14F-4D97-AF65-F5344CB8AC3E}">
        <p14:creationId xmlns:p14="http://schemas.microsoft.com/office/powerpoint/2010/main" val="356076660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i="1" dirty="0"/>
              <a:t>There are spiritual substances, minds, or human souls, which cause •ideas in themselves through acts of the will, doing this as they please; but these ideas are faint, weak, and unsteady as compared with other •ideas that minds perceive by sense. The latter ideas, being impressed on minds according to certain rules or laws of nature tell us that they are the effects of a mind that is stronger and wiser than human spirits. The latter are said to have more reality in them than the former: by which is meant that they are more forceful, orderly, and distinct, and that they aren’t fictions of the mind that perceives them. In this sense, the sun that I see by day is the real sun, and what I imagine by night is the idea of the former. In the sense I am here giving to ‘reality’, it is evident that every plant, star, rock, and in general each part of the system of the world, is as much a real thing by my principles as by any others. Whether you mean by ‘reality’ anything different from what I do, I beg you to look into your own thoughts and see. </a:t>
            </a:r>
          </a:p>
        </p:txBody>
      </p:sp>
    </p:spTree>
    <p:extLst>
      <p:ext uri="{BB962C8B-B14F-4D97-AF65-F5344CB8AC3E}">
        <p14:creationId xmlns:p14="http://schemas.microsoft.com/office/powerpoint/2010/main" val="227083012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Immaterialism: Does it matter?</a:t>
            </a:r>
            <a:endParaRPr lang="en-US" dirty="0"/>
          </a:p>
        </p:txBody>
      </p:sp>
      <p:pic>
        <p:nvPicPr>
          <p:cNvPr id="9" name="Picture 8"/>
          <p:cNvPicPr>
            <a:picLocks noChangeAspect="1"/>
          </p:cNvPicPr>
          <p:nvPr/>
        </p:nvPicPr>
        <p:blipFill>
          <a:blip r:embed="rId2"/>
          <a:stretch>
            <a:fillRect/>
          </a:stretch>
        </p:blipFill>
        <p:spPr>
          <a:xfrm flipH="1">
            <a:off x="1735197" y="3596315"/>
            <a:ext cx="2136892" cy="2913944"/>
          </a:xfrm>
          <a:prstGeom prst="rect">
            <a:avLst/>
          </a:prstGeom>
        </p:spPr>
      </p:pic>
      <p:pic>
        <p:nvPicPr>
          <p:cNvPr id="10" name="Picture 9"/>
          <p:cNvPicPr>
            <a:picLocks noChangeAspect="1"/>
          </p:cNvPicPr>
          <p:nvPr/>
        </p:nvPicPr>
        <p:blipFill>
          <a:blip r:embed="rId3"/>
          <a:stretch>
            <a:fillRect/>
          </a:stretch>
        </p:blipFill>
        <p:spPr>
          <a:xfrm>
            <a:off x="4038600" y="1371600"/>
            <a:ext cx="4311248" cy="2748454"/>
          </a:xfrm>
          <a:prstGeom prst="cloudCallout">
            <a:avLst>
              <a:gd name="adj1" fmla="val -62074"/>
              <a:gd name="adj2" fmla="val 37856"/>
            </a:avLst>
          </a:prstGeom>
        </p:spPr>
      </p:pic>
      <p:sp>
        <p:nvSpPr>
          <p:cNvPr id="11" name="Rounded Rectangular Callout 10"/>
          <p:cNvSpPr/>
          <p:nvPr/>
        </p:nvSpPr>
        <p:spPr>
          <a:xfrm>
            <a:off x="287867" y="2866184"/>
            <a:ext cx="1659466" cy="1084537"/>
          </a:xfrm>
          <a:prstGeom prst="wedgeRoundRectCallout">
            <a:avLst>
              <a:gd name="adj1" fmla="val 59689"/>
              <a:gd name="adj2" fmla="val 7420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I’m happy…what’s the problem?</a:t>
            </a:r>
            <a:endParaRPr lang="en-US" dirty="0"/>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26211614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068044"/>
            <a:ext cx="9144000" cy="4789956"/>
          </a:xfrm>
          <a:prstGeom prst="rect">
            <a:avLst/>
          </a:prstGeom>
        </p:spPr>
      </p:pic>
      <p:sp>
        <p:nvSpPr>
          <p:cNvPr id="7" name="TextBox 6"/>
          <p:cNvSpPr txBox="1"/>
          <p:nvPr/>
        </p:nvSpPr>
        <p:spPr>
          <a:xfrm>
            <a:off x="287528" y="129052"/>
            <a:ext cx="8625850" cy="1938992"/>
          </a:xfrm>
          <a:prstGeom prst="rect">
            <a:avLst/>
          </a:prstGeom>
          <a:noFill/>
        </p:spPr>
        <p:txBody>
          <a:bodyPr wrap="square" rtlCol="0">
            <a:spAutoFit/>
          </a:bodyPr>
          <a:lstStyle/>
          <a:p>
            <a:r>
              <a:rPr lang="en-US" sz="2400" i="1" dirty="0" smtClean="0"/>
              <a:t>Anyone who surveys the objects of human knowledge will easily see that they are all ideas that are either actually imprinted on the senses or perceived by attending to one’s own emotions and mental activities or formed out of ideas of the first two types, with the help of memory and imagination</a:t>
            </a:r>
            <a:r>
              <a:rPr lang="en-US" sz="2400" i="1" dirty="0" smtClean="0"/>
              <a:t>.</a:t>
            </a:r>
            <a:endParaRPr lang="en-US" sz="2400" i="1" dirty="0"/>
          </a:p>
        </p:txBody>
      </p:sp>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18673" t="8649" r="20042" b="7330"/>
          <a:stretch/>
        </p:blipFill>
        <p:spPr>
          <a:xfrm>
            <a:off x="3067931" y="2711368"/>
            <a:ext cx="2490631" cy="3414567"/>
          </a:xfrm>
          <a:prstGeom prst="rect">
            <a:avLst/>
          </a:prstGeom>
        </p:spPr>
      </p:pic>
    </p:spTree>
    <p:extLst>
      <p:ext uri="{BB962C8B-B14F-4D97-AF65-F5344CB8AC3E}">
        <p14:creationId xmlns:p14="http://schemas.microsoft.com/office/powerpoint/2010/main" val="1139986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will consider…</a:t>
            </a:r>
            <a:endParaRPr lang="en-US" dirty="0"/>
          </a:p>
        </p:txBody>
      </p:sp>
      <p:sp>
        <p:nvSpPr>
          <p:cNvPr id="3" name="Content Placeholder 2"/>
          <p:cNvSpPr>
            <a:spLocks noGrp="1"/>
          </p:cNvSpPr>
          <p:nvPr>
            <p:ph idx="1"/>
          </p:nvPr>
        </p:nvSpPr>
        <p:spPr/>
        <p:txBody>
          <a:bodyPr/>
          <a:lstStyle/>
          <a:p>
            <a:pPr>
              <a:spcAft>
                <a:spcPts val="1200"/>
              </a:spcAft>
            </a:pPr>
            <a:r>
              <a:rPr lang="en-US" dirty="0" smtClean="0"/>
              <a:t>Ontology: Berkeley’s Immaterialism</a:t>
            </a:r>
          </a:p>
          <a:p>
            <a:pPr>
              <a:spcAft>
                <a:spcPts val="1200"/>
              </a:spcAft>
            </a:pPr>
            <a:r>
              <a:rPr lang="en-US" dirty="0" smtClean="0"/>
              <a:t>Arguments and criticism of arguments</a:t>
            </a:r>
          </a:p>
          <a:p>
            <a:pPr lvl="1">
              <a:spcAft>
                <a:spcPts val="1200"/>
              </a:spcAft>
            </a:pPr>
            <a:r>
              <a:rPr lang="en-US" dirty="0" smtClean="0"/>
              <a:t>The Core Argument (PHK 4)</a:t>
            </a:r>
          </a:p>
          <a:p>
            <a:pPr lvl="1">
              <a:spcAft>
                <a:spcPts val="1200"/>
              </a:spcAft>
            </a:pPr>
            <a:r>
              <a:rPr lang="en-US" dirty="0" smtClean="0"/>
              <a:t>The Refrigerator Light Gotcha Argument (“The Master Argument” in PHK 22-23)</a:t>
            </a:r>
          </a:p>
          <a:p>
            <a:pPr>
              <a:spcAft>
                <a:spcPts val="1200"/>
              </a:spcAft>
            </a:pPr>
            <a:r>
              <a:rPr lang="en-US" dirty="0" smtClean="0"/>
              <a:t>Some objections and responses to </a:t>
            </a:r>
            <a:r>
              <a:rPr lang="en-US" dirty="0" err="1" smtClean="0"/>
              <a:t>Berkeleian</a:t>
            </a:r>
            <a:r>
              <a:rPr lang="en-US" dirty="0" smtClean="0"/>
              <a:t> idealism</a:t>
            </a:r>
          </a:p>
          <a:p>
            <a:pPr lvl="1">
              <a:spcAft>
                <a:spcPts val="1200"/>
              </a:spcAft>
            </a:pPr>
            <a:r>
              <a:rPr lang="en-US" dirty="0" smtClean="0"/>
              <a:t>The persistence of unperceived objects</a:t>
            </a:r>
          </a:p>
          <a:p>
            <a:pPr lvl="1">
              <a:spcAft>
                <a:spcPts val="1200"/>
              </a:spcAft>
            </a:pPr>
            <a:r>
              <a:rPr lang="en-US" dirty="0" smtClean="0"/>
              <a:t>The distinction between reality and illusion/dreaming</a:t>
            </a:r>
          </a:p>
          <a:p>
            <a:pPr lvl="1">
              <a:spcAft>
                <a:spcPts val="1200"/>
              </a:spcAft>
            </a:pPr>
            <a:r>
              <a:rPr lang="en-US" dirty="0" smtClean="0"/>
              <a:t>The legitimacy of Science</a:t>
            </a:r>
          </a:p>
          <a:p>
            <a:pPr lvl="1">
              <a:spcAft>
                <a:spcPts val="1200"/>
              </a:spcAft>
            </a:pPr>
            <a:endParaRPr lang="en-US" dirty="0"/>
          </a:p>
        </p:txBody>
      </p:sp>
    </p:spTree>
    <p:extLst>
      <p:ext uri="{BB962C8B-B14F-4D97-AF65-F5344CB8AC3E}">
        <p14:creationId xmlns:p14="http://schemas.microsoft.com/office/powerpoint/2010/main" val="3608512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Berkeley’s Ontology</a:t>
            </a:r>
            <a:endParaRPr lang="en-US" dirty="0"/>
          </a:p>
        </p:txBody>
      </p:sp>
      <p:pic>
        <p:nvPicPr>
          <p:cNvPr id="4" name="Picture 3" descr="Flammarion_Woodcut_Completed_copy.315190928_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83919"/>
          </a:xfrm>
          <a:prstGeom prst="rect">
            <a:avLst/>
          </a:prstGeom>
        </p:spPr>
      </p:pic>
      <p:sp>
        <p:nvSpPr>
          <p:cNvPr id="5" name="TextBox 4"/>
          <p:cNvSpPr txBox="1"/>
          <p:nvPr/>
        </p:nvSpPr>
        <p:spPr>
          <a:xfrm>
            <a:off x="1986764" y="2376897"/>
            <a:ext cx="5634593" cy="1200329"/>
          </a:xfrm>
          <a:prstGeom prst="rect">
            <a:avLst/>
          </a:prstGeom>
          <a:noFill/>
        </p:spPr>
        <p:txBody>
          <a:bodyPr wrap="square" rtlCol="0">
            <a:spAutoFit/>
          </a:bodyPr>
          <a:lstStyle/>
          <a:p>
            <a:pPr algn="ctr"/>
            <a:r>
              <a:rPr lang="en-US" sz="7200" dirty="0" smtClean="0">
                <a:solidFill>
                  <a:srgbClr val="FF6600"/>
                </a:solidFill>
                <a:effectLst>
                  <a:outerShdw blurRad="50800" dist="38100" dir="2700000" algn="tl" rotWithShape="0">
                    <a:prstClr val="black">
                      <a:alpha val="40000"/>
                    </a:prstClr>
                  </a:outerShdw>
                </a:effectLst>
                <a:latin typeface="Matura MT Script Capitals"/>
                <a:cs typeface="Matura MT Script Capitals"/>
              </a:rPr>
              <a:t>Ontology</a:t>
            </a:r>
            <a:endParaRPr lang="en-US" sz="7200" dirty="0">
              <a:solidFill>
                <a:srgbClr val="FF6600"/>
              </a:solidFill>
              <a:effectLst>
                <a:outerShdw blurRad="50800" dist="38100" dir="2700000" algn="tl" rotWithShape="0">
                  <a:prstClr val="black">
                    <a:alpha val="40000"/>
                  </a:prstClr>
                </a:outerShdw>
              </a:effectLst>
              <a:latin typeface="Matura MT Script Capitals"/>
              <a:cs typeface="Matura MT Script Capitals"/>
            </a:endParaRPr>
          </a:p>
        </p:txBody>
      </p:sp>
    </p:spTree>
    <p:extLst>
      <p:ext uri="{BB962C8B-B14F-4D97-AF65-F5344CB8AC3E}">
        <p14:creationId xmlns:p14="http://schemas.microsoft.com/office/powerpoint/2010/main" val="25975452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there?</a:t>
            </a:r>
            <a:endParaRPr lang="en-US" dirty="0"/>
          </a:p>
        </p:txBody>
      </p:sp>
      <p:sp>
        <p:nvSpPr>
          <p:cNvPr id="3" name="Content Placeholder 2"/>
          <p:cNvSpPr>
            <a:spLocks noGrp="1"/>
          </p:cNvSpPr>
          <p:nvPr>
            <p:ph idx="1"/>
          </p:nvPr>
        </p:nvSpPr>
        <p:spPr/>
        <p:txBody>
          <a:bodyPr/>
          <a:lstStyle/>
          <a:p>
            <a:r>
              <a:rPr lang="en-US" b="1" dirty="0"/>
              <a:t>Dualism: </a:t>
            </a:r>
            <a:r>
              <a:rPr lang="en-US" dirty="0"/>
              <a:t>There are two different kinds of substances—material substance and spiritual substance (vide Descartes)</a:t>
            </a:r>
          </a:p>
          <a:p>
            <a:r>
              <a:rPr lang="en-US" b="1" dirty="0" smtClean="0"/>
              <a:t>Materialism: </a:t>
            </a:r>
            <a:r>
              <a:rPr lang="en-US" dirty="0" smtClean="0"/>
              <a:t>Everything is material; only material objects exist. (contemporary variant, </a:t>
            </a:r>
            <a:r>
              <a:rPr lang="en-US" b="1" dirty="0" err="1" smtClean="0">
                <a:hlinkClick r:id="rId4"/>
              </a:rPr>
              <a:t>Physicalism</a:t>
            </a:r>
            <a:r>
              <a:rPr lang="en-US" dirty="0" smtClean="0"/>
              <a:t>)</a:t>
            </a:r>
          </a:p>
          <a:p>
            <a:r>
              <a:rPr lang="en-US" b="1" dirty="0" err="1" smtClean="0"/>
              <a:t>Berkeleian</a:t>
            </a:r>
            <a:r>
              <a:rPr lang="en-US" b="1" dirty="0" smtClean="0"/>
              <a:t> Idealism (“Immaterialism”): </a:t>
            </a:r>
            <a:r>
              <a:rPr lang="en-US" dirty="0" smtClean="0"/>
              <a:t>There are only </a:t>
            </a:r>
            <a:r>
              <a:rPr lang="en-US" i="1" dirty="0" smtClean="0"/>
              <a:t>spiritual substances </a:t>
            </a:r>
            <a:r>
              <a:rPr lang="en-US" dirty="0" smtClean="0"/>
              <a:t>(finite substances and God) and their</a:t>
            </a:r>
            <a:r>
              <a:rPr lang="en-US" i="1" dirty="0" smtClean="0"/>
              <a:t> ideas</a:t>
            </a:r>
            <a:r>
              <a:rPr lang="en-US" dirty="0" smtClean="0"/>
              <a:t>.</a:t>
            </a:r>
          </a:p>
          <a:p>
            <a:pPr lvl="1"/>
            <a:r>
              <a:rPr lang="en-US" dirty="0" smtClean="0"/>
              <a:t>To be is to be perceived</a:t>
            </a:r>
          </a:p>
          <a:p>
            <a:pPr lvl="1"/>
            <a:r>
              <a:rPr lang="en-US" dirty="0" smtClean="0"/>
              <a:t>or to be a perceiver.</a:t>
            </a:r>
            <a:endParaRPr lang="en-US" dirty="0"/>
          </a:p>
        </p:txBody>
      </p:sp>
      <p:pic>
        <p:nvPicPr>
          <p:cNvPr id="4" name="Picture 3"/>
          <p:cNvPicPr>
            <a:picLocks noChangeAspect="1"/>
          </p:cNvPicPr>
          <p:nvPr/>
        </p:nvPicPr>
        <p:blipFill>
          <a:blip r:embed="rId5"/>
          <a:stretch>
            <a:fillRect/>
          </a:stretch>
        </p:blipFill>
        <p:spPr>
          <a:xfrm>
            <a:off x="6214373" y="4296153"/>
            <a:ext cx="2143125" cy="2143125"/>
          </a:xfrm>
          <a:prstGeom prst="rect">
            <a:avLst/>
          </a:prstGeom>
        </p:spPr>
      </p:pic>
    </p:spTree>
    <p:extLst>
      <p:ext uri="{BB962C8B-B14F-4D97-AF65-F5344CB8AC3E}">
        <p14:creationId xmlns:p14="http://schemas.microsoft.com/office/powerpoint/2010/main" val="951103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Po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But what about physical things?</a:t>
            </a:r>
            <a:endParaRPr lang="en-US" dirty="0"/>
          </a:p>
        </p:txBody>
      </p:sp>
      <p:sp>
        <p:nvSpPr>
          <p:cNvPr id="3" name="Content Placeholder 2"/>
          <p:cNvSpPr>
            <a:spLocks noGrp="1"/>
          </p:cNvSpPr>
          <p:nvPr>
            <p:ph idx="1"/>
          </p:nvPr>
        </p:nvSpPr>
        <p:spPr/>
        <p:txBody>
          <a:bodyPr/>
          <a:lstStyle/>
          <a:p>
            <a:pPr marL="0" indent="0">
              <a:buNone/>
            </a:pPr>
            <a:r>
              <a:rPr lang="en-US" dirty="0" smtClean="0"/>
              <a:t>Ordinary physical objects are just collections of ideas</a:t>
            </a:r>
          </a:p>
          <a:p>
            <a:pPr marL="400050" lvl="1" indent="0">
              <a:buNone/>
            </a:pPr>
            <a:r>
              <a:rPr lang="en-US" i="1" dirty="0" smtClean="0"/>
              <a:t>Smelling </a:t>
            </a:r>
            <a:r>
              <a:rPr lang="en-US" i="1" dirty="0"/>
              <a:t>supplies me with </a:t>
            </a:r>
            <a:r>
              <a:rPr lang="en-US" i="1" dirty="0" err="1"/>
              <a:t>odours</a:t>
            </a:r>
            <a:r>
              <a:rPr lang="en-US" i="1" dirty="0"/>
              <a:t>; the palate with tastes; and hearing conveys sounds to the mind in all their variety of tone and composition. And when a number of these are observed to accompany each other</a:t>
            </a:r>
            <a:r>
              <a:rPr lang="en-US" i="1" dirty="0">
                <a:solidFill>
                  <a:srgbClr val="FF0000"/>
                </a:solidFill>
              </a:rPr>
              <a:t>, they come to be marked by one name and thus to be thought of as one thing</a:t>
            </a:r>
            <a:r>
              <a:rPr lang="en-US" i="1" dirty="0"/>
              <a:t>. Thus, for example, a certain </a:t>
            </a:r>
            <a:r>
              <a:rPr lang="en-US" i="1" dirty="0" err="1"/>
              <a:t>colour</a:t>
            </a:r>
            <a:r>
              <a:rPr lang="en-US" i="1" dirty="0"/>
              <a:t>, taste, smell, shape and consistency having been observed to go together, they are taken to be one distinct thing, called an ‘apple’. Other collections of ideas constitute a stone, a tree, a book, and similar perceptible </a:t>
            </a:r>
            <a:r>
              <a:rPr lang="en-US" i="1" dirty="0" smtClean="0"/>
              <a:t>things.</a:t>
            </a:r>
          </a:p>
        </p:txBody>
      </p:sp>
    </p:spTree>
    <p:extLst>
      <p:ext uri="{BB962C8B-B14F-4D97-AF65-F5344CB8AC3E}">
        <p14:creationId xmlns:p14="http://schemas.microsoft.com/office/powerpoint/2010/main" val="7505292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Against Abstraction</a:t>
            </a:r>
            <a:endParaRPr lang="en-US" dirty="0"/>
          </a:p>
        </p:txBody>
      </p:sp>
      <p:sp>
        <p:nvSpPr>
          <p:cNvPr id="3" name="Content Placeholder 2"/>
          <p:cNvSpPr>
            <a:spLocks noGrp="1"/>
          </p:cNvSpPr>
          <p:nvPr>
            <p:ph idx="1"/>
          </p:nvPr>
        </p:nvSpPr>
        <p:spPr/>
        <p:txBody>
          <a:bodyPr/>
          <a:lstStyle/>
          <a:p>
            <a:pPr marL="0" indent="0">
              <a:buNone/>
            </a:pPr>
            <a:r>
              <a:rPr lang="en-US" dirty="0" smtClean="0"/>
              <a:t>[W]e </a:t>
            </a:r>
            <a:r>
              <a:rPr lang="en-US" dirty="0"/>
              <a:t>are told ·by the supporters of ‘abstract ideas’·, the mind can consider each quality on its own, abstracted from the others with which it is united in the object, and in that way the mind forms abstract </a:t>
            </a:r>
            <a:r>
              <a:rPr lang="en-US" dirty="0" smtClean="0"/>
              <a:t>ideas…</a:t>
            </a:r>
            <a:r>
              <a:rPr lang="en-US" dirty="0"/>
              <a:t>I deny that I can perform ‘abstraction’ in the standard meaning of that word, which covers two kinds of mental performance: </a:t>
            </a:r>
            <a:r>
              <a:rPr lang="en-US" b="1" dirty="0"/>
              <a:t>(1) </a:t>
            </a:r>
            <a:r>
              <a:rPr lang="en-US" dirty="0"/>
              <a:t>conceiving abstractly and in isolation a quality that couldn’t exist in isolation ·as we are said to do with </a:t>
            </a:r>
            <a:r>
              <a:rPr lang="en-US" dirty="0" err="1"/>
              <a:t>colour</a:t>
            </a:r>
            <a:r>
              <a:rPr lang="en-US" dirty="0"/>
              <a:t> and motion·; and </a:t>
            </a:r>
            <a:r>
              <a:rPr lang="en-US" b="1" dirty="0"/>
              <a:t>(2) </a:t>
            </a:r>
            <a:r>
              <a:rPr lang="en-US" dirty="0"/>
              <a:t>forming a general notion by abstracting from particulars in the way I have described, ·as we are said to do with man and animal·. There is reason to think that most people are like me in this respect. </a:t>
            </a:r>
            <a:r>
              <a:rPr lang="en-US" dirty="0" smtClean="0"/>
              <a:t>[PKH Intro 7, 10]</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829053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3261</TotalTime>
  <Words>3504</Words>
  <Application>Microsoft Macintosh PowerPoint</Application>
  <PresentationFormat>On-screen Show (4:3)</PresentationFormat>
  <Paragraphs>184</Paragraphs>
  <Slides>36</Slides>
  <Notes>10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Berkeley’s Idealism</vt:lpstr>
      <vt:lpstr>Skepticism</vt:lpstr>
      <vt:lpstr>Berkeley was Irish</vt:lpstr>
      <vt:lpstr>PowerPoint Presentation</vt:lpstr>
      <vt:lpstr>What we will consider…</vt:lpstr>
      <vt:lpstr>Berkeley’s Ontology</vt:lpstr>
      <vt:lpstr>What is there?</vt:lpstr>
      <vt:lpstr>But what about physical things?</vt:lpstr>
      <vt:lpstr>Ideas: Against Abstraction</vt:lpstr>
      <vt:lpstr>Ideas are inert</vt:lpstr>
      <vt:lpstr>Spirits</vt:lpstr>
      <vt:lpstr>Esse is Percipi</vt:lpstr>
      <vt:lpstr>Refrigerator Light &amp; Tree in the Quad </vt:lpstr>
      <vt:lpstr>Arguments</vt:lpstr>
      <vt:lpstr>The Core Argument</vt:lpstr>
      <vt:lpstr>The Core Argument</vt:lpstr>
      <vt:lpstr>The Representationalist’s Response</vt:lpstr>
      <vt:lpstr>Berkeley rejects Representationalism</vt:lpstr>
      <vt:lpstr>The Direct Realist Response</vt:lpstr>
      <vt:lpstr>Berkeley’s Responses</vt:lpstr>
      <vt:lpstr>Primary and Secondary Qualities</vt:lpstr>
      <vt:lpstr>Primary and Secondary Qualities </vt:lpstr>
      <vt:lpstr>Relativity Arguments</vt:lpstr>
      <vt:lpstr>The Refrigerator Light Argument</vt:lpstr>
      <vt:lpstr>Conceivability and Logical Possibility</vt:lpstr>
      <vt:lpstr>The Possibility of the Inconceivable</vt:lpstr>
      <vt:lpstr>De Dicto and De Re</vt:lpstr>
      <vt:lpstr>De Dicto and De Re</vt:lpstr>
      <vt:lpstr>The Tattletale’s Paradox</vt:lpstr>
      <vt:lpstr>Objections</vt:lpstr>
      <vt:lpstr>Persistence</vt:lpstr>
      <vt:lpstr>“There is a Rerum Natura…”</vt:lpstr>
      <vt:lpstr>Science</vt:lpstr>
      <vt:lpstr>Optical ( and Other) Illusions</vt:lpstr>
      <vt:lpstr>Summary</vt:lpstr>
      <vt:lpstr>Immaterialism: Does it matter?</vt:lpstr>
    </vt:vector>
  </TitlesOfParts>
  <Company>University of San Diego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Berkeley’s Idealism</dc:title>
  <dc:creator>H. E. Baber</dc:creator>
  <cp:lastModifiedBy>H. E. Baber</cp:lastModifiedBy>
  <cp:revision>93</cp:revision>
  <dcterms:created xsi:type="dcterms:W3CDTF">2012-07-08T14:07:18Z</dcterms:created>
  <dcterms:modified xsi:type="dcterms:W3CDTF">2012-09-13T17:42:34Z</dcterms:modified>
</cp:coreProperties>
</file>