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2" r:id="rId3"/>
    <p:sldId id="284" r:id="rId4"/>
    <p:sldId id="285" r:id="rId5"/>
    <p:sldId id="287" r:id="rId6"/>
    <p:sldId id="286" r:id="rId7"/>
    <p:sldId id="283" r:id="rId8"/>
    <p:sldId id="257" r:id="rId9"/>
    <p:sldId id="258" r:id="rId10"/>
    <p:sldId id="281" r:id="rId11"/>
    <p:sldId id="260" r:id="rId12"/>
    <p:sldId id="261" r:id="rId13"/>
    <p:sldId id="279" r:id="rId14"/>
    <p:sldId id="280" r:id="rId15"/>
    <p:sldId id="262" r:id="rId16"/>
    <p:sldId id="263" r:id="rId17"/>
    <p:sldId id="264" r:id="rId18"/>
    <p:sldId id="269" r:id="rId19"/>
    <p:sldId id="265" r:id="rId20"/>
    <p:sldId id="270" r:id="rId21"/>
    <p:sldId id="271" r:id="rId22"/>
    <p:sldId id="266" r:id="rId23"/>
    <p:sldId id="272" r:id="rId24"/>
    <p:sldId id="267" r:id="rId25"/>
    <p:sldId id="273" r:id="rId26"/>
    <p:sldId id="274" r:id="rId27"/>
    <p:sldId id="275" r:id="rId28"/>
    <p:sldId id="276" r:id="rId29"/>
    <p:sldId id="277" r:id="rId30"/>
    <p:sldId id="27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5" autoAdjust="0"/>
    <p:restoredTop sz="94660"/>
  </p:normalViewPr>
  <p:slideViewPr>
    <p:cSldViewPr>
      <p:cViewPr varScale="1">
        <p:scale>
          <a:sx n="68" d="100"/>
          <a:sy n="68" d="100"/>
        </p:scale>
        <p:origin x="-11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2F81F3-4BAD-E448-9D1F-4CD852D06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3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63C9E7-A5D8-1C4D-99AD-04AA79044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01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CCDA3A-59AC-4140-8854-F6FBEA83DEE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78ACE5-7B1F-E24E-A0CB-7E451DD475EB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7A9F14-B8C6-624C-B821-D9BBA5A1DC01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70161F-C883-B54D-82D6-167F7EDFCE00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D9170B-C7F5-0046-9789-F8B827620830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D0F6BC-E8A1-8B41-AB97-88CF2BC48F96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D9821C-0B19-5248-BC6C-BE6BB655D138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3289E0-247C-EF4C-AEE5-0945DBAC625E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D0B501-D5C0-B84D-9A47-851761761830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835FB6-CBB1-474D-B8E9-B908E3DDBB7D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3AFFED-0493-AA48-B0BA-170DB14F4AF4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BC66C3-B43E-9C41-B248-63166BC5C127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44BA06-1D2D-8F4C-BAFB-188968FF30CD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43496E-FB65-7840-B850-90D35FD4EBFF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B7D5D3-FC42-FC4A-A2E0-7DB5BABD3BCC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4BD89C-F881-DC4A-8F43-D953B2655E2F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5D3FAC-6D6D-5C46-A661-DAF15D18D2A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97E31B-BE4D-5247-A94D-D908CA7F2EA9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8A44D7-B501-264A-A372-B6C7BDAB8435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BD3FE4-FC03-584F-B236-B06CD798184D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A2A9D5-10D4-C040-9E7E-E3EB3A83EDD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DC8A77-FDA9-5141-A29A-7CF7EEB60225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08EA7E-35D0-3348-B176-D478131E1B1A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C3CA5-3F8B-8142-BB6E-6D85455DB2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2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E2910-8A58-E445-A075-09A6C21F55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7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0A30F-5946-0641-A303-92A461009A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23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FB216-82FB-C347-A267-2EBF7EE6F4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8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A9C2C8-5147-C149-A1EF-DEF263123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6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257800"/>
            <a:ext cx="7772400" cy="144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8AA99-C5C5-404E-B563-62CCD00A5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0FD2E-B072-3A4E-888C-2579C40BBD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9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5A0A8-1BB3-2D47-9710-E079D761E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8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1A80D-946D-984E-AA74-B17F89F25E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9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BCA9D-E113-5C4E-87C2-9BEB048150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5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E5A44-7403-A640-82FE-D8B37A283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0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D667B-0398-FE4D-A60A-75DB9DFEC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4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56454B-2D07-2E45-84BE-12E7594BAE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50800" dist="38100" dir="2700000">
              <a:srgbClr val="000000"/>
            </a:outerShdw>
          </a:effectLst>
          <a:latin typeface="Gill Sans"/>
          <a:ea typeface="ＭＳ Ｐゴシック" pitchFamily="-107" charset="-128"/>
          <a:cs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-107" charset="0"/>
          <a:ea typeface="ＭＳ Ｐゴシック" pitchFamily="-97" charset="-128"/>
          <a:cs typeface="ＭＳ Ｐゴシック" pitchFamily="-9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-107" charset="0"/>
          <a:ea typeface="ＭＳ Ｐゴシック" pitchFamily="-97" charset="-128"/>
          <a:cs typeface="ＭＳ Ｐゴシック" pitchFamily="-9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-107" charset="0"/>
          <a:ea typeface="ＭＳ Ｐゴシック" pitchFamily="-97" charset="-128"/>
          <a:cs typeface="ＭＳ Ｐゴシック" pitchFamily="-9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-107" charset="0"/>
          <a:ea typeface="ＭＳ Ｐゴシック" pitchFamily="-97" charset="-128"/>
          <a:cs typeface="ＭＳ Ｐゴシック" pitchFamily="-9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1200"/>
        </a:spcAft>
        <a:buChar char="•"/>
        <a:defRPr sz="2000">
          <a:solidFill>
            <a:schemeClr val="tx1"/>
          </a:solidFill>
          <a:latin typeface="Gill Sans"/>
          <a:ea typeface="ＭＳ Ｐゴシック" pitchFamily="-107" charset="-128"/>
          <a:cs typeface="Gill Sans"/>
        </a:defRPr>
      </a:lvl1pPr>
      <a:lvl2pPr marL="742950" indent="-285750" algn="l" rtl="0" eaLnBrk="0" fontAlgn="base" hangingPunct="0">
        <a:spcBef>
          <a:spcPct val="20000"/>
        </a:spcBef>
        <a:spcAft>
          <a:spcPts val="1200"/>
        </a:spcAft>
        <a:buChar char="–"/>
        <a:defRPr sz="2000">
          <a:solidFill>
            <a:schemeClr val="tx1"/>
          </a:solidFill>
          <a:latin typeface="Gill Sans"/>
          <a:ea typeface="ＭＳ Ｐゴシック" pitchFamily="-107" charset="-128"/>
          <a:cs typeface="Gill Sans"/>
        </a:defRPr>
      </a:lvl2pPr>
      <a:lvl3pPr marL="1143000" indent="-228600" algn="l" rtl="0" eaLnBrk="0" fontAlgn="base" hangingPunct="0">
        <a:spcBef>
          <a:spcPct val="20000"/>
        </a:spcBef>
        <a:spcAft>
          <a:spcPts val="1200"/>
        </a:spcAft>
        <a:buChar char="•"/>
        <a:defRPr sz="2000">
          <a:solidFill>
            <a:schemeClr val="tx1"/>
          </a:solidFill>
          <a:latin typeface="Gill Sans"/>
          <a:ea typeface="ＭＳ Ｐゴシック" pitchFamily="-107" charset="-128"/>
          <a:cs typeface="Gill Sans"/>
        </a:defRPr>
      </a:lvl3pPr>
      <a:lvl4pPr marL="1600200" indent="-228600" algn="l" rtl="0" eaLnBrk="0" fontAlgn="base" hangingPunct="0">
        <a:spcBef>
          <a:spcPct val="20000"/>
        </a:spcBef>
        <a:spcAft>
          <a:spcPts val="1200"/>
        </a:spcAft>
        <a:buChar char="–"/>
        <a:defRPr sz="2000">
          <a:solidFill>
            <a:schemeClr val="tx1"/>
          </a:solidFill>
          <a:latin typeface="Gill Sans"/>
          <a:ea typeface="ＭＳ Ｐゴシック" pitchFamily="-107" charset="-128"/>
          <a:cs typeface="Gill Sans"/>
        </a:defRPr>
      </a:lvl4pPr>
      <a:lvl5pPr marL="2057400" indent="-228600" algn="l" rtl="0" eaLnBrk="0" fontAlgn="base" hangingPunct="0">
        <a:spcBef>
          <a:spcPct val="20000"/>
        </a:spcBef>
        <a:spcAft>
          <a:spcPts val="1200"/>
        </a:spcAft>
        <a:buChar char="»"/>
        <a:defRPr sz="2000">
          <a:solidFill>
            <a:schemeClr val="tx1"/>
          </a:solidFill>
          <a:latin typeface="Gill Sans"/>
          <a:ea typeface="ＭＳ Ｐゴシック" pitchFamily="-107" charset="-128"/>
          <a:cs typeface="Gill San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1934885" y="3612245"/>
            <a:ext cx="2863919" cy="286391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629400" y="533400"/>
            <a:ext cx="1828800" cy="18288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534400" cy="1143000"/>
          </a:xfrm>
          <a:noFill/>
          <a:ln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The Identity of Indiscernibles</a:t>
            </a:r>
          </a:p>
        </p:txBody>
      </p:sp>
      <p:sp>
        <p:nvSpPr>
          <p:cNvPr id="1639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Gill Sans" charset="0"/>
                <a:ea typeface="ＭＳ Ｐゴシック" charset="0"/>
              </a:rPr>
              <a:t>Max Black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B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s Objection to First Argument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4800"/>
              </a:spcAft>
            </a:pPr>
            <a:r>
              <a:rPr lang="en-US">
                <a:latin typeface="Gill Sans" charset="0"/>
                <a:ea typeface="ＭＳ Ｐゴシック" charset="0"/>
              </a:rPr>
              <a:t>These supposedly distinct identity properties are bogus</a:t>
            </a:r>
          </a:p>
          <a:p>
            <a:pPr eaLnBrk="1" hangingPunct="1">
              <a:spcAft>
                <a:spcPts val="4800"/>
              </a:spcAft>
            </a:pPr>
            <a:r>
              <a:rPr lang="en-US">
                <a:latin typeface="Gill Sans" charset="0"/>
                <a:ea typeface="ＭＳ Ｐゴシック" charset="0"/>
              </a:rPr>
              <a:t>What the predicates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__is identical to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 and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__is identical to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 designate is nothing more than the property of </a:t>
            </a:r>
            <a:r>
              <a:rPr lang="en-US" i="1">
                <a:latin typeface="Gill Sans" charset="0"/>
                <a:ea typeface="ＭＳ Ｐゴシック" charset="0"/>
              </a:rPr>
              <a:t>self-identity</a:t>
            </a:r>
            <a:r>
              <a:rPr lang="en-US">
                <a:latin typeface="Gill Sans" charset="0"/>
                <a:ea typeface="ＭＳ Ｐゴシック" charset="0"/>
              </a:rPr>
              <a:t>.</a:t>
            </a:r>
          </a:p>
          <a:p>
            <a:pPr eaLnBrk="1" hangingPunct="1">
              <a:spcAft>
                <a:spcPts val="4800"/>
              </a:spcAft>
            </a:pPr>
            <a:r>
              <a:rPr lang="en-US">
                <a:latin typeface="Gill Sans" charset="0"/>
                <a:ea typeface="ＭＳ Ｐゴシック" charset="0"/>
              </a:rPr>
              <a:t>So all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really said was an empty tautology, viz.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and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each have the property of self-identity.</a:t>
            </a:r>
          </a:p>
          <a:p>
            <a:pPr lvl="1" eaLnBrk="1" hangingPunct="1">
              <a:spcAft>
                <a:spcPts val="4800"/>
              </a:spcAft>
            </a:pPr>
            <a:r>
              <a:rPr lang="en-US">
                <a:latin typeface="Gill Sans" charset="0"/>
                <a:ea typeface="ＭＳ Ｐゴシック" charset="0"/>
              </a:rPr>
              <a:t>Note: tautologies are necessarily true—because they convey no information</a:t>
            </a:r>
          </a:p>
          <a:p>
            <a:pPr lvl="1" eaLnBrk="1" hangingPunct="1">
              <a:spcAft>
                <a:spcPts val="4800"/>
              </a:spcAft>
            </a:pPr>
            <a:r>
              <a:rPr lang="en-US">
                <a:latin typeface="Gill Sans" charset="0"/>
                <a:ea typeface="ＭＳ Ｐゴシック" charset="0"/>
              </a:rPr>
              <a:t>Example: 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Either today is Tuesday or today is not Tuesday.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endParaRPr lang="en-US">
              <a:latin typeface="Gill Sans" charset="0"/>
              <a:ea typeface="ＭＳ Ｐゴシック" charset="0"/>
            </a:endParaRPr>
          </a:p>
          <a:p>
            <a:pPr eaLnBrk="1" hangingPunct="1">
              <a:spcAft>
                <a:spcPts val="4800"/>
              </a:spcAft>
              <a:buFontTx/>
              <a:buNone/>
            </a:pPr>
            <a:endParaRPr lang="en-US">
              <a:latin typeface="Gill San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A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s Defense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But how about distinctness?</a:t>
            </a:r>
          </a:p>
          <a:p>
            <a:pPr lvl="1" eaLnBrk="1" hangingPunct="1"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Only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has the property of being distinct from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</a:p>
          <a:p>
            <a:pPr lvl="1" eaLnBrk="1" hangingPunct="1"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Only</a:t>
            </a:r>
            <a:r>
              <a:rPr lang="en-US" b="1">
                <a:latin typeface="Gill Sans" charset="0"/>
                <a:ea typeface="ＭＳ Ｐゴシック" charset="0"/>
              </a:rPr>
              <a:t> b </a:t>
            </a:r>
            <a:r>
              <a:rPr lang="en-US">
                <a:latin typeface="Gill Sans" charset="0"/>
                <a:ea typeface="ＭＳ Ｐゴシック" charset="0"/>
              </a:rPr>
              <a:t>has the property of being distinct from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</a:p>
        </p:txBody>
      </p:sp>
      <p:pic>
        <p:nvPicPr>
          <p:cNvPr id="2355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000500"/>
            <a:ext cx="18923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00500"/>
            <a:ext cx="18923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10"/>
          <p:cNvSpPr txBox="1">
            <a:spLocks noChangeArrowheads="1"/>
          </p:cNvSpPr>
          <p:nvPr/>
        </p:nvSpPr>
        <p:spPr bwMode="auto">
          <a:xfrm>
            <a:off x="2438400" y="4724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a</a:t>
            </a:r>
          </a:p>
        </p:txBody>
      </p:sp>
      <p:sp>
        <p:nvSpPr>
          <p:cNvPr id="23559" name="TextBox 11"/>
          <p:cNvSpPr txBox="1">
            <a:spLocks noChangeArrowheads="1"/>
          </p:cNvSpPr>
          <p:nvPr/>
        </p:nvSpPr>
        <p:spPr bwMode="auto">
          <a:xfrm>
            <a:off x="6400800" y="4724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B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s Objection to A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s response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Same difference</a:t>
            </a:r>
          </a:p>
          <a:p>
            <a:pPr eaLnBrk="1" hangingPunct="1">
              <a:lnSpc>
                <a:spcPct val="90000"/>
              </a:lnSpc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In general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 i="1">
                <a:latin typeface="Gill Sans" charset="0"/>
                <a:ea typeface="ＭＳ Ｐゴシック" charset="0"/>
              </a:rPr>
              <a:t>x</a:t>
            </a:r>
            <a:r>
              <a:rPr lang="en-US">
                <a:latin typeface="Gill Sans" charset="0"/>
                <a:ea typeface="ＭＳ Ｐゴシック" charset="0"/>
              </a:rPr>
              <a:t> has the property of being distinct from </a:t>
            </a:r>
            <a:r>
              <a:rPr lang="en-US" i="1">
                <a:latin typeface="Gill Sans" charset="0"/>
                <a:ea typeface="ＭＳ Ｐゴシック" charset="0"/>
              </a:rPr>
              <a:t>y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 just says that </a:t>
            </a:r>
            <a:r>
              <a:rPr lang="en-US" i="1">
                <a:latin typeface="Gill Sans" charset="0"/>
                <a:ea typeface="ＭＳ Ｐゴシック" charset="0"/>
              </a:rPr>
              <a:t>x</a:t>
            </a:r>
            <a:r>
              <a:rPr lang="en-US">
                <a:latin typeface="Gill Sans" charset="0"/>
                <a:ea typeface="ＭＳ Ｐゴシック" charset="0"/>
              </a:rPr>
              <a:t> and </a:t>
            </a:r>
            <a:r>
              <a:rPr lang="en-US" i="1">
                <a:latin typeface="Gill Sans" charset="0"/>
                <a:ea typeface="ＭＳ Ｐゴシック" charset="0"/>
              </a:rPr>
              <a:t>y</a:t>
            </a:r>
            <a:r>
              <a:rPr lang="en-US">
                <a:latin typeface="Gill Sans" charset="0"/>
                <a:ea typeface="ＭＳ Ｐゴシック" charset="0"/>
              </a:rPr>
              <a:t> are </a:t>
            </a:r>
            <a:r>
              <a:rPr lang="en-US" i="1">
                <a:latin typeface="Gill Sans" charset="0"/>
                <a:ea typeface="ＭＳ Ｐゴシック" charset="0"/>
              </a:rPr>
              <a:t>numerically distinct.</a:t>
            </a:r>
            <a:endParaRPr lang="en-US">
              <a:latin typeface="Gill Sans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So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has the property of being distinct from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 just says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and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are numerically distinct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--which was to be proven.</a:t>
            </a:r>
          </a:p>
          <a:p>
            <a:pPr eaLnBrk="1" hangingPunct="1">
              <a:lnSpc>
                <a:spcPct val="90000"/>
              </a:lnSpc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Note: we distinguish </a:t>
            </a:r>
            <a:r>
              <a:rPr lang="en-US" i="1">
                <a:latin typeface="Gill Sans" charset="0"/>
                <a:ea typeface="ＭＳ Ｐゴシック" charset="0"/>
              </a:rPr>
              <a:t>numerical identity</a:t>
            </a:r>
            <a:r>
              <a:rPr lang="en-US">
                <a:latin typeface="Gill Sans" charset="0"/>
                <a:ea typeface="ＭＳ Ｐゴシック" charset="0"/>
              </a:rPr>
              <a:t> from </a:t>
            </a:r>
            <a:r>
              <a:rPr lang="en-US" i="1">
                <a:latin typeface="Gill Sans" charset="0"/>
                <a:ea typeface="ＭＳ Ｐゴシック" charset="0"/>
              </a:rPr>
              <a:t>qualitative similarity.</a:t>
            </a:r>
          </a:p>
          <a:p>
            <a:pPr lvl="1" eaLnBrk="1" hangingPunct="1">
              <a:lnSpc>
                <a:spcPct val="90000"/>
              </a:lnSpc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Numerical identity is identity of objects—the ordinary counting relation</a:t>
            </a:r>
          </a:p>
          <a:p>
            <a:pPr lvl="1" eaLnBrk="1" hangingPunct="1">
              <a:lnSpc>
                <a:spcPct val="90000"/>
              </a:lnSpc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Qualitative similarity is similarity with respect to various qualities or properties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Purely Qualitative Properties</a:t>
            </a:r>
            <a:endParaRPr lang="en-US" i="1"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ＭＳ Ｐゴシック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Allowing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identity properties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 to count for the purposes of the discussion is question-begging:  we have to restrict the range of properties that are to count for indiscernibility to avoid trivializing the issue.</a:t>
            </a:r>
          </a:p>
          <a:p>
            <a:pPr eaLnBrk="1" hangingPunct="1"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Proposal: restrict consideration to </a:t>
            </a:r>
            <a:r>
              <a:rPr lang="en-US" i="1">
                <a:latin typeface="Gill Sans" charset="0"/>
                <a:ea typeface="ＭＳ Ｐゴシック" charset="0"/>
              </a:rPr>
              <a:t>purely qualitative properties:</a:t>
            </a:r>
            <a:endParaRPr lang="en-US">
              <a:latin typeface="Gill Sans" charset="0"/>
              <a:ea typeface="ＭＳ Ｐゴシック" charset="0"/>
            </a:endParaRPr>
          </a:p>
          <a:p>
            <a:pPr lvl="1" eaLnBrk="1" hangingPunct="1"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Some properties essentially involve reference to particulars, e.g. </a:t>
            </a:r>
            <a:r>
              <a:rPr lang="en-US" i="1">
                <a:latin typeface="Gill Sans" charset="0"/>
                <a:ea typeface="ＭＳ Ｐゴシック" charset="0"/>
              </a:rPr>
              <a:t>being at the foot of Mt. Everest</a:t>
            </a:r>
            <a:endParaRPr lang="en-US">
              <a:latin typeface="Gill Sans" charset="0"/>
              <a:ea typeface="ＭＳ Ｐゴシック" charset="0"/>
            </a:endParaRPr>
          </a:p>
          <a:p>
            <a:pPr lvl="1" eaLnBrk="1" hangingPunct="1"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Purely qualitative properties don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t, e.g. </a:t>
            </a:r>
            <a:r>
              <a:rPr lang="en-US" i="1">
                <a:latin typeface="Gill Sans" charset="0"/>
                <a:ea typeface="ＭＳ Ｐゴシック" charset="0"/>
              </a:rPr>
              <a:t>being red</a:t>
            </a:r>
          </a:p>
          <a:p>
            <a:pPr eaLnBrk="1" hangingPunct="1"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For Identity of Indiscernibles, to be interesting, claims that if x and y have all the same </a:t>
            </a:r>
            <a:r>
              <a:rPr lang="en-US" i="1">
                <a:latin typeface="Gill Sans" charset="0"/>
                <a:ea typeface="ＭＳ Ｐゴシック" charset="0"/>
              </a:rPr>
              <a:t>purely qualitative properties</a:t>
            </a:r>
            <a:r>
              <a:rPr lang="en-US">
                <a:latin typeface="Gill Sans" charset="0"/>
                <a:ea typeface="ＭＳ Ｐゴシック" charset="0"/>
              </a:rPr>
              <a:t> then x = 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Is identity purely qualitative?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4800"/>
              </a:spcAft>
            </a:pPr>
            <a:r>
              <a:rPr lang="en-US" i="1">
                <a:latin typeface="Gill Sans" charset="0"/>
                <a:ea typeface="ＭＳ Ｐゴシック" charset="0"/>
              </a:rPr>
              <a:t>Being self-identical</a:t>
            </a:r>
            <a:r>
              <a:rPr lang="en-US">
                <a:latin typeface="Gill Sans" charset="0"/>
                <a:ea typeface="ＭＳ Ｐゴシック" charset="0"/>
              </a:rPr>
              <a:t> is but</a:t>
            </a:r>
          </a:p>
          <a:p>
            <a:pPr eaLnBrk="1" hangingPunct="1">
              <a:spcAft>
                <a:spcPts val="4800"/>
              </a:spcAft>
            </a:pPr>
            <a:r>
              <a:rPr lang="en-US" i="1">
                <a:latin typeface="Gill Sans" charset="0"/>
                <a:ea typeface="ＭＳ Ｐゴシック" charset="0"/>
              </a:rPr>
              <a:t>Being identical to </a:t>
            </a:r>
            <a:r>
              <a:rPr lang="en-US" b="1" i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isn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</a:t>
            </a:r>
          </a:p>
          <a:p>
            <a:pPr eaLnBrk="1" hangingPunct="1">
              <a:spcAft>
                <a:spcPts val="4800"/>
              </a:spcAft>
            </a:pPr>
            <a:r>
              <a:rPr lang="en-US">
                <a:latin typeface="Gill Sans" charset="0"/>
                <a:ea typeface="ＭＳ Ｐゴシック" charset="0"/>
              </a:rPr>
              <a:t>So A faces a dilemma:</a:t>
            </a:r>
          </a:p>
          <a:p>
            <a:pPr lvl="1" eaLnBrk="1" hangingPunct="1">
              <a:spcAft>
                <a:spcPts val="4800"/>
              </a:spcAft>
            </a:pP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and</a:t>
            </a:r>
            <a:r>
              <a:rPr lang="en-US" b="1">
                <a:latin typeface="Gill Sans" charset="0"/>
                <a:ea typeface="ＭＳ Ｐゴシック" charset="0"/>
              </a:rPr>
              <a:t> b </a:t>
            </a:r>
            <a:r>
              <a:rPr lang="en-US">
                <a:latin typeface="Gill Sans" charset="0"/>
                <a:ea typeface="ＭＳ Ｐゴシック" charset="0"/>
              </a:rPr>
              <a:t>aren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distinguished by </a:t>
            </a:r>
            <a:r>
              <a:rPr lang="en-US" i="1">
                <a:latin typeface="Gill Sans" charset="0"/>
                <a:ea typeface="ＭＳ Ｐゴシック" charset="0"/>
              </a:rPr>
              <a:t>self-identity</a:t>
            </a:r>
            <a:r>
              <a:rPr lang="en-US">
                <a:latin typeface="Gill Sans" charset="0"/>
                <a:ea typeface="ＭＳ Ｐゴシック" charset="0"/>
              </a:rPr>
              <a:t> since everything is identical to itself but</a:t>
            </a:r>
          </a:p>
          <a:p>
            <a:pPr lvl="1" eaLnBrk="1" hangingPunct="1">
              <a:spcAft>
                <a:spcPts val="4800"/>
              </a:spcAft>
            </a:pPr>
            <a:r>
              <a:rPr lang="en-US" i="1">
                <a:latin typeface="Gill Sans" charset="0"/>
                <a:ea typeface="ＭＳ Ｐゴシック" charset="0"/>
              </a:rPr>
              <a:t>Being identical to </a:t>
            </a:r>
            <a:r>
              <a:rPr lang="en-US" b="1" i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doesn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count because it isn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a purely qualitative property.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A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s Second Argument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3600"/>
              </a:spcAft>
            </a:pP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and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are distinguished by a relational property.</a:t>
            </a:r>
          </a:p>
          <a:p>
            <a:pPr lvl="1" eaLnBrk="1" hangingPunct="1">
              <a:lnSpc>
                <a:spcPct val="90000"/>
              </a:lnSpc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Relational properties include, e.g. </a:t>
            </a:r>
            <a:r>
              <a:rPr lang="en-US" i="1">
                <a:latin typeface="Gill Sans" charset="0"/>
                <a:ea typeface="ＭＳ Ｐゴシック" charset="0"/>
              </a:rPr>
              <a:t>being the wife of Socrates</a:t>
            </a:r>
            <a:r>
              <a:rPr lang="en-US">
                <a:latin typeface="Gill Sans" charset="0"/>
                <a:ea typeface="ＭＳ Ｐゴシック" charset="0"/>
              </a:rPr>
              <a:t>, </a:t>
            </a:r>
            <a:r>
              <a:rPr lang="en-US" i="1">
                <a:latin typeface="Gill Sans" charset="0"/>
                <a:ea typeface="ＭＳ Ｐゴシック" charset="0"/>
              </a:rPr>
              <a:t>being 4 miles away from a burning barn</a:t>
            </a:r>
          </a:p>
          <a:p>
            <a:pPr lvl="1" eaLnBrk="1" hangingPunct="1">
              <a:lnSpc>
                <a:spcPct val="90000"/>
              </a:lnSpc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They can be purely qualitative or not purely qualitative</a:t>
            </a:r>
          </a:p>
          <a:p>
            <a:pPr eaLnBrk="1" hangingPunct="1">
              <a:lnSpc>
                <a:spcPct val="90000"/>
              </a:lnSpc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The relational property we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re interested in is being distinguishable by some experience—which is purely qualitative</a:t>
            </a:r>
          </a:p>
          <a:p>
            <a:pPr eaLnBrk="1" hangingPunct="1">
              <a:lnSpc>
                <a:spcPct val="90000"/>
              </a:lnSpc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If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and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</a:t>
            </a:r>
            <a:r>
              <a:rPr lang="en-US" i="1">
                <a:latin typeface="Gill Sans" charset="0"/>
                <a:ea typeface="ＭＳ Ｐゴシック" charset="0"/>
              </a:rPr>
              <a:t>weren</a:t>
            </a:r>
            <a:r>
              <a:rPr lang="ja-JP" altLang="en-US" i="1">
                <a:latin typeface="Gill Sans" charset="0"/>
                <a:ea typeface="ＭＳ Ｐゴシック" charset="0"/>
              </a:rPr>
              <a:t>’</a:t>
            </a:r>
            <a:r>
              <a:rPr lang="en-US" i="1">
                <a:latin typeface="Gill Sans" charset="0"/>
                <a:ea typeface="ＭＳ Ｐゴシック" charset="0"/>
              </a:rPr>
              <a:t>t</a:t>
            </a:r>
            <a:r>
              <a:rPr lang="en-US">
                <a:latin typeface="Gill Sans" charset="0"/>
                <a:ea typeface="ＭＳ Ｐゴシック" charset="0"/>
              </a:rPr>
              <a:t> distinguishible in experience then calling them distinct would be meaningless.</a:t>
            </a:r>
          </a:p>
          <a:p>
            <a:pPr eaLnBrk="1" hangingPunct="1">
              <a:lnSpc>
                <a:spcPct val="90000"/>
              </a:lnSpc>
              <a:spcAft>
                <a:spcPts val="3600"/>
              </a:spcAft>
            </a:pPr>
            <a:r>
              <a:rPr lang="en-US">
                <a:latin typeface="Gill Sans" charset="0"/>
                <a:ea typeface="ＭＳ Ｐゴシック" charset="0"/>
              </a:rPr>
              <a:t>By The Verification Principle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The Verification Principle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114800"/>
          </a:xfrm>
        </p:spPr>
        <p:txBody>
          <a:bodyPr/>
          <a:lstStyle/>
          <a:p>
            <a:pPr eaLnBrk="1" hangingPunct="1">
              <a:spcAft>
                <a:spcPts val="5400"/>
              </a:spcAft>
            </a:pPr>
            <a:r>
              <a:rPr lang="en-US" dirty="0">
                <a:latin typeface="Gill Sans" charset="0"/>
                <a:ea typeface="ＭＳ Ｐゴシック" charset="0"/>
              </a:rPr>
              <a:t>Ah-ha! Now we</a:t>
            </a:r>
            <a:r>
              <a:rPr lang="ja-JP" altLang="en-US" dirty="0">
                <a:latin typeface="Gill Sans" charset="0"/>
                <a:ea typeface="ＭＳ Ｐゴシック" charset="0"/>
              </a:rPr>
              <a:t>’</a:t>
            </a:r>
            <a:r>
              <a:rPr lang="en-US" dirty="0">
                <a:latin typeface="Gill Sans" charset="0"/>
                <a:ea typeface="ＭＳ Ｐゴシック" charset="0"/>
              </a:rPr>
              <a:t>re laying the cards on the table face up!</a:t>
            </a:r>
          </a:p>
          <a:p>
            <a:pPr eaLnBrk="1" hangingPunct="1">
              <a:spcAft>
                <a:spcPts val="5400"/>
              </a:spcAft>
            </a:pPr>
            <a:r>
              <a:rPr lang="en-US" dirty="0" smtClean="0">
                <a:latin typeface="Gill Sans" charset="0"/>
                <a:ea typeface="ＭＳ Ｐゴシック" charset="0"/>
              </a:rPr>
              <a:t>This dispute </a:t>
            </a:r>
            <a:r>
              <a:rPr lang="en-US" dirty="0">
                <a:latin typeface="Gill Sans" charset="0"/>
                <a:ea typeface="ＭＳ Ｐゴシック" charset="0"/>
              </a:rPr>
              <a:t>is about is the Logical Positivist doctrine of </a:t>
            </a:r>
            <a:r>
              <a:rPr lang="en-US" dirty="0" err="1">
                <a:latin typeface="Gill Sans" charset="0"/>
                <a:ea typeface="ＭＳ Ｐゴシック" charset="0"/>
              </a:rPr>
              <a:t>Verificationism</a:t>
            </a:r>
            <a:r>
              <a:rPr lang="en-US" dirty="0">
                <a:latin typeface="Gill Sans" charset="0"/>
                <a:ea typeface="ＭＳ Ｐゴシック" charset="0"/>
              </a:rPr>
              <a:t>!</a:t>
            </a:r>
          </a:p>
          <a:p>
            <a:pPr eaLnBrk="1" hangingPunct="1">
              <a:spcAft>
                <a:spcPts val="5400"/>
              </a:spcAft>
            </a:pPr>
            <a:r>
              <a:rPr lang="en-US" dirty="0" err="1">
                <a:latin typeface="Gill Sans" charset="0"/>
                <a:ea typeface="ＭＳ Ｐゴシック" charset="0"/>
              </a:rPr>
              <a:t>Verificationism</a:t>
            </a:r>
            <a:r>
              <a:rPr lang="en-US" dirty="0">
                <a:latin typeface="Gill Sans" charset="0"/>
                <a:ea typeface="ＭＳ Ｐゴシック" charset="0"/>
              </a:rPr>
              <a:t> entails Identity of </a:t>
            </a:r>
            <a:r>
              <a:rPr lang="en-US" dirty="0" err="1">
                <a:latin typeface="Gill Sans" charset="0"/>
                <a:ea typeface="ＭＳ Ｐゴシック" charset="0"/>
              </a:rPr>
              <a:t>Indiscernibles</a:t>
            </a:r>
            <a:endParaRPr lang="en-US" dirty="0">
              <a:latin typeface="Gill Sans" charset="0"/>
              <a:ea typeface="ＭＳ Ｐゴシック" charset="0"/>
            </a:endParaRPr>
          </a:p>
          <a:p>
            <a:pPr eaLnBrk="1" hangingPunct="1">
              <a:spcAft>
                <a:spcPts val="5400"/>
              </a:spcAft>
            </a:pPr>
            <a:r>
              <a:rPr lang="en-US" dirty="0">
                <a:latin typeface="Gill Sans" charset="0"/>
                <a:ea typeface="ＭＳ Ｐゴシック" charset="0"/>
              </a:rPr>
              <a:t>Which is, um, questionable.</a:t>
            </a:r>
          </a:p>
        </p:txBody>
      </p:sp>
      <p:pic>
        <p:nvPicPr>
          <p:cNvPr id="3379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1625"/>
            <a:ext cx="26035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B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s Response: Symmetrical Worlds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791200"/>
          </a:xfrm>
        </p:spPr>
        <p:txBody>
          <a:bodyPr/>
          <a:lstStyle/>
          <a:p>
            <a:pPr eaLnBrk="1" hangingPunct="1"/>
            <a:r>
              <a:rPr lang="en-US" b="1">
                <a:latin typeface="Gill Sans" charset="0"/>
                <a:ea typeface="ＭＳ Ｐゴシック" charset="0"/>
              </a:rPr>
              <a:t>B </a:t>
            </a:r>
            <a:r>
              <a:rPr lang="en-US">
                <a:latin typeface="Gill Sans" charset="0"/>
                <a:ea typeface="ＭＳ Ｐゴシック" charset="0"/>
              </a:rPr>
              <a:t>proposes some </a:t>
            </a:r>
            <a:r>
              <a:rPr lang="en-US" i="1">
                <a:latin typeface="Gill Sans" charset="0"/>
                <a:ea typeface="ＭＳ Ｐゴシック" charset="0"/>
              </a:rPr>
              <a:t>thought experiments</a:t>
            </a:r>
            <a:r>
              <a:rPr lang="en-US">
                <a:latin typeface="Gill Sans" charset="0"/>
                <a:ea typeface="ＭＳ Ｐゴシック" charset="0"/>
              </a:rPr>
              <a:t> as </a:t>
            </a:r>
            <a:r>
              <a:rPr lang="en-US" i="1">
                <a:latin typeface="Gill Sans" charset="0"/>
                <a:ea typeface="ＭＳ Ｐゴシック" charset="0"/>
              </a:rPr>
              <a:t>counterexamples</a:t>
            </a:r>
            <a:r>
              <a:rPr lang="en-US">
                <a:latin typeface="Gill Sans" charset="0"/>
                <a:ea typeface="ＭＳ Ｐゴシック" charset="0"/>
              </a:rPr>
              <a:t> to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claim that for all </a:t>
            </a:r>
            <a:r>
              <a:rPr lang="en-US" i="1">
                <a:latin typeface="Gill Sans" charset="0"/>
                <a:ea typeface="ＭＳ Ｐゴシック" charset="0"/>
              </a:rPr>
              <a:t>x</a:t>
            </a:r>
            <a:r>
              <a:rPr lang="en-US">
                <a:latin typeface="Gill Sans" charset="0"/>
                <a:ea typeface="ＭＳ Ｐゴシック" charset="0"/>
              </a:rPr>
              <a:t>, </a:t>
            </a:r>
            <a:r>
              <a:rPr lang="en-US" i="1">
                <a:latin typeface="Gill Sans" charset="0"/>
                <a:ea typeface="ＭＳ Ｐゴシック" charset="0"/>
              </a:rPr>
              <a:t>y</a:t>
            </a:r>
            <a:r>
              <a:rPr lang="en-US">
                <a:latin typeface="Gill Sans" charset="0"/>
                <a:ea typeface="ＭＳ Ｐゴシック" charset="0"/>
              </a:rPr>
              <a:t>, if </a:t>
            </a:r>
            <a:r>
              <a:rPr lang="en-US" i="1">
                <a:latin typeface="Gill Sans" charset="0"/>
                <a:ea typeface="ＭＳ Ｐゴシック" charset="0"/>
              </a:rPr>
              <a:t>x</a:t>
            </a:r>
            <a:r>
              <a:rPr lang="en-US">
                <a:latin typeface="Gill Sans" charset="0"/>
                <a:ea typeface="ＭＳ Ｐゴシック" charset="0"/>
              </a:rPr>
              <a:t> and </a:t>
            </a:r>
            <a:r>
              <a:rPr lang="en-US" i="1">
                <a:latin typeface="Gill Sans" charset="0"/>
                <a:ea typeface="ＭＳ Ｐゴシック" charset="0"/>
              </a:rPr>
              <a:t>y </a:t>
            </a:r>
            <a:r>
              <a:rPr lang="en-US">
                <a:latin typeface="Gill Sans" charset="0"/>
                <a:ea typeface="ＭＳ Ｐゴシック" charset="0"/>
              </a:rPr>
              <a:t>have all the same properties then they are identical.</a:t>
            </a:r>
          </a:p>
          <a:p>
            <a:pPr lvl="1" eaLnBrk="1" hangingPunct="1"/>
            <a:r>
              <a:rPr lang="en-US">
                <a:latin typeface="Gill Sans" charset="0"/>
                <a:ea typeface="ＭＳ Ｐゴシック" charset="0"/>
              </a:rPr>
              <a:t>Thought experiments are interesting philosophically because we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re interested in seeing what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</a:t>
            </a:r>
            <a:r>
              <a:rPr lang="en-US" i="1">
                <a:latin typeface="Gill Sans" charset="0"/>
                <a:ea typeface="ＭＳ Ｐゴシック" charset="0"/>
              </a:rPr>
              <a:t>logically possible—</a:t>
            </a:r>
            <a:r>
              <a:rPr lang="en-US">
                <a:latin typeface="Gill Sans" charset="0"/>
                <a:ea typeface="ＭＳ Ｐゴシック" charset="0"/>
              </a:rPr>
              <a:t>not what actually is.</a:t>
            </a:r>
          </a:p>
          <a:p>
            <a:pPr lvl="1" eaLnBrk="1" hangingPunct="1"/>
            <a:r>
              <a:rPr lang="en-US">
                <a:latin typeface="Gill Sans" charset="0"/>
                <a:ea typeface="ＭＳ Ｐゴシック" charset="0"/>
              </a:rPr>
              <a:t>A counterexample to a conditional is a case where the antecedent is true and the consequent false</a:t>
            </a:r>
          </a:p>
          <a:p>
            <a:pPr lvl="1" eaLnBrk="1" hangingPunct="1"/>
            <a:r>
              <a:rPr lang="en-US">
                <a:latin typeface="Gill Sans" charset="0"/>
                <a:ea typeface="ＭＳ Ｐゴシック" charset="0"/>
              </a:rPr>
              <a:t>So we need a case where objects have all the same properties but aren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identical.</a:t>
            </a:r>
          </a:p>
          <a:p>
            <a:pPr eaLnBrk="1" hangingPunct="1"/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putative counterexamples to Identity of Indiscernibles:</a:t>
            </a:r>
            <a:endParaRPr lang="en-US" b="1">
              <a:latin typeface="Gill Sans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Gill Sans" charset="0"/>
                <a:ea typeface="ＭＳ Ｐゴシック" charset="0"/>
              </a:rPr>
              <a:t>The Two-Qualitatively-Similar-Spheres World (Black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Balls)</a:t>
            </a:r>
          </a:p>
          <a:p>
            <a:pPr lvl="1" eaLnBrk="1" hangingPunct="1"/>
            <a:r>
              <a:rPr lang="en-US">
                <a:latin typeface="Gill Sans" charset="0"/>
                <a:ea typeface="ＭＳ Ｐゴシック" charset="0"/>
              </a:rPr>
              <a:t>The Mirror World</a:t>
            </a:r>
          </a:p>
          <a:p>
            <a:pPr lvl="1" eaLnBrk="1" hangingPunct="1"/>
            <a:r>
              <a:rPr lang="en-US">
                <a:latin typeface="Gill Sans" charset="0"/>
                <a:ea typeface="ＭＳ Ｐゴシック" charset="0"/>
              </a:rPr>
              <a:t>The Radially Symmetrical World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Qualitatively Similar Spheres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524000" y="1905000"/>
            <a:ext cx="2362200" cy="23622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334000" y="1905000"/>
            <a:ext cx="2362200" cy="23622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13"/>
          <p:cNvSpPr>
            <a:spLocks noChangeArrowheads="1"/>
          </p:cNvSpPr>
          <p:nvPr/>
        </p:nvSpPr>
        <p:spPr bwMode="auto">
          <a:xfrm>
            <a:off x="2514600" y="42672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a</a:t>
            </a:r>
            <a:endParaRPr lang="en-US"/>
          </a:p>
        </p:txBody>
      </p:sp>
      <p:sp>
        <p:nvSpPr>
          <p:cNvPr id="37894" name="Rectangle 14"/>
          <p:cNvSpPr>
            <a:spLocks noChangeArrowheads="1"/>
          </p:cNvSpPr>
          <p:nvPr/>
        </p:nvSpPr>
        <p:spPr bwMode="auto">
          <a:xfrm>
            <a:off x="6400800" y="43434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b</a:t>
            </a:r>
            <a:endParaRPr lang="en-US"/>
          </a:p>
        </p:txBody>
      </p:sp>
      <p:sp>
        <p:nvSpPr>
          <p:cNvPr id="37895" name="Text Box 16"/>
          <p:cNvSpPr txBox="1">
            <a:spLocks noChangeArrowheads="1"/>
          </p:cNvSpPr>
          <p:nvPr/>
        </p:nvSpPr>
        <p:spPr bwMode="auto">
          <a:xfrm>
            <a:off x="1371600" y="5181600"/>
            <a:ext cx="693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Gill Sans" charset="0"/>
                <a:cs typeface="Gill Sans" charset="0"/>
              </a:rPr>
              <a:t>B</a:t>
            </a:r>
            <a:r>
              <a:rPr lang="en-US" sz="2000">
                <a:latin typeface="Gill Sans" charset="0"/>
                <a:cs typeface="Gill Sans" charset="0"/>
              </a:rPr>
              <a:t>, opposing Identity of Indiscernibles, says the spheres are distinct because we could </a:t>
            </a:r>
            <a:r>
              <a:rPr lang="en-US" sz="2000" i="1">
                <a:latin typeface="Gill Sans" charset="0"/>
                <a:cs typeface="Gill Sans" charset="0"/>
              </a:rPr>
              <a:t>name</a:t>
            </a:r>
            <a:r>
              <a:rPr lang="en-US" sz="2000">
                <a:latin typeface="Gill Sans" charset="0"/>
                <a:cs typeface="Gill Sans" charset="0"/>
              </a:rPr>
              <a:t> them </a:t>
            </a:r>
            <a:r>
              <a:rPr lang="ja-JP" altLang="en-US" sz="2000">
                <a:latin typeface="Gill Sans" charset="0"/>
                <a:cs typeface="Gill Sans" charset="0"/>
              </a:rPr>
              <a:t>“</a:t>
            </a:r>
            <a:r>
              <a:rPr lang="en-US" sz="2000" b="1">
                <a:latin typeface="Gill Sans" charset="0"/>
                <a:cs typeface="Gill Sans" charset="0"/>
              </a:rPr>
              <a:t>a</a:t>
            </a:r>
            <a:r>
              <a:rPr lang="ja-JP" altLang="en-US" sz="2000">
                <a:latin typeface="Gill Sans" charset="0"/>
                <a:cs typeface="Gill Sans" charset="0"/>
              </a:rPr>
              <a:t>”</a:t>
            </a:r>
            <a:r>
              <a:rPr lang="en-US" sz="2000">
                <a:latin typeface="Gill Sans" charset="0"/>
                <a:cs typeface="Gill Sans" charset="0"/>
              </a:rPr>
              <a:t> and </a:t>
            </a:r>
            <a:r>
              <a:rPr lang="ja-JP" altLang="en-US" sz="2000">
                <a:latin typeface="Gill Sans" charset="0"/>
                <a:cs typeface="Gill Sans" charset="0"/>
              </a:rPr>
              <a:t>“</a:t>
            </a:r>
            <a:r>
              <a:rPr lang="en-US" sz="2000" b="1">
                <a:latin typeface="Gill Sans" charset="0"/>
                <a:cs typeface="Gill Sans" charset="0"/>
              </a:rPr>
              <a:t>b</a:t>
            </a:r>
            <a:r>
              <a:rPr lang="ja-JP" altLang="en-US" sz="2000">
                <a:latin typeface="Gill Sans" charset="0"/>
                <a:cs typeface="Gill Sans" charset="0"/>
              </a:rPr>
              <a:t>”</a:t>
            </a:r>
            <a:endParaRPr lang="en-US" sz="2000">
              <a:latin typeface="Gill Sans" charset="0"/>
              <a:cs typeface="Gill San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A proposes a dilemma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5400"/>
              </a:spcAft>
            </a:pPr>
            <a:r>
              <a:rPr lang="en-US">
                <a:latin typeface="Gill Sans" charset="0"/>
                <a:ea typeface="ＭＳ Ｐゴシック" charset="0"/>
              </a:rPr>
              <a:t>When we talk about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naming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 the spheres we are, in effect, introducing something else into the picture, viz. </a:t>
            </a:r>
            <a:r>
              <a:rPr lang="en-US" i="1">
                <a:latin typeface="Gill Sans" charset="0"/>
                <a:ea typeface="ＭＳ Ｐゴシック" charset="0"/>
              </a:rPr>
              <a:t>ourselves</a:t>
            </a:r>
            <a:r>
              <a:rPr lang="en-US">
                <a:latin typeface="Gill Sans" charset="0"/>
                <a:ea typeface="ＭＳ Ｐゴシック" charset="0"/>
              </a:rPr>
              <a:t> as namers and this corrupts the thought experiment:</a:t>
            </a:r>
          </a:p>
          <a:p>
            <a:pPr eaLnBrk="1" hangingPunct="1">
              <a:spcAft>
                <a:spcPts val="5400"/>
              </a:spcAft>
            </a:pPr>
            <a:r>
              <a:rPr lang="en-US">
                <a:latin typeface="Gill Sans" charset="0"/>
                <a:ea typeface="ＭＳ Ｐゴシック" charset="0"/>
              </a:rPr>
              <a:t>If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we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 name them we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re introducing a third item (ourselves) into the thought experiment, so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and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are distinguished by a relational property, viz. being named by us.</a:t>
            </a:r>
          </a:p>
          <a:p>
            <a:pPr eaLnBrk="1" hangingPunct="1">
              <a:spcAft>
                <a:spcPts val="5400"/>
              </a:spcAft>
            </a:pPr>
            <a:r>
              <a:rPr lang="en-US">
                <a:latin typeface="Gill Sans" charset="0"/>
                <a:ea typeface="ＭＳ Ｐゴシック" charset="0"/>
              </a:rPr>
              <a:t>If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we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 don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t, then they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re not distinguishable so not distinct--by the Verification Principle</a:t>
            </a:r>
          </a:p>
          <a:p>
            <a:pPr eaLnBrk="1" hangingPunct="1">
              <a:spcAft>
                <a:spcPts val="5400"/>
              </a:spcAft>
            </a:pPr>
            <a:r>
              <a:rPr lang="en-US">
                <a:latin typeface="Gill Sans" charset="0"/>
                <a:ea typeface="ＭＳ Ｐゴシック" charset="0"/>
              </a:rPr>
              <a:t>So the putative counterexample fails.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Story and Some Terminology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257800"/>
          </a:xfrm>
        </p:spPr>
        <p:txBody>
          <a:bodyPr/>
          <a:lstStyle/>
          <a:p>
            <a:r>
              <a:rPr lang="en-US" dirty="0"/>
              <a:t>indiscernibility of </a:t>
            </a:r>
            <a:r>
              <a:rPr lang="en-US" dirty="0" err="1"/>
              <a:t>identicals</a:t>
            </a:r>
            <a:endParaRPr lang="en-US" dirty="0"/>
          </a:p>
          <a:p>
            <a:r>
              <a:rPr lang="en-US" dirty="0"/>
              <a:t>identity of </a:t>
            </a:r>
            <a:r>
              <a:rPr lang="en-US" dirty="0" err="1"/>
              <a:t>indiscernibles</a:t>
            </a:r>
            <a:endParaRPr lang="en-US" dirty="0"/>
          </a:p>
          <a:p>
            <a:r>
              <a:rPr lang="en-US" dirty="0" smtClean="0"/>
              <a:t>tautology</a:t>
            </a:r>
          </a:p>
          <a:p>
            <a:r>
              <a:rPr lang="en-US" dirty="0" smtClean="0"/>
              <a:t>use-mention distinction</a:t>
            </a:r>
          </a:p>
          <a:p>
            <a:r>
              <a:rPr lang="en-US" dirty="0" smtClean="0"/>
              <a:t>contrapositive</a:t>
            </a:r>
          </a:p>
          <a:p>
            <a:r>
              <a:rPr lang="en-US" dirty="0" smtClean="0"/>
              <a:t>counterexample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257800"/>
          </a:xfrm>
        </p:spPr>
        <p:txBody>
          <a:bodyPr/>
          <a:lstStyle/>
          <a:p>
            <a:r>
              <a:rPr lang="en-US" dirty="0" smtClean="0"/>
              <a:t>incongruous counterparts</a:t>
            </a:r>
          </a:p>
          <a:p>
            <a:r>
              <a:rPr lang="en-US" dirty="0" smtClean="0"/>
              <a:t>numerical identity/qualitative similarity</a:t>
            </a:r>
          </a:p>
          <a:p>
            <a:r>
              <a:rPr lang="en-US" dirty="0" smtClean="0"/>
              <a:t>pure and impure properties</a:t>
            </a:r>
          </a:p>
          <a:p>
            <a:r>
              <a:rPr lang="en-US" dirty="0"/>
              <a:t>intrinsic/extrinsic/relational</a:t>
            </a:r>
          </a:p>
          <a:p>
            <a:r>
              <a:rPr lang="en-US" dirty="0" err="1" smtClean="0"/>
              <a:t>verificationism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5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Berkeley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s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Esse is Percipi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 Argument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600"/>
              </a:spcAft>
            </a:pPr>
            <a:r>
              <a:rPr lang="en-US">
                <a:latin typeface="Gill Sans" charset="0"/>
                <a:ea typeface="ＭＳ Ｐゴシック" charset="0"/>
              </a:rPr>
              <a:t>Compare to Berkeley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argument that unthought-about objects can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exist.</a:t>
            </a:r>
          </a:p>
          <a:p>
            <a:pPr eaLnBrk="1" hangingPunct="1">
              <a:lnSpc>
                <a:spcPct val="90000"/>
              </a:lnSpc>
              <a:spcAft>
                <a:spcPts val="6600"/>
              </a:spcAft>
            </a:pPr>
            <a:r>
              <a:rPr lang="en-US">
                <a:latin typeface="Gill Sans" charset="0"/>
                <a:ea typeface="ＭＳ Ｐゴシック" charset="0"/>
              </a:rPr>
              <a:t>X is possible only if it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conceivable</a:t>
            </a:r>
          </a:p>
          <a:p>
            <a:pPr eaLnBrk="1" hangingPunct="1">
              <a:lnSpc>
                <a:spcPct val="90000"/>
              </a:lnSpc>
              <a:spcAft>
                <a:spcPts val="6600"/>
              </a:spcAft>
            </a:pPr>
            <a:r>
              <a:rPr lang="en-US">
                <a:latin typeface="Gill Sans" charset="0"/>
                <a:ea typeface="ＭＳ Ｐゴシック" charset="0"/>
              </a:rPr>
              <a:t>You can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conceive of an unthought-about object because in doing that </a:t>
            </a:r>
            <a:r>
              <a:rPr lang="en-US" i="1">
                <a:latin typeface="Gill Sans" charset="0"/>
                <a:ea typeface="ＭＳ Ｐゴシック" charset="0"/>
              </a:rPr>
              <a:t>you yourself</a:t>
            </a:r>
            <a:r>
              <a:rPr lang="en-US">
                <a:latin typeface="Gill Sans" charset="0"/>
                <a:ea typeface="ＭＳ Ｐゴシック" charset="0"/>
              </a:rPr>
              <a:t> are thinking about it</a:t>
            </a:r>
          </a:p>
          <a:p>
            <a:pPr eaLnBrk="1" hangingPunct="1">
              <a:lnSpc>
                <a:spcPct val="90000"/>
              </a:lnSpc>
              <a:spcAft>
                <a:spcPts val="6600"/>
              </a:spcAft>
            </a:pPr>
            <a:r>
              <a:rPr lang="en-US">
                <a:latin typeface="Gill Sans" charset="0"/>
                <a:ea typeface="ＭＳ Ｐゴシック" charset="0"/>
              </a:rPr>
              <a:t>You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ve introduced </a:t>
            </a:r>
            <a:r>
              <a:rPr lang="en-US" i="1">
                <a:latin typeface="Gill Sans" charset="0"/>
                <a:ea typeface="ＭＳ Ｐゴシック" charset="0"/>
              </a:rPr>
              <a:t>yourself</a:t>
            </a:r>
            <a:r>
              <a:rPr lang="en-US">
                <a:latin typeface="Gill Sans" charset="0"/>
                <a:ea typeface="ＭＳ Ｐゴシック" charset="0"/>
              </a:rPr>
              <a:t> into the thought experiment.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The Verification Principle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>
                <a:latin typeface="Gill Sans" charset="0"/>
                <a:ea typeface="ＭＳ Ｐゴシック" charset="0"/>
              </a:rPr>
              <a:t>Response to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Dilemma:</a:t>
            </a:r>
          </a:p>
          <a:p>
            <a:pPr lvl="1" eaLnBrk="1" hangingPunct="1">
              <a:spcAft>
                <a:spcPts val="1800"/>
              </a:spcAft>
            </a:pPr>
            <a:r>
              <a:rPr lang="en-US" b="1" i="1">
                <a:latin typeface="Gill Sans" charset="0"/>
                <a:ea typeface="ＭＳ Ｐゴシック" charset="0"/>
              </a:rPr>
              <a:t>1</a:t>
            </a:r>
            <a:r>
              <a:rPr lang="en-US" b="1" i="1" baseline="30000">
                <a:latin typeface="Gill Sans" charset="0"/>
                <a:ea typeface="ＭＳ Ｐゴシック" charset="0"/>
              </a:rPr>
              <a:t>st</a:t>
            </a:r>
            <a:r>
              <a:rPr lang="en-US" b="1" i="1">
                <a:latin typeface="Gill Sans" charset="0"/>
                <a:ea typeface="ＭＳ Ｐゴシック" charset="0"/>
              </a:rPr>
              <a:t> Horn</a:t>
            </a:r>
            <a:r>
              <a:rPr lang="en-US" i="1">
                <a:latin typeface="Gill Sans" charset="0"/>
                <a:ea typeface="ＭＳ Ｐゴシック" charset="0"/>
              </a:rPr>
              <a:t>: If </a:t>
            </a:r>
            <a:r>
              <a:rPr lang="ja-JP" altLang="en-US" i="1">
                <a:latin typeface="Gill Sans" charset="0"/>
                <a:ea typeface="ＭＳ Ｐゴシック" charset="0"/>
              </a:rPr>
              <a:t>“</a:t>
            </a:r>
            <a:r>
              <a:rPr lang="en-US" i="1">
                <a:latin typeface="Gill Sans" charset="0"/>
                <a:ea typeface="ＭＳ Ｐゴシック" charset="0"/>
              </a:rPr>
              <a:t>we</a:t>
            </a:r>
            <a:r>
              <a:rPr lang="ja-JP" altLang="en-US" i="1">
                <a:latin typeface="Gill Sans" charset="0"/>
                <a:ea typeface="ＭＳ Ｐゴシック" charset="0"/>
              </a:rPr>
              <a:t>”</a:t>
            </a:r>
            <a:r>
              <a:rPr lang="en-US" i="1">
                <a:latin typeface="Gill Sans" charset="0"/>
                <a:ea typeface="ＭＳ Ｐゴシック" charset="0"/>
              </a:rPr>
              <a:t> name them we</a:t>
            </a:r>
            <a:r>
              <a:rPr lang="ja-JP" altLang="en-US" i="1">
                <a:latin typeface="Gill Sans" charset="0"/>
                <a:ea typeface="ＭＳ Ｐゴシック" charset="0"/>
              </a:rPr>
              <a:t>’</a:t>
            </a:r>
            <a:r>
              <a:rPr lang="en-US" i="1">
                <a:latin typeface="Gill Sans" charset="0"/>
                <a:ea typeface="ＭＳ Ｐゴシック" charset="0"/>
              </a:rPr>
              <a:t>re introducing a third item (ourselves) into the thought experiment, so </a:t>
            </a:r>
            <a:r>
              <a:rPr lang="en-US" b="1" i="1">
                <a:latin typeface="Gill Sans" charset="0"/>
                <a:ea typeface="ＭＳ Ｐゴシック" charset="0"/>
              </a:rPr>
              <a:t>a</a:t>
            </a:r>
            <a:r>
              <a:rPr lang="en-US" i="1">
                <a:latin typeface="Gill Sans" charset="0"/>
                <a:ea typeface="ＭＳ Ｐゴシック" charset="0"/>
              </a:rPr>
              <a:t> and </a:t>
            </a:r>
            <a:r>
              <a:rPr lang="en-US" b="1" i="1">
                <a:latin typeface="Gill Sans" charset="0"/>
                <a:ea typeface="ＭＳ Ｐゴシック" charset="0"/>
              </a:rPr>
              <a:t>b</a:t>
            </a:r>
            <a:r>
              <a:rPr lang="en-US" i="1">
                <a:latin typeface="Gill Sans" charset="0"/>
                <a:ea typeface="ＭＳ Ｐゴシック" charset="0"/>
              </a:rPr>
              <a:t> are distinguished by a relational property, viz. being named by us.</a:t>
            </a:r>
          </a:p>
          <a:p>
            <a:pPr lvl="1" eaLnBrk="1" hangingPunct="1">
              <a:spcAft>
                <a:spcPts val="1800"/>
              </a:spcAft>
            </a:pPr>
            <a:r>
              <a:rPr lang="en-US" b="1" i="1">
                <a:latin typeface="Gill Sans" charset="0"/>
                <a:ea typeface="ＭＳ Ｐゴシック" charset="0"/>
              </a:rPr>
              <a:t>2</a:t>
            </a:r>
            <a:r>
              <a:rPr lang="en-US" b="1" i="1" baseline="30000">
                <a:latin typeface="Gill Sans" charset="0"/>
                <a:ea typeface="ＭＳ Ｐゴシック" charset="0"/>
              </a:rPr>
              <a:t>nd</a:t>
            </a:r>
            <a:r>
              <a:rPr lang="en-US" b="1" i="1">
                <a:latin typeface="Gill Sans" charset="0"/>
                <a:ea typeface="ＭＳ Ｐゴシック" charset="0"/>
              </a:rPr>
              <a:t> Horn: </a:t>
            </a:r>
            <a:r>
              <a:rPr lang="en-US" i="1">
                <a:latin typeface="Gill Sans" charset="0"/>
                <a:ea typeface="ＭＳ Ｐゴシック" charset="0"/>
              </a:rPr>
              <a:t>If </a:t>
            </a:r>
            <a:r>
              <a:rPr lang="ja-JP" altLang="en-US" i="1">
                <a:latin typeface="Gill Sans" charset="0"/>
                <a:ea typeface="ＭＳ Ｐゴシック" charset="0"/>
              </a:rPr>
              <a:t>“</a:t>
            </a:r>
            <a:r>
              <a:rPr lang="en-US" i="1">
                <a:latin typeface="Gill Sans" charset="0"/>
                <a:ea typeface="ＭＳ Ｐゴシック" charset="0"/>
              </a:rPr>
              <a:t>we</a:t>
            </a:r>
            <a:r>
              <a:rPr lang="ja-JP" altLang="en-US" i="1">
                <a:latin typeface="Gill Sans" charset="0"/>
                <a:ea typeface="ＭＳ Ｐゴシック" charset="0"/>
              </a:rPr>
              <a:t>”</a:t>
            </a:r>
            <a:r>
              <a:rPr lang="en-US" i="1">
                <a:latin typeface="Gill Sans" charset="0"/>
                <a:ea typeface="ＭＳ Ｐゴシック" charset="0"/>
              </a:rPr>
              <a:t> don</a:t>
            </a:r>
            <a:r>
              <a:rPr lang="ja-JP" altLang="en-US" i="1">
                <a:latin typeface="Gill Sans" charset="0"/>
                <a:ea typeface="ＭＳ Ｐゴシック" charset="0"/>
              </a:rPr>
              <a:t>’</a:t>
            </a:r>
            <a:r>
              <a:rPr lang="en-US" i="1">
                <a:latin typeface="Gill Sans" charset="0"/>
                <a:ea typeface="ＭＳ Ｐゴシック" charset="0"/>
              </a:rPr>
              <a:t>t, then they</a:t>
            </a:r>
            <a:r>
              <a:rPr lang="ja-JP" altLang="en-US" i="1">
                <a:latin typeface="Gill Sans" charset="0"/>
                <a:ea typeface="ＭＳ Ｐゴシック" charset="0"/>
              </a:rPr>
              <a:t>’</a:t>
            </a:r>
            <a:r>
              <a:rPr lang="en-US" i="1">
                <a:latin typeface="Gill Sans" charset="0"/>
                <a:ea typeface="ＭＳ Ｐゴシック" charset="0"/>
              </a:rPr>
              <a:t>re not distinguishable so not distinct--by the Verification Principle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>
                <a:latin typeface="Gill Sans" charset="0"/>
                <a:ea typeface="ＭＳ Ｐゴシック" charset="0"/>
              </a:rPr>
              <a:t>If we don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like Berkeley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argument we shouldn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find the first horn of the dilemma compelling.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>
                <a:latin typeface="Gill Sans" charset="0"/>
                <a:ea typeface="ＭＳ Ｐゴシック" charset="0"/>
              </a:rPr>
              <a:t>If we don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like the Verification Principle, we shouldn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be bothered by the second.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is offering a putative counterexample to the Verification Principle and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is arguing that it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not a counterexample by making the case that objects that seem to be qualitatively the same are in fact qualitatively distinguishable.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Qualitatively Similar Spheres Redux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7800"/>
              </a:spcAft>
            </a:pP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notes that each of the spheres has the same spatial properties, i.e. being 2 miles from a sphere.</a:t>
            </a:r>
          </a:p>
          <a:p>
            <a:pPr eaLnBrk="1" hangingPunct="1">
              <a:spcAft>
                <a:spcPts val="7800"/>
              </a:spcAft>
            </a:pP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argues that they have distinct spatial properties, i.e. being at different places in Newtonian space.</a:t>
            </a:r>
          </a:p>
          <a:p>
            <a:pPr eaLnBrk="1" hangingPunct="1">
              <a:spcAft>
                <a:spcPts val="7800"/>
              </a:spcAft>
            </a:pPr>
            <a:r>
              <a:rPr lang="en-US">
                <a:latin typeface="Gill Sans" charset="0"/>
                <a:ea typeface="ＭＳ Ｐゴシック" charset="0"/>
              </a:rPr>
              <a:t>So, here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another problem: A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defense of Identity of Indiscernibles commits us to Newtonian space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Spheres in Newtonian Space</a:t>
            </a:r>
          </a:p>
        </p:txBody>
      </p:sp>
      <p:sp>
        <p:nvSpPr>
          <p:cNvPr id="48131" name="Text Box 7"/>
          <p:cNvSpPr txBox="1">
            <a:spLocks noChangeArrowheads="1"/>
          </p:cNvSpPr>
          <p:nvPr/>
        </p:nvSpPr>
        <p:spPr bwMode="auto">
          <a:xfrm>
            <a:off x="1371600" y="4800600"/>
            <a:ext cx="6934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Gill Sans" charset="0"/>
                <a:cs typeface="Gill Sans" charset="0"/>
              </a:rPr>
              <a:t>A</a:t>
            </a:r>
            <a:r>
              <a:rPr lang="en-US" sz="2000">
                <a:latin typeface="Gill Sans" charset="0"/>
                <a:cs typeface="Gill Sans" charset="0"/>
              </a:rPr>
              <a:t> says the spheres are qualitatively different because they occupy different regions of Newtonian Space, which we may imagine as a box with all the sides knocked out.</a:t>
            </a:r>
          </a:p>
        </p:txBody>
      </p:sp>
      <p:sp>
        <p:nvSpPr>
          <p:cNvPr id="48132" name="Rectangle 13" descr="Large grid"/>
          <p:cNvSpPr>
            <a:spLocks noChangeArrowheads="1"/>
          </p:cNvSpPr>
          <p:nvPr/>
        </p:nvSpPr>
        <p:spPr bwMode="auto">
          <a:xfrm>
            <a:off x="2689225" y="1905000"/>
            <a:ext cx="4495800" cy="19812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>
                <a:alpha val="38039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994025" y="2667000"/>
            <a:ext cx="1371600" cy="1371600"/>
          </a:xfrm>
          <a:prstGeom prst="ellipse">
            <a:avLst/>
          </a:prstGeom>
          <a:gradFill rotWithShape="0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975225" y="2667000"/>
            <a:ext cx="1371600" cy="1371600"/>
          </a:xfrm>
          <a:prstGeom prst="ellipse">
            <a:avLst/>
          </a:prstGeom>
          <a:gradFill rotWithShape="0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AutoShape 11"/>
          <p:cNvSpPr>
            <a:spLocks noChangeArrowheads="1"/>
          </p:cNvSpPr>
          <p:nvPr/>
        </p:nvSpPr>
        <p:spPr bwMode="auto">
          <a:xfrm>
            <a:off x="2155825" y="1905000"/>
            <a:ext cx="5029200" cy="381000"/>
          </a:xfrm>
          <a:prstGeom prst="parallelogram">
            <a:avLst>
              <a:gd name="adj" fmla="val 148317"/>
            </a:avLst>
          </a:prstGeom>
          <a:solidFill>
            <a:schemeClr val="accent1">
              <a:alpha val="74901"/>
            </a:schemeClr>
          </a:solidFill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6" name="AutoShape 12"/>
          <p:cNvSpPr>
            <a:spLocks noChangeArrowheads="1"/>
          </p:cNvSpPr>
          <p:nvPr/>
        </p:nvSpPr>
        <p:spPr bwMode="auto">
          <a:xfrm rot="5400000" flipV="1">
            <a:off x="5743575" y="2792413"/>
            <a:ext cx="2362200" cy="533400"/>
          </a:xfrm>
          <a:prstGeom prst="parallelogram">
            <a:avLst>
              <a:gd name="adj" fmla="val 68745"/>
            </a:avLst>
          </a:prstGeom>
          <a:solidFill>
            <a:schemeClr val="accent1">
              <a:alpha val="83136"/>
            </a:schemeClr>
          </a:solidFill>
          <a:ln w="9525">
            <a:solidFill>
              <a:schemeClr val="tx1">
                <a:alpha val="27843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Line 14"/>
          <p:cNvSpPr>
            <a:spLocks noChangeShapeType="1"/>
          </p:cNvSpPr>
          <p:nvPr/>
        </p:nvSpPr>
        <p:spPr bwMode="auto">
          <a:xfrm flipH="1">
            <a:off x="2133600" y="3886200"/>
            <a:ext cx="555625" cy="4143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2155825" y="2286000"/>
            <a:ext cx="4495800" cy="1981200"/>
          </a:xfrm>
          <a:prstGeom prst="rect">
            <a:avLst/>
          </a:prstGeom>
          <a:solidFill>
            <a:schemeClr val="accent1">
              <a:alpha val="43921"/>
            </a:schemeClr>
          </a:solidFill>
          <a:ln w="9525">
            <a:solidFill>
              <a:schemeClr val="tx1">
                <a:alpha val="38039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A on the attack!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5400"/>
              </a:spcAft>
            </a:pP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notes further (invoking the Verification Principle) that without rulers or other measuring instruments in the world it doesn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even make sense to say that the spheres have same spatial properties.</a:t>
            </a:r>
          </a:p>
          <a:p>
            <a:pPr eaLnBrk="1" hangingPunct="1">
              <a:spcAft>
                <a:spcPts val="5400"/>
              </a:spcAft>
            </a:pPr>
            <a:r>
              <a:rPr lang="en-US">
                <a:latin typeface="Gill Sans" charset="0"/>
                <a:ea typeface="ＭＳ Ｐゴシック" charset="0"/>
              </a:rPr>
              <a:t>But if we introduce rulers we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ve destroyed the thought experiment by introducing something else into the world.</a:t>
            </a:r>
          </a:p>
          <a:p>
            <a:pPr eaLnBrk="1" hangingPunct="1">
              <a:spcAft>
                <a:spcPts val="5400"/>
              </a:spcAft>
            </a:pP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responds by suggesting another symmetrical world where rulers are ok.</a:t>
            </a:r>
          </a:p>
          <a:p>
            <a:pPr eaLnBrk="1" hangingPunct="1">
              <a:spcAft>
                <a:spcPts val="5400"/>
              </a:spcAft>
            </a:pPr>
            <a:r>
              <a:rPr lang="en-US">
                <a:latin typeface="Gill Sans" charset="0"/>
                <a:ea typeface="ＭＳ Ｐゴシック" charset="0"/>
              </a:rPr>
              <a:t>In the checkerboard world we can introduce rulers and other instruments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The Checkerboard World</a:t>
            </a:r>
          </a:p>
        </p:txBody>
      </p:sp>
      <p:sp>
        <p:nvSpPr>
          <p:cNvPr id="52227" name="Rectangle 7"/>
          <p:cNvSpPr>
            <a:spLocks noChangeArrowheads="1"/>
          </p:cNvSpPr>
          <p:nvPr/>
        </p:nvSpPr>
        <p:spPr bwMode="auto">
          <a:xfrm>
            <a:off x="2590800" y="4724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Rectangle 8"/>
          <p:cNvSpPr>
            <a:spLocks noChangeArrowheads="1"/>
          </p:cNvSpPr>
          <p:nvPr/>
        </p:nvSpPr>
        <p:spPr bwMode="auto">
          <a:xfrm>
            <a:off x="2590800" y="38100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Rectangle 9"/>
          <p:cNvSpPr>
            <a:spLocks noChangeArrowheads="1"/>
          </p:cNvSpPr>
          <p:nvPr/>
        </p:nvSpPr>
        <p:spPr bwMode="auto">
          <a:xfrm>
            <a:off x="2590800" y="2895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10"/>
          <p:cNvSpPr>
            <a:spLocks noChangeArrowheads="1"/>
          </p:cNvSpPr>
          <p:nvPr/>
        </p:nvSpPr>
        <p:spPr bwMode="auto">
          <a:xfrm>
            <a:off x="2590800" y="19812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11"/>
          <p:cNvSpPr>
            <a:spLocks noChangeArrowheads="1"/>
          </p:cNvSpPr>
          <p:nvPr/>
        </p:nvSpPr>
        <p:spPr bwMode="auto">
          <a:xfrm>
            <a:off x="3505200" y="4724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Rectangle 12"/>
          <p:cNvSpPr>
            <a:spLocks noChangeArrowheads="1"/>
          </p:cNvSpPr>
          <p:nvPr/>
        </p:nvSpPr>
        <p:spPr bwMode="auto">
          <a:xfrm>
            <a:off x="3505200" y="3810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Rectangle 13"/>
          <p:cNvSpPr>
            <a:spLocks noChangeArrowheads="1"/>
          </p:cNvSpPr>
          <p:nvPr/>
        </p:nvSpPr>
        <p:spPr bwMode="auto">
          <a:xfrm>
            <a:off x="3505200" y="28956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Rectangle 14"/>
          <p:cNvSpPr>
            <a:spLocks noChangeArrowheads="1"/>
          </p:cNvSpPr>
          <p:nvPr/>
        </p:nvSpPr>
        <p:spPr bwMode="auto">
          <a:xfrm>
            <a:off x="3505200" y="1981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Rectangle 15"/>
          <p:cNvSpPr>
            <a:spLocks noChangeArrowheads="1"/>
          </p:cNvSpPr>
          <p:nvPr/>
        </p:nvSpPr>
        <p:spPr bwMode="auto">
          <a:xfrm>
            <a:off x="4419600" y="19812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4419600" y="2895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4419600" y="38100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Rectangle 18"/>
          <p:cNvSpPr>
            <a:spLocks noChangeArrowheads="1"/>
          </p:cNvSpPr>
          <p:nvPr/>
        </p:nvSpPr>
        <p:spPr bwMode="auto">
          <a:xfrm>
            <a:off x="4419600" y="4724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Rectangle 19"/>
          <p:cNvSpPr>
            <a:spLocks noChangeArrowheads="1"/>
          </p:cNvSpPr>
          <p:nvPr/>
        </p:nvSpPr>
        <p:spPr bwMode="auto">
          <a:xfrm>
            <a:off x="5334000" y="4724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Rectangle 20"/>
          <p:cNvSpPr>
            <a:spLocks noChangeArrowheads="1"/>
          </p:cNvSpPr>
          <p:nvPr/>
        </p:nvSpPr>
        <p:spPr bwMode="auto">
          <a:xfrm>
            <a:off x="5334000" y="3810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Rectangle 21"/>
          <p:cNvSpPr>
            <a:spLocks noChangeArrowheads="1"/>
          </p:cNvSpPr>
          <p:nvPr/>
        </p:nvSpPr>
        <p:spPr bwMode="auto">
          <a:xfrm>
            <a:off x="5334000" y="28956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Rectangle 22"/>
          <p:cNvSpPr>
            <a:spLocks noChangeArrowheads="1"/>
          </p:cNvSpPr>
          <p:nvPr/>
        </p:nvSpPr>
        <p:spPr bwMode="auto">
          <a:xfrm>
            <a:off x="5334000" y="1981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2743200" y="2133600"/>
            <a:ext cx="533400" cy="533400"/>
          </a:xfrm>
          <a:prstGeom prst="ellipse">
            <a:avLst/>
          </a:prstGeom>
          <a:gradFill rotWithShape="0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5562600" y="4876800"/>
            <a:ext cx="533400" cy="533400"/>
          </a:xfrm>
          <a:prstGeom prst="ellipse">
            <a:avLst/>
          </a:prstGeom>
          <a:gradFill rotWithShape="0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Line 29"/>
          <p:cNvSpPr>
            <a:spLocks noChangeShapeType="1"/>
          </p:cNvSpPr>
          <p:nvPr/>
        </p:nvSpPr>
        <p:spPr bwMode="auto">
          <a:xfrm flipH="1">
            <a:off x="2133600" y="1600200"/>
            <a:ext cx="4495800" cy="449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2246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6000" y="-2692400"/>
            <a:ext cx="19304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7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7" t="20651" r="26199" b="68416"/>
          <a:stretch>
            <a:fillRect/>
          </a:stretch>
        </p:blipFill>
        <p:spPr bwMode="auto">
          <a:xfrm rot="-2700000">
            <a:off x="2573338" y="2762250"/>
            <a:ext cx="19050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8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7" t="20651" r="26199" b="68416"/>
          <a:stretch>
            <a:fillRect/>
          </a:stretch>
        </p:blipFill>
        <p:spPr bwMode="auto">
          <a:xfrm rot="7745234">
            <a:off x="4357688" y="4556125"/>
            <a:ext cx="1905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Incongruous Counterparts</a:t>
            </a:r>
          </a:p>
        </p:txBody>
      </p:sp>
      <p:pic>
        <p:nvPicPr>
          <p:cNvPr id="542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95800" y="17526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2057400" y="4876800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A</a:t>
            </a:r>
            <a:r>
              <a:rPr lang="en-US" sz="2000"/>
              <a:t> points out that </a:t>
            </a:r>
            <a:r>
              <a:rPr lang="ja-JP" altLang="en-US" sz="2000"/>
              <a:t>“</a:t>
            </a:r>
            <a:r>
              <a:rPr lang="en-US" sz="2000"/>
              <a:t>mirror images</a:t>
            </a:r>
            <a:r>
              <a:rPr lang="ja-JP" altLang="en-US" sz="2000"/>
              <a:t>”</a:t>
            </a:r>
            <a:r>
              <a:rPr lang="en-US" sz="2000"/>
              <a:t> are not qualitatively the same.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A Radially Symmetrical Universe</a:t>
            </a:r>
          </a:p>
        </p:txBody>
      </p:sp>
      <p:pic>
        <p:nvPicPr>
          <p:cNvPr id="563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52019">
            <a:off x="2590800" y="1752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3483">
            <a:off x="4953000" y="3505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Oval 4"/>
          <p:cNvSpPr>
            <a:spLocks noChangeArrowheads="1"/>
          </p:cNvSpPr>
          <p:nvPr/>
        </p:nvSpPr>
        <p:spPr bwMode="auto">
          <a:xfrm>
            <a:off x="2514600" y="1371600"/>
            <a:ext cx="3733800" cy="3733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1066800" y="5791200"/>
            <a:ext cx="708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Gill Sans" charset="0"/>
                <a:cs typeface="Gill Sans" charset="0"/>
              </a:rPr>
              <a:t>This avoids the incongruous counterparts problem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An Impasse!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7800"/>
              </a:spcAft>
            </a:pPr>
            <a:r>
              <a:rPr lang="en-US">
                <a:latin typeface="Gill Sans" charset="0"/>
                <a:ea typeface="ＭＳ Ｐゴシック" charset="0"/>
              </a:rPr>
              <a:t>The radially symmetrical universe is empirically indistinguishable from a world where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there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just one of everything.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endParaRPr lang="en-US">
              <a:latin typeface="Gill Sans" charset="0"/>
              <a:ea typeface="ＭＳ Ｐゴシック" charset="0"/>
            </a:endParaRPr>
          </a:p>
          <a:p>
            <a:pPr eaLnBrk="1" hangingPunct="1">
              <a:spcAft>
                <a:spcPts val="7800"/>
              </a:spcAft>
            </a:pPr>
            <a:r>
              <a:rPr lang="en-US">
                <a:latin typeface="Gill Sans" charset="0"/>
                <a:ea typeface="ＭＳ Ｐゴシック" charset="0"/>
              </a:rPr>
              <a:t>But A, committed to verificationism, will say that this just means that there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s no difference between these worlds!</a:t>
            </a:r>
          </a:p>
          <a:p>
            <a:pPr eaLnBrk="1" hangingPunct="1">
              <a:spcAft>
                <a:spcPts val="7800"/>
              </a:spcAft>
            </a:pPr>
            <a:r>
              <a:rPr lang="en-US">
                <a:latin typeface="Gill Sans" charset="0"/>
                <a:ea typeface="ＭＳ Ｐゴシック" charset="0"/>
              </a:rPr>
              <a:t>And that we haven</a:t>
            </a:r>
            <a:r>
              <a:rPr lang="ja-JP" altLang="en-US">
                <a:latin typeface="Gill Sans" charset="0"/>
                <a:ea typeface="ＭＳ Ｐゴシック" charset="0"/>
              </a:rPr>
              <a:t>’</a:t>
            </a:r>
            <a:r>
              <a:rPr lang="en-US">
                <a:latin typeface="Gill Sans" charset="0"/>
                <a:ea typeface="ＭＳ Ｐゴシック" charset="0"/>
              </a:rPr>
              <a:t>t really conceived of what we thought we conceived of.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Some Inconclusive Conclusions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7200"/>
              </a:spcAft>
            </a:pPr>
            <a:r>
              <a:rPr lang="en-US">
                <a:latin typeface="Gill Sans" charset="0"/>
                <a:ea typeface="ＭＳ Ｐゴシック" charset="0"/>
              </a:rPr>
              <a:t>Verificationism has a counterintuitive result: the Identity of Indiscernibles</a:t>
            </a:r>
          </a:p>
          <a:p>
            <a:pPr eaLnBrk="1" hangingPunct="1">
              <a:lnSpc>
                <a:spcPct val="90000"/>
              </a:lnSpc>
              <a:spcAft>
                <a:spcPts val="7200"/>
              </a:spcAft>
            </a:pPr>
            <a:r>
              <a:rPr lang="en-US">
                <a:latin typeface="Gill Sans" charset="0"/>
                <a:ea typeface="ＭＳ Ｐゴシック" charset="0"/>
              </a:rPr>
              <a:t>A determined verificationist can rebut putative counterexamples</a:t>
            </a:r>
          </a:p>
          <a:p>
            <a:pPr eaLnBrk="1" hangingPunct="1">
              <a:lnSpc>
                <a:spcPct val="90000"/>
              </a:lnSpc>
              <a:spcAft>
                <a:spcPts val="7200"/>
              </a:spcAft>
            </a:pPr>
            <a:r>
              <a:rPr lang="en-US">
                <a:latin typeface="Gill Sans" charset="0"/>
                <a:ea typeface="ＭＳ Ｐゴシック" charset="0"/>
              </a:rPr>
              <a:t>Thought experiments are problematic because relying on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conceivability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 as a criterion for logical possibility is problematic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Indiscernibility and Identity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ambiguity of “identity”: “identical” and cognates, and type-token ambiguity.</a:t>
            </a:r>
          </a:p>
          <a:p>
            <a:pPr lvl="1"/>
            <a:r>
              <a:rPr lang="en-US" b="1" dirty="0" smtClean="0"/>
              <a:t>(“Numerical”) identity: </a:t>
            </a:r>
            <a:r>
              <a:rPr lang="en-US" dirty="0" smtClean="0"/>
              <a:t>the relation everything bears to itself and to no other thing.</a:t>
            </a:r>
          </a:p>
          <a:p>
            <a:pPr lvl="1"/>
            <a:r>
              <a:rPr lang="en-US" b="1" dirty="0" smtClean="0"/>
              <a:t>Qualitative similarity</a:t>
            </a:r>
            <a:r>
              <a:rPr lang="en-US" dirty="0" smtClean="0"/>
              <a:t>: the relation between objects that have various properties in common—objects of the same type.</a:t>
            </a:r>
          </a:p>
          <a:p>
            <a:r>
              <a:rPr lang="en-US" b="1" dirty="0" smtClean="0"/>
              <a:t>Indiscernibility of </a:t>
            </a:r>
            <a:r>
              <a:rPr lang="en-US" b="1" dirty="0" err="1" smtClean="0"/>
              <a:t>Identicals</a:t>
            </a:r>
            <a:r>
              <a:rPr lang="en-US" b="1" dirty="0" smtClean="0"/>
              <a:t>: </a:t>
            </a:r>
            <a:r>
              <a:rPr lang="en-US" dirty="0"/>
              <a:t>x = y </a:t>
            </a:r>
            <a:r>
              <a:rPr lang="en-US" dirty="0">
                <a:sym typeface="Symbol"/>
              </a:rPr>
              <a:t>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</a:t>
            </a:r>
            <a:r>
              <a:rPr lang="en-US" dirty="0"/>
              <a:t>F(</a:t>
            </a:r>
            <a:r>
              <a:rPr lang="en-US" dirty="0" err="1"/>
              <a:t>Fx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</a:t>
            </a:r>
            <a:r>
              <a:rPr lang="en-US" dirty="0" err="1"/>
              <a:t>Fy</a:t>
            </a:r>
            <a:r>
              <a:rPr lang="en-US" dirty="0"/>
              <a:t>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x is identical to y then they have exactly the same properties</a:t>
            </a:r>
          </a:p>
          <a:p>
            <a:pPr lvl="1"/>
            <a:r>
              <a:rPr lang="en-US" dirty="0" err="1" smtClean="0"/>
              <a:t>substitutivity</a:t>
            </a:r>
            <a:r>
              <a:rPr lang="en-US" dirty="0" smtClean="0"/>
              <a:t> principle</a:t>
            </a:r>
          </a:p>
          <a:p>
            <a:r>
              <a:rPr lang="en-US" b="1" dirty="0" smtClean="0"/>
              <a:t>Identity of </a:t>
            </a:r>
            <a:r>
              <a:rPr lang="en-US" b="1" dirty="0" err="1" smtClean="0"/>
              <a:t>Indiscernibles</a:t>
            </a:r>
            <a:r>
              <a:rPr lang="en-US" b="1" dirty="0" smtClean="0"/>
              <a:t>: </a:t>
            </a:r>
            <a:r>
              <a:rPr lang="en-US" dirty="0">
                <a:sym typeface="Symbol"/>
              </a:rPr>
              <a:t></a:t>
            </a:r>
            <a:r>
              <a:rPr lang="en-US" dirty="0"/>
              <a:t>F(</a:t>
            </a:r>
            <a:r>
              <a:rPr lang="en-US" dirty="0" err="1"/>
              <a:t>Fx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</a:t>
            </a:r>
            <a:r>
              <a:rPr lang="en-US" dirty="0" err="1"/>
              <a:t>Fy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</a:t>
            </a:r>
            <a:r>
              <a:rPr lang="en-US" dirty="0"/>
              <a:t> x = y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x and y have exactly the same properties then they are identical</a:t>
            </a:r>
          </a:p>
          <a:p>
            <a:pPr lvl="1"/>
            <a:r>
              <a:rPr lang="en-US" dirty="0" smtClean="0"/>
              <a:t>For the PII to be interesting we have to specify what kind of properties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0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A possible moral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eaLnBrk="1" hangingPunct="1">
              <a:spcAft>
                <a:spcPts val="6000"/>
              </a:spcAft>
            </a:pPr>
            <a:r>
              <a:rPr lang="en-US">
                <a:latin typeface="Gill Sans" charset="0"/>
                <a:ea typeface="ＭＳ Ｐゴシック" charset="0"/>
              </a:rPr>
              <a:t>We rarely get conclusive results in philosophy because most arguments turn out to be cost-benefit arguments</a:t>
            </a:r>
          </a:p>
          <a:p>
            <a:pPr eaLnBrk="1" hangingPunct="1">
              <a:spcAft>
                <a:spcPts val="6000"/>
              </a:spcAft>
            </a:pPr>
            <a:r>
              <a:rPr lang="en-US">
                <a:latin typeface="Gill Sans" charset="0"/>
                <a:ea typeface="ＭＳ Ｐゴシック" charset="0"/>
              </a:rPr>
              <a:t>Most of what we do is a matter of drawing out the entailments of various claims so that we can assess the costs and benefits of buying them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Intrinsic properties</a:t>
            </a:r>
          </a:p>
          <a:p>
            <a:pPr lvl="1"/>
            <a:r>
              <a:rPr lang="en-US" dirty="0" smtClean="0"/>
              <a:t>properties a thing could have even if it were “lonely”—even if it were the only thing in the universe.</a:t>
            </a:r>
          </a:p>
          <a:p>
            <a:pPr lvl="1"/>
            <a:r>
              <a:rPr lang="en-US" dirty="0" smtClean="0"/>
              <a:t>Examples: being gray, being spherical, being made of iron</a:t>
            </a:r>
          </a:p>
          <a:p>
            <a:r>
              <a:rPr lang="en-US" dirty="0" smtClean="0"/>
              <a:t>Extrinsic properties</a:t>
            </a:r>
          </a:p>
          <a:p>
            <a:pPr lvl="1"/>
            <a:r>
              <a:rPr lang="en-US" dirty="0" smtClean="0"/>
              <a:t>properties that are not intrinsic, properties a “lonely” object couldn’t have</a:t>
            </a:r>
          </a:p>
          <a:p>
            <a:pPr lvl="1"/>
            <a:r>
              <a:rPr lang="en-US" dirty="0" smtClean="0"/>
              <a:t>Examples: being married, being 2 miles away from an iron sphere</a:t>
            </a:r>
          </a:p>
          <a:p>
            <a:pPr lvl="1"/>
            <a:r>
              <a:rPr lang="en-US" dirty="0" smtClean="0"/>
              <a:t>“Cambridge Changes”: changes in extrinsic properties</a:t>
            </a:r>
          </a:p>
          <a:p>
            <a:r>
              <a:rPr lang="en-US" dirty="0" smtClean="0"/>
              <a:t>Relational properties: not all relational properties are extrinsic</a:t>
            </a:r>
          </a:p>
          <a:p>
            <a:pPr lvl="1"/>
            <a:r>
              <a:rPr lang="en-US" dirty="0" smtClean="0"/>
              <a:t>Relational but not extrinsic: relation of a whole to parts, (controversially) the relation of a statue to the lump of clay of which it’s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90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“Pure” properties (“Qualitative” properties) and relations: don’t require the existence of any specific object for their instantiation</a:t>
            </a:r>
          </a:p>
          <a:p>
            <a:pPr lvl="1"/>
            <a:r>
              <a:rPr lang="en-US" dirty="0" smtClean="0"/>
              <a:t>Example: being red, being 2 miles from an iron sphere, being a mother</a:t>
            </a:r>
          </a:p>
          <a:p>
            <a:r>
              <a:rPr lang="en-US" dirty="0" smtClean="0"/>
              <a:t>“Impure” properties (“Non-qualitative” properties) and relations: do require the existence of specific objects for their instantiation</a:t>
            </a:r>
          </a:p>
          <a:p>
            <a:pPr lvl="1"/>
            <a:r>
              <a:rPr lang="en-US" dirty="0" smtClean="0"/>
              <a:t>Examples: composing the Eifel Tower, being 7 miles north of Tijuana</a:t>
            </a:r>
          </a:p>
          <a:p>
            <a:pPr lvl="1"/>
            <a:r>
              <a:rPr lang="en-US" dirty="0" smtClean="0"/>
              <a:t>Note: as Black points out, being identical to </a:t>
            </a:r>
            <a:r>
              <a:rPr lang="en-US" b="1" dirty="0" smtClean="0"/>
              <a:t>a</a:t>
            </a:r>
            <a:r>
              <a:rPr lang="en-US" dirty="0" smtClean="0"/>
              <a:t> is not a purely qualitative property</a:t>
            </a:r>
          </a:p>
          <a:p>
            <a:r>
              <a:rPr lang="en-US" dirty="0" smtClean="0"/>
              <a:t>Bundle Theory: on this account, objects are nothing more than bundles of properties—so same bundle, </a:t>
            </a:r>
            <a:r>
              <a:rPr lang="en-US" smtClean="0"/>
              <a:t>same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4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Use-Mention Distinction</a:t>
            </a:r>
          </a:p>
          <a:p>
            <a:pPr lvl="1"/>
            <a:r>
              <a:rPr lang="en-US" dirty="0" smtClean="0"/>
              <a:t>Distinction between the </a:t>
            </a:r>
            <a:r>
              <a:rPr lang="en-US" i="1" dirty="0" smtClean="0"/>
              <a:t>use</a:t>
            </a:r>
            <a:r>
              <a:rPr lang="en-US" dirty="0" smtClean="0"/>
              <a:t> of a world to talk about something else and talk about the word itself, that is, </a:t>
            </a:r>
            <a:r>
              <a:rPr lang="en-US" i="1" dirty="0" smtClean="0"/>
              <a:t>mentioning</a:t>
            </a:r>
            <a:r>
              <a:rPr lang="en-US" dirty="0" smtClean="0"/>
              <a:t> the world rather than using it to do its usual job.</a:t>
            </a:r>
          </a:p>
          <a:p>
            <a:pPr lvl="1"/>
            <a:r>
              <a:rPr lang="en-US" dirty="0" smtClean="0"/>
              <a:t>Compare: </a:t>
            </a:r>
            <a:r>
              <a:rPr lang="en-US" u="sng" dirty="0" smtClean="0"/>
              <a:t>a = b </a:t>
            </a:r>
            <a:r>
              <a:rPr lang="en-US" dirty="0" smtClean="0"/>
              <a:t>where “a” and “b” are </a:t>
            </a:r>
            <a:r>
              <a:rPr lang="en-US" i="1" dirty="0" smtClean="0"/>
              <a:t>used</a:t>
            </a:r>
            <a:r>
              <a:rPr lang="en-US" dirty="0" smtClean="0"/>
              <a:t> to refer to an object with </a:t>
            </a:r>
            <a:r>
              <a:rPr lang="en-US" u="sng" dirty="0" smtClean="0"/>
              <a:t>“a” and “b” are names of the same object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Verificationism</a:t>
            </a:r>
            <a:endParaRPr lang="en-US" dirty="0" smtClean="0"/>
          </a:p>
          <a:p>
            <a:pPr lvl="1"/>
            <a:r>
              <a:rPr lang="en-US" dirty="0" smtClean="0"/>
              <a:t>Doctrine espoused by the Logical Positivists according to which a factual statement (one that isn’t a mere tautology) has meaning only if it is verifiable in experience.</a:t>
            </a:r>
          </a:p>
          <a:p>
            <a:pPr lvl="1"/>
            <a:r>
              <a:rPr lang="en-US" dirty="0" smtClean="0"/>
              <a:t>Hume’s Fork: the ancestor of the Verification Principle</a:t>
            </a:r>
          </a:p>
          <a:p>
            <a:r>
              <a:rPr lang="en-US" dirty="0" smtClean="0"/>
              <a:t>Tautology: a statement that is necessarily true in virtue of its truth-functional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89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of </a:t>
            </a:r>
            <a:r>
              <a:rPr lang="en-US" dirty="0" err="1" smtClean="0"/>
              <a:t>Indiscernibles</a:t>
            </a:r>
            <a:r>
              <a:rPr lang="en-US" dirty="0" smtClean="0"/>
              <a:t> Thought Experiments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Putative counterexamples to PII (the Principle of Identity of </a:t>
            </a:r>
            <a:r>
              <a:rPr lang="en-US" dirty="0" err="1" smtClean="0"/>
              <a:t>Indiscernibles</a:t>
            </a:r>
            <a:r>
              <a:rPr lang="en-US" dirty="0" smtClean="0"/>
              <a:t>) aim to show that there are cases where objects are</a:t>
            </a:r>
          </a:p>
          <a:p>
            <a:pPr lvl="1"/>
            <a:r>
              <a:rPr lang="en-US" dirty="0" smtClean="0"/>
              <a:t>indiscernible (with respect to relevant properties</a:t>
            </a:r>
          </a:p>
          <a:p>
            <a:pPr lvl="1"/>
            <a:r>
              <a:rPr lang="en-US" dirty="0" smtClean="0"/>
              <a:t>numerically distinct</a:t>
            </a:r>
          </a:p>
          <a:p>
            <a:r>
              <a:rPr lang="en-US" dirty="0" smtClean="0"/>
              <a:t>The PII advocate’s response to putative counterexamples will be one of the following types:</a:t>
            </a:r>
          </a:p>
          <a:p>
            <a:pPr lvl="1"/>
            <a:r>
              <a:rPr lang="en-US" dirty="0" smtClean="0"/>
              <a:t>The things really are identical (Hacking’s curved space)</a:t>
            </a:r>
          </a:p>
          <a:p>
            <a:pPr lvl="1"/>
            <a:r>
              <a:rPr lang="en-US" dirty="0" smtClean="0"/>
              <a:t>The things are distinct but not indiscernible</a:t>
            </a:r>
          </a:p>
          <a:p>
            <a:pPr lvl="1"/>
            <a:r>
              <a:rPr lang="en-US" dirty="0" smtClean="0"/>
              <a:t>There is just one exotic thing, multiply located or just weird</a:t>
            </a:r>
          </a:p>
          <a:p>
            <a:pPr lvl="1"/>
            <a:r>
              <a:rPr lang="en-US" dirty="0" smtClean="0"/>
              <a:t>The thought experiment fails: conceivability is problematic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0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The Dispute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791200"/>
          </a:xfrm>
        </p:spPr>
        <p:txBody>
          <a:bodyPr/>
          <a:lstStyle/>
          <a:p>
            <a:pPr eaLnBrk="1" hangingPunct="1">
              <a:spcAft>
                <a:spcPts val="3000"/>
              </a:spcAft>
            </a:pP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defends Identity of Indiscernibles</a:t>
            </a:r>
          </a:p>
          <a:p>
            <a:pPr lvl="1" eaLnBrk="1" hangingPunct="1">
              <a:spcAft>
                <a:spcPts val="3000"/>
              </a:spcAft>
            </a:pPr>
            <a:r>
              <a:rPr lang="en-US" i="1">
                <a:latin typeface="Gill Sans" charset="0"/>
                <a:ea typeface="ＭＳ Ｐゴシック" charset="0"/>
              </a:rPr>
              <a:t>If a and b are distinct then there must be some property that distinguishes them</a:t>
            </a:r>
            <a:r>
              <a:rPr lang="en-US">
                <a:latin typeface="Gill Sans" charset="0"/>
                <a:ea typeface="ＭＳ Ｐゴシック" charset="0"/>
              </a:rPr>
              <a:t>.</a:t>
            </a:r>
          </a:p>
          <a:p>
            <a:pPr lvl="1" eaLnBrk="1" hangingPunct="1"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This is the contrapositive of identity of indiscernibles, equivalent to </a:t>
            </a:r>
            <a:r>
              <a:rPr lang="en-US" i="1">
                <a:latin typeface="Gill Sans" charset="0"/>
                <a:ea typeface="ＭＳ Ｐゴシック" charset="0"/>
              </a:rPr>
              <a:t>if a and b have all properties in common then they</a:t>
            </a:r>
            <a:r>
              <a:rPr lang="ja-JP" altLang="en-US" i="1">
                <a:latin typeface="Gill Sans" charset="0"/>
                <a:ea typeface="ＭＳ Ｐゴシック" charset="0"/>
              </a:rPr>
              <a:t>’</a:t>
            </a:r>
            <a:r>
              <a:rPr lang="en-US" i="1">
                <a:latin typeface="Gill Sans" charset="0"/>
                <a:ea typeface="ＭＳ Ｐゴシック" charset="0"/>
              </a:rPr>
              <a:t>re identical</a:t>
            </a:r>
            <a:r>
              <a:rPr lang="en-US">
                <a:latin typeface="Gill Sans" charset="0"/>
                <a:ea typeface="ＭＳ Ｐゴシック" charset="0"/>
              </a:rPr>
              <a:t>.</a:t>
            </a:r>
          </a:p>
          <a:p>
            <a:pPr lvl="1" eaLnBrk="1" hangingPunct="1"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Remember, the contrapositive of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p ⊃ q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r>
              <a:rPr lang="en-US">
                <a:latin typeface="Gill Sans" charset="0"/>
                <a:ea typeface="ＭＳ Ｐゴシック" charset="0"/>
              </a:rPr>
              <a:t> is </a:t>
            </a:r>
            <a:r>
              <a:rPr lang="ja-JP" altLang="en-US">
                <a:latin typeface="Gill Sans" charset="0"/>
                <a:ea typeface="ＭＳ Ｐゴシック" charset="0"/>
              </a:rPr>
              <a:t>“</a:t>
            </a:r>
            <a:r>
              <a:rPr lang="en-US">
                <a:latin typeface="Gill Sans" charset="0"/>
                <a:ea typeface="ＭＳ Ｐゴシック" charset="0"/>
              </a:rPr>
              <a:t>∼q ⊃ ∼p</a:t>
            </a:r>
            <a:r>
              <a:rPr lang="ja-JP" altLang="en-US">
                <a:latin typeface="Gill Sans" charset="0"/>
                <a:ea typeface="ＭＳ Ｐゴシック" charset="0"/>
              </a:rPr>
              <a:t>”</a:t>
            </a:r>
            <a:endParaRPr lang="en-US">
              <a:latin typeface="Gill Sans" charset="0"/>
              <a:ea typeface="ＭＳ Ｐゴシック" charset="0"/>
            </a:endParaRPr>
          </a:p>
          <a:p>
            <a:pPr eaLnBrk="1" hangingPunct="1">
              <a:spcAft>
                <a:spcPts val="3000"/>
              </a:spcAft>
            </a:pP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denies identity of indiscernibles</a:t>
            </a:r>
          </a:p>
          <a:p>
            <a:pPr lvl="1" eaLnBrk="1" hangingPunct="1">
              <a:spcAft>
                <a:spcPts val="3000"/>
              </a:spcAft>
            </a:pPr>
            <a:r>
              <a:rPr lang="en-US" i="1">
                <a:latin typeface="Gill Sans" charset="0"/>
                <a:ea typeface="ＭＳ Ｐゴシック" charset="0"/>
              </a:rPr>
              <a:t>It is possible for distinct things to be indistinguishible</a:t>
            </a:r>
          </a:p>
          <a:p>
            <a:pPr lvl="1" eaLnBrk="1" hangingPunct="1">
              <a:spcAft>
                <a:spcPts val="3000"/>
              </a:spcAft>
            </a:pPr>
            <a:r>
              <a:rPr lang="en-US" i="1">
                <a:latin typeface="Gill Sans" charset="0"/>
                <a:ea typeface="ＭＳ Ｐゴシック" charset="0"/>
              </a:rPr>
              <a:t>For there to be no property that one has which the other lacks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A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ＭＳ Ｐゴシック" charset="0"/>
              </a:rPr>
              <a:t>s First Argument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2514600"/>
          </a:xfrm>
        </p:spPr>
        <p:txBody>
          <a:bodyPr/>
          <a:lstStyle/>
          <a:p>
            <a:pPr eaLnBrk="1" hangingPunct="1"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Even if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and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have all ordinary properties in common they have different </a:t>
            </a:r>
            <a:r>
              <a:rPr lang="en-US" i="1">
                <a:latin typeface="Gill Sans" charset="0"/>
                <a:ea typeface="ＭＳ Ｐゴシック" charset="0"/>
              </a:rPr>
              <a:t>identity properties:</a:t>
            </a:r>
          </a:p>
          <a:p>
            <a:pPr lvl="1" eaLnBrk="1" hangingPunct="1"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Only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  <a:r>
              <a:rPr lang="en-US">
                <a:latin typeface="Gill Sans" charset="0"/>
                <a:ea typeface="ＭＳ Ｐゴシック" charset="0"/>
              </a:rPr>
              <a:t> has the property of being identical to </a:t>
            </a:r>
            <a:r>
              <a:rPr lang="en-US" b="1">
                <a:latin typeface="Gill Sans" charset="0"/>
                <a:ea typeface="ＭＳ Ｐゴシック" charset="0"/>
              </a:rPr>
              <a:t>a</a:t>
            </a:r>
          </a:p>
          <a:p>
            <a:pPr lvl="1" eaLnBrk="1" hangingPunct="1">
              <a:spcAft>
                <a:spcPts val="3000"/>
              </a:spcAft>
            </a:pPr>
            <a:r>
              <a:rPr lang="en-US">
                <a:latin typeface="Gill Sans" charset="0"/>
                <a:ea typeface="ＭＳ Ｐゴシック" charset="0"/>
              </a:rPr>
              <a:t>Only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  <a:r>
              <a:rPr lang="en-US">
                <a:latin typeface="Gill Sans" charset="0"/>
                <a:ea typeface="ＭＳ Ｐゴシック" charset="0"/>
              </a:rPr>
              <a:t> has the property of being identical to </a:t>
            </a:r>
            <a:r>
              <a:rPr lang="en-US" b="1">
                <a:latin typeface="Gill Sans" charset="0"/>
                <a:ea typeface="ＭＳ Ｐゴシック" charset="0"/>
              </a:rPr>
              <a:t>b</a:t>
            </a:r>
          </a:p>
        </p:txBody>
      </p:sp>
      <p:pic>
        <p:nvPicPr>
          <p:cNvPr id="20484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000500"/>
            <a:ext cx="18923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00500"/>
            <a:ext cx="18923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2438400" y="4724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a</a:t>
            </a:r>
          </a:p>
        </p:txBody>
      </p:sp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6400800" y="4724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6E6E6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2005</Words>
  <Application>Microsoft Macintosh PowerPoint</Application>
  <PresentationFormat>On-screen Show (4:3)</PresentationFormat>
  <Paragraphs>193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The Identity of Indiscernibles</vt:lpstr>
      <vt:lpstr>Back Story and Some Terminology</vt:lpstr>
      <vt:lpstr>Indiscernibility and Identity</vt:lpstr>
      <vt:lpstr>Kinds of Properties</vt:lpstr>
      <vt:lpstr>Properties</vt:lpstr>
      <vt:lpstr>Other Terminology</vt:lpstr>
      <vt:lpstr>Identity of Indiscernibles Thought Experiments</vt:lpstr>
      <vt:lpstr>The Dispute</vt:lpstr>
      <vt:lpstr>A’s First Argument</vt:lpstr>
      <vt:lpstr>B’s Objection to First Argument</vt:lpstr>
      <vt:lpstr>A’s Defense</vt:lpstr>
      <vt:lpstr>B’s Objection to A’s response</vt:lpstr>
      <vt:lpstr>Purely Qualitative Properties</vt:lpstr>
      <vt:lpstr>Is identity purely qualitative?</vt:lpstr>
      <vt:lpstr>A’s Second Argument</vt:lpstr>
      <vt:lpstr>The Verification Principle</vt:lpstr>
      <vt:lpstr>B’s Response: Symmetrical Worlds</vt:lpstr>
      <vt:lpstr>Qualitatively Similar Spheres</vt:lpstr>
      <vt:lpstr>A proposes a dilemma</vt:lpstr>
      <vt:lpstr>Berkeley’s Esse is Percipi Argument</vt:lpstr>
      <vt:lpstr>The Verification Principle</vt:lpstr>
      <vt:lpstr>Qualitatively Similar Spheres Redux</vt:lpstr>
      <vt:lpstr>Spheres in Newtonian Space</vt:lpstr>
      <vt:lpstr>A on the attack!</vt:lpstr>
      <vt:lpstr>The Checkerboard World</vt:lpstr>
      <vt:lpstr>Incongruous Counterparts</vt:lpstr>
      <vt:lpstr>A Radially Symmetrical Universe</vt:lpstr>
      <vt:lpstr>An Impasse!</vt:lpstr>
      <vt:lpstr>Some Inconclusive Conclusions</vt:lpstr>
      <vt:lpstr>A possible moral</vt:lpstr>
    </vt:vector>
  </TitlesOfParts>
  <Company>H. E. Baber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of Indiscernibles</dc:title>
  <dc:creator>H. E. Baber</dc:creator>
  <cp:lastModifiedBy>H. E. Baber</cp:lastModifiedBy>
  <cp:revision>64</cp:revision>
  <dcterms:created xsi:type="dcterms:W3CDTF">2010-02-19T04:28:26Z</dcterms:created>
  <dcterms:modified xsi:type="dcterms:W3CDTF">2012-10-04T15:25:57Z</dcterms:modified>
</cp:coreProperties>
</file>