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7" r:id="rId3"/>
    <p:sldId id="286" r:id="rId4"/>
    <p:sldId id="287" r:id="rId5"/>
    <p:sldId id="288" r:id="rId6"/>
    <p:sldId id="258" r:id="rId7"/>
    <p:sldId id="259" r:id="rId8"/>
    <p:sldId id="289" r:id="rId9"/>
    <p:sldId id="261" r:id="rId10"/>
    <p:sldId id="262" r:id="rId11"/>
    <p:sldId id="290" r:id="rId12"/>
    <p:sldId id="263" r:id="rId13"/>
    <p:sldId id="265" r:id="rId14"/>
    <p:sldId id="264" r:id="rId15"/>
    <p:sldId id="266" r:id="rId16"/>
    <p:sldId id="267" r:id="rId17"/>
    <p:sldId id="268" r:id="rId18"/>
    <p:sldId id="269" r:id="rId19"/>
    <p:sldId id="270" r:id="rId20"/>
    <p:sldId id="271" r:id="rId21"/>
    <p:sldId id="272" r:id="rId22"/>
    <p:sldId id="273" r:id="rId23"/>
    <p:sldId id="274" r:id="rId24"/>
    <p:sldId id="275" r:id="rId25"/>
    <p:sldId id="277" r:id="rId26"/>
    <p:sldId id="276" r:id="rId27"/>
    <p:sldId id="278" r:id="rId28"/>
    <p:sldId id="279" r:id="rId29"/>
    <p:sldId id="280" r:id="rId30"/>
    <p:sldId id="281" r:id="rId31"/>
    <p:sldId id="282" r:id="rId32"/>
    <p:sldId id="284" r:id="rId33"/>
    <p:sldId id="283" r:id="rId34"/>
    <p:sldId id="285"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897" autoAdjust="0"/>
    <p:restoredTop sz="94660"/>
  </p:normalViewPr>
  <p:slideViewPr>
    <p:cSldViewPr snapToGrid="0" snapToObjects="1">
      <p:cViewPr>
        <p:scale>
          <a:sx n="50" d="100"/>
          <a:sy n="50" d="100"/>
        </p:scale>
        <p:origin x="-456" y="-8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CF9ED-A065-9B43-ACA5-077485667E57}" type="datetimeFigureOut">
              <a:rPr lang="en-US" smtClean="0"/>
              <a:t>9/18/12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603E5-02C7-4049-A5CE-CE271C687035}" type="slidenum">
              <a:rPr lang="en-US" smtClean="0"/>
              <a:t>‹#›</a:t>
            </a:fld>
            <a:endParaRPr lang="en-US"/>
          </a:p>
        </p:txBody>
      </p:sp>
    </p:spTree>
    <p:extLst>
      <p:ext uri="{BB962C8B-B14F-4D97-AF65-F5344CB8AC3E}">
        <p14:creationId xmlns:p14="http://schemas.microsoft.com/office/powerpoint/2010/main" val="18095217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I know (or do I know) that I’m not in a matrix?</a:t>
            </a:r>
            <a:endParaRPr lang="en-US" dirty="0"/>
          </a:p>
        </p:txBody>
      </p:sp>
      <p:sp>
        <p:nvSpPr>
          <p:cNvPr id="4" name="Slide Number Placeholder 3"/>
          <p:cNvSpPr>
            <a:spLocks noGrp="1"/>
          </p:cNvSpPr>
          <p:nvPr>
            <p:ph type="sldNum" sz="quarter" idx="10"/>
          </p:nvPr>
        </p:nvSpPr>
        <p:spPr/>
        <p:txBody>
          <a:bodyPr/>
          <a:lstStyle/>
          <a:p>
            <a:fld id="{337603E5-02C7-4049-A5CE-CE271C687035}" type="slidenum">
              <a:rPr lang="en-US" smtClean="0"/>
              <a:t>6</a:t>
            </a:fld>
            <a:endParaRPr lang="en-US"/>
          </a:p>
        </p:txBody>
      </p:sp>
    </p:spTree>
    <p:extLst>
      <p:ext uri="{BB962C8B-B14F-4D97-AF65-F5344CB8AC3E}">
        <p14:creationId xmlns:p14="http://schemas.microsoft.com/office/powerpoint/2010/main" val="146054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603E5-02C7-4049-A5CE-CE271C687035}" type="slidenum">
              <a:rPr lang="en-US" smtClean="0"/>
              <a:t>16</a:t>
            </a:fld>
            <a:endParaRPr lang="en-US"/>
          </a:p>
        </p:txBody>
      </p:sp>
    </p:spTree>
    <p:extLst>
      <p:ext uri="{BB962C8B-B14F-4D97-AF65-F5344CB8AC3E}">
        <p14:creationId xmlns:p14="http://schemas.microsoft.com/office/powerpoint/2010/main" val="41324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28ED9A-08B4-DD4D-A2D3-1FAC03B8221A}" type="datetimeFigureOut">
              <a:rPr lang="en-US" smtClean="0"/>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387019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8ED9A-08B4-DD4D-A2D3-1FAC03B8221A}" type="datetimeFigureOut">
              <a:rPr lang="en-US" smtClean="0"/>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70226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8ED9A-08B4-DD4D-A2D3-1FAC03B8221A}" type="datetimeFigureOut">
              <a:rPr lang="en-US" smtClean="0"/>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273353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8ED9A-08B4-DD4D-A2D3-1FAC03B8221A}" type="datetimeFigureOut">
              <a:rPr lang="en-US" smtClean="0"/>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56169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8ED9A-08B4-DD4D-A2D3-1FAC03B8221A}" type="datetimeFigureOut">
              <a:rPr lang="en-US" smtClean="0"/>
              <a:t>9/18/12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415894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28ED9A-08B4-DD4D-A2D3-1FAC03B8221A}" type="datetimeFigureOut">
              <a:rPr lang="en-US" smtClean="0"/>
              <a:t>9/18/12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30007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28ED9A-08B4-DD4D-A2D3-1FAC03B8221A}" type="datetimeFigureOut">
              <a:rPr lang="en-US" smtClean="0"/>
              <a:t>9/18/12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98026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28ED9A-08B4-DD4D-A2D3-1FAC03B8221A}" type="datetimeFigureOut">
              <a:rPr lang="en-US" smtClean="0"/>
              <a:t>9/18/12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116688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8ED9A-08B4-DD4D-A2D3-1FAC03B8221A}" type="datetimeFigureOut">
              <a:rPr lang="en-US" smtClean="0"/>
              <a:t>9/18/12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59498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8ED9A-08B4-DD4D-A2D3-1FAC03B8221A}" type="datetimeFigureOut">
              <a:rPr lang="en-US" smtClean="0"/>
              <a:t>9/18/12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237061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8ED9A-08B4-DD4D-A2D3-1FAC03B8221A}" type="datetimeFigureOut">
              <a:rPr lang="en-US" smtClean="0"/>
              <a:t>9/18/12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8CE6D-2A62-234D-BBC6-F424A265267A}" type="slidenum">
              <a:rPr lang="en-US" smtClean="0"/>
              <a:t>‹#›</a:t>
            </a:fld>
            <a:endParaRPr lang="en-US"/>
          </a:p>
        </p:txBody>
      </p:sp>
    </p:spTree>
    <p:extLst>
      <p:ext uri="{BB962C8B-B14F-4D97-AF65-F5344CB8AC3E}">
        <p14:creationId xmlns:p14="http://schemas.microsoft.com/office/powerpoint/2010/main" val="3580452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111"/>
            <a:ext cx="8229600" cy="7169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918678"/>
            <a:ext cx="8229600" cy="52074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8ED9A-08B4-DD4D-A2D3-1FAC03B8221A}" type="datetimeFigureOut">
              <a:rPr lang="en-US" smtClean="0"/>
              <a:t>9/18/12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8CE6D-2A62-234D-BBC6-F424A265267A}" type="slidenum">
              <a:rPr lang="en-US" smtClean="0"/>
              <a:t>‹#›</a:t>
            </a:fld>
            <a:endParaRPr lang="en-US"/>
          </a:p>
        </p:txBody>
      </p:sp>
    </p:spTree>
    <p:extLst>
      <p:ext uri="{BB962C8B-B14F-4D97-AF65-F5344CB8AC3E}">
        <p14:creationId xmlns:p14="http://schemas.microsoft.com/office/powerpoint/2010/main" val="26413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spcAft>
          <a:spcPts val="12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spcAft>
          <a:spcPts val="12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95" y="-1"/>
            <a:ext cx="9154699" cy="6858001"/>
          </a:xfrm>
          <a:prstGeom prst="rect">
            <a:avLst/>
          </a:prstGeom>
        </p:spPr>
      </p:pic>
      <p:sp>
        <p:nvSpPr>
          <p:cNvPr id="5" name="TextBox 4"/>
          <p:cNvSpPr txBox="1"/>
          <p:nvPr/>
        </p:nvSpPr>
        <p:spPr>
          <a:xfrm>
            <a:off x="885976" y="2820699"/>
            <a:ext cx="7383124" cy="2308324"/>
          </a:xfrm>
          <a:prstGeom prst="rect">
            <a:avLst/>
          </a:prstGeom>
          <a:noFill/>
        </p:spPr>
        <p:txBody>
          <a:bodyPr wrap="square" rtlCol="0">
            <a:spAutoFit/>
          </a:bodyPr>
          <a:lstStyle/>
          <a:p>
            <a:pPr algn="ctr"/>
            <a:r>
              <a:rPr lang="en-US" sz="7200" dirty="0" smtClean="0">
                <a:solidFill>
                  <a:srgbClr val="FF0000"/>
                </a:solidFill>
                <a:effectLst>
                  <a:innerShdw blurRad="63500" dist="50800" dir="13500000">
                    <a:prstClr val="black">
                      <a:alpha val="50000"/>
                    </a:prstClr>
                  </a:innerShdw>
                </a:effectLst>
                <a:latin typeface="Matura MT Script Capitals"/>
                <a:cs typeface="Matura MT Script Capitals"/>
              </a:rPr>
              <a:t>The Matrix</a:t>
            </a:r>
          </a:p>
          <a:p>
            <a:pPr algn="ctr"/>
            <a:r>
              <a:rPr lang="en-US" sz="7200" dirty="0" smtClean="0">
                <a:solidFill>
                  <a:srgbClr val="FF0000"/>
                </a:solidFill>
                <a:effectLst>
                  <a:innerShdw blurRad="63500" dist="50800" dir="13500000">
                    <a:prstClr val="black">
                      <a:alpha val="50000"/>
                    </a:prstClr>
                  </a:innerShdw>
                </a:effectLst>
                <a:latin typeface="Matura MT Script Capitals"/>
                <a:cs typeface="Matura MT Script Capitals"/>
              </a:rPr>
              <a:t>as Metaphysics</a:t>
            </a:r>
            <a:endParaRPr lang="en-US" sz="7200" dirty="0">
              <a:solidFill>
                <a:srgbClr val="FF0000"/>
              </a:solidFill>
              <a:effectLst>
                <a:innerShdw blurRad="63500" dist="50800" dir="13500000">
                  <a:prstClr val="black">
                    <a:alpha val="50000"/>
                  </a:prstClr>
                </a:innerShdw>
              </a:effectLst>
              <a:latin typeface="Matura MT Script Capitals"/>
              <a:cs typeface="Matura MT Script Capitals"/>
            </a:endParaRPr>
          </a:p>
        </p:txBody>
      </p:sp>
    </p:spTree>
    <p:extLst>
      <p:ext uri="{BB962C8B-B14F-4D97-AF65-F5344CB8AC3E}">
        <p14:creationId xmlns:p14="http://schemas.microsoft.com/office/powerpoint/2010/main" val="2678817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Envattment</a:t>
            </a:r>
            <a:r>
              <a:rPr lang="en-US" dirty="0" smtClean="0"/>
              <a:t> Reconsidered</a:t>
            </a:r>
            <a:endParaRPr lang="en-US" dirty="0"/>
          </a:p>
        </p:txBody>
      </p:sp>
      <p:sp>
        <p:nvSpPr>
          <p:cNvPr id="3" name="Content Placeholder 2"/>
          <p:cNvSpPr>
            <a:spLocks noGrp="1"/>
          </p:cNvSpPr>
          <p:nvPr>
            <p:ph idx="1"/>
          </p:nvPr>
        </p:nvSpPr>
        <p:spPr>
          <a:xfrm>
            <a:off x="457200" y="918678"/>
            <a:ext cx="8229600" cy="5939322"/>
          </a:xfrm>
        </p:spPr>
        <p:txBody>
          <a:bodyPr>
            <a:normAutofit/>
          </a:bodyPr>
          <a:lstStyle/>
          <a:p>
            <a:r>
              <a:rPr lang="en-US" i="1" dirty="0"/>
              <a:t>Nothing about this Metaphysical Hypothesis is skeptical…it does not </a:t>
            </a:r>
            <a:r>
              <a:rPr lang="en-US" i="1" dirty="0" smtClean="0"/>
              <a:t>entail </a:t>
            </a:r>
            <a:r>
              <a:rPr lang="en-US" i="1" dirty="0"/>
              <a:t>that this reality does not exist…its just that their fundamental nature is a bit different from the way we may have thought</a:t>
            </a:r>
          </a:p>
          <a:p>
            <a:r>
              <a:rPr lang="en-US" i="1" dirty="0" smtClean="0"/>
              <a:t>The Metaphysical Hypothesis tells us about the processes underlying chairs. They do not entail that there are no chairs. Rather, they tell us what chairs are really like.</a:t>
            </a:r>
          </a:p>
          <a:p>
            <a:r>
              <a:rPr lang="en-US" dirty="0" smtClean="0"/>
              <a:t>So we’ll consider the three conditions of the Metaphysical Hypothesis in turn, and then see whether (1) they entail and (2) are entailed by the Matrix Hypothesis.</a:t>
            </a:r>
          </a:p>
          <a:p>
            <a:r>
              <a:rPr lang="en-US" dirty="0" smtClean="0"/>
              <a:t>If so, then the Matrix Hypothesis is not a skeptical hypothesis: accepting it doesn’t mean we hold that ordinary claims about tables and chairs etc. are false, or unknowable.</a:t>
            </a:r>
          </a:p>
          <a:p>
            <a:endParaRPr lang="en-US" dirty="0"/>
          </a:p>
        </p:txBody>
      </p:sp>
    </p:spTree>
    <p:extLst>
      <p:ext uri="{BB962C8B-B14F-4D97-AF65-F5344CB8AC3E}">
        <p14:creationId xmlns:p14="http://schemas.microsoft.com/office/powerpoint/2010/main" val="17740864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the </a:t>
            </a:r>
            <a:r>
              <a:rPr lang="en-US" dirty="0" err="1" smtClean="0"/>
              <a:t>Biconditional</a:t>
            </a:r>
            <a:endParaRPr lang="en-US" dirty="0"/>
          </a:p>
        </p:txBody>
      </p:sp>
      <p:sp>
        <p:nvSpPr>
          <p:cNvPr id="3" name="Content Placeholder 2"/>
          <p:cNvSpPr>
            <a:spLocks noGrp="1"/>
          </p:cNvSpPr>
          <p:nvPr>
            <p:ph idx="1"/>
          </p:nvPr>
        </p:nvSpPr>
        <p:spPr>
          <a:xfrm>
            <a:off x="457200" y="918678"/>
            <a:ext cx="8229600" cy="5609122"/>
          </a:xfrm>
        </p:spPr>
        <p:txBody>
          <a:bodyPr>
            <a:normAutofit/>
          </a:bodyPr>
          <a:lstStyle/>
          <a:p>
            <a:r>
              <a:rPr lang="en-US" dirty="0" smtClean="0"/>
              <a:t>Note Chalmers’ strategy—just like back in Phil 101!</a:t>
            </a:r>
          </a:p>
          <a:p>
            <a:pPr lvl="1"/>
            <a:r>
              <a:rPr lang="en-US" dirty="0" smtClean="0"/>
              <a:t>The Metaphysical Hypothesis is true </a:t>
            </a:r>
            <a:r>
              <a:rPr lang="en-US" dirty="0" err="1" smtClean="0"/>
              <a:t>iff</a:t>
            </a:r>
            <a:r>
              <a:rPr lang="en-US" dirty="0" smtClean="0"/>
              <a:t> the Matrix Hypothesis is true</a:t>
            </a:r>
          </a:p>
          <a:p>
            <a:pPr lvl="1"/>
            <a:r>
              <a:rPr lang="en-US" dirty="0" smtClean="0"/>
              <a:t>We want to “prove the conditional going both ways”</a:t>
            </a:r>
          </a:p>
          <a:p>
            <a:r>
              <a:rPr lang="en-US" dirty="0"/>
              <a:t>F</a:t>
            </a:r>
            <a:r>
              <a:rPr lang="en-US" dirty="0" smtClean="0"/>
              <a:t>irst Chalmers is going to argue from the the Metaphysical Hypothesis to the Matrix Hypothesis</a:t>
            </a:r>
          </a:p>
          <a:p>
            <a:pPr lvl="1"/>
            <a:r>
              <a:rPr lang="en-US" dirty="0" smtClean="0"/>
              <a:t>by explaining and putting together the pieces of the Metaphysical Hypothesis: the Creation Hypothesis, the Computational Hypothesis and the Mind-Body hypothesis</a:t>
            </a:r>
          </a:p>
          <a:p>
            <a:pPr lvl="1"/>
            <a:r>
              <a:rPr lang="en-US" dirty="0" smtClean="0"/>
              <a:t>which we see together clearly entail the Matrix Hypothesis</a:t>
            </a:r>
          </a:p>
          <a:p>
            <a:r>
              <a:rPr lang="en-US" dirty="0" smtClean="0"/>
              <a:t>And second run the argument the other way around!</a:t>
            </a:r>
          </a:p>
        </p:txBody>
      </p:sp>
    </p:spTree>
    <p:extLst>
      <p:ext uri="{BB962C8B-B14F-4D97-AF65-F5344CB8AC3E}">
        <p14:creationId xmlns:p14="http://schemas.microsoft.com/office/powerpoint/2010/main" val="36915481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Creation Hypothesis</a:t>
            </a:r>
            <a:endParaRPr lang="en-US" dirty="0"/>
          </a:p>
        </p:txBody>
      </p:sp>
      <p:sp>
        <p:nvSpPr>
          <p:cNvPr id="3" name="Content Placeholder 2"/>
          <p:cNvSpPr>
            <a:spLocks noGrp="1"/>
          </p:cNvSpPr>
          <p:nvPr>
            <p:ph idx="1"/>
          </p:nvPr>
        </p:nvSpPr>
        <p:spPr>
          <a:xfrm>
            <a:off x="457200" y="4773502"/>
            <a:ext cx="8229600" cy="1083440"/>
          </a:xfrm>
        </p:spPr>
        <p:txBody>
          <a:bodyPr/>
          <a:lstStyle/>
          <a:p>
            <a:pPr marL="0" indent="0">
              <a:buNone/>
            </a:pPr>
            <a:r>
              <a:rPr lang="en-US" i="1" dirty="0" smtClean="0"/>
              <a:t>Physical space-time and its contents were created by beings outside of physical space-time.</a:t>
            </a:r>
          </a:p>
        </p:txBody>
      </p:sp>
      <p:pic>
        <p:nvPicPr>
          <p:cNvPr id="4" name="Picture 3" descr="http://www.u.arizona.edu/%7Echalmers/pics/@@/matrix2.jpg"/>
          <p:cNvPicPr/>
          <p:nvPr/>
        </p:nvPicPr>
        <p:blipFill>
          <a:blip r:embed="rId2">
            <a:extLst>
              <a:ext uri="{28A0092B-C50C-407E-A947-70E740481C1C}">
                <a14:useLocalDpi xmlns:a14="http://schemas.microsoft.com/office/drawing/2010/main" val="0"/>
              </a:ext>
            </a:extLst>
          </a:blip>
          <a:srcRect/>
          <a:stretch>
            <a:fillRect/>
          </a:stretch>
        </p:blipFill>
        <p:spPr bwMode="auto">
          <a:xfrm>
            <a:off x="1853453" y="1251062"/>
            <a:ext cx="5257800" cy="2249170"/>
          </a:xfrm>
          <a:prstGeom prst="rect">
            <a:avLst/>
          </a:prstGeom>
          <a:noFill/>
          <a:ln>
            <a:noFill/>
          </a:ln>
        </p:spPr>
      </p:pic>
    </p:spTree>
    <p:extLst>
      <p:ext uri="{BB962C8B-B14F-4D97-AF65-F5344CB8AC3E}">
        <p14:creationId xmlns:p14="http://schemas.microsoft.com/office/powerpoint/2010/main" val="38421231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Creation Hypothesis</a:t>
            </a:r>
            <a:endParaRPr lang="en-US" dirty="0"/>
          </a:p>
        </p:txBody>
      </p:sp>
      <p:sp>
        <p:nvSpPr>
          <p:cNvPr id="3" name="Content Placeholder 2"/>
          <p:cNvSpPr>
            <a:spLocks noGrp="1"/>
          </p:cNvSpPr>
          <p:nvPr>
            <p:ph idx="1"/>
          </p:nvPr>
        </p:nvSpPr>
        <p:spPr/>
        <p:txBody>
          <a:bodyPr/>
          <a:lstStyle/>
          <a:p>
            <a:r>
              <a:rPr lang="en-US" i="1" dirty="0" smtClean="0"/>
              <a:t>Physical space-time and its contents were created by beings outside of physical space-time.</a:t>
            </a:r>
          </a:p>
          <a:p>
            <a:r>
              <a:rPr lang="en-US" dirty="0" smtClean="0"/>
              <a:t>Note: we aren’t asking the question of whether this is plausible but rather the question of whether it’s coherent.</a:t>
            </a:r>
          </a:p>
          <a:p>
            <a:r>
              <a:rPr lang="en-US" dirty="0" smtClean="0"/>
              <a:t>This view is held by many people—those who believe in a creator-god.</a:t>
            </a:r>
          </a:p>
          <a:p>
            <a:r>
              <a:rPr lang="en-US" dirty="0" smtClean="0"/>
              <a:t>But it doesn’t imply there’s a creator-god—could be extra-terrestrials or whatever.</a:t>
            </a:r>
          </a:p>
          <a:p>
            <a:r>
              <a:rPr lang="en-US" dirty="0" smtClean="0"/>
              <a:t>It’s not a skeptical hypothesis since its compatible with the truth of our ordinary commonsense and scientific beliefs.</a:t>
            </a:r>
            <a:endParaRPr lang="en-US" dirty="0"/>
          </a:p>
        </p:txBody>
      </p:sp>
    </p:spTree>
    <p:extLst>
      <p:ext uri="{BB962C8B-B14F-4D97-AF65-F5344CB8AC3E}">
        <p14:creationId xmlns:p14="http://schemas.microsoft.com/office/powerpoint/2010/main" val="2689851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Computational Hypothesis</a:t>
            </a:r>
            <a:endParaRPr lang="en-US" dirty="0"/>
          </a:p>
        </p:txBody>
      </p:sp>
      <p:sp>
        <p:nvSpPr>
          <p:cNvPr id="3" name="Content Placeholder 2"/>
          <p:cNvSpPr>
            <a:spLocks noGrp="1"/>
          </p:cNvSpPr>
          <p:nvPr>
            <p:ph idx="1"/>
          </p:nvPr>
        </p:nvSpPr>
        <p:spPr>
          <a:xfrm>
            <a:off x="567764" y="4437529"/>
            <a:ext cx="7993529" cy="2256118"/>
          </a:xfrm>
        </p:spPr>
        <p:txBody>
          <a:bodyPr>
            <a:normAutofit/>
          </a:bodyPr>
          <a:lstStyle/>
          <a:p>
            <a:pPr marL="0" indent="0">
              <a:buNone/>
            </a:pPr>
            <a:r>
              <a:rPr lang="en-US" i="1" dirty="0" smtClean="0"/>
              <a:t>Microphysical processes throughout space-time are constituted by underlying computational processes…underneath the level of quarks and electrons and photons is a further level: the level of bits…[producing] the processes that we think of as fundamental particles, forces, etc.</a:t>
            </a:r>
          </a:p>
          <a:p>
            <a:endParaRPr lang="en-US" dirty="0"/>
          </a:p>
        </p:txBody>
      </p:sp>
      <p:pic>
        <p:nvPicPr>
          <p:cNvPr id="5" name="Picture 4" descr="http://www.u.arizona.edu/%7Echalmers/pics/@@/matrix3.jpg"/>
          <p:cNvPicPr/>
          <p:nvPr/>
        </p:nvPicPr>
        <p:blipFill>
          <a:blip r:embed="rId2">
            <a:extLst>
              <a:ext uri="{28A0092B-C50C-407E-A947-70E740481C1C}">
                <a14:useLocalDpi xmlns:a14="http://schemas.microsoft.com/office/drawing/2010/main" val="0"/>
              </a:ext>
            </a:extLst>
          </a:blip>
          <a:srcRect/>
          <a:stretch>
            <a:fillRect/>
          </a:stretch>
        </p:blipFill>
        <p:spPr bwMode="auto">
          <a:xfrm>
            <a:off x="3106178" y="1128806"/>
            <a:ext cx="3051175" cy="2971800"/>
          </a:xfrm>
          <a:prstGeom prst="rect">
            <a:avLst/>
          </a:prstGeom>
          <a:noFill/>
          <a:ln>
            <a:noFill/>
          </a:ln>
        </p:spPr>
      </p:pic>
    </p:spTree>
    <p:extLst>
      <p:ext uri="{BB962C8B-B14F-4D97-AF65-F5344CB8AC3E}">
        <p14:creationId xmlns:p14="http://schemas.microsoft.com/office/powerpoint/2010/main" val="26829149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Computational Hypothesis</a:t>
            </a:r>
            <a:endParaRPr lang="en-US" dirty="0"/>
          </a:p>
        </p:txBody>
      </p:sp>
      <p:sp>
        <p:nvSpPr>
          <p:cNvPr id="3" name="Content Placeholder 2"/>
          <p:cNvSpPr>
            <a:spLocks noGrp="1"/>
          </p:cNvSpPr>
          <p:nvPr>
            <p:ph idx="1"/>
          </p:nvPr>
        </p:nvSpPr>
        <p:spPr/>
        <p:txBody>
          <a:bodyPr/>
          <a:lstStyle/>
          <a:p>
            <a:r>
              <a:rPr lang="en-US" i="1" dirty="0" smtClean="0"/>
              <a:t>One might worry that pure bits could not be the fundamental level of reality…</a:t>
            </a:r>
          </a:p>
          <a:p>
            <a:r>
              <a:rPr lang="en-US" dirty="0" smtClean="0"/>
              <a:t>Because they’re </a:t>
            </a:r>
            <a:r>
              <a:rPr lang="en-US" i="1" dirty="0" err="1" smtClean="0"/>
              <a:t>abstracta</a:t>
            </a:r>
            <a:r>
              <a:rPr lang="en-US" dirty="0" smtClean="0"/>
              <a:t>—zeros and ones</a:t>
            </a:r>
          </a:p>
          <a:p>
            <a:r>
              <a:rPr lang="en-US" dirty="0" smtClean="0"/>
              <a:t>But this is irrelevant...</a:t>
            </a:r>
          </a:p>
          <a:p>
            <a:r>
              <a:rPr lang="en-US" i="1" dirty="0" smtClean="0"/>
              <a:t>We can suppose that the computational level is itself constituted by </a:t>
            </a:r>
            <a:r>
              <a:rPr lang="en-US" i="1" dirty="0" err="1" smtClean="0"/>
              <a:t>eneven</a:t>
            </a:r>
            <a:r>
              <a:rPr lang="en-US" i="1" dirty="0" smtClean="0"/>
              <a:t> more fundamental level, at which the computational processes are implemented.</a:t>
            </a:r>
          </a:p>
          <a:p>
            <a:r>
              <a:rPr lang="en-US" i="1" dirty="0" smtClean="0"/>
              <a:t>The Computational Hypothesis is not a skeptical hypothesis. If it is true, there are still electrons and protons…[and] most of our ordinary beliefs are unaffected.</a:t>
            </a:r>
            <a:endParaRPr lang="en-US" i="1" dirty="0"/>
          </a:p>
        </p:txBody>
      </p:sp>
    </p:spTree>
    <p:extLst>
      <p:ext uri="{BB962C8B-B14F-4D97-AF65-F5344CB8AC3E}">
        <p14:creationId xmlns:p14="http://schemas.microsoft.com/office/powerpoint/2010/main" val="19807741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Mind-Body Hypothesis</a:t>
            </a:r>
            <a:endParaRPr lang="en-US" dirty="0"/>
          </a:p>
        </p:txBody>
      </p:sp>
      <p:sp>
        <p:nvSpPr>
          <p:cNvPr id="3" name="Content Placeholder 2"/>
          <p:cNvSpPr>
            <a:spLocks noGrp="1"/>
          </p:cNvSpPr>
          <p:nvPr>
            <p:ph idx="1"/>
          </p:nvPr>
        </p:nvSpPr>
        <p:spPr>
          <a:xfrm>
            <a:off x="457200" y="827282"/>
            <a:ext cx="8229600" cy="1225457"/>
          </a:xfrm>
        </p:spPr>
        <p:txBody>
          <a:bodyPr/>
          <a:lstStyle/>
          <a:p>
            <a:pPr marL="0" indent="0">
              <a:buNone/>
            </a:pPr>
            <a:r>
              <a:rPr lang="en-US" i="1" dirty="0" smtClean="0"/>
              <a:t>My mind is (and always has been) constituted by processes outside physical space-time, and receives its perceptual inputs from and sends its outputs to processes </a:t>
            </a:r>
            <a:r>
              <a:rPr lang="en-US" i="1" dirty="0" smtClean="0"/>
              <a:t>in </a:t>
            </a:r>
            <a:r>
              <a:rPr lang="en-US" i="1" dirty="0" smtClean="0"/>
              <a:t>physical space-time.</a:t>
            </a:r>
            <a:endParaRPr lang="en-US" i="1" dirty="0"/>
          </a:p>
        </p:txBody>
      </p:sp>
      <p:pic>
        <p:nvPicPr>
          <p:cNvPr id="4" name="Picture 3" descr="http://www.u.arizona.edu/%7Echalmers/pics/@@/matrix4.jpg"/>
          <p:cNvPicPr/>
          <p:nvPr/>
        </p:nvPicPr>
        <p:blipFill>
          <a:blip r:embed="rId3">
            <a:extLst>
              <a:ext uri="{28A0092B-C50C-407E-A947-70E740481C1C}">
                <a14:useLocalDpi xmlns:a14="http://schemas.microsoft.com/office/drawing/2010/main" val="0"/>
              </a:ext>
            </a:extLst>
          </a:blip>
          <a:srcRect/>
          <a:stretch>
            <a:fillRect/>
          </a:stretch>
        </p:blipFill>
        <p:spPr bwMode="auto">
          <a:xfrm>
            <a:off x="2286857" y="2271669"/>
            <a:ext cx="4841240" cy="2525395"/>
          </a:xfrm>
          <a:prstGeom prst="rect">
            <a:avLst/>
          </a:prstGeom>
          <a:noFill/>
          <a:ln>
            <a:noFill/>
          </a:ln>
        </p:spPr>
      </p:pic>
      <p:sp>
        <p:nvSpPr>
          <p:cNvPr id="5" name="Content Placeholder 2"/>
          <p:cNvSpPr txBox="1">
            <a:spLocks/>
          </p:cNvSpPr>
          <p:nvPr/>
        </p:nvSpPr>
        <p:spPr>
          <a:xfrm>
            <a:off x="609600" y="5205041"/>
            <a:ext cx="8229600" cy="16529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spcAft>
                <a:spcPts val="12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spcAft>
                <a:spcPts val="12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i="1" dirty="0" smtClean="0"/>
              <a:t>Coherent…not a skeptical hypothesis. Even if my mind is outside physical space-time, I still have a body, I am still in </a:t>
            </a:r>
            <a:r>
              <a:rPr lang="en-US" i="1" dirty="0" smtClean="0"/>
              <a:t>Tucson</a:t>
            </a:r>
            <a:r>
              <a:rPr lang="en-US" i="1" dirty="0" smtClean="0"/>
              <a:t>, and so on…Our ordinary beliefs about external reality will remain largely intact.</a:t>
            </a:r>
            <a:endParaRPr lang="en-US" i="1" dirty="0"/>
          </a:p>
        </p:txBody>
      </p:sp>
    </p:spTree>
    <p:extLst>
      <p:ext uri="{BB962C8B-B14F-4D97-AF65-F5344CB8AC3E}">
        <p14:creationId xmlns:p14="http://schemas.microsoft.com/office/powerpoint/2010/main" val="41131918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Metaphysical Hypothesis</a:t>
            </a:r>
            <a:endParaRPr lang="en-US" dirty="0"/>
          </a:p>
        </p:txBody>
      </p:sp>
      <p:sp>
        <p:nvSpPr>
          <p:cNvPr id="3" name="Content Placeholder 2"/>
          <p:cNvSpPr>
            <a:spLocks noGrp="1"/>
          </p:cNvSpPr>
          <p:nvPr>
            <p:ph idx="1"/>
          </p:nvPr>
        </p:nvSpPr>
        <p:spPr>
          <a:xfrm>
            <a:off x="457200" y="2966184"/>
            <a:ext cx="8229600" cy="3634535"/>
          </a:xfrm>
        </p:spPr>
        <p:txBody>
          <a:bodyPr>
            <a:normAutofit fontScale="92500" lnSpcReduction="10000"/>
          </a:bodyPr>
          <a:lstStyle/>
          <a:p>
            <a:r>
              <a:rPr lang="en-US" i="1" dirty="0">
                <a:ea typeface="ＭＳ 明朝"/>
                <a:cs typeface="Times New Roman"/>
              </a:rPr>
              <a:t>Combination </a:t>
            </a:r>
            <a:r>
              <a:rPr lang="en-US" i="1" dirty="0" smtClean="0">
                <a:ea typeface="ＭＳ 明朝"/>
                <a:cs typeface="Times New Roman"/>
              </a:rPr>
              <a:t>Hypothesis which…says </a:t>
            </a:r>
            <a:r>
              <a:rPr lang="en-US" i="1" dirty="0">
                <a:ea typeface="ＭＳ 明朝"/>
                <a:cs typeface="Times New Roman"/>
              </a:rPr>
              <a:t>that physical space-time and its contents were created by beings outside physical space-time, that microphysical processes are constituted by computational processes, and that our minds are outside physical space-time but interact with </a:t>
            </a:r>
            <a:r>
              <a:rPr lang="en-US" i="1" dirty="0" smtClean="0">
                <a:ea typeface="ＭＳ 明朝"/>
                <a:cs typeface="Times New Roman"/>
              </a:rPr>
              <a:t>it</a:t>
            </a:r>
            <a:r>
              <a:rPr lang="en-US" i="1" dirty="0">
                <a:ea typeface="ＭＳ 明朝"/>
                <a:cs typeface="Times New Roman"/>
              </a:rPr>
              <a:t> </a:t>
            </a:r>
            <a:r>
              <a:rPr lang="en-US" i="1" dirty="0" smtClean="0">
                <a:ea typeface="ＭＳ 明朝"/>
                <a:cs typeface="Times New Roman"/>
              </a:rPr>
              <a:t>is coherent.</a:t>
            </a:r>
          </a:p>
          <a:p>
            <a:r>
              <a:rPr lang="en-US" i="1" dirty="0"/>
              <a:t>Metaphysical Hypothesis (with a capital M). Like the Combination Hypothesis, this combines the Creation Hypothesis, the Computational Hypothesis, and the Mind-Body Hypothesis. It also adds the following more specific claim: the computational processes underlying physical space-</a:t>
            </a:r>
            <a:r>
              <a:rPr lang="en-US" i="1" dirty="0" smtClean="0"/>
              <a:t>time </a:t>
            </a:r>
            <a:r>
              <a:rPr lang="en-US" i="1" dirty="0"/>
              <a:t>were designed by the creators as a computer simulation of a world. </a:t>
            </a:r>
            <a:r>
              <a:rPr lang="en-US" i="1" dirty="0" smtClean="0"/>
              <a:t>.. Not a skeptical hypothesis.</a:t>
            </a:r>
            <a:endParaRPr lang="en-US" i="1" dirty="0"/>
          </a:p>
        </p:txBody>
      </p:sp>
      <p:pic>
        <p:nvPicPr>
          <p:cNvPr id="4" name="Picture 3" descr="http://www.u.arizona.edu/%7Echalmers/pics/@@/matrix5.jpg"/>
          <p:cNvPicPr/>
          <p:nvPr/>
        </p:nvPicPr>
        <p:blipFill>
          <a:blip r:embed="rId2">
            <a:extLst>
              <a:ext uri="{28A0092B-C50C-407E-A947-70E740481C1C}">
                <a14:useLocalDpi xmlns:a14="http://schemas.microsoft.com/office/drawing/2010/main" val="0"/>
              </a:ext>
            </a:extLst>
          </a:blip>
          <a:srcRect/>
          <a:stretch>
            <a:fillRect/>
          </a:stretch>
        </p:blipFill>
        <p:spPr bwMode="auto">
          <a:xfrm>
            <a:off x="1669717" y="743049"/>
            <a:ext cx="5715000" cy="2223135"/>
          </a:xfrm>
          <a:prstGeom prst="rect">
            <a:avLst/>
          </a:prstGeom>
          <a:noFill/>
          <a:ln>
            <a:noFill/>
          </a:ln>
        </p:spPr>
      </p:pic>
    </p:spTree>
    <p:extLst>
      <p:ext uri="{BB962C8B-B14F-4D97-AF65-F5344CB8AC3E}">
        <p14:creationId xmlns:p14="http://schemas.microsoft.com/office/powerpoint/2010/main" val="29354329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6938"/>
          </a:xfrm>
        </p:spPr>
        <p:txBody>
          <a:bodyPr>
            <a:normAutofit fontScale="90000"/>
          </a:bodyPr>
          <a:lstStyle/>
          <a:p>
            <a:r>
              <a:rPr lang="en-US" dirty="0" smtClean="0"/>
              <a:t>The Matrix as a Metaphysical Hypothesis</a:t>
            </a:r>
            <a:endParaRPr lang="en-US" dirty="0"/>
          </a:p>
        </p:txBody>
      </p:sp>
      <p:sp>
        <p:nvSpPr>
          <p:cNvPr id="3" name="Content Placeholder 2"/>
          <p:cNvSpPr>
            <a:spLocks noGrp="1"/>
          </p:cNvSpPr>
          <p:nvPr>
            <p:ph idx="1"/>
          </p:nvPr>
        </p:nvSpPr>
        <p:spPr>
          <a:xfrm>
            <a:off x="457200" y="1183803"/>
            <a:ext cx="8229600" cy="2728069"/>
          </a:xfrm>
        </p:spPr>
        <p:txBody>
          <a:bodyPr>
            <a:normAutofit lnSpcReduction="10000"/>
          </a:bodyPr>
          <a:lstStyle/>
          <a:p>
            <a:pPr marL="0" indent="0">
              <a:buNone/>
            </a:pPr>
            <a:r>
              <a:rPr lang="en-US" i="1" dirty="0" smtClean="0">
                <a:latin typeface="Calibri"/>
                <a:ea typeface="ＭＳ 明朝"/>
                <a:cs typeface="Calibri"/>
              </a:rPr>
              <a:t>I will argue that the Matrix Hypothesis is equivalent to the Metaphysical Hypothesis, in the following sense: if I accept the Metaphysical Hypothesis, I should accept the Matrix Hypothesis, and if I accept the Matrix Hypothesis, I should accept the Metaphysical Hypothesis. That is, the two hypotheses imply each other, where this means that if one accepts the one, one should accept the other. </a:t>
            </a:r>
          </a:p>
          <a:p>
            <a:pPr marL="0" indent="0">
              <a:buNone/>
            </a:pPr>
            <a:endParaRPr lang="en-US" dirty="0">
              <a:latin typeface="Cambria"/>
              <a:ea typeface="ＭＳ 明朝"/>
              <a:cs typeface="Times New Roman"/>
            </a:endParaRPr>
          </a:p>
          <a:p>
            <a:endParaRPr lang="en-US" dirty="0"/>
          </a:p>
        </p:txBody>
      </p:sp>
      <p:pic>
        <p:nvPicPr>
          <p:cNvPr id="4" name="Picture 3" descr="http://www.u.arizona.edu/%7Echalmers/pics/@@/matrix6.jp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114800"/>
            <a:ext cx="5486400" cy="1330325"/>
          </a:xfrm>
          <a:prstGeom prst="rect">
            <a:avLst/>
          </a:prstGeom>
          <a:noFill/>
          <a:ln>
            <a:noFill/>
          </a:ln>
        </p:spPr>
      </p:pic>
      <p:sp>
        <p:nvSpPr>
          <p:cNvPr id="5" name="TextBox 4"/>
          <p:cNvSpPr txBox="1"/>
          <p:nvPr/>
        </p:nvSpPr>
        <p:spPr>
          <a:xfrm>
            <a:off x="457200" y="6067081"/>
            <a:ext cx="8229600" cy="338554"/>
          </a:xfrm>
          <a:prstGeom prst="rect">
            <a:avLst/>
          </a:prstGeom>
          <a:noFill/>
        </p:spPr>
        <p:txBody>
          <a:bodyPr wrap="square" rtlCol="0">
            <a:spAutoFit/>
          </a:bodyPr>
          <a:lstStyle/>
          <a:p>
            <a:pPr algn="ctr"/>
            <a:r>
              <a:rPr lang="en-US" sz="2400" baseline="30000" dirty="0" smtClean="0"/>
              <a:t>The shape of the world according to the Matrix Hypothesis</a:t>
            </a:r>
            <a:endParaRPr lang="en-US" sz="2400" baseline="30000" dirty="0"/>
          </a:p>
        </p:txBody>
      </p:sp>
    </p:spTree>
    <p:extLst>
      <p:ext uri="{BB962C8B-B14F-4D97-AF65-F5344CB8AC3E}">
        <p14:creationId xmlns:p14="http://schemas.microsoft.com/office/powerpoint/2010/main" val="42778921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in the Matrix</a:t>
            </a:r>
            <a:endParaRPr lang="en-US" dirty="0"/>
          </a:p>
        </p:txBody>
      </p:sp>
      <p:sp>
        <p:nvSpPr>
          <p:cNvPr id="3" name="Content Placeholder 2"/>
          <p:cNvSpPr>
            <a:spLocks noGrp="1"/>
          </p:cNvSpPr>
          <p:nvPr>
            <p:ph idx="1"/>
          </p:nvPr>
        </p:nvSpPr>
        <p:spPr>
          <a:xfrm>
            <a:off x="457200" y="918678"/>
            <a:ext cx="8229600" cy="5939322"/>
          </a:xfrm>
        </p:spPr>
        <p:txBody>
          <a:bodyPr>
            <a:normAutofit lnSpcReduction="10000"/>
          </a:bodyPr>
          <a:lstStyle/>
          <a:p>
            <a:pPr marL="0" indent="0">
              <a:buNone/>
            </a:pPr>
            <a:r>
              <a:rPr lang="en-US" i="1" dirty="0">
                <a:latin typeface="Calibri"/>
                <a:ea typeface="ＭＳ 明朝"/>
                <a:cs typeface="Calibri"/>
              </a:rPr>
              <a:t>If this is right, it follows that the Matrix Hypothesis is not a skeptical </a:t>
            </a:r>
            <a:r>
              <a:rPr lang="en-US" i="1" dirty="0" smtClean="0">
                <a:latin typeface="Calibri"/>
                <a:ea typeface="ＭＳ 明朝"/>
                <a:cs typeface="Calibri"/>
              </a:rPr>
              <a:t>hypothesis…[but] </a:t>
            </a:r>
            <a:r>
              <a:rPr lang="en-US" i="1" dirty="0">
                <a:latin typeface="Calibri"/>
                <a:ea typeface="ＭＳ 明朝"/>
                <a:cs typeface="Calibri"/>
              </a:rPr>
              <a:t>a complex picture of the fundamental nature of reality. The picture is strange and surprising, perhaps, but it is a picture of a full-blooded external world. If we are in a matrix, this is simply the way that the world is</a:t>
            </a:r>
            <a:r>
              <a:rPr lang="en-US" i="1" dirty="0" smtClean="0">
                <a:latin typeface="Calibri"/>
                <a:ea typeface="ＭＳ 明朝"/>
                <a:cs typeface="Calibri"/>
              </a:rPr>
              <a:t>.</a:t>
            </a:r>
          </a:p>
          <a:p>
            <a:r>
              <a:rPr lang="en-US" b="1" dirty="0" smtClean="0">
                <a:latin typeface="Calibri"/>
                <a:ea typeface="ＭＳ 明朝"/>
                <a:cs typeface="Calibri"/>
              </a:rPr>
              <a:t>Other Minds: </a:t>
            </a:r>
            <a:r>
              <a:rPr lang="en-US" i="1" dirty="0">
                <a:latin typeface="Calibri"/>
                <a:cs typeface="Calibri"/>
              </a:rPr>
              <a:t>One may worry about beliefs about other people's </a:t>
            </a:r>
            <a:r>
              <a:rPr lang="en-US" i="1" dirty="0" smtClean="0">
                <a:latin typeface="Calibri"/>
                <a:cs typeface="Calibri"/>
              </a:rPr>
              <a:t>minds…</a:t>
            </a:r>
            <a:r>
              <a:rPr lang="en-US" i="1" dirty="0">
                <a:latin typeface="Calibri"/>
                <a:cs typeface="Calibri"/>
              </a:rPr>
              <a:t>We could circumvent this issue by building into the Matrix Hypothesis the requirement that all the beings we perceive are </a:t>
            </a:r>
            <a:r>
              <a:rPr lang="en-US" i="1" dirty="0" err="1">
                <a:latin typeface="Calibri"/>
                <a:cs typeface="Calibri"/>
              </a:rPr>
              <a:t>envatted</a:t>
            </a:r>
            <a:r>
              <a:rPr lang="en-US" i="1" dirty="0">
                <a:latin typeface="Calibri"/>
                <a:cs typeface="Calibri"/>
              </a:rPr>
              <a:t>. But even if we do not build in this requirement, we are not much worse off than in the actual </a:t>
            </a:r>
            <a:r>
              <a:rPr lang="en-US" i="1" dirty="0" smtClean="0">
                <a:latin typeface="Calibri"/>
                <a:cs typeface="Calibri"/>
              </a:rPr>
              <a:t>world.</a:t>
            </a:r>
          </a:p>
          <a:p>
            <a:r>
              <a:rPr lang="en-US" b="1" dirty="0" smtClean="0">
                <a:latin typeface="Calibri"/>
                <a:cs typeface="Calibri"/>
              </a:rPr>
              <a:t>Beliefs about Past and Future: </a:t>
            </a:r>
            <a:r>
              <a:rPr lang="en-US" dirty="0">
                <a:latin typeface="Calibri"/>
                <a:cs typeface="Calibri"/>
              </a:rPr>
              <a:t>These will be unthreatened as long as the computer simulation covers all of space-time, from the Big Bang until the end of the universe. This is built into the Metaphysical Hypothesis </a:t>
            </a:r>
            <a:endParaRPr lang="en-US" b="1" dirty="0">
              <a:latin typeface="Calibri"/>
              <a:cs typeface="Calibri"/>
            </a:endParaRPr>
          </a:p>
        </p:txBody>
      </p:sp>
    </p:spTree>
    <p:extLst>
      <p:ext uri="{BB962C8B-B14F-4D97-AF65-F5344CB8AC3E}">
        <p14:creationId xmlns:p14="http://schemas.microsoft.com/office/powerpoint/2010/main" val="998353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95000"/>
          </a:schemeClr>
        </a:solidFill>
        <a:effectLst/>
      </p:bgPr>
    </p:bg>
    <p:spTree>
      <p:nvGrpSpPr>
        <p:cNvPr id="1" name=""/>
        <p:cNvGrpSpPr/>
        <p:nvPr/>
      </p:nvGrpSpPr>
      <p:grpSpPr>
        <a:xfrm>
          <a:off x="0" y="0"/>
          <a:ext cx="0" cy="0"/>
          <a:chOff x="0" y="0"/>
          <a:chExt cx="0" cy="0"/>
        </a:xfrm>
      </p:grpSpPr>
      <p:pic>
        <p:nvPicPr>
          <p:cNvPr id="4" name="Picture 3" descr="Chalm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9"/>
            <a:ext cx="9144000" cy="6253161"/>
          </a:xfrm>
          <a:prstGeom prst="rect">
            <a:avLst/>
          </a:prstGeom>
        </p:spPr>
      </p:pic>
      <p:sp>
        <p:nvSpPr>
          <p:cNvPr id="2" name="Title 1"/>
          <p:cNvSpPr>
            <a:spLocks noGrp="1"/>
          </p:cNvSpPr>
          <p:nvPr>
            <p:ph type="title"/>
          </p:nvPr>
        </p:nvSpPr>
        <p:spPr>
          <a:xfrm>
            <a:off x="457200" y="6099178"/>
            <a:ext cx="8229600" cy="758822"/>
          </a:xfrm>
        </p:spPr>
        <p:txBody>
          <a:bodyPr>
            <a:normAutofit fontScale="90000"/>
          </a:bodyPr>
          <a:lstStyle/>
          <a:p>
            <a:r>
              <a:rPr lang="en-US" b="1" dirty="0" smtClean="0">
                <a:solidFill>
                  <a:srgbClr val="FF0000"/>
                </a:solidFill>
                <a:effectLst>
                  <a:outerShdw blurRad="50800" dist="38100" dir="2700000" algn="tl" rotWithShape="0">
                    <a:prstClr val="black">
                      <a:alpha val="40000"/>
                    </a:prstClr>
                  </a:outerShdw>
                </a:effectLst>
              </a:rPr>
              <a:t>Against Global Skepticism</a:t>
            </a:r>
            <a:endParaRPr lang="en-US" b="1" dirty="0">
              <a:solidFill>
                <a:srgbClr val="FF0000"/>
              </a:solidFill>
              <a:effectLst>
                <a:outerShdw blurRad="50800" dist="38100" dir="2700000" algn="tl" rotWithShape="0">
                  <a:prstClr val="black">
                    <a:alpha val="40000"/>
                  </a:prstClr>
                </a:outerShdw>
              </a:effectLst>
            </a:endParaRPr>
          </a:p>
        </p:txBody>
      </p:sp>
      <p:pic>
        <p:nvPicPr>
          <p:cNvPr id="5" name="Picture 4"/>
          <p:cNvPicPr>
            <a:picLocks noChangeAspect="1"/>
          </p:cNvPicPr>
          <p:nvPr/>
        </p:nvPicPr>
        <p:blipFill>
          <a:blip r:embed="rId3"/>
          <a:stretch>
            <a:fillRect/>
          </a:stretch>
        </p:blipFill>
        <p:spPr>
          <a:xfrm flipH="1">
            <a:off x="150649" y="216892"/>
            <a:ext cx="3176957" cy="2025335"/>
          </a:xfrm>
          <a:prstGeom prst="cloudCallout">
            <a:avLst>
              <a:gd name="adj1" fmla="val -62074"/>
              <a:gd name="adj2" fmla="val 37856"/>
            </a:avLst>
          </a:prstGeom>
        </p:spPr>
      </p:pic>
      <p:sp>
        <p:nvSpPr>
          <p:cNvPr id="6" name="Rounded Rectangular Callout 5"/>
          <p:cNvSpPr/>
          <p:nvPr/>
        </p:nvSpPr>
        <p:spPr>
          <a:xfrm>
            <a:off x="5957514" y="2054068"/>
            <a:ext cx="2241906" cy="925115"/>
          </a:xfrm>
          <a:prstGeom prst="wedgeRoundRectCallout">
            <a:avLst>
              <a:gd name="adj1" fmla="val -80973"/>
              <a:gd name="adj2" fmla="val 67585"/>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I’m happy. What’s the problem?</a:t>
            </a:r>
            <a:endParaRPr lang="en-US" dirty="0">
              <a:solidFill>
                <a:schemeClr val="tx1"/>
              </a:solidFill>
            </a:endParaRPr>
          </a:p>
        </p:txBody>
      </p:sp>
    </p:spTree>
    <p:extLst>
      <p:ext uri="{BB962C8B-B14F-4D97-AF65-F5344CB8AC3E}">
        <p14:creationId xmlns:p14="http://schemas.microsoft.com/office/powerpoint/2010/main" val="30305170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Me Worry?</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i="1" dirty="0" smtClean="0">
                <a:ea typeface="ＭＳ 明朝"/>
                <a:cs typeface="Times New Roman"/>
              </a:rPr>
              <a:t>[N]one </a:t>
            </a:r>
            <a:r>
              <a:rPr lang="en-US" i="1" dirty="0">
                <a:ea typeface="ＭＳ 明朝"/>
                <a:cs typeface="Times New Roman"/>
              </a:rPr>
              <a:t>of these sources of skepticism — about other minds, the past and the future, about our control over the world, and about the extent of the world — casts doubt on our belief in the reality of the world that we perceive. None of them leads us to doubt the existence of external objects such as tables and chairs, in the way that the vat hypothesis is supposed to do. And none of these worries is especially tied to the matrix scenario. One can raise doubts about whether other minds exist, whether the past and the future exist, and whether we have control over our worlds quite independently of whether we are in a matrix. If this is right, then the Matrix Hypothesis does not raise the distinctive skeptical issues that it is often taken to raise. </a:t>
            </a:r>
            <a:endParaRPr lang="en-US" i="1" dirty="0"/>
          </a:p>
        </p:txBody>
      </p:sp>
    </p:spTree>
    <p:extLst>
      <p:ext uri="{BB962C8B-B14F-4D97-AF65-F5344CB8AC3E}">
        <p14:creationId xmlns:p14="http://schemas.microsoft.com/office/powerpoint/2010/main" val="31681599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Objections</a:t>
            </a:r>
            <a:endParaRPr lang="en-US" dirty="0"/>
          </a:p>
        </p:txBody>
      </p:sp>
      <p:sp>
        <p:nvSpPr>
          <p:cNvPr id="3" name="Content Placeholder 2"/>
          <p:cNvSpPr>
            <a:spLocks noGrp="1"/>
          </p:cNvSpPr>
          <p:nvPr>
            <p:ph idx="1"/>
          </p:nvPr>
        </p:nvSpPr>
        <p:spPr>
          <a:xfrm>
            <a:off x="457200" y="4546600"/>
            <a:ext cx="8229600" cy="2311400"/>
          </a:xfrm>
        </p:spPr>
        <p:txBody>
          <a:bodyPr>
            <a:normAutofit/>
          </a:bodyPr>
          <a:lstStyle/>
          <a:p>
            <a:pPr marL="0" indent="0">
              <a:buNone/>
            </a:pPr>
            <a:r>
              <a:rPr lang="en-US" i="1" dirty="0">
                <a:latin typeface="Calibri"/>
                <a:ea typeface="ＭＳ 明朝"/>
                <a:cs typeface="Calibri"/>
              </a:rPr>
              <a:t>When we look at a brain in a vat from the outside, it is hard to avoid the sense that it is deluded. This sense manifests itself in a number of related objections. These are not direct objections to the argument above, but they are objections to its conclusion. </a:t>
            </a:r>
          </a:p>
          <a:p>
            <a:endParaRPr lang="en-US" dirty="0">
              <a:latin typeface="Calibri"/>
              <a:cs typeface="Calibri"/>
            </a:endParaRPr>
          </a:p>
        </p:txBody>
      </p:sp>
      <p:pic>
        <p:nvPicPr>
          <p:cNvPr id="4" name="Picture 3" descr="http://www.u.arizona.edu/%7Echalmers/pics/@@/matrix1.jpg"/>
          <p:cNvPicPr/>
          <p:nvPr/>
        </p:nvPicPr>
        <p:blipFill>
          <a:blip r:embed="rId2">
            <a:extLst>
              <a:ext uri="{28A0092B-C50C-407E-A947-70E740481C1C}">
                <a14:useLocalDpi xmlns:a14="http://schemas.microsoft.com/office/drawing/2010/main" val="0"/>
              </a:ext>
            </a:extLst>
          </a:blip>
          <a:srcRect/>
          <a:stretch>
            <a:fillRect/>
          </a:stretch>
        </p:blipFill>
        <p:spPr bwMode="auto">
          <a:xfrm>
            <a:off x="2933064" y="1117600"/>
            <a:ext cx="3696335" cy="3175000"/>
          </a:xfrm>
          <a:prstGeom prst="rect">
            <a:avLst/>
          </a:prstGeom>
          <a:noFill/>
          <a:ln>
            <a:noFill/>
          </a:ln>
        </p:spPr>
      </p:pic>
    </p:spTree>
    <p:extLst>
      <p:ext uri="{BB962C8B-B14F-4D97-AF65-F5344CB8AC3E}">
        <p14:creationId xmlns:p14="http://schemas.microsoft.com/office/powerpoint/2010/main" val="10202562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Am I?</a:t>
            </a:r>
            <a:endParaRPr lang="en-US" dirty="0"/>
          </a:p>
        </p:txBody>
      </p:sp>
      <p:sp>
        <p:nvSpPr>
          <p:cNvPr id="3" name="Content Placeholder 2"/>
          <p:cNvSpPr>
            <a:spLocks noGrp="1"/>
          </p:cNvSpPr>
          <p:nvPr>
            <p:ph idx="1"/>
          </p:nvPr>
        </p:nvSpPr>
        <p:spPr>
          <a:xfrm>
            <a:off x="457200" y="948356"/>
            <a:ext cx="8229600" cy="5939322"/>
          </a:xfrm>
        </p:spPr>
        <p:txBody>
          <a:bodyPr>
            <a:normAutofit lnSpcReduction="10000"/>
          </a:bodyPr>
          <a:lstStyle/>
          <a:p>
            <a:r>
              <a:rPr lang="en-US" b="1" dirty="0" smtClean="0">
                <a:latin typeface="Calibri"/>
                <a:cs typeface="Calibri"/>
              </a:rPr>
              <a:t>Objection 1</a:t>
            </a:r>
            <a:r>
              <a:rPr lang="en-US" b="1" i="1" dirty="0" smtClean="0">
                <a:latin typeface="Calibri"/>
                <a:cs typeface="Calibri"/>
              </a:rPr>
              <a:t>: </a:t>
            </a:r>
            <a:r>
              <a:rPr lang="en-US" i="1" dirty="0">
                <a:latin typeface="Calibri"/>
                <a:ea typeface="ＭＳ 明朝"/>
                <a:cs typeface="Calibri"/>
              </a:rPr>
              <a:t>A brain in a vat may think it is outside walking in the sun, when in fact it is alone in a dark room. Surely it is deluded! </a:t>
            </a:r>
            <a:endParaRPr lang="en-US" i="1" dirty="0" smtClean="0">
              <a:latin typeface="Calibri"/>
              <a:ea typeface="ＭＳ 明朝"/>
              <a:cs typeface="Calibri"/>
            </a:endParaRPr>
          </a:p>
          <a:p>
            <a:r>
              <a:rPr lang="en-US" b="1" dirty="0" smtClean="0">
                <a:latin typeface="Calibri"/>
                <a:ea typeface="ＭＳ 明朝"/>
                <a:cs typeface="Calibri"/>
              </a:rPr>
              <a:t>Response</a:t>
            </a:r>
            <a:r>
              <a:rPr lang="en-US" b="1" i="1" dirty="0">
                <a:latin typeface="Calibri"/>
                <a:ea typeface="ＭＳ 明朝"/>
                <a:cs typeface="Calibri"/>
              </a:rPr>
              <a:t>: </a:t>
            </a:r>
            <a:r>
              <a:rPr lang="en-US" i="1" dirty="0">
                <a:latin typeface="Calibri"/>
                <a:ea typeface="ＭＳ 明朝"/>
                <a:cs typeface="Calibri"/>
              </a:rPr>
              <a:t>The </a:t>
            </a:r>
            <a:r>
              <a:rPr lang="en-US" i="1" u="sng" dirty="0">
                <a:latin typeface="Calibri"/>
                <a:ea typeface="ＭＳ 明朝"/>
                <a:cs typeface="Calibri"/>
              </a:rPr>
              <a:t>brain</a:t>
            </a:r>
            <a:r>
              <a:rPr lang="en-US" i="1" dirty="0">
                <a:latin typeface="Calibri"/>
                <a:ea typeface="ＭＳ 明朝"/>
                <a:cs typeface="Calibri"/>
              </a:rPr>
              <a:t> is alone in a dark room. But this does not imply that the </a:t>
            </a:r>
            <a:r>
              <a:rPr lang="en-US" i="1" u="sng" dirty="0">
                <a:latin typeface="Calibri"/>
                <a:ea typeface="ＭＳ 明朝"/>
                <a:cs typeface="Calibri"/>
              </a:rPr>
              <a:t>person</a:t>
            </a:r>
            <a:r>
              <a:rPr lang="en-US" i="1" dirty="0">
                <a:latin typeface="Calibri"/>
                <a:ea typeface="ＭＳ 明朝"/>
                <a:cs typeface="Calibri"/>
              </a:rPr>
              <a:t> is alone in a dark room. </a:t>
            </a:r>
            <a:endParaRPr lang="en-US" i="1" dirty="0" smtClean="0">
              <a:latin typeface="Calibri"/>
              <a:ea typeface="ＭＳ 明朝"/>
              <a:cs typeface="Calibri"/>
            </a:endParaRPr>
          </a:p>
          <a:p>
            <a:r>
              <a:rPr lang="en-US" b="1" dirty="0">
                <a:latin typeface="Calibri"/>
                <a:ea typeface="ＭＳ 明朝"/>
                <a:cs typeface="Calibri"/>
              </a:rPr>
              <a:t>Objection 2</a:t>
            </a:r>
            <a:r>
              <a:rPr lang="en-US" dirty="0">
                <a:latin typeface="Calibri"/>
                <a:ea typeface="ＭＳ 明朝"/>
                <a:cs typeface="Calibri"/>
              </a:rPr>
              <a:t>: </a:t>
            </a:r>
            <a:r>
              <a:rPr lang="en-US" i="1" dirty="0">
                <a:latin typeface="Calibri"/>
                <a:ea typeface="ＭＳ 明朝"/>
                <a:cs typeface="Calibri"/>
              </a:rPr>
              <a:t>An </a:t>
            </a:r>
            <a:r>
              <a:rPr lang="en-US" i="1" dirty="0" err="1">
                <a:latin typeface="Calibri"/>
                <a:ea typeface="ＭＳ 明朝"/>
                <a:cs typeface="Calibri"/>
              </a:rPr>
              <a:t>envatted</a:t>
            </a:r>
            <a:r>
              <a:rPr lang="en-US" i="1" dirty="0">
                <a:latin typeface="Calibri"/>
                <a:ea typeface="ＭＳ 明朝"/>
                <a:cs typeface="Calibri"/>
              </a:rPr>
              <a:t> being may believe that it is in Tucson, when in fact it is in New York, and has never been anywhere near Tucson. </a:t>
            </a:r>
            <a:endParaRPr lang="en-US" i="1" dirty="0" smtClean="0">
              <a:latin typeface="Calibri"/>
              <a:ea typeface="ＭＳ 明朝"/>
              <a:cs typeface="Calibri"/>
            </a:endParaRPr>
          </a:p>
          <a:p>
            <a:r>
              <a:rPr lang="en-US" b="1" dirty="0">
                <a:latin typeface="Calibri"/>
                <a:ea typeface="ＭＳ 明朝"/>
                <a:cs typeface="Calibri"/>
              </a:rPr>
              <a:t>Response: </a:t>
            </a:r>
            <a:r>
              <a:rPr lang="en-US" i="1" dirty="0">
                <a:latin typeface="Calibri"/>
                <a:ea typeface="ＭＳ 明朝"/>
                <a:cs typeface="Calibri"/>
              </a:rPr>
              <a:t>The </a:t>
            </a:r>
            <a:r>
              <a:rPr lang="en-US" i="1" dirty="0" err="1">
                <a:latin typeface="Calibri"/>
                <a:ea typeface="ＭＳ 明朝"/>
                <a:cs typeface="Calibri"/>
              </a:rPr>
              <a:t>envatted</a:t>
            </a:r>
            <a:r>
              <a:rPr lang="en-US" i="1" dirty="0">
                <a:latin typeface="Calibri"/>
                <a:ea typeface="ＭＳ 明朝"/>
                <a:cs typeface="Calibri"/>
              </a:rPr>
              <a:t> being's concept of "Tucson" does not refer to what we call Tucson. Rather, it refers to something else entirely: call this Tucson*, or "virtual </a:t>
            </a:r>
            <a:r>
              <a:rPr lang="en-US" i="1" dirty="0" smtClean="0">
                <a:latin typeface="Calibri"/>
                <a:ea typeface="ＭＳ 明朝"/>
                <a:cs typeface="Calibri"/>
              </a:rPr>
              <a:t>Tucson”...When </a:t>
            </a:r>
            <a:r>
              <a:rPr lang="en-US" i="1" dirty="0">
                <a:latin typeface="Calibri"/>
                <a:ea typeface="ＭＳ 明朝"/>
                <a:cs typeface="Calibri"/>
              </a:rPr>
              <a:t>the being says to itself "I am in Tucson", it really is thinking that it is in Tucson*, and it may well in fact be in Tucson*. Because Tucson is not Tucson*, the fact that the being has never been in Tucson is irrelevant to whether its belief is true</a:t>
            </a:r>
            <a:r>
              <a:rPr lang="en-US" i="1" dirty="0">
                <a:latin typeface="Calibri"/>
                <a:cs typeface="Calibri"/>
              </a:rPr>
              <a:t> </a:t>
            </a:r>
          </a:p>
        </p:txBody>
      </p:sp>
    </p:spTree>
    <p:extLst>
      <p:ext uri="{BB962C8B-B14F-4D97-AF65-F5344CB8AC3E}">
        <p14:creationId xmlns:p14="http://schemas.microsoft.com/office/powerpoint/2010/main" val="498104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b="1" dirty="0" smtClean="0"/>
              <a:t>Objections 4 and 5: </a:t>
            </a:r>
            <a:r>
              <a:rPr lang="en-US" i="1" dirty="0" smtClean="0">
                <a:ea typeface="ＭＳ 明朝"/>
                <a:cs typeface="Times New Roman"/>
              </a:rPr>
              <a:t>What </a:t>
            </a:r>
            <a:r>
              <a:rPr lang="en-US" i="1" dirty="0">
                <a:ea typeface="ＭＳ 明朝"/>
                <a:cs typeface="Times New Roman"/>
              </a:rPr>
              <a:t>sort of objects does an </a:t>
            </a:r>
            <a:r>
              <a:rPr lang="en-US" i="1" dirty="0" err="1">
                <a:ea typeface="ＭＳ 明朝"/>
                <a:cs typeface="Times New Roman"/>
              </a:rPr>
              <a:t>envatted</a:t>
            </a:r>
            <a:r>
              <a:rPr lang="en-US" i="1" dirty="0">
                <a:ea typeface="ＭＳ 明朝"/>
                <a:cs typeface="Times New Roman"/>
              </a:rPr>
              <a:t> being refer to. What is virtual hair, virtual Tucson, and so on</a:t>
            </a:r>
            <a:r>
              <a:rPr lang="en-US" i="1" dirty="0" smtClean="0">
                <a:ea typeface="ＭＳ 明朝"/>
                <a:cs typeface="Times New Roman"/>
              </a:rPr>
              <a:t>?</a:t>
            </a:r>
            <a:r>
              <a:rPr lang="en-US" i="1" dirty="0" smtClean="0"/>
              <a:t>...[V]</a:t>
            </a:r>
            <a:r>
              <a:rPr lang="en-US" i="1" dirty="0" err="1" smtClean="0"/>
              <a:t>irtual</a:t>
            </a:r>
            <a:r>
              <a:rPr lang="en-US" i="1" dirty="0" smtClean="0"/>
              <a:t> hands are not real hands. Does this mean that if we are in the matrix we don’t have real hands?</a:t>
            </a:r>
          </a:p>
          <a:p>
            <a:r>
              <a:rPr lang="en-US" b="1" dirty="0" smtClean="0"/>
              <a:t>Response: </a:t>
            </a:r>
            <a:r>
              <a:rPr lang="en-US" i="1" dirty="0" smtClean="0"/>
              <a:t>If I am </a:t>
            </a:r>
            <a:r>
              <a:rPr lang="en-US" i="1" dirty="0" err="1" smtClean="0"/>
              <a:t>envatted</a:t>
            </a:r>
            <a:r>
              <a:rPr lang="en-US" i="1" dirty="0" smtClean="0"/>
              <a:t>, then the objects that I refer to (hair, Tucson, and so on) are all made of bits…Virtual Tucson is not Tucson, but it exists inside the computer all the same…If we are </a:t>
            </a:r>
            <a:r>
              <a:rPr lang="en-US" i="1" u="sng" dirty="0" smtClean="0"/>
              <a:t>not</a:t>
            </a:r>
            <a:r>
              <a:rPr lang="en-US" dirty="0"/>
              <a:t> </a:t>
            </a:r>
            <a:r>
              <a:rPr lang="en-US" i="1" dirty="0" smtClean="0"/>
              <a:t>in the matrix but someone else is, we should day that their term ‘hand’ refers to virtual hands, but out term does not…But if we </a:t>
            </a:r>
            <a:r>
              <a:rPr lang="en-US" i="1" u="sng" dirty="0" smtClean="0"/>
              <a:t>are</a:t>
            </a:r>
            <a:r>
              <a:rPr lang="en-US" i="1" dirty="0" smtClean="0"/>
              <a:t> in the matrix, then our term ‘hand’ refers to something that’s made of bits: virtual hands, or at least something that would be regarded as virtual hands by people in the next world up.</a:t>
            </a:r>
            <a:endParaRPr lang="en-US" b="1" dirty="0"/>
          </a:p>
        </p:txBody>
      </p:sp>
    </p:spTree>
    <p:extLst>
      <p:ext uri="{BB962C8B-B14F-4D97-AF65-F5344CB8AC3E}">
        <p14:creationId xmlns:p14="http://schemas.microsoft.com/office/powerpoint/2010/main" val="24802961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virtual objects made of?</a:t>
            </a:r>
            <a:endParaRPr lang="en-US" dirty="0"/>
          </a:p>
        </p:txBody>
      </p:sp>
      <p:sp>
        <p:nvSpPr>
          <p:cNvPr id="3" name="Content Placeholder 2"/>
          <p:cNvSpPr>
            <a:spLocks noGrp="1"/>
          </p:cNvSpPr>
          <p:nvPr>
            <p:ph idx="1"/>
          </p:nvPr>
        </p:nvSpPr>
        <p:spPr/>
        <p:txBody>
          <a:bodyPr>
            <a:noAutofit/>
          </a:bodyPr>
          <a:lstStyle/>
          <a:p>
            <a:pPr marL="0" marR="0">
              <a:spcBef>
                <a:spcPts val="0"/>
              </a:spcBef>
              <a:spcAft>
                <a:spcPts val="0"/>
              </a:spcAft>
            </a:pPr>
            <a:r>
              <a:rPr lang="en-US" sz="2200" b="1" dirty="0">
                <a:latin typeface="Calibri"/>
                <a:ea typeface="ＭＳ 明朝"/>
                <a:cs typeface="Calibri"/>
              </a:rPr>
              <a:t>Objection 6</a:t>
            </a:r>
            <a:r>
              <a:rPr lang="en-US" sz="2200" dirty="0">
                <a:latin typeface="Calibri"/>
                <a:ea typeface="ＭＳ 明朝"/>
                <a:cs typeface="Calibri"/>
              </a:rPr>
              <a:t>: </a:t>
            </a:r>
            <a:r>
              <a:rPr lang="en-US" sz="2200" i="1" dirty="0">
                <a:latin typeface="Calibri"/>
                <a:ea typeface="ＭＳ 明朝"/>
                <a:cs typeface="Calibri"/>
              </a:rPr>
              <a:t>Just which pattern of bits is a given virtual object? Surely it will be impossible to pick out a precise set. </a:t>
            </a:r>
            <a:endParaRPr lang="en-US" sz="2200" i="1" dirty="0" smtClean="0">
              <a:latin typeface="Calibri"/>
              <a:ea typeface="ＭＳ 明朝"/>
              <a:cs typeface="Calibri"/>
            </a:endParaRPr>
          </a:p>
          <a:p>
            <a:pPr marL="0" marR="0">
              <a:spcBef>
                <a:spcPts val="0"/>
              </a:spcBef>
              <a:spcAft>
                <a:spcPts val="0"/>
              </a:spcAft>
            </a:pPr>
            <a:endParaRPr lang="en-US" sz="2200" dirty="0">
              <a:latin typeface="Calibri"/>
              <a:ea typeface="ＭＳ 明朝"/>
              <a:cs typeface="Calibri"/>
            </a:endParaRPr>
          </a:p>
          <a:p>
            <a:pPr marL="0" marR="0">
              <a:spcBef>
                <a:spcPts val="0"/>
              </a:spcBef>
              <a:spcAft>
                <a:spcPts val="0"/>
              </a:spcAft>
            </a:pPr>
            <a:r>
              <a:rPr lang="en-US" sz="2200" b="1" dirty="0">
                <a:latin typeface="Calibri"/>
                <a:ea typeface="ＭＳ 明朝"/>
                <a:cs typeface="Calibri"/>
              </a:rPr>
              <a:t>Response: </a:t>
            </a:r>
            <a:r>
              <a:rPr lang="en-US" sz="2200" i="1" dirty="0">
                <a:latin typeface="Calibri"/>
                <a:ea typeface="ＭＳ 明朝"/>
                <a:cs typeface="Calibri"/>
              </a:rPr>
              <a:t>This question is like asking: just which part of the quantum </a:t>
            </a:r>
            <a:r>
              <a:rPr lang="en-US" sz="2200" i="1" dirty="0" err="1">
                <a:latin typeface="Calibri"/>
                <a:ea typeface="ＭＳ 明朝"/>
                <a:cs typeface="Calibri"/>
              </a:rPr>
              <a:t>wavefunction</a:t>
            </a:r>
            <a:r>
              <a:rPr lang="en-US" sz="2200" i="1" dirty="0">
                <a:latin typeface="Calibri"/>
                <a:ea typeface="ＭＳ 明朝"/>
                <a:cs typeface="Calibri"/>
              </a:rPr>
              <a:t> is this chair, or is the University of Arizona? These objects are all ultimately constituted by an underlying quantum </a:t>
            </a:r>
            <a:r>
              <a:rPr lang="en-US" sz="2200" i="1" dirty="0" err="1">
                <a:latin typeface="Calibri"/>
                <a:ea typeface="ＭＳ 明朝"/>
                <a:cs typeface="Calibri"/>
              </a:rPr>
              <a:t>wavefunction</a:t>
            </a:r>
            <a:r>
              <a:rPr lang="en-US" sz="2200" i="1" dirty="0">
                <a:latin typeface="Calibri"/>
                <a:ea typeface="ＭＳ 明朝"/>
                <a:cs typeface="Calibri"/>
              </a:rPr>
              <a:t>, but </a:t>
            </a:r>
            <a:r>
              <a:rPr lang="en-US" sz="2200" i="1" dirty="0" smtClean="0">
                <a:latin typeface="Calibri"/>
                <a:ea typeface="ＭＳ 明朝"/>
                <a:cs typeface="Calibri"/>
              </a:rPr>
              <a:t>there </a:t>
            </a:r>
            <a:r>
              <a:rPr lang="en-US" sz="2200" i="1" dirty="0">
                <a:latin typeface="Calibri"/>
                <a:ea typeface="ＭＳ 明朝"/>
                <a:cs typeface="Calibri"/>
              </a:rPr>
              <a:t>may be no precise part of the micro-level </a:t>
            </a:r>
            <a:r>
              <a:rPr lang="en-US" sz="2200" i="1" dirty="0" err="1">
                <a:latin typeface="Calibri"/>
                <a:ea typeface="ＭＳ 明朝"/>
                <a:cs typeface="Calibri"/>
              </a:rPr>
              <a:t>wavefunction</a:t>
            </a:r>
            <a:r>
              <a:rPr lang="en-US" sz="2200" i="1" dirty="0">
                <a:latin typeface="Calibri"/>
                <a:ea typeface="ＭＳ 明朝"/>
                <a:cs typeface="Calibri"/>
              </a:rPr>
              <a:t> that we can say "is" the chair or the university. The chair and the university exist at a higher level. Likewise, if we are </a:t>
            </a:r>
            <a:r>
              <a:rPr lang="en-US" sz="2200" i="1" dirty="0" err="1">
                <a:latin typeface="Calibri"/>
                <a:ea typeface="ＭＳ 明朝"/>
                <a:cs typeface="Calibri"/>
              </a:rPr>
              <a:t>envatted</a:t>
            </a:r>
            <a:r>
              <a:rPr lang="en-US" sz="2200" i="1" dirty="0">
                <a:latin typeface="Calibri"/>
                <a:ea typeface="ＭＳ 明朝"/>
                <a:cs typeface="Calibri"/>
              </a:rPr>
              <a:t>, there may be no precise set of bits in the micro-level computational process that is the chair or the university. These exist at a higher level. And if someone else is </a:t>
            </a:r>
            <a:r>
              <a:rPr lang="en-US" sz="2200" i="1" dirty="0" err="1">
                <a:latin typeface="Calibri"/>
                <a:ea typeface="ＭＳ 明朝"/>
                <a:cs typeface="Calibri"/>
              </a:rPr>
              <a:t>envatted</a:t>
            </a:r>
            <a:r>
              <a:rPr lang="en-US" sz="2200" i="1" dirty="0">
                <a:latin typeface="Calibri"/>
                <a:ea typeface="ＭＳ 明朝"/>
                <a:cs typeface="Calibri"/>
              </a:rPr>
              <a:t>, there may be no precise sets of bits in the computer simulation that "are" the objects they refer to. But just as a chair exists without being any precise part of the </a:t>
            </a:r>
            <a:r>
              <a:rPr lang="en-US" sz="2200" i="1" dirty="0" err="1">
                <a:latin typeface="Calibri"/>
                <a:ea typeface="ＭＳ 明朝"/>
                <a:cs typeface="Calibri"/>
              </a:rPr>
              <a:t>wavefunction</a:t>
            </a:r>
            <a:r>
              <a:rPr lang="en-US" sz="2200" i="1" dirty="0">
                <a:latin typeface="Calibri"/>
                <a:ea typeface="ＭＳ 明朝"/>
                <a:cs typeface="Calibri"/>
              </a:rPr>
              <a:t>, a virtual chair may exist without being any precise set of bits. </a:t>
            </a:r>
          </a:p>
          <a:p>
            <a:endParaRPr lang="en-US" sz="2200" dirty="0">
              <a:latin typeface="Calibri"/>
              <a:cs typeface="Calibri"/>
            </a:endParaRPr>
          </a:p>
        </p:txBody>
      </p:sp>
    </p:spTree>
    <p:extLst>
      <p:ext uri="{BB962C8B-B14F-4D97-AF65-F5344CB8AC3E}">
        <p14:creationId xmlns:p14="http://schemas.microsoft.com/office/powerpoint/2010/main" val="6248459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Actions and Other Minds</a:t>
            </a:r>
            <a:endParaRPr lang="en-US" dirty="0"/>
          </a:p>
        </p:txBody>
      </p:sp>
      <p:sp>
        <p:nvSpPr>
          <p:cNvPr id="3" name="Content Placeholder 2"/>
          <p:cNvSpPr>
            <a:spLocks noGrp="1"/>
          </p:cNvSpPr>
          <p:nvPr>
            <p:ph idx="1"/>
          </p:nvPr>
        </p:nvSpPr>
        <p:spPr/>
        <p:txBody>
          <a:bodyPr>
            <a:normAutofit lnSpcReduction="10000"/>
          </a:bodyPr>
          <a:lstStyle/>
          <a:p>
            <a:r>
              <a:rPr lang="en-US" b="1" dirty="0" smtClean="0"/>
              <a:t>Objection: </a:t>
            </a:r>
            <a:r>
              <a:rPr lang="en-US" dirty="0"/>
              <a:t>An </a:t>
            </a:r>
            <a:r>
              <a:rPr lang="en-US" dirty="0" err="1"/>
              <a:t>envatted</a:t>
            </a:r>
            <a:r>
              <a:rPr lang="en-US" dirty="0"/>
              <a:t> being thinks it performs actions, and it thinks it has friends. Are these beliefs correct? </a:t>
            </a:r>
            <a:endParaRPr lang="en-US" dirty="0" smtClean="0"/>
          </a:p>
          <a:p>
            <a:r>
              <a:rPr lang="en-US" b="1" dirty="0" smtClean="0"/>
              <a:t>Response: </a:t>
            </a:r>
            <a:r>
              <a:rPr lang="en-US" i="1" dirty="0"/>
              <a:t>One might try to say that the being performs actions* and that it has friends*. But for various reason I think it is not plausible that words like "action" and "friend" can shift their meanings as easily as words like like "Tucson" and "hair". Instead, I think one can say truthfully (in our own language) that the </a:t>
            </a:r>
            <a:r>
              <a:rPr lang="en-US" i="1" dirty="0" err="1"/>
              <a:t>envatted</a:t>
            </a:r>
            <a:r>
              <a:rPr lang="en-US" i="1" dirty="0"/>
              <a:t> being performs actions, and that it has friends. To be sure, it performs actions in its environment, and its environment is not our environment but the virtual environment. And its friends likewise inhabit the virtual environment (assuming that we have a multi-vat matrix, or that computation suffices for consciousness). But the </a:t>
            </a:r>
            <a:r>
              <a:rPr lang="en-US" i="1" dirty="0" err="1"/>
              <a:t>envatted</a:t>
            </a:r>
            <a:r>
              <a:rPr lang="en-US" i="1" dirty="0"/>
              <a:t> being is not incorrect in this respect. </a:t>
            </a:r>
            <a:endParaRPr lang="en-US" b="1" i="1" dirty="0"/>
          </a:p>
        </p:txBody>
      </p:sp>
    </p:spTree>
    <p:extLst>
      <p:ext uri="{BB962C8B-B14F-4D97-AF65-F5344CB8AC3E}">
        <p14:creationId xmlns:p14="http://schemas.microsoft.com/office/powerpoint/2010/main" val="7597022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11"/>
            <a:ext cx="8458200" cy="716938"/>
          </a:xfrm>
        </p:spPr>
        <p:txBody>
          <a:bodyPr>
            <a:normAutofit fontScale="90000"/>
          </a:bodyPr>
          <a:lstStyle/>
          <a:p>
            <a:r>
              <a:rPr lang="en-US" dirty="0" smtClean="0"/>
              <a:t>How theory-laden is ordinary language?</a:t>
            </a:r>
            <a:endParaRPr lang="en-US" dirty="0"/>
          </a:p>
        </p:txBody>
      </p:sp>
      <p:sp>
        <p:nvSpPr>
          <p:cNvPr id="3" name="Content Placeholder 2"/>
          <p:cNvSpPr>
            <a:spLocks noGrp="1"/>
          </p:cNvSpPr>
          <p:nvPr>
            <p:ph idx="1"/>
          </p:nvPr>
        </p:nvSpPr>
        <p:spPr/>
        <p:txBody>
          <a:bodyPr>
            <a:normAutofit lnSpcReduction="10000"/>
          </a:bodyPr>
          <a:lstStyle/>
          <a:p>
            <a:r>
              <a:rPr lang="en-US" b="1" dirty="0" smtClean="0"/>
              <a:t>Objection 8: </a:t>
            </a:r>
            <a:r>
              <a:rPr lang="en-US" i="1" dirty="0">
                <a:latin typeface="Calibri"/>
                <a:ea typeface="ＭＳ 明朝"/>
                <a:cs typeface="Calibri"/>
              </a:rPr>
              <a:t>Surely, if we are in a matrix, the world is nothing like we think it is! </a:t>
            </a:r>
            <a:endParaRPr lang="en-US" i="1" dirty="0" smtClean="0">
              <a:latin typeface="Calibri"/>
              <a:ea typeface="ＭＳ 明朝"/>
              <a:cs typeface="Calibri"/>
            </a:endParaRPr>
          </a:p>
          <a:p>
            <a:r>
              <a:rPr lang="en-US" b="1" dirty="0" smtClean="0">
                <a:latin typeface="Calibri"/>
                <a:ea typeface="ＭＳ 明朝"/>
                <a:cs typeface="Calibri"/>
              </a:rPr>
              <a:t>Response: </a:t>
            </a:r>
            <a:r>
              <a:rPr lang="en-US" i="1" dirty="0"/>
              <a:t>I deny this. Even if we are in a matrix, there are still people, football games, and particles, arranged in space-time just as we think they are. It is just that the world has a further nature that goes beyond our initial conception. In particular, things in the world are realized computationally in a way that we might not have originally imagined. But this does not contradict any of our ordinary beliefs. At most, it will contradict a few of our more abstract metaphysical beliefs. But exactly the same goes for quantum mechanics, relativity theory, and so </a:t>
            </a:r>
            <a:r>
              <a:rPr lang="en-US" i="1" dirty="0" smtClean="0"/>
              <a:t>on…We </a:t>
            </a:r>
            <a:r>
              <a:rPr lang="en-US" i="1" dirty="0"/>
              <a:t>are not omniscient creatures, and our knowledge of the world is at best partial. This is simply the condition of a creature living in a world. </a:t>
            </a:r>
          </a:p>
          <a:p>
            <a:endParaRPr lang="en-US" b="1" dirty="0">
              <a:latin typeface="Calibri"/>
              <a:cs typeface="Calibri"/>
            </a:endParaRPr>
          </a:p>
        </p:txBody>
      </p:sp>
    </p:spTree>
    <p:extLst>
      <p:ext uri="{BB962C8B-B14F-4D97-AF65-F5344CB8AC3E}">
        <p14:creationId xmlns:p14="http://schemas.microsoft.com/office/powerpoint/2010/main" val="35997463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Skeptical Hypotheses</a:t>
            </a:r>
            <a:endParaRPr lang="en-US" dirty="0"/>
          </a:p>
        </p:txBody>
      </p:sp>
      <p:sp>
        <p:nvSpPr>
          <p:cNvPr id="3" name="Content Placeholder 2"/>
          <p:cNvSpPr>
            <a:spLocks noGrp="1"/>
          </p:cNvSpPr>
          <p:nvPr>
            <p:ph idx="1"/>
          </p:nvPr>
        </p:nvSpPr>
        <p:spPr/>
        <p:txBody>
          <a:bodyPr/>
          <a:lstStyle/>
          <a:p>
            <a:r>
              <a:rPr lang="en-US" i="1" dirty="0"/>
              <a:t>The Matrix Hypothesis is one example of a traditional "skeptical" hypothesis, but it is not the only example. Other skeptical hypotheses are not quite as straightforward as the Matrix Hypothesis. Still, I think that for many of them, a similar line of reasoning applies. In particular, one can argue that most of these are not global skeptical hypothesis: that is, their truth would not undercut all of our empirical beliefs about the physical world. At worst, most of them are partial skeptical hypotheses, undercutting some of our empirical beliefs, but leaving many of these beliefs intact. </a:t>
            </a:r>
          </a:p>
          <a:p>
            <a:r>
              <a:rPr lang="en-US" dirty="0" smtClean="0"/>
              <a:t>If these involve illusions, they’re only </a:t>
            </a:r>
            <a:r>
              <a:rPr lang="en-US" i="1" dirty="0" smtClean="0"/>
              <a:t>imperfect illusions</a:t>
            </a:r>
            <a:r>
              <a:rPr lang="en-US" dirty="0" smtClean="0"/>
              <a:t> (like Paper Millie) so global skepticism is unwarranted.</a:t>
            </a:r>
            <a:endParaRPr lang="en-US" dirty="0"/>
          </a:p>
        </p:txBody>
      </p:sp>
    </p:spTree>
    <p:extLst>
      <p:ext uri="{BB962C8B-B14F-4D97-AF65-F5344CB8AC3E}">
        <p14:creationId xmlns:p14="http://schemas.microsoft.com/office/powerpoint/2010/main" val="30711880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Matrix &amp; Local Matrix </a:t>
            </a:r>
            <a:r>
              <a:rPr lang="en-US" dirty="0" err="1" smtClean="0"/>
              <a:t>Hypothess</a:t>
            </a:r>
            <a:endParaRPr lang="en-US" dirty="0"/>
          </a:p>
        </p:txBody>
      </p:sp>
      <p:sp>
        <p:nvSpPr>
          <p:cNvPr id="3" name="Content Placeholder 2"/>
          <p:cNvSpPr>
            <a:spLocks noGrp="1"/>
          </p:cNvSpPr>
          <p:nvPr>
            <p:ph idx="1"/>
          </p:nvPr>
        </p:nvSpPr>
        <p:spPr/>
        <p:txBody>
          <a:bodyPr/>
          <a:lstStyle/>
          <a:p>
            <a:r>
              <a:rPr lang="en-US" b="1" i="1" dirty="0" smtClean="0"/>
              <a:t>New Matrix</a:t>
            </a:r>
            <a:r>
              <a:rPr lang="en-US" i="1" dirty="0" smtClean="0"/>
              <a:t>: I </a:t>
            </a:r>
            <a:r>
              <a:rPr lang="en-US" i="1" dirty="0"/>
              <a:t>was recently created, along with all my memories, and was put in a newly-created matrix. </a:t>
            </a:r>
            <a:endParaRPr lang="en-US" i="1" dirty="0" smtClean="0"/>
          </a:p>
          <a:p>
            <a:r>
              <a:rPr lang="en-US" dirty="0" smtClean="0"/>
              <a:t>Compare to Russell’s 5-minute Hypothesis or Twilight Zone </a:t>
            </a:r>
            <a:r>
              <a:rPr lang="en-US" dirty="0" err="1" smtClean="0"/>
              <a:t>Jahane</a:t>
            </a:r>
            <a:r>
              <a:rPr lang="en-US" dirty="0" smtClean="0"/>
              <a:t>.</a:t>
            </a:r>
          </a:p>
          <a:p>
            <a:r>
              <a:rPr lang="en-US" dirty="0" smtClean="0"/>
              <a:t>Doesn’t support global skepticism because beliefs about </a:t>
            </a:r>
            <a:r>
              <a:rPr lang="en-US" i="1" dirty="0" smtClean="0"/>
              <a:t>recent</a:t>
            </a:r>
            <a:r>
              <a:rPr lang="en-US" dirty="0" smtClean="0"/>
              <a:t> events are warranted.</a:t>
            </a:r>
          </a:p>
          <a:p>
            <a:r>
              <a:rPr lang="en-US" b="1" i="1" dirty="0" smtClean="0"/>
              <a:t>Local Matrix: </a:t>
            </a:r>
            <a:r>
              <a:rPr lang="en-US" i="1" dirty="0"/>
              <a:t>I am hooked up to a computer simulation of a fixed local environment in a world. </a:t>
            </a:r>
            <a:endParaRPr lang="en-US" i="1" dirty="0" smtClean="0"/>
          </a:p>
          <a:p>
            <a:r>
              <a:rPr lang="en-US" dirty="0" smtClean="0"/>
              <a:t>Comparable to the New Matrix: I have true, warranted beliefs about local phenomena, so again, doesn’t support global skepticism.</a:t>
            </a:r>
          </a:p>
          <a:p>
            <a:endParaRPr lang="en-US" b="1" dirty="0"/>
          </a:p>
        </p:txBody>
      </p:sp>
    </p:spTree>
    <p:extLst>
      <p:ext uri="{BB962C8B-B14F-4D97-AF65-F5344CB8AC3E}">
        <p14:creationId xmlns:p14="http://schemas.microsoft.com/office/powerpoint/2010/main" val="24925996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Matrix Hypothesis</a:t>
            </a:r>
            <a:endParaRPr lang="en-US" dirty="0"/>
          </a:p>
        </p:txBody>
      </p:sp>
      <p:sp>
        <p:nvSpPr>
          <p:cNvPr id="3" name="Content Placeholder 2"/>
          <p:cNvSpPr>
            <a:spLocks noGrp="1"/>
          </p:cNvSpPr>
          <p:nvPr>
            <p:ph idx="1"/>
          </p:nvPr>
        </p:nvSpPr>
        <p:spPr/>
        <p:txBody>
          <a:bodyPr/>
          <a:lstStyle/>
          <a:p>
            <a:r>
              <a:rPr lang="en-US" dirty="0"/>
              <a:t>F</a:t>
            </a:r>
            <a:r>
              <a:rPr lang="en-US" i="1" dirty="0"/>
              <a:t>or most of my life I have not been </a:t>
            </a:r>
            <a:r>
              <a:rPr lang="en-US" i="1" dirty="0" err="1"/>
              <a:t>envatted</a:t>
            </a:r>
            <a:r>
              <a:rPr lang="en-US" i="1" dirty="0"/>
              <a:t>, but I was recently hooked up to a matrix. </a:t>
            </a:r>
            <a:endParaRPr lang="en-US" i="1" dirty="0" smtClean="0"/>
          </a:p>
          <a:p>
            <a:r>
              <a:rPr lang="en-US" dirty="0" smtClean="0"/>
              <a:t>My beliefs about current and recent events are false but my beliefs about the past are true—at least for the time being—because…</a:t>
            </a:r>
          </a:p>
          <a:p>
            <a:r>
              <a:rPr lang="en-US" i="1" dirty="0"/>
              <a:t>my conception of external reality is anchored to the reality in which I have lived most of my life. If I have been </a:t>
            </a:r>
            <a:r>
              <a:rPr lang="en-US" i="1" dirty="0" err="1"/>
              <a:t>envatted</a:t>
            </a:r>
            <a:r>
              <a:rPr lang="en-US" i="1" dirty="0"/>
              <a:t> all my life, my conception is anchored to the computationally constituted reality. But if I was just </a:t>
            </a:r>
            <a:r>
              <a:rPr lang="en-US" i="1" dirty="0" err="1"/>
              <a:t>envatted</a:t>
            </a:r>
            <a:r>
              <a:rPr lang="en-US" i="1" dirty="0"/>
              <a:t> yesterday, my conception is anchored to the external reality. </a:t>
            </a:r>
            <a:endParaRPr lang="en-US" i="1" dirty="0" smtClean="0"/>
          </a:p>
          <a:p>
            <a:r>
              <a:rPr lang="en-US" dirty="0" smtClean="0"/>
              <a:t>But vide Block on slow-switching: will there be a time when I’ve gone native so reference shifts?</a:t>
            </a:r>
            <a:endParaRPr lang="en-US" dirty="0"/>
          </a:p>
        </p:txBody>
      </p:sp>
    </p:spTree>
    <p:extLst>
      <p:ext uri="{BB962C8B-B14F-4D97-AF65-F5344CB8AC3E}">
        <p14:creationId xmlns:p14="http://schemas.microsoft.com/office/powerpoint/2010/main" val="35258229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Skeptical vs. Metaphysical Hypotheses</a:t>
            </a:r>
            <a:endParaRPr lang="en-US" dirty="0"/>
          </a:p>
        </p:txBody>
      </p:sp>
      <p:sp>
        <p:nvSpPr>
          <p:cNvPr id="3" name="Content Placeholder 2"/>
          <p:cNvSpPr>
            <a:spLocks noGrp="1"/>
          </p:cNvSpPr>
          <p:nvPr>
            <p:ph idx="1"/>
          </p:nvPr>
        </p:nvSpPr>
        <p:spPr/>
        <p:txBody>
          <a:bodyPr/>
          <a:lstStyle/>
          <a:p>
            <a:r>
              <a:rPr lang="en-US" b="1" dirty="0" smtClean="0"/>
              <a:t>Skeptical Hypothesis:</a:t>
            </a:r>
            <a:r>
              <a:rPr lang="en-US" b="1" i="1" dirty="0" smtClean="0"/>
              <a:t> </a:t>
            </a:r>
            <a:r>
              <a:rPr lang="en-US" i="1" dirty="0" smtClean="0"/>
              <a:t>A hypothesis that (1) I cannot rule out and (2) one that would rule out most of my beliefs if it were true.</a:t>
            </a:r>
          </a:p>
          <a:p>
            <a:pPr lvl="1"/>
            <a:r>
              <a:rPr lang="en-US" dirty="0" smtClean="0"/>
              <a:t>Descartes intends his dream and evil demon hypotheses to be skeptical hypotheses.</a:t>
            </a:r>
          </a:p>
          <a:p>
            <a:pPr lvl="1"/>
            <a:r>
              <a:rPr lang="en-US" dirty="0" err="1" smtClean="0"/>
              <a:t>Bouwsma</a:t>
            </a:r>
            <a:r>
              <a:rPr lang="en-US" dirty="0" smtClean="0"/>
              <a:t>, Berkeley, and Chalmers argue that it is not a skeptical hypothesis</a:t>
            </a:r>
          </a:p>
          <a:p>
            <a:r>
              <a:rPr lang="en-US" b="1" dirty="0" smtClean="0"/>
              <a:t>Metaphysical Hypothesis: </a:t>
            </a:r>
            <a:r>
              <a:rPr lang="en-US" i="1" dirty="0" smtClean="0"/>
              <a:t>a hypothesis about the underlying nature of reality</a:t>
            </a:r>
            <a:r>
              <a:rPr lang="en-US" dirty="0" smtClean="0"/>
              <a:t>. </a:t>
            </a:r>
          </a:p>
          <a:p>
            <a:pPr lvl="1"/>
            <a:r>
              <a:rPr lang="en-US" dirty="0" smtClean="0"/>
              <a:t>need not be incompatible with our ordinary beliefs about the world.</a:t>
            </a:r>
            <a:endParaRPr lang="en-US" dirty="0"/>
          </a:p>
        </p:txBody>
      </p:sp>
    </p:spTree>
    <p:extLst>
      <p:ext uri="{BB962C8B-B14F-4D97-AF65-F5344CB8AC3E}">
        <p14:creationId xmlns:p14="http://schemas.microsoft.com/office/powerpoint/2010/main" val="40598122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Extendible Local Matrix Hypothesis</a:t>
            </a:r>
            <a:endParaRPr lang="en-US" dirty="0"/>
          </a:p>
        </p:txBody>
      </p:sp>
      <p:sp>
        <p:nvSpPr>
          <p:cNvPr id="3" name="Content Placeholder 2"/>
          <p:cNvSpPr>
            <a:spLocks noGrp="1"/>
          </p:cNvSpPr>
          <p:nvPr>
            <p:ph idx="1"/>
          </p:nvPr>
        </p:nvSpPr>
        <p:spPr/>
        <p:txBody>
          <a:bodyPr>
            <a:normAutofit lnSpcReduction="10000"/>
          </a:bodyPr>
          <a:lstStyle/>
          <a:p>
            <a:r>
              <a:rPr lang="en-US" i="1" dirty="0"/>
              <a:t>I am hooked up to a computer simulation of a fixed local environment in a world. </a:t>
            </a:r>
            <a:endParaRPr lang="en-US" i="1" dirty="0" smtClean="0"/>
          </a:p>
          <a:p>
            <a:r>
              <a:rPr lang="en-US" dirty="0" smtClean="0"/>
              <a:t>Compare to </a:t>
            </a:r>
            <a:r>
              <a:rPr lang="en-US" i="1" dirty="0" smtClean="0"/>
              <a:t>The Truman Show</a:t>
            </a:r>
          </a:p>
          <a:p>
            <a:r>
              <a:rPr lang="en-US" i="1" dirty="0"/>
              <a:t>Truman has many true beliefs about his current environment: there really are tables and chairs in front of him, and so on. But he is deeply mistaken about things outside his current environment, and further from </a:t>
            </a:r>
            <a:r>
              <a:rPr lang="en-US" i="1" dirty="0" smtClean="0"/>
              <a:t>home…It </a:t>
            </a:r>
            <a:r>
              <a:rPr lang="en-US" i="1" dirty="0"/>
              <a:t>is common to think that while The Truman Show poses a disturbing skeptical scenario, The Matrix is much worse. But if I am right, things are reversed. If I am in a matrix, then most of my beliefs about the external world are true. </a:t>
            </a:r>
            <a:endParaRPr lang="en-US" i="1" dirty="0" smtClean="0"/>
          </a:p>
          <a:p>
            <a:r>
              <a:rPr lang="en-US" dirty="0" smtClean="0"/>
              <a:t>Compare to Berkeley’s beliefs about the unobserved tree in the quad…where arguably we</a:t>
            </a:r>
            <a:r>
              <a:rPr lang="en-US" i="1" dirty="0" smtClean="0"/>
              <a:t> don’t </a:t>
            </a:r>
            <a:r>
              <a:rPr lang="en-US" dirty="0" smtClean="0"/>
              <a:t>have false beliefs</a:t>
            </a:r>
            <a:endParaRPr lang="en-US" dirty="0"/>
          </a:p>
        </p:txBody>
      </p:sp>
    </p:spTree>
    <p:extLst>
      <p:ext uri="{BB962C8B-B14F-4D97-AF65-F5344CB8AC3E}">
        <p14:creationId xmlns:p14="http://schemas.microsoft.com/office/powerpoint/2010/main" val="7824530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Macroscopic Matrix Hypothesis</a:t>
            </a:r>
            <a:endParaRPr lang="en-US" dirty="0"/>
          </a:p>
        </p:txBody>
      </p:sp>
      <p:sp>
        <p:nvSpPr>
          <p:cNvPr id="3" name="Content Placeholder 2"/>
          <p:cNvSpPr>
            <a:spLocks noGrp="1"/>
          </p:cNvSpPr>
          <p:nvPr>
            <p:ph idx="1"/>
          </p:nvPr>
        </p:nvSpPr>
        <p:spPr/>
        <p:txBody>
          <a:bodyPr/>
          <a:lstStyle/>
          <a:p>
            <a:r>
              <a:rPr lang="en-US" i="1" dirty="0"/>
              <a:t>I am hooked up to a computer simulation of macroscopic physical processes without microphysical </a:t>
            </a:r>
            <a:r>
              <a:rPr lang="en-US" i="1" dirty="0" smtClean="0"/>
              <a:t>detail…there </a:t>
            </a:r>
            <a:r>
              <a:rPr lang="en-US" i="1" dirty="0"/>
              <a:t>are no microphysical processes, and instead macroscopic physical objects exist as fundamental objects in the world, with properties of shape, color, position, and so on. This is a coherent way our world could be, and it is not a global skeptical </a:t>
            </a:r>
            <a:r>
              <a:rPr lang="en-US" i="1" dirty="0" smtClean="0"/>
              <a:t>hypothesis.</a:t>
            </a:r>
          </a:p>
          <a:p>
            <a:r>
              <a:rPr lang="en-US" dirty="0" smtClean="0"/>
              <a:t>I may have false scientific beliefs but again not a global skeptical hypothesis</a:t>
            </a:r>
            <a:r>
              <a:rPr lang="en-US" dirty="0" smtClean="0"/>
              <a:t>.</a:t>
            </a:r>
          </a:p>
          <a:p>
            <a:r>
              <a:rPr lang="en-US" dirty="0" smtClean="0"/>
              <a:t>OR consider Berkeley’s instrumentalism…</a:t>
            </a:r>
            <a:endParaRPr lang="en-US" dirty="0"/>
          </a:p>
        </p:txBody>
      </p:sp>
    </p:spTree>
    <p:extLst>
      <p:ext uri="{BB962C8B-B14F-4D97-AF65-F5344CB8AC3E}">
        <p14:creationId xmlns:p14="http://schemas.microsoft.com/office/powerpoint/2010/main" val="22788048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God Hypothesis</a:t>
            </a:r>
            <a:endParaRPr lang="en-US" dirty="0"/>
          </a:p>
        </p:txBody>
      </p:sp>
      <p:sp>
        <p:nvSpPr>
          <p:cNvPr id="3" name="Content Placeholder 2"/>
          <p:cNvSpPr>
            <a:spLocks noGrp="1"/>
          </p:cNvSpPr>
          <p:nvPr>
            <p:ph idx="1"/>
          </p:nvPr>
        </p:nvSpPr>
        <p:spPr/>
        <p:txBody>
          <a:bodyPr>
            <a:normAutofit/>
          </a:bodyPr>
          <a:lstStyle/>
          <a:p>
            <a:r>
              <a:rPr lang="en-US" i="1" dirty="0" smtClean="0"/>
              <a:t>Physical reality is represented in the mind of God, and our own thoughts and perceptions depend on God’s mind.</a:t>
            </a:r>
          </a:p>
          <a:p>
            <a:r>
              <a:rPr lang="en-US" i="1" dirty="0"/>
              <a:t>A hypothesis like this was put forward by George Berkeley as a view about how our world might really </a:t>
            </a:r>
            <a:r>
              <a:rPr lang="en-US" i="1" dirty="0" smtClean="0"/>
              <a:t>be…The </a:t>
            </a:r>
            <a:r>
              <a:rPr lang="en-US" i="1" dirty="0"/>
              <a:t>God Hypothesis can be seen as a version of the Matrix Hypothesis, on which the simulation of the world is implemented in the mind of God. If this is right, we should say that physical processes really exist: it's just that at the most fundamental level, they are constituted by processes in the mind of God. </a:t>
            </a:r>
            <a:endParaRPr lang="en-US" i="1" dirty="0" smtClean="0"/>
          </a:p>
          <a:p>
            <a:r>
              <a:rPr lang="en-US" dirty="0" smtClean="0"/>
              <a:t>Note: this should not be interpreted as a skeptical hypothesis.</a:t>
            </a:r>
            <a:endParaRPr lang="en-US" dirty="0"/>
          </a:p>
        </p:txBody>
      </p:sp>
    </p:spTree>
    <p:extLst>
      <p:ext uri="{BB962C8B-B14F-4D97-AF65-F5344CB8AC3E}">
        <p14:creationId xmlns:p14="http://schemas.microsoft.com/office/powerpoint/2010/main" val="31293535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Evil Genius and Dream Hypotheses</a:t>
            </a:r>
            <a:endParaRPr lang="en-US" dirty="0"/>
          </a:p>
        </p:txBody>
      </p:sp>
      <p:sp>
        <p:nvSpPr>
          <p:cNvPr id="3" name="Content Placeholder 2"/>
          <p:cNvSpPr>
            <a:spLocks noGrp="1"/>
          </p:cNvSpPr>
          <p:nvPr>
            <p:ph idx="1"/>
          </p:nvPr>
        </p:nvSpPr>
        <p:spPr>
          <a:xfrm>
            <a:off x="457200" y="918678"/>
            <a:ext cx="8229600" cy="5939322"/>
          </a:xfrm>
        </p:spPr>
        <p:txBody>
          <a:bodyPr>
            <a:normAutofit fontScale="92500"/>
          </a:bodyPr>
          <a:lstStyle/>
          <a:p>
            <a:r>
              <a:rPr lang="en-US" b="1" dirty="0" smtClean="0"/>
              <a:t>The Evil Genius: </a:t>
            </a:r>
            <a:r>
              <a:rPr lang="en-US" i="1" dirty="0"/>
              <a:t>I have a disembodied mind, and an evil genius is feeding me sensory inputs to give the appearance of an external world</a:t>
            </a:r>
            <a:r>
              <a:rPr lang="en-US" i="1" dirty="0" smtClean="0"/>
              <a:t>.</a:t>
            </a:r>
          </a:p>
          <a:p>
            <a:r>
              <a:rPr lang="en-US" dirty="0" smtClean="0"/>
              <a:t>If the “illusion” is complete, it’s no illusion; if local or purely macroscopic than we’re only mistaken about a limited subject matter.</a:t>
            </a:r>
          </a:p>
          <a:p>
            <a:r>
              <a:rPr lang="en-US" b="1" dirty="0" smtClean="0"/>
              <a:t>The Dream Hypothesis: </a:t>
            </a:r>
            <a:r>
              <a:rPr lang="en-US" i="1" dirty="0"/>
              <a:t>I am now and have always been dreaming</a:t>
            </a:r>
            <a:r>
              <a:rPr lang="en-US" i="1" dirty="0" smtClean="0"/>
              <a:t>.</a:t>
            </a:r>
          </a:p>
          <a:p>
            <a:r>
              <a:rPr lang="en-US" i="1" dirty="0"/>
              <a:t>If my dream-generating system simulates all of space-time, we have something like the original Matrix Hypothesis. If it models just my local environment, or just some macroscopic processes, we have analogs of the more local versions of the Evil Genius Hypothesis above. In any of these cases, we should say that the objects that I am currently perceiving really exist (although objects farther from home may not). It is just that some of them are constituted by my own cognitive processes</a:t>
            </a:r>
            <a:r>
              <a:rPr lang="en-US" dirty="0"/>
              <a:t>. </a:t>
            </a:r>
            <a:endParaRPr lang="en-US" b="1" dirty="0"/>
          </a:p>
        </p:txBody>
      </p:sp>
    </p:spTree>
    <p:extLst>
      <p:ext uri="{BB962C8B-B14F-4D97-AF65-F5344CB8AC3E}">
        <p14:creationId xmlns:p14="http://schemas.microsoft.com/office/powerpoint/2010/main" val="19112479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Chaos Hypothesis</a:t>
            </a:r>
            <a:endParaRPr lang="en-US" dirty="0"/>
          </a:p>
        </p:txBody>
      </p:sp>
      <p:sp>
        <p:nvSpPr>
          <p:cNvPr id="3" name="Content Placeholder 2"/>
          <p:cNvSpPr>
            <a:spLocks noGrp="1"/>
          </p:cNvSpPr>
          <p:nvPr>
            <p:ph idx="1"/>
          </p:nvPr>
        </p:nvSpPr>
        <p:spPr>
          <a:xfrm>
            <a:off x="457200" y="918678"/>
            <a:ext cx="8229600" cy="5939322"/>
          </a:xfrm>
        </p:spPr>
        <p:txBody>
          <a:bodyPr>
            <a:normAutofit lnSpcReduction="10000"/>
          </a:bodyPr>
          <a:lstStyle/>
          <a:p>
            <a:r>
              <a:rPr lang="en-US" i="1" dirty="0"/>
              <a:t>I do not receive inputs from anywhere in the world. Instead, I have random uncaused experiences. Through a huge coincidence, they are exactly the sort of regular, structured experiences with which I am familiar. </a:t>
            </a:r>
            <a:endParaRPr lang="en-US" i="1" dirty="0" smtClean="0"/>
          </a:p>
          <a:p>
            <a:r>
              <a:rPr lang="en-US" i="1" dirty="0"/>
              <a:t>My experiences of external objects are caused by nothing, and the set of experiences associated with my conception of a given object will have no common source. Indeed, my experiences are not caused by any reality external to them at all. So this is a genuine skeptical hypothesis: if accepted, it would cause us to reject most of our beliefs about the external world </a:t>
            </a:r>
            <a:endParaRPr lang="en-US" i="1" dirty="0" smtClean="0"/>
          </a:p>
          <a:p>
            <a:r>
              <a:rPr lang="en-US" dirty="0"/>
              <a:t>If so, then if we are granted the assumption that there is some explanation for the regularities in our experience, then it is safe to say that some of our beliefs about the external world are correct. </a:t>
            </a:r>
            <a:endParaRPr lang="en-US" i="1" dirty="0" smtClean="0"/>
          </a:p>
          <a:p>
            <a:endParaRPr lang="en-US" dirty="0"/>
          </a:p>
        </p:txBody>
      </p:sp>
    </p:spTree>
    <p:extLst>
      <p:ext uri="{BB962C8B-B14F-4D97-AF65-F5344CB8AC3E}">
        <p14:creationId xmlns:p14="http://schemas.microsoft.com/office/powerpoint/2010/main" val="11565497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9137248" cy="6858000"/>
          </a:xfrm>
          <a:prstGeom prst="rect">
            <a:avLst/>
          </a:prstGeom>
        </p:spPr>
      </p:pic>
      <p:sp>
        <p:nvSpPr>
          <p:cNvPr id="5" name="TextBox 4"/>
          <p:cNvSpPr txBox="1"/>
          <p:nvPr/>
        </p:nvSpPr>
        <p:spPr>
          <a:xfrm>
            <a:off x="1295400" y="1625600"/>
            <a:ext cx="7010400" cy="3416320"/>
          </a:xfrm>
          <a:prstGeom prst="rect">
            <a:avLst/>
          </a:prstGeom>
          <a:noFill/>
        </p:spPr>
        <p:txBody>
          <a:bodyPr wrap="square" rtlCol="0">
            <a:spAutoFit/>
          </a:bodyPr>
          <a:lstStyle/>
          <a:p>
            <a:r>
              <a:rPr lang="en-US" sz="7200" dirty="0" smtClean="0">
                <a:solidFill>
                  <a:srgbClr val="FF0000"/>
                </a:solidFill>
                <a:latin typeface="Matura MT Script Capitals"/>
                <a:cs typeface="Matura MT Script Capitals"/>
              </a:rPr>
              <a:t>We’re Happy…What’s the problem?</a:t>
            </a:r>
            <a:endParaRPr lang="en-US" sz="7200" dirty="0">
              <a:solidFill>
                <a:srgbClr val="FF0000"/>
              </a:solidFill>
              <a:latin typeface="Matura MT Script Capitals"/>
              <a:cs typeface="Matura MT Script Capitals"/>
            </a:endParaRPr>
          </a:p>
        </p:txBody>
      </p:sp>
    </p:spTree>
    <p:extLst>
      <p:ext uri="{BB962C8B-B14F-4D97-AF65-F5344CB8AC3E}">
        <p14:creationId xmlns:p14="http://schemas.microsoft.com/office/powerpoint/2010/main" val="195334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094" r="401" b="8923"/>
          <a:stretch>
            <a:fillRect/>
          </a:stretch>
        </p:blipFill>
        <p:spPr bwMode="auto">
          <a:xfrm>
            <a:off x="-1168400" y="918678"/>
            <a:ext cx="10312400" cy="632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Thought Experiments </a:t>
            </a:r>
            <a:endParaRPr lang="en-US" dirty="0"/>
          </a:p>
        </p:txBody>
      </p:sp>
      <p:sp>
        <p:nvSpPr>
          <p:cNvPr id="3" name="Content Placeholder 2"/>
          <p:cNvSpPr>
            <a:spLocks noGrp="1"/>
          </p:cNvSpPr>
          <p:nvPr>
            <p:ph idx="1"/>
          </p:nvPr>
        </p:nvSpPr>
        <p:spPr>
          <a:xfrm>
            <a:off x="4724400" y="721927"/>
            <a:ext cx="4191000" cy="3500921"/>
          </a:xfrm>
        </p:spPr>
        <p:txBody>
          <a:bodyPr>
            <a:normAutofit/>
          </a:bodyPr>
          <a:lstStyle/>
          <a:p>
            <a:r>
              <a:rPr lang="en-US" dirty="0" smtClean="0"/>
              <a:t>Can we tell the story without begging the question?</a:t>
            </a:r>
          </a:p>
          <a:p>
            <a:r>
              <a:rPr lang="en-US" dirty="0" smtClean="0"/>
              <a:t>Can the thought experiment be described in different ways?</a:t>
            </a:r>
          </a:p>
          <a:p>
            <a:r>
              <a:rPr lang="en-US" dirty="0" smtClean="0"/>
              <a:t>Is the Brain in the Vat thought experiment a skeptical hypothesis?</a:t>
            </a:r>
            <a:endParaRPr lang="en-US" dirty="0"/>
          </a:p>
        </p:txBody>
      </p:sp>
    </p:spTree>
    <p:extLst>
      <p:ext uri="{BB962C8B-B14F-4D97-AF65-F5344CB8AC3E}">
        <p14:creationId xmlns:p14="http://schemas.microsoft.com/office/powerpoint/2010/main" val="15460031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Chalmers’ Agenda</a:t>
            </a:r>
            <a:endParaRPr lang="en-US" dirty="0"/>
          </a:p>
        </p:txBody>
      </p:sp>
      <p:sp>
        <p:nvSpPr>
          <p:cNvPr id="3" name="Content Placeholder 2"/>
          <p:cNvSpPr>
            <a:spLocks noGrp="1"/>
          </p:cNvSpPr>
          <p:nvPr>
            <p:ph idx="1"/>
          </p:nvPr>
        </p:nvSpPr>
        <p:spPr/>
        <p:txBody>
          <a:bodyPr/>
          <a:lstStyle/>
          <a:p>
            <a:r>
              <a:rPr lang="en-US" dirty="0" smtClean="0"/>
              <a:t>The Skeptical Hypothesis</a:t>
            </a:r>
          </a:p>
          <a:p>
            <a:r>
              <a:rPr lang="en-US" dirty="0" smtClean="0"/>
              <a:t>Argument to show that the Matrix Hypothesis isn’t a skeptical hypothesis.</a:t>
            </a:r>
          </a:p>
          <a:p>
            <a:pPr lvl="1"/>
            <a:r>
              <a:rPr lang="en-US" dirty="0" smtClean="0"/>
              <a:t>The  Matrix Hypothesis</a:t>
            </a:r>
          </a:p>
          <a:p>
            <a:pPr lvl="1"/>
            <a:r>
              <a:rPr lang="en-US" dirty="0" smtClean="0"/>
              <a:t>The Metaphysical Hypothesis: not a skeptical hypothesis</a:t>
            </a:r>
            <a:endParaRPr lang="en-US" dirty="0"/>
          </a:p>
          <a:p>
            <a:pPr lvl="1"/>
            <a:r>
              <a:rPr lang="en-US" dirty="0" smtClean="0"/>
              <a:t>The Matrix Hypothesis is equivalent to the Metaphysical Hypothesis</a:t>
            </a:r>
          </a:p>
          <a:p>
            <a:r>
              <a:rPr lang="en-US" dirty="0" smtClean="0"/>
              <a:t>Objections to the thesis that the Matrix Hypothesis isn’t a skeptical hypothesis</a:t>
            </a:r>
          </a:p>
          <a:p>
            <a:r>
              <a:rPr lang="en-US" dirty="0" smtClean="0"/>
              <a:t>Variants on the Matrix hypothesis</a:t>
            </a:r>
          </a:p>
        </p:txBody>
      </p:sp>
    </p:spTree>
    <p:extLst>
      <p:ext uri="{BB962C8B-B14F-4D97-AF65-F5344CB8AC3E}">
        <p14:creationId xmlns:p14="http://schemas.microsoft.com/office/powerpoint/2010/main" val="1995876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Brains in Vats</a:t>
            </a:r>
            <a:endParaRPr lang="en-US" dirty="0"/>
          </a:p>
        </p:txBody>
      </p:sp>
      <p:sp>
        <p:nvSpPr>
          <p:cNvPr id="3" name="Content Placeholder 2"/>
          <p:cNvSpPr>
            <a:spLocks noGrp="1"/>
          </p:cNvSpPr>
          <p:nvPr>
            <p:ph idx="1"/>
          </p:nvPr>
        </p:nvSpPr>
        <p:spPr>
          <a:xfrm>
            <a:off x="457200" y="4491971"/>
            <a:ext cx="8229600" cy="1990452"/>
          </a:xfrm>
        </p:spPr>
        <p:txBody>
          <a:bodyPr/>
          <a:lstStyle/>
          <a:p>
            <a:r>
              <a:rPr lang="en-US" b="1" dirty="0" smtClean="0"/>
              <a:t>Matrix: </a:t>
            </a:r>
            <a:r>
              <a:rPr lang="en-US" dirty="0" smtClean="0"/>
              <a:t>an artificially-designed computer simulation of a world.</a:t>
            </a:r>
          </a:p>
          <a:p>
            <a:r>
              <a:rPr lang="en-US" b="1" dirty="0" err="1" smtClean="0"/>
              <a:t>Envatted</a:t>
            </a:r>
            <a:r>
              <a:rPr lang="en-US" dirty="0" smtClean="0"/>
              <a:t> </a:t>
            </a:r>
            <a:r>
              <a:rPr lang="en-US" b="1" dirty="0" smtClean="0"/>
              <a:t>(“in a matrix”): </a:t>
            </a:r>
            <a:r>
              <a:rPr lang="en-US" dirty="0" smtClean="0"/>
              <a:t>has a cognitive system which receives its inputs from and sends its outputs to a matrix.</a:t>
            </a:r>
            <a:endParaRPr lang="en-US" dirty="0"/>
          </a:p>
        </p:txBody>
      </p:sp>
      <p:pic>
        <p:nvPicPr>
          <p:cNvPr id="4" name="Picture 3" descr="http://www.u.arizona.edu/%7Echalmers/pics/@@/matrix1.jpg"/>
          <p:cNvPicPr/>
          <p:nvPr/>
        </p:nvPicPr>
        <p:blipFill>
          <a:blip r:embed="rId3">
            <a:extLst>
              <a:ext uri="{28A0092B-C50C-407E-A947-70E740481C1C}">
                <a14:useLocalDpi xmlns:a14="http://schemas.microsoft.com/office/drawing/2010/main" val="0"/>
              </a:ext>
            </a:extLst>
          </a:blip>
          <a:srcRect/>
          <a:stretch>
            <a:fillRect/>
          </a:stretch>
        </p:blipFill>
        <p:spPr bwMode="auto">
          <a:xfrm>
            <a:off x="3374707" y="1417638"/>
            <a:ext cx="2394585" cy="2633980"/>
          </a:xfrm>
          <a:prstGeom prst="rect">
            <a:avLst/>
          </a:prstGeom>
          <a:noFill/>
          <a:ln>
            <a:noFill/>
          </a:ln>
        </p:spPr>
      </p:pic>
    </p:spTree>
    <p:extLst>
      <p:ext uri="{BB962C8B-B14F-4D97-AF65-F5344CB8AC3E}">
        <p14:creationId xmlns:p14="http://schemas.microsoft.com/office/powerpoint/2010/main" val="42465018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Matrix Hypothesis</a:t>
            </a:r>
            <a:endParaRPr lang="en-US" dirty="0"/>
          </a:p>
        </p:txBody>
      </p:sp>
      <p:sp>
        <p:nvSpPr>
          <p:cNvPr id="3" name="Content Placeholder 2"/>
          <p:cNvSpPr>
            <a:spLocks noGrp="1"/>
          </p:cNvSpPr>
          <p:nvPr>
            <p:ph idx="1"/>
          </p:nvPr>
        </p:nvSpPr>
        <p:spPr/>
        <p:txBody>
          <a:bodyPr/>
          <a:lstStyle/>
          <a:p>
            <a:r>
              <a:rPr lang="en-US" dirty="0" smtClean="0"/>
              <a:t>The hypothesis that I am in, and have always been in a matrix, i.e. “</a:t>
            </a:r>
            <a:r>
              <a:rPr lang="en-US" dirty="0" err="1" smtClean="0"/>
              <a:t>envatted</a:t>
            </a:r>
            <a:r>
              <a:rPr lang="en-US" dirty="0" smtClean="0"/>
              <a:t>”</a:t>
            </a:r>
          </a:p>
          <a:p>
            <a:r>
              <a:rPr lang="en-US" dirty="0" smtClean="0"/>
              <a:t>Is this a </a:t>
            </a:r>
            <a:r>
              <a:rPr lang="en-US" i="1" dirty="0" smtClean="0"/>
              <a:t>skeptical hypothesis</a:t>
            </a:r>
            <a:r>
              <a:rPr lang="en-US" dirty="0" smtClean="0"/>
              <a:t>: i.e. one that would falsify most of my beliefs if it were true? E.g.</a:t>
            </a:r>
          </a:p>
          <a:p>
            <a:pPr lvl="1"/>
            <a:r>
              <a:rPr lang="en-US" dirty="0" smtClean="0"/>
              <a:t>I am in </a:t>
            </a:r>
            <a:r>
              <a:rPr lang="en-US" dirty="0" smtClean="0"/>
              <a:t>Tucson</a:t>
            </a:r>
            <a:endParaRPr lang="en-US" dirty="0" smtClean="0"/>
          </a:p>
          <a:p>
            <a:pPr lvl="1"/>
            <a:r>
              <a:rPr lang="en-US" dirty="0" smtClean="0"/>
              <a:t>I was born in Australia</a:t>
            </a:r>
          </a:p>
          <a:p>
            <a:pPr lvl="1"/>
            <a:r>
              <a:rPr lang="en-US" dirty="0" smtClean="0"/>
              <a:t>I have hair</a:t>
            </a:r>
          </a:p>
          <a:p>
            <a:r>
              <a:rPr lang="en-US" dirty="0" smtClean="0"/>
              <a:t>Chalmers will argue that, contrary to the conventional reading, the Matrix Hypothesis is not a skeptical hypothesis: all the above are true!</a:t>
            </a:r>
          </a:p>
          <a:p>
            <a:endParaRPr lang="en-US" dirty="0"/>
          </a:p>
        </p:txBody>
      </p:sp>
    </p:spTree>
    <p:extLst>
      <p:ext uri="{BB962C8B-B14F-4D97-AF65-F5344CB8AC3E}">
        <p14:creationId xmlns:p14="http://schemas.microsoft.com/office/powerpoint/2010/main" val="23650389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Semantic Externalism</a:t>
            </a:r>
            <a:endParaRPr lang="en-US" dirty="0"/>
          </a:p>
        </p:txBody>
      </p:sp>
      <p:sp>
        <p:nvSpPr>
          <p:cNvPr id="3" name="Content Placeholder 2"/>
          <p:cNvSpPr>
            <a:spLocks noGrp="1"/>
          </p:cNvSpPr>
          <p:nvPr>
            <p:ph idx="1"/>
          </p:nvPr>
        </p:nvSpPr>
        <p:spPr>
          <a:xfrm>
            <a:off x="457200" y="918678"/>
            <a:ext cx="8229600" cy="5507522"/>
          </a:xfrm>
        </p:spPr>
        <p:txBody>
          <a:bodyPr>
            <a:normAutofit/>
          </a:bodyPr>
          <a:lstStyle/>
          <a:p>
            <a:pPr marL="0" indent="0">
              <a:buNone/>
            </a:pPr>
            <a:r>
              <a:rPr lang="en-US" dirty="0" smtClean="0"/>
              <a:t>“Which ever way you cut it, </a:t>
            </a:r>
            <a:r>
              <a:rPr lang="en-US" i="1" dirty="0" smtClean="0"/>
              <a:t>meanings</a:t>
            </a:r>
            <a:r>
              <a:rPr lang="en-US" dirty="0" smtClean="0"/>
              <a:t> are not in the head”</a:t>
            </a:r>
          </a:p>
          <a:p>
            <a:pPr lvl="8"/>
            <a:r>
              <a:rPr lang="en-US" dirty="0" smtClean="0"/>
              <a:t>Hillary Putnam</a:t>
            </a:r>
          </a:p>
          <a:p>
            <a:r>
              <a:rPr lang="en-US" dirty="0" smtClean="0"/>
              <a:t>My exact intrinsic duplicate could mean something different from what I mean</a:t>
            </a:r>
          </a:p>
          <a:p>
            <a:pPr lvl="1"/>
            <a:r>
              <a:rPr lang="en-US" dirty="0" smtClean="0"/>
              <a:t>e.g. my </a:t>
            </a:r>
            <a:r>
              <a:rPr lang="en-US" dirty="0" err="1" smtClean="0"/>
              <a:t>envatted</a:t>
            </a:r>
            <a:r>
              <a:rPr lang="en-US" dirty="0" smtClean="0"/>
              <a:t> virtual duplicate does not mean the same thing that I mean when she says “Tucson”</a:t>
            </a:r>
          </a:p>
          <a:p>
            <a:pPr lvl="1"/>
            <a:r>
              <a:rPr lang="en-US" dirty="0" smtClean="0"/>
              <a:t>or have the same beliefs that I have when she believes that Tucson is in Arizona, etc.</a:t>
            </a:r>
          </a:p>
          <a:p>
            <a:r>
              <a:rPr lang="en-US" i="1" dirty="0" smtClean="0"/>
              <a:t>What</a:t>
            </a:r>
            <a:r>
              <a:rPr lang="en-US" dirty="0" smtClean="0"/>
              <a:t> we say and </a:t>
            </a:r>
            <a:r>
              <a:rPr lang="en-US" i="1" dirty="0" smtClean="0"/>
              <a:t>what</a:t>
            </a:r>
            <a:r>
              <a:rPr lang="en-US" dirty="0" smtClean="0"/>
              <a:t> we believe depend of circumstances outside the head</a:t>
            </a:r>
          </a:p>
          <a:p>
            <a:pPr lvl="1"/>
            <a:r>
              <a:rPr lang="en-US" dirty="0" smtClean="0"/>
              <a:t>consider Twin Earth…</a:t>
            </a:r>
          </a:p>
        </p:txBody>
      </p:sp>
    </p:spTree>
    <p:extLst>
      <p:ext uri="{BB962C8B-B14F-4D97-AF65-F5344CB8AC3E}">
        <p14:creationId xmlns:p14="http://schemas.microsoft.com/office/powerpoint/2010/main" val="26075482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smtClean="0"/>
              <a:t>Metaphysical Hypothesis</a:t>
            </a:r>
            <a:endParaRPr lang="en-US"/>
          </a:p>
        </p:txBody>
      </p:sp>
      <p:sp>
        <p:nvSpPr>
          <p:cNvPr id="3" name="Content Placeholder 2"/>
          <p:cNvSpPr>
            <a:spLocks noGrp="1"/>
          </p:cNvSpPr>
          <p:nvPr>
            <p:ph idx="1"/>
          </p:nvPr>
        </p:nvSpPr>
        <p:spPr>
          <a:xfrm>
            <a:off x="457200" y="918678"/>
            <a:ext cx="8229600" cy="5580734"/>
          </a:xfrm>
        </p:spPr>
        <p:txBody>
          <a:bodyPr>
            <a:normAutofit/>
          </a:bodyPr>
          <a:lstStyle/>
          <a:p>
            <a:pPr marL="0" indent="0">
              <a:spcAft>
                <a:spcPts val="2400"/>
              </a:spcAft>
              <a:buNone/>
            </a:pPr>
            <a:r>
              <a:rPr lang="en-US" i="1" dirty="0" smtClean="0"/>
              <a:t>I will argue that the hypothesis that I am </a:t>
            </a:r>
            <a:r>
              <a:rPr lang="en-US" i="1" dirty="0" err="1" smtClean="0"/>
              <a:t>envatted</a:t>
            </a:r>
            <a:r>
              <a:rPr lang="en-US" i="1" dirty="0" smtClean="0"/>
              <a:t> is not a skeptical hypothesis, but a metaphysical hypothesis. That is, it is a hypothesis about the underlying nature of reality.</a:t>
            </a:r>
          </a:p>
          <a:p>
            <a:pPr>
              <a:spcAft>
                <a:spcPts val="2400"/>
              </a:spcAft>
            </a:pPr>
            <a:r>
              <a:rPr lang="en-US" dirty="0" smtClean="0"/>
              <a:t>Physical processes are fundamentally computational</a:t>
            </a:r>
          </a:p>
          <a:p>
            <a:pPr>
              <a:spcAft>
                <a:spcPts val="2400"/>
              </a:spcAft>
            </a:pPr>
            <a:r>
              <a:rPr lang="en-US" dirty="0" smtClean="0"/>
              <a:t>Our cognitive systems are separate from physical processes, but interact with these processes</a:t>
            </a:r>
          </a:p>
          <a:p>
            <a:pPr>
              <a:spcAft>
                <a:spcPts val="2400"/>
              </a:spcAft>
            </a:pPr>
            <a:r>
              <a:rPr lang="en-US" dirty="0" smtClean="0"/>
              <a:t>Physical reality is created by beings outside physical space-time</a:t>
            </a:r>
          </a:p>
        </p:txBody>
      </p:sp>
    </p:spTree>
    <p:extLst>
      <p:ext uri="{BB962C8B-B14F-4D97-AF65-F5344CB8AC3E}">
        <p14:creationId xmlns:p14="http://schemas.microsoft.com/office/powerpoint/2010/main" val="1971573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2639</TotalTime>
  <Words>3624</Words>
  <Application>Microsoft Macintosh PowerPoint</Application>
  <PresentationFormat>On-screen Show (4:3)</PresentationFormat>
  <Paragraphs>149</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Against Global Skepticism</vt:lpstr>
      <vt:lpstr>Skeptical vs. Metaphysical Hypotheses</vt:lpstr>
      <vt:lpstr>Thought Experiments </vt:lpstr>
      <vt:lpstr>Chalmers’ Agenda</vt:lpstr>
      <vt:lpstr>Brains in Vats</vt:lpstr>
      <vt:lpstr>The Matrix Hypothesis</vt:lpstr>
      <vt:lpstr>Semantic Externalism</vt:lpstr>
      <vt:lpstr>The Metaphysical Hypothesis</vt:lpstr>
      <vt:lpstr>Envattment Reconsidered</vt:lpstr>
      <vt:lpstr>Proving the Biconditional</vt:lpstr>
      <vt:lpstr>The Creation Hypothesis</vt:lpstr>
      <vt:lpstr>The Creation Hypothesis</vt:lpstr>
      <vt:lpstr>The Computational Hypothesis</vt:lpstr>
      <vt:lpstr>The Computational Hypothesis</vt:lpstr>
      <vt:lpstr>The Mind-Body Hypothesis</vt:lpstr>
      <vt:lpstr>The Metaphysical Hypothesis</vt:lpstr>
      <vt:lpstr>The Matrix as a Metaphysical Hypothesis</vt:lpstr>
      <vt:lpstr>Life in the Matrix</vt:lpstr>
      <vt:lpstr>What, Me Worry?</vt:lpstr>
      <vt:lpstr>Objections</vt:lpstr>
      <vt:lpstr>Where Am I?</vt:lpstr>
      <vt:lpstr>Reference</vt:lpstr>
      <vt:lpstr>What are virtual objects made of?</vt:lpstr>
      <vt:lpstr>Actions and Other Minds</vt:lpstr>
      <vt:lpstr>How theory-laden is ordinary language?</vt:lpstr>
      <vt:lpstr>Other Skeptical Hypotheses</vt:lpstr>
      <vt:lpstr>New Matrix &amp; Local Matrix Hypothess</vt:lpstr>
      <vt:lpstr>Recent Matrix Hypothesis</vt:lpstr>
      <vt:lpstr>Extendible Local Matrix Hypothesis</vt:lpstr>
      <vt:lpstr>The Macroscopic Matrix Hypothesis</vt:lpstr>
      <vt:lpstr>The God Hypothesis</vt:lpstr>
      <vt:lpstr>Evil Genius and Dream Hypotheses</vt:lpstr>
      <vt:lpstr>The Chaos Hypothesis</vt:lpstr>
      <vt:lpstr>PowerPoint Presentation</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Matrix as Metaphysics</dc:title>
  <dc:creator>H. E. Baber</dc:creator>
  <cp:lastModifiedBy>H. E. Baber</cp:lastModifiedBy>
  <cp:revision>56</cp:revision>
  <dcterms:created xsi:type="dcterms:W3CDTF">2012-07-15T20:24:38Z</dcterms:created>
  <dcterms:modified xsi:type="dcterms:W3CDTF">2012-09-20T17:46:51Z</dcterms:modified>
</cp:coreProperties>
</file>