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6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697" autoAdjust="0"/>
    <p:restoredTop sz="94660"/>
  </p:normalViewPr>
  <p:slideViewPr>
    <p:cSldViewPr snapToObjects="1">
      <p:cViewPr varScale="1">
        <p:scale>
          <a:sx n="62" d="100"/>
          <a:sy n="62" d="100"/>
        </p:scale>
        <p:origin x="-120" y="-416"/>
      </p:cViewPr>
      <p:guideLst>
        <p:guide orient="horz" pos="2160"/>
        <p:guide pos="2880"/>
      </p:guideLst>
    </p:cSldViewPr>
  </p:slideViewPr>
  <p:outlineViewPr>
    <p:cViewPr>
      <p:scale>
        <a:sx n="33" d="100"/>
        <a:sy n="33" d="100"/>
      </p:scale>
      <p:origin x="0" y="23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9F10FE1-4E05-8E45-8EAB-9C3EEA460ADA}" type="datetime1">
              <a:rPr lang="en-US"/>
              <a:pPr/>
              <a:t>6/6/12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C2DB89-D0F5-FD4F-A3F3-341D493C78D3}" type="slidenum">
              <a:rPr lang="en-US"/>
              <a:pPr/>
              <a:t>‹#›</a:t>
            </a:fld>
            <a:endParaRPr lang="en-US"/>
          </a:p>
        </p:txBody>
      </p:sp>
    </p:spTree>
    <p:extLst>
      <p:ext uri="{BB962C8B-B14F-4D97-AF65-F5344CB8AC3E}">
        <p14:creationId xmlns:p14="http://schemas.microsoft.com/office/powerpoint/2010/main" val="132863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E12A8E7-D349-8449-B8E6-DD64A420705B}" type="datetime1">
              <a:rPr lang="en-US"/>
              <a:pPr/>
              <a:t>6/6/12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A03E65-33F1-794C-9ACB-63F329084DC1}" type="slidenum">
              <a:rPr lang="en-US"/>
              <a:pPr/>
              <a:t>‹#›</a:t>
            </a:fld>
            <a:endParaRPr lang="en-US"/>
          </a:p>
        </p:txBody>
      </p:sp>
    </p:spTree>
    <p:extLst>
      <p:ext uri="{BB962C8B-B14F-4D97-AF65-F5344CB8AC3E}">
        <p14:creationId xmlns:p14="http://schemas.microsoft.com/office/powerpoint/2010/main" val="361887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C75C67-D470-1646-8F4D-FF3ACCF4E7FC}" type="datetime1">
              <a:rPr lang="en-US"/>
              <a:pPr/>
              <a:t>6/6/12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A9454-EA27-8248-80A9-A1D8924A4F44}" type="slidenum">
              <a:rPr lang="en-US"/>
              <a:pPr/>
              <a:t>‹#›</a:t>
            </a:fld>
            <a:endParaRPr lang="en-US"/>
          </a:p>
        </p:txBody>
      </p:sp>
    </p:spTree>
    <p:extLst>
      <p:ext uri="{BB962C8B-B14F-4D97-AF65-F5344CB8AC3E}">
        <p14:creationId xmlns:p14="http://schemas.microsoft.com/office/powerpoint/2010/main" val="300689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3BE4D6-59DB-FC46-BC8D-93F863AB7F50}" type="datetime1">
              <a:rPr lang="en-US"/>
              <a:pPr/>
              <a:t>6/6/12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3D4BB8-98D1-C548-BE96-0D9C06257E83}" type="slidenum">
              <a:rPr lang="en-US"/>
              <a:pPr/>
              <a:t>‹#›</a:t>
            </a:fld>
            <a:endParaRPr lang="en-US"/>
          </a:p>
        </p:txBody>
      </p:sp>
    </p:spTree>
    <p:extLst>
      <p:ext uri="{BB962C8B-B14F-4D97-AF65-F5344CB8AC3E}">
        <p14:creationId xmlns:p14="http://schemas.microsoft.com/office/powerpoint/2010/main" val="344485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0151EF4-9352-9A44-81E7-0BB4427878DD}" type="datetime1">
              <a:rPr lang="en-US"/>
              <a:pPr/>
              <a:t>6/6/12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83A9D9-943F-BB41-8A10-43BC3B7523E6}" type="slidenum">
              <a:rPr lang="en-US"/>
              <a:pPr/>
              <a:t>‹#›</a:t>
            </a:fld>
            <a:endParaRPr lang="en-US"/>
          </a:p>
        </p:txBody>
      </p:sp>
    </p:spTree>
    <p:extLst>
      <p:ext uri="{BB962C8B-B14F-4D97-AF65-F5344CB8AC3E}">
        <p14:creationId xmlns:p14="http://schemas.microsoft.com/office/powerpoint/2010/main" val="258666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EB2E672-575B-3044-A3C4-61C8F436DD5A}" type="datetime1">
              <a:rPr lang="en-US"/>
              <a:pPr/>
              <a:t>6/6/12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A388F73-7F60-7746-9531-785198D6F8E3}" type="slidenum">
              <a:rPr lang="en-US"/>
              <a:pPr/>
              <a:t>‹#›</a:t>
            </a:fld>
            <a:endParaRPr lang="en-US"/>
          </a:p>
        </p:txBody>
      </p:sp>
    </p:spTree>
    <p:extLst>
      <p:ext uri="{BB962C8B-B14F-4D97-AF65-F5344CB8AC3E}">
        <p14:creationId xmlns:p14="http://schemas.microsoft.com/office/powerpoint/2010/main" val="228360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AD4C687-890F-1148-BE20-AD9F2B151477}" type="datetime1">
              <a:rPr lang="en-US"/>
              <a:pPr/>
              <a:t>6/6/12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53EDF41-D900-F843-A868-B641474FEC53}" type="slidenum">
              <a:rPr lang="en-US"/>
              <a:pPr/>
              <a:t>‹#›</a:t>
            </a:fld>
            <a:endParaRPr lang="en-US"/>
          </a:p>
        </p:txBody>
      </p:sp>
    </p:spTree>
    <p:extLst>
      <p:ext uri="{BB962C8B-B14F-4D97-AF65-F5344CB8AC3E}">
        <p14:creationId xmlns:p14="http://schemas.microsoft.com/office/powerpoint/2010/main" val="1888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C9AF77A-F8A8-2D4B-973D-5E179FB223DB}" type="datetime1">
              <a:rPr lang="en-US"/>
              <a:pPr/>
              <a:t>6/6/12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0C81923-E76E-2E47-8115-E0569FC3E1A3}" type="slidenum">
              <a:rPr lang="en-US"/>
              <a:pPr/>
              <a:t>‹#›</a:t>
            </a:fld>
            <a:endParaRPr lang="en-US"/>
          </a:p>
        </p:txBody>
      </p:sp>
    </p:spTree>
    <p:extLst>
      <p:ext uri="{BB962C8B-B14F-4D97-AF65-F5344CB8AC3E}">
        <p14:creationId xmlns:p14="http://schemas.microsoft.com/office/powerpoint/2010/main" val="124770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F79D8F1-5919-744B-835B-68CF59639293}" type="datetime1">
              <a:rPr lang="en-US"/>
              <a:pPr/>
              <a:t>6/6/12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5083515-2DB4-EA46-8C4E-3F4D7790B953}" type="slidenum">
              <a:rPr lang="en-US"/>
              <a:pPr/>
              <a:t>‹#›</a:t>
            </a:fld>
            <a:endParaRPr lang="en-US"/>
          </a:p>
        </p:txBody>
      </p:sp>
    </p:spTree>
    <p:extLst>
      <p:ext uri="{BB962C8B-B14F-4D97-AF65-F5344CB8AC3E}">
        <p14:creationId xmlns:p14="http://schemas.microsoft.com/office/powerpoint/2010/main" val="381648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DF9AC5-5ECB-E14B-B3DD-EF94BB637572}" type="datetime1">
              <a:rPr lang="en-US"/>
              <a:pPr/>
              <a:t>6/6/12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DE266AB-88CA-A24A-80B0-2CFF7D830201}" type="slidenum">
              <a:rPr lang="en-US"/>
              <a:pPr/>
              <a:t>‹#›</a:t>
            </a:fld>
            <a:endParaRPr lang="en-US"/>
          </a:p>
        </p:txBody>
      </p:sp>
    </p:spTree>
    <p:extLst>
      <p:ext uri="{BB962C8B-B14F-4D97-AF65-F5344CB8AC3E}">
        <p14:creationId xmlns:p14="http://schemas.microsoft.com/office/powerpoint/2010/main" val="421135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A477FE0-0089-C149-9EEB-079947FCB0FD}" type="datetime1">
              <a:rPr lang="en-US"/>
              <a:pPr/>
              <a:t>6/6/12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093BF86-61D5-5E4A-BBFA-307C25F9D564}" type="slidenum">
              <a:rPr lang="en-US"/>
              <a:pPr/>
              <a:t>‹#›</a:t>
            </a:fld>
            <a:endParaRPr lang="en-US"/>
          </a:p>
        </p:txBody>
      </p:sp>
    </p:spTree>
    <p:extLst>
      <p:ext uri="{BB962C8B-B14F-4D97-AF65-F5344CB8AC3E}">
        <p14:creationId xmlns:p14="http://schemas.microsoft.com/office/powerpoint/2010/main" val="21297994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143000"/>
            <a:ext cx="82296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60D73AD-D486-0F46-B4F9-6D2A8C61A396}" type="datetime1">
              <a:rPr lang="en-US"/>
              <a:pPr/>
              <a:t>6/6/12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912F41B-0B8F-D540-875E-41F0D36999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Gill Sans"/>
          <a:ea typeface="ＭＳ Ｐゴシック" charset="-128"/>
          <a:cs typeface="Gill Sans"/>
        </a:defRPr>
      </a:lvl1pPr>
      <a:lvl2pPr algn="ctr" defTabSz="457200" rtl="0" eaLnBrk="0" fontAlgn="base" hangingPunct="0">
        <a:spcBef>
          <a:spcPct val="0"/>
        </a:spcBef>
        <a:spcAft>
          <a:spcPct val="0"/>
        </a:spcAft>
        <a:defRPr sz="4400">
          <a:solidFill>
            <a:schemeClr val="tx1"/>
          </a:solidFill>
          <a:latin typeface="Gill Sans" charset="0"/>
          <a:ea typeface="ＭＳ Ｐゴシック" charset="-128"/>
        </a:defRPr>
      </a:lvl2pPr>
      <a:lvl3pPr algn="ctr" defTabSz="457200" rtl="0" eaLnBrk="0" fontAlgn="base" hangingPunct="0">
        <a:spcBef>
          <a:spcPct val="0"/>
        </a:spcBef>
        <a:spcAft>
          <a:spcPct val="0"/>
        </a:spcAft>
        <a:defRPr sz="4400">
          <a:solidFill>
            <a:schemeClr val="tx1"/>
          </a:solidFill>
          <a:latin typeface="Gill Sans" charset="0"/>
          <a:ea typeface="ＭＳ Ｐゴシック" charset="-128"/>
        </a:defRPr>
      </a:lvl3pPr>
      <a:lvl4pPr algn="ctr" defTabSz="457200" rtl="0" eaLnBrk="0" fontAlgn="base" hangingPunct="0">
        <a:spcBef>
          <a:spcPct val="0"/>
        </a:spcBef>
        <a:spcAft>
          <a:spcPct val="0"/>
        </a:spcAft>
        <a:defRPr sz="4400">
          <a:solidFill>
            <a:schemeClr val="tx1"/>
          </a:solidFill>
          <a:latin typeface="Gill Sans" charset="0"/>
          <a:ea typeface="ＭＳ Ｐゴシック" charset="-128"/>
        </a:defRPr>
      </a:lvl4pPr>
      <a:lvl5pPr algn="ctr" defTabSz="457200" rtl="0" eaLnBrk="0" fontAlgn="base" hangingPunct="0">
        <a:spcBef>
          <a:spcPct val="0"/>
        </a:spcBef>
        <a:spcAft>
          <a:spcPct val="0"/>
        </a:spcAft>
        <a:defRPr sz="4400">
          <a:solidFill>
            <a:schemeClr val="tx1"/>
          </a:solidFill>
          <a:latin typeface="Gill Sans" charset="0"/>
          <a:ea typeface="ＭＳ Ｐゴシック" charset="-128"/>
        </a:defRPr>
      </a:lvl5pPr>
      <a:lvl6pPr marL="457200" algn="ctr" defTabSz="457200" rtl="0" fontAlgn="base">
        <a:spcBef>
          <a:spcPct val="0"/>
        </a:spcBef>
        <a:spcAft>
          <a:spcPct val="0"/>
        </a:spcAft>
        <a:defRPr sz="4400">
          <a:solidFill>
            <a:schemeClr val="tx1"/>
          </a:solidFill>
          <a:latin typeface="Gill Sans" charset="0"/>
          <a:ea typeface="ＭＳ Ｐゴシック" charset="-128"/>
        </a:defRPr>
      </a:lvl6pPr>
      <a:lvl7pPr marL="914400" algn="ctr" defTabSz="457200" rtl="0" fontAlgn="base">
        <a:spcBef>
          <a:spcPct val="0"/>
        </a:spcBef>
        <a:spcAft>
          <a:spcPct val="0"/>
        </a:spcAft>
        <a:defRPr sz="4400">
          <a:solidFill>
            <a:schemeClr val="tx1"/>
          </a:solidFill>
          <a:latin typeface="Gill Sans" charset="0"/>
          <a:ea typeface="ＭＳ Ｐゴシック" charset="-128"/>
        </a:defRPr>
      </a:lvl7pPr>
      <a:lvl8pPr marL="1371600" algn="ctr" defTabSz="457200" rtl="0" fontAlgn="base">
        <a:spcBef>
          <a:spcPct val="0"/>
        </a:spcBef>
        <a:spcAft>
          <a:spcPct val="0"/>
        </a:spcAft>
        <a:defRPr sz="4400">
          <a:solidFill>
            <a:schemeClr val="tx1"/>
          </a:solidFill>
          <a:latin typeface="Gill Sans" charset="0"/>
          <a:ea typeface="ＭＳ Ｐゴシック" charset="-128"/>
        </a:defRPr>
      </a:lvl8pPr>
      <a:lvl9pPr marL="1828800" algn="ctr" defTabSz="457200" rtl="0" fontAlgn="base">
        <a:spcBef>
          <a:spcPct val="0"/>
        </a:spcBef>
        <a:spcAft>
          <a:spcPct val="0"/>
        </a:spcAft>
        <a:defRPr sz="4400">
          <a:solidFill>
            <a:schemeClr val="tx1"/>
          </a:solidFill>
          <a:latin typeface="Gill Sans" charset="0"/>
          <a:ea typeface="ＭＳ Ｐゴシック" charset="-128"/>
        </a:defRPr>
      </a:lvl9pPr>
    </p:titleStyle>
    <p:bodyStyle>
      <a:lvl1pPr marL="342900" indent="-3429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charset="-128"/>
          <a:cs typeface="Gill Sans"/>
        </a:defRPr>
      </a:lvl1pPr>
      <a:lvl2pPr marL="742950" indent="-28575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charset="-128"/>
          <a:cs typeface="Gill Sans"/>
        </a:defRPr>
      </a:lvl2pPr>
      <a:lvl3pPr marL="11430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charset="-128"/>
          <a:cs typeface="Gill Sans"/>
        </a:defRPr>
      </a:lvl3pPr>
      <a:lvl4pPr marL="16002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charset="-128"/>
          <a:cs typeface="Gill Sans"/>
        </a:defRPr>
      </a:lvl4pPr>
      <a:lvl5pPr marL="20574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emf"/><Relationship Id="rId5" Type="http://schemas.openxmlformats.org/officeDocument/2006/relationships/image" Target="../media/image21.png"/><Relationship Id="rId6" Type="http://schemas.openxmlformats.org/officeDocument/2006/relationships/image" Target="../media/image22.emf"/><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1.png"/><Relationship Id="rId5" Type="http://schemas.openxmlformats.org/officeDocument/2006/relationships/image" Target="../media/image25.emf"/><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1864"/>
          <a:stretch/>
        </p:blipFill>
        <p:spPr>
          <a:xfrm>
            <a:off x="1828800" y="0"/>
            <a:ext cx="5295825"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atin typeface="Gill Sans" charset="0"/>
                <a:ea typeface="ＭＳ Ｐゴシック" charset="0"/>
              </a:rPr>
              <a:t>Am I were my brain is?</a:t>
            </a:r>
          </a:p>
        </p:txBody>
      </p:sp>
      <p:sp>
        <p:nvSpPr>
          <p:cNvPr id="3" name="Content Placeholder 2"/>
          <p:cNvSpPr>
            <a:spLocks noGrp="1"/>
          </p:cNvSpPr>
          <p:nvPr>
            <p:ph idx="1"/>
          </p:nvPr>
        </p:nvSpPr>
        <p:spPr/>
        <p:txBody>
          <a:bodyPr>
            <a:normAutofit/>
          </a:bodyPr>
          <a:lstStyle/>
          <a:p>
            <a:pPr eaLnBrk="1" hangingPunct="1">
              <a:lnSpc>
                <a:spcPct val="90000"/>
              </a:lnSpc>
            </a:pPr>
            <a:r>
              <a:rPr lang="en-US" sz="1900" b="1" i="1">
                <a:latin typeface="Gill Sans" charset="0"/>
                <a:ea typeface="ＭＳ Ｐゴシック" charset="0"/>
              </a:rPr>
              <a:t>Where Yorick goes there goes Dennett. </a:t>
            </a:r>
            <a:r>
              <a:rPr lang="en-US" sz="1900" i="1">
                <a:latin typeface="Gill Sans" charset="0"/>
                <a:ea typeface="ＭＳ Ｐゴシック" charset="0"/>
              </a:rPr>
              <a:t> This was not at all appealing, however.  How could I be in the vat and not about to go anywhere, when I was so obviously outside the vat looking in and beginning to make guilty plans to return to my room for a substantial lunch?  This begged the question I realized, but it still seemed to be getting at something important.  Casting about for some support for my intuition, I hit upon a legalistic sort of argument that might have appealed to Locke. </a:t>
            </a:r>
          </a:p>
          <a:p>
            <a:pPr eaLnBrk="1" hangingPunct="1">
              <a:lnSpc>
                <a:spcPct val="90000"/>
              </a:lnSpc>
            </a:pPr>
            <a:r>
              <a:rPr lang="en-US" sz="1900" i="1">
                <a:latin typeface="Gill Sans" charset="0"/>
                <a:ea typeface="ＭＳ Ｐゴシック" charset="0"/>
              </a:rPr>
              <a:t>Suppose, I argued to myself, I were now to fly to California, rob a bank, and be apprehended.  In which state would I be tried:  in California, where the robbery took place, or in Texas, where the brains of the outfit were located?  Would I be a California felon with an out-of-state brain, or a Texas felon remotely controlling an accomplice of sorts in California?... the state would be obliged to maintain the life-support system for Yorick though they might move him from Houston to Leavenworth, and aside from the unpleasantness of the opprobrium, I, for one, would not mind at all and would consider myself a free man under those circumstances.  If the state has an interest in forcibly relocating persons in institutions, it would fail to relocate me in any institution by locating Yorick there.  If this were true, it suggested a third alternative.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Gill Sans" charset="0"/>
                <a:ea typeface="ＭＳ Ｐゴシック" charset="0"/>
              </a:rPr>
              <a:t>Am I wherever I think I am?</a:t>
            </a:r>
          </a:p>
        </p:txBody>
      </p:sp>
      <p:sp>
        <p:nvSpPr>
          <p:cNvPr id="3" name="Content Placeholder 2"/>
          <p:cNvSpPr>
            <a:spLocks noGrp="1"/>
          </p:cNvSpPr>
          <p:nvPr>
            <p:ph idx="1"/>
          </p:nvPr>
        </p:nvSpPr>
        <p:spPr>
          <a:xfrm>
            <a:off x="474663" y="946150"/>
            <a:ext cx="8229600" cy="5578475"/>
          </a:xfrm>
        </p:spPr>
        <p:txBody>
          <a:bodyPr>
            <a:normAutofit/>
          </a:bodyPr>
          <a:lstStyle/>
          <a:p>
            <a:pPr eaLnBrk="1" hangingPunct="1">
              <a:lnSpc>
                <a:spcPct val="90000"/>
              </a:lnSpc>
              <a:buFont typeface="Arial" charset="0"/>
              <a:buNone/>
            </a:pPr>
            <a:r>
              <a:rPr lang="en-US" b="1" i="1">
                <a:latin typeface="Gill Sans" charset="0"/>
                <a:ea typeface="ＭＳ Ｐゴシック" charset="0"/>
              </a:rPr>
              <a:t>	Dennett is wherever he thinks he is. </a:t>
            </a:r>
            <a:r>
              <a:rPr lang="en-US" i="1">
                <a:latin typeface="Gill Sans" charset="0"/>
                <a:ea typeface="ＭＳ Ｐゴシック" charset="0"/>
              </a:rPr>
              <a:t> Generalized, the claim was as follows:  At any given time a person has a point of view and the location of the point of view (which is determined internally by the content of the point of view) is also the location of the person. </a:t>
            </a:r>
          </a:p>
          <a:p>
            <a:pPr eaLnBrk="1" hangingPunct="1">
              <a:lnSpc>
                <a:spcPct val="90000"/>
              </a:lnSpc>
              <a:buFont typeface="Arial" charset="0"/>
              <a:buNone/>
            </a:pPr>
            <a:r>
              <a:rPr lang="en-US" i="1">
                <a:latin typeface="Gill Sans" charset="0"/>
                <a:ea typeface="ＭＳ Ｐゴシック" charset="0"/>
              </a:rPr>
              <a:t>	Point of view clearly had something to do with personal location, but it was itself an unclear notion.  It was obvious that the content of one's point of view was not the same as or determined by the content of one's beliefs or thoughts.</a:t>
            </a:r>
          </a:p>
          <a:p>
            <a:pPr eaLnBrk="1" hangingPunct="1">
              <a:lnSpc>
                <a:spcPct val="90000"/>
              </a:lnSpc>
              <a:buFont typeface="Arial" charset="0"/>
              <a:buNone/>
            </a:pPr>
            <a:r>
              <a:rPr lang="en-US" i="1">
                <a:latin typeface="Gill Sans" charset="0"/>
                <a:ea typeface="ＭＳ Ｐゴシック" charset="0"/>
              </a:rPr>
              <a:t>	For example, what should we say about the point of view of the Cinerama viewer who shrieks and twists in his seat as the roller-coaster footage overcomes his psychic distancing?  Has he forgotten that he is safely seated in the theater?... In other cases, my inclination to call such shifts illusory was less strong.  The workers in laboratories and plants who handle dangerous materials…can feel the heft and slipperiness of the containers they manipulate with their metal fingers.  They know perfectly well where they are and are not fooled into false beliefs by the experience, yet it is as if they were inside the isolation chamber they are peering into.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Gill Sans" charset="0"/>
                <a:ea typeface="ＭＳ Ｐゴシック" charset="0"/>
              </a:rPr>
              <a:t>Am I my brain?</a:t>
            </a:r>
          </a:p>
        </p:txBody>
      </p:sp>
      <p:sp>
        <p:nvSpPr>
          <p:cNvPr id="3" name="Content Placeholder 2"/>
          <p:cNvSpPr>
            <a:spLocks noGrp="1"/>
          </p:cNvSpPr>
          <p:nvPr>
            <p:ph idx="1"/>
          </p:nvPr>
        </p:nvSpPr>
        <p:spPr/>
        <p:txBody>
          <a:bodyPr>
            <a:normAutofit/>
          </a:bodyPr>
          <a:lstStyle/>
          <a:p>
            <a:pPr eaLnBrk="1" hangingPunct="1">
              <a:spcAft>
                <a:spcPts val="1200"/>
              </a:spcAft>
            </a:pPr>
            <a:r>
              <a:rPr lang="en-US">
                <a:latin typeface="Gill Sans" charset="0"/>
                <a:ea typeface="ＭＳ Ｐゴシック" charset="0"/>
              </a:rPr>
              <a:t>Identifying with one</a:t>
            </a:r>
            <a:r>
              <a:rPr lang="ja-JP" altLang="en-US">
                <a:latin typeface="Gill Sans" charset="0"/>
                <a:ea typeface="ＭＳ Ｐゴシック" charset="0"/>
              </a:rPr>
              <a:t>’</a:t>
            </a:r>
            <a:r>
              <a:rPr lang="en-US">
                <a:latin typeface="Gill Sans" charset="0"/>
                <a:ea typeface="ＭＳ Ｐゴシック" charset="0"/>
              </a:rPr>
              <a:t>s brain, as suggested by traditional puzzle cases, supports mentalistic accounts of personal identity.</a:t>
            </a:r>
          </a:p>
          <a:p>
            <a:pPr eaLnBrk="1" hangingPunct="1">
              <a:spcAft>
                <a:spcPts val="1200"/>
              </a:spcAft>
            </a:pPr>
            <a:r>
              <a:rPr lang="en-US">
                <a:latin typeface="Gill Sans" charset="0"/>
                <a:ea typeface="ＭＳ Ｐゴシック" charset="0"/>
              </a:rPr>
              <a:t>Dennett challenges the intuitions these cases pump:</a:t>
            </a:r>
          </a:p>
          <a:p>
            <a:pPr eaLnBrk="1" hangingPunct="1">
              <a:spcAft>
                <a:spcPts val="1200"/>
              </a:spcAft>
              <a:buFont typeface="Arial" charset="0"/>
              <a:buNone/>
            </a:pPr>
            <a:r>
              <a:rPr lang="en-US" i="1">
                <a:latin typeface="Gill Sans" charset="0"/>
                <a:ea typeface="ＭＳ Ｐゴシック" charset="0"/>
              </a:rPr>
              <a:t>	Imagine you have written an inflammatory letter which has been published in the Times, the result of which is that the government has chosen to impound your brain for a probationary period of three years in its Dangerous Brain Clinic in Bethesda, Maryland.  Your body of course is allowed freedom to earn a salary and thus to continue its function of laying up income to be taxed.  At this moment, however, your body is seated in an auditorium listening to a peculiar account by Daniel Dennett of his own similar experience.  Try it.  Think yourself to Bethesda, and then hark back longingly to your body, far away, and yet seeming so near.  It is only with long-distance restraint (yours? the government's?) that you can control your impulse to get those hands clapping in polite applause before navigating the old body to the rest room and a well-deserved glass of evening sherry in the lounge.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atin typeface="Gill Sans" charset="0"/>
                <a:ea typeface="ＭＳ Ｐゴシック" charset="0"/>
              </a:rPr>
              <a:t>Underground in Tulsa</a:t>
            </a:r>
          </a:p>
        </p:txBody>
      </p:sp>
      <p:pic>
        <p:nvPicPr>
          <p:cNvPr id="256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0600" y="2362200"/>
            <a:ext cx="5030788"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p:cNvSpPr>
            <a:spLocks noGrp="1"/>
          </p:cNvSpPr>
          <p:nvPr>
            <p:ph idx="1"/>
          </p:nvPr>
        </p:nvSpPr>
        <p:spPr>
          <a:xfrm>
            <a:off x="4191000" y="1354138"/>
            <a:ext cx="3581400" cy="2014537"/>
          </a:xfrm>
        </p:spPr>
        <p:txBody>
          <a:bodyPr/>
          <a:lstStyle/>
          <a:p>
            <a:pPr algn="r" eaLnBrk="1" hangingPunct="1">
              <a:buFont typeface="Arial" charset="0"/>
              <a:buNone/>
            </a:pPr>
            <a:r>
              <a:rPr lang="en-US" i="1">
                <a:latin typeface="Gill Sans" charset="0"/>
                <a:ea typeface="ＭＳ Ｐゴシック" charset="0"/>
              </a:rPr>
              <a:t>	[I]t did seem undeniable that in some sense I and not merely most of me was descending into the earth under Tulsa in search of an atomic warhead. </a:t>
            </a: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4826">
            <a:off x="2478088" y="3319463"/>
            <a:ext cx="1612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a:latin typeface="Gill Sans" charset="0"/>
                <a:ea typeface="ＭＳ Ｐゴシック" charset="0"/>
              </a:rPr>
              <a:t>Instantaneous relocation!</a:t>
            </a:r>
            <a:br>
              <a:rPr lang="en-US" sz="4000">
                <a:latin typeface="Gill Sans" charset="0"/>
                <a:ea typeface="ＭＳ Ｐゴシック" charset="0"/>
              </a:rPr>
            </a:br>
            <a:endParaRPr lang="en-US" sz="4000">
              <a:latin typeface="Gill Sans" charset="0"/>
              <a:ea typeface="ＭＳ Ｐゴシック" charset="0"/>
            </a:endParaRPr>
          </a:p>
        </p:txBody>
      </p:sp>
      <p:sp>
        <p:nvSpPr>
          <p:cNvPr id="26627" name="Content Placeholder 2"/>
          <p:cNvSpPr>
            <a:spLocks noGrp="1"/>
          </p:cNvSpPr>
          <p:nvPr>
            <p:ph idx="1"/>
          </p:nvPr>
        </p:nvSpPr>
        <p:spPr/>
        <p:txBody>
          <a:bodyPr/>
          <a:lstStyle/>
          <a:p>
            <a:pPr eaLnBrk="1" hangingPunct="1">
              <a:buFont typeface="Arial" charset="0"/>
              <a:buNone/>
            </a:pPr>
            <a:r>
              <a:rPr lang="en-US" i="1">
                <a:latin typeface="Gill Sans" charset="0"/>
                <a:ea typeface="ＭＳ Ｐゴシック" charset="0"/>
              </a:rPr>
              <a:t>	I had set to work with my cutting torch when all of a sudden a terrible thing happened.  I went stone deaf.  At first I thought it was only my radio earphones that had broken, but when I tapped on my helmet, I heard nothing.  Apparently the auditory transceivers had gone on the fritz.  I could no longer hear Houston or my own voice, but I could speak, so I started telling them what had happened.  In midsentence, I knew something else had gone wrong.  My vocal apparatus had become paralyzed.  Then my right hand went limp — another transceiver had gone.  I was truly in deep trouble.  But worse was to follow.  After a few more minutes, I went blind.  I cursed my luck, and then I cursed the scientists who had led me into this grave peril.  There I was, deaf, dumb, and blind, in a radioactive hole more than a mile under Tulsa.</a:t>
            </a:r>
          </a:p>
          <a:p>
            <a:pPr eaLnBrk="1" hangingPunct="1">
              <a:buFont typeface="Arial" charset="0"/>
              <a:buNone/>
            </a:pPr>
            <a:r>
              <a:rPr lang="en-US" i="1">
                <a:latin typeface="Gill Sans" charset="0"/>
                <a:ea typeface="ＭＳ Ｐゴシック" charset="0"/>
              </a:rPr>
              <a:t>	 Then the last of my cerebral radio links broke, and suddenly I was faced with a new and even more shocking problem:  whereas an instant before I had been buried alive in Oklahoma, now I was disembodied in Houston.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39713" y="257175"/>
            <a:ext cx="7380287" cy="5481638"/>
          </a:xfrm>
          <a:prstGeom prst="cloudCallout">
            <a:avLst>
              <a:gd name="adj1" fmla="val 43841"/>
              <a:gd name="adj2" fmla="val 41298"/>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3" name="Content Placeholder 2"/>
          <p:cNvSpPr>
            <a:spLocks noGrp="1"/>
          </p:cNvSpPr>
          <p:nvPr>
            <p:ph idx="1"/>
          </p:nvPr>
        </p:nvSpPr>
        <p:spPr>
          <a:xfrm>
            <a:off x="1276350" y="920750"/>
            <a:ext cx="5846763" cy="4186238"/>
          </a:xfrm>
        </p:spPr>
        <p:txBody>
          <a:bodyPr>
            <a:normAutofit/>
          </a:bodyPr>
          <a:lstStyle/>
          <a:p>
            <a:pPr eaLnBrk="1" hangingPunct="1">
              <a:lnSpc>
                <a:spcPct val="80000"/>
              </a:lnSpc>
              <a:buFont typeface="Arial" charset="0"/>
              <a:buNone/>
            </a:pPr>
            <a:r>
              <a:rPr lang="en-US" sz="1900" i="1">
                <a:latin typeface="Gill Sans" charset="0"/>
                <a:ea typeface="ＭＳ Ｐゴシック" charset="0"/>
              </a:rPr>
              <a:t>	It occurred to me then, with one of those rushes of revelation of which we should be suspicious, that I had stumbled upon an impressive demonstration of the immateriality of the soul based upon physicalist principles and premises. For as the last radio signal between Tulsa and Houston died away, had I not changed location from Tulsa to Houston at the speed of light?  And had I not accomplished this without any increase in mass?  What moved from A to B at such speed was surely myself, or at any rate my soul or mind — the massless center of my being and home of my consciousness.  </a:t>
            </a:r>
          </a:p>
          <a:p>
            <a:pPr eaLnBrk="1" hangingPunct="1">
              <a:lnSpc>
                <a:spcPct val="80000"/>
              </a:lnSpc>
              <a:buFont typeface="Arial" charset="0"/>
              <a:buNone/>
            </a:pPr>
            <a:r>
              <a:rPr lang="en-US" sz="1900" i="1">
                <a:latin typeface="Gill Sans" charset="0"/>
                <a:ea typeface="ＭＳ Ｐゴシック" charset="0"/>
              </a:rPr>
              <a:t>	I could not see how a physicalist philosopher could quarrel with this except by taking the dire and counterintuitive route of banishing all talk of</a:t>
            </a:r>
            <a:br>
              <a:rPr lang="en-US" sz="1900" i="1">
                <a:latin typeface="Gill Sans" charset="0"/>
                <a:ea typeface="ＭＳ Ｐゴシック" charset="0"/>
              </a:rPr>
            </a:br>
            <a:r>
              <a:rPr lang="en-US" sz="1900" i="1">
                <a:latin typeface="Gill Sans" charset="0"/>
                <a:ea typeface="ＭＳ Ｐゴシック" charset="0"/>
              </a:rPr>
              <a:t>persons. </a:t>
            </a:r>
          </a:p>
        </p:txBody>
      </p:sp>
      <p:pic>
        <p:nvPicPr>
          <p:cNvPr id="4" name="Picture 3"/>
          <p:cNvPicPr>
            <a:picLocks noChangeAspect="1"/>
          </p:cNvPicPr>
          <p:nvPr/>
        </p:nvPicPr>
        <p:blipFill>
          <a:blip r:embed="rId2"/>
          <a:srcRect l="40123" t="28947"/>
          <a:stretch>
            <a:fillRect/>
          </a:stretch>
        </p:blipFill>
        <p:spPr>
          <a:xfrm>
            <a:off x="6579105" y="5110617"/>
            <a:ext cx="1847850" cy="154305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atin typeface="Gill Sans" charset="0"/>
                <a:ea typeface="ＭＳ Ｐゴシック" charset="0"/>
              </a:rPr>
              <a:t>Disembodied in Houston</a:t>
            </a:r>
          </a:p>
        </p:txBody>
      </p:sp>
      <p:sp>
        <p:nvSpPr>
          <p:cNvPr id="28675" name="Content Placeholder 2"/>
          <p:cNvSpPr>
            <a:spLocks noGrp="1"/>
          </p:cNvSpPr>
          <p:nvPr>
            <p:ph idx="1"/>
          </p:nvPr>
        </p:nvSpPr>
        <p:spPr>
          <a:xfrm>
            <a:off x="1295400" y="1143000"/>
            <a:ext cx="6705600" cy="3238500"/>
          </a:xfrm>
        </p:spPr>
        <p:txBody>
          <a:bodyPr/>
          <a:lstStyle/>
          <a:p>
            <a:pPr eaLnBrk="1" hangingPunct="1">
              <a:buFont typeface="Arial" charset="0"/>
              <a:buNone/>
            </a:pPr>
            <a:r>
              <a:rPr lang="en-US" i="1">
                <a:latin typeface="Gill Sans" charset="0"/>
                <a:ea typeface="ＭＳ Ｐゴシック" charset="0"/>
              </a:rPr>
              <a:t>	[M]y technical support team sedated me into a dreamless sleep from which I awoke, hearing with magnificent fidelity the familiar opening strains of my favorite Brahms piano trio.  So that was why they had wanted a list of my favorite recordings!  It did not take me long to realize that I was hearing the music without ears.  The output from the stereo stylus was being fed through some fancy rectification circuitry directly into my auditory nerve.  I was mainlining Brahms. </a:t>
            </a:r>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72000" y="4381500"/>
            <a:ext cx="37338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atin typeface="Gill Sans" charset="0"/>
                <a:ea typeface="ＭＳ Ｐゴシック" charset="0"/>
              </a:rPr>
              <a:t>Body Exchange</a:t>
            </a:r>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73738" y="1516063"/>
            <a:ext cx="2992437"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2409">
            <a:off x="7218363" y="1271588"/>
            <a:ext cx="1612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5"/>
          <p:cNvSpPr txBox="1">
            <a:spLocks noChangeArrowheads="1"/>
          </p:cNvSpPr>
          <p:nvPr/>
        </p:nvSpPr>
        <p:spPr bwMode="auto">
          <a:xfrm>
            <a:off x="830263" y="2466975"/>
            <a:ext cx="42672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latin typeface="Gill Sans" charset="0"/>
                <a:cs typeface="Gill Sans" charset="0"/>
              </a:rPr>
              <a:t>My sleep lasted, I later learned, for the better part of a year, and when I awoke, it was to find myself fully restored to my senses.  When I looked into the mirror, though, I was a bit startled to see an unfamiliar face.</a:t>
            </a:r>
          </a:p>
          <a:p>
            <a:pPr eaLnBrk="1" hangingPunct="1"/>
            <a:endParaRPr lang="en-US" sz="2000" i="1">
              <a:latin typeface="Gill Sans" charset="0"/>
            </a:endParaRPr>
          </a:p>
          <a:p>
            <a:pPr eaLnBrk="1" hangingPunct="1"/>
            <a:r>
              <a:rPr lang="en-US" sz="2000" i="1">
                <a:latin typeface="Gill Sans" charset="0"/>
              </a:rPr>
              <a:t>I and my new body, whom we might as well call Fortinbras, strode into the familiar lab to another round of applause from the technicians, who were of course congratulating themselves, not me. </a:t>
            </a:r>
            <a:r>
              <a:rPr lang="en-US" sz="2000" i="1">
                <a:latin typeface="Gill Sans" charset="0"/>
                <a:cs typeface="Gill Sans" charset="0"/>
              </a:rPr>
              <a: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atin typeface="Gill Sans" charset="0"/>
                <a:ea typeface="ＭＳ Ｐゴシック" charset="0"/>
              </a:rPr>
              <a:t>Computer Duplication</a:t>
            </a:r>
          </a:p>
        </p:txBody>
      </p:sp>
      <p:sp>
        <p:nvSpPr>
          <p:cNvPr id="3" name="Content Placeholder 2"/>
          <p:cNvSpPr>
            <a:spLocks noGrp="1"/>
          </p:cNvSpPr>
          <p:nvPr>
            <p:ph idx="1"/>
          </p:nvPr>
        </p:nvSpPr>
        <p:spPr>
          <a:xfrm>
            <a:off x="238125" y="1143000"/>
            <a:ext cx="6719888" cy="3352800"/>
          </a:xfrm>
        </p:spPr>
        <p:txBody>
          <a:bodyPr>
            <a:normAutofit/>
          </a:bodyPr>
          <a:lstStyle/>
          <a:p>
            <a:pPr eaLnBrk="1" hangingPunct="1">
              <a:buFont typeface="Arial" charset="0"/>
              <a:buNone/>
            </a:pPr>
            <a:r>
              <a:rPr lang="en-US" sz="1900" i="1">
                <a:latin typeface="Gill Sans" charset="0"/>
                <a:ea typeface="ＭＳ Ｐゴシック" charset="0"/>
              </a:rPr>
              <a:t>	[B]efore they had even operated on the first occasion, they had constructed a computer duplicate of my brain, reproducing both the complete information-processing structure and the computational speed of my brain in a giant computer program.  After the operation, but before they had dared to send me off on my mission to Oklahoma, they had run this computer system and Yorick side by side.  The incoming signals from Hamlet were sent simultaneously to Yorick's transceivers and to the computer's array of inputs.  And the outputs from Yorick were not only beamed back to Hamlet, my body; they were recorded and checked against the simultaneous output of the computer program, which was called </a:t>
            </a:r>
            <a:r>
              <a:rPr lang="ja-JP" altLang="en-US" sz="1900" i="1">
                <a:latin typeface="Gill Sans" charset="0"/>
                <a:ea typeface="ＭＳ Ｐゴシック" charset="0"/>
              </a:rPr>
              <a:t>“</a:t>
            </a:r>
            <a:r>
              <a:rPr lang="en-US" sz="1900" i="1">
                <a:latin typeface="Gill Sans" charset="0"/>
                <a:ea typeface="ＭＳ Ｐゴシック" charset="0"/>
              </a:rPr>
              <a:t>Hubert</a:t>
            </a:r>
            <a:r>
              <a:rPr lang="ja-JP" altLang="en-US" sz="1900" i="1">
                <a:latin typeface="Gill Sans" charset="0"/>
                <a:ea typeface="ＭＳ Ｐゴシック" charset="0"/>
              </a:rPr>
              <a:t>”</a:t>
            </a:r>
            <a:r>
              <a:rPr lang="en-US" sz="1900" i="1">
                <a:latin typeface="Gill Sans" charset="0"/>
                <a:ea typeface="ＭＳ Ｐゴシック" charset="0"/>
              </a:rPr>
              <a:t> </a:t>
            </a:r>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t="11685" b="4128"/>
          <a:stretch>
            <a:fillRect/>
          </a:stretch>
        </p:blipFill>
        <p:spPr bwMode="auto">
          <a:xfrm>
            <a:off x="496888" y="4543425"/>
            <a:ext cx="22780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4152466" y="5105473"/>
            <a:ext cx="1231900" cy="1119269"/>
          </a:xfrm>
          <a:prstGeom prst="rect">
            <a:avLst/>
          </a:prstGeom>
          <a:ln>
            <a:noFill/>
          </a:ln>
          <a:effectLst>
            <a:softEdge rad="112500"/>
          </a:effectLst>
        </p:spPr>
      </p:pic>
      <p:grpSp>
        <p:nvGrpSpPr>
          <p:cNvPr id="30726" name="Group 11"/>
          <p:cNvGrpSpPr>
            <a:grpSpLocks/>
          </p:cNvGrpSpPr>
          <p:nvPr/>
        </p:nvGrpSpPr>
        <p:grpSpPr bwMode="auto">
          <a:xfrm>
            <a:off x="7015163" y="949325"/>
            <a:ext cx="1873250" cy="5159375"/>
            <a:chOff x="6924825" y="863393"/>
            <a:chExt cx="1874004" cy="5159614"/>
          </a:xfrm>
        </p:grpSpPr>
        <p:pic>
          <p:nvPicPr>
            <p:cNvPr id="30730" name="Picture 5"/>
            <p:cNvPicPr>
              <a:picLocks noChangeAspect="1"/>
            </p:cNvPicPr>
            <p:nvPr/>
          </p:nvPicPr>
          <p:blipFill>
            <a:blip r:embed="rId4">
              <a:extLst>
                <a:ext uri="{28A0092B-C50C-407E-A947-70E740481C1C}">
                  <a14:useLocalDpi xmlns:a14="http://schemas.microsoft.com/office/drawing/2010/main" val="0"/>
                </a:ext>
              </a:extLst>
            </a:blip>
            <a:srcRect r="39580"/>
            <a:stretch>
              <a:fillRect/>
            </a:stretch>
          </p:blipFill>
          <p:spPr bwMode="auto">
            <a:xfrm flipH="1">
              <a:off x="6924825" y="1108107"/>
              <a:ext cx="180813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52409">
              <a:off x="7185929" y="863393"/>
              <a:ext cx="1612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8"/>
          <p:cNvSpPr txBox="1">
            <a:spLocks noChangeArrowheads="1"/>
          </p:cNvSpPr>
          <p:nvPr/>
        </p:nvSpPr>
        <p:spPr bwMode="auto">
          <a:xfrm>
            <a:off x="1004888" y="6313488"/>
            <a:ext cx="1452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latin typeface="Gill Sans" charset="0"/>
                <a:cs typeface="Gill Sans" charset="0"/>
              </a:rPr>
              <a:t>Hubert</a:t>
            </a:r>
          </a:p>
        </p:txBody>
      </p:sp>
      <p:sp>
        <p:nvSpPr>
          <p:cNvPr id="30728" name="TextBox 9"/>
          <p:cNvSpPr txBox="1">
            <a:spLocks noChangeArrowheads="1"/>
          </p:cNvSpPr>
          <p:nvPr/>
        </p:nvSpPr>
        <p:spPr bwMode="auto">
          <a:xfrm>
            <a:off x="4019550" y="6292850"/>
            <a:ext cx="1452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latin typeface="Gill Sans" charset="0"/>
                <a:cs typeface="Gill Sans" charset="0"/>
              </a:rPr>
              <a:t>Yorick</a:t>
            </a:r>
          </a:p>
        </p:txBody>
      </p:sp>
      <p:sp>
        <p:nvSpPr>
          <p:cNvPr id="30729" name="TextBox 10"/>
          <p:cNvSpPr txBox="1">
            <a:spLocks noChangeArrowheads="1"/>
          </p:cNvSpPr>
          <p:nvPr/>
        </p:nvSpPr>
        <p:spPr bwMode="auto">
          <a:xfrm>
            <a:off x="7354888" y="6315075"/>
            <a:ext cx="1452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latin typeface="Gill Sans" charset="0"/>
                <a:cs typeface="Gill Sans" charset="0"/>
              </a:rPr>
              <a:t>Fortinbras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atin typeface="Gill Sans" charset="0"/>
                <a:ea typeface="ＭＳ Ｐゴシック" charset="0"/>
              </a:rPr>
              <a:t>Can the self divide?</a:t>
            </a:r>
          </a:p>
        </p:txBody>
      </p:sp>
      <p:sp>
        <p:nvSpPr>
          <p:cNvPr id="31747" name="Content Placeholder 2"/>
          <p:cNvSpPr>
            <a:spLocks noGrp="1"/>
          </p:cNvSpPr>
          <p:nvPr>
            <p:ph idx="1"/>
          </p:nvPr>
        </p:nvSpPr>
        <p:spPr/>
        <p:txBody>
          <a:bodyPr/>
          <a:lstStyle/>
          <a:p>
            <a:pPr eaLnBrk="1" hangingPunct="1">
              <a:buFont typeface="Arial" charset="0"/>
              <a:buNone/>
            </a:pPr>
            <a:r>
              <a:rPr lang="en-US" i="1">
                <a:latin typeface="Gill Sans" charset="0"/>
                <a:ea typeface="ＭＳ Ｐゴシック" charset="0"/>
              </a:rPr>
              <a:t>	The one truly unsettling aspect of this new development was the prospect, which was not long in dawning on me, of someone detaching the spare — Hubert or Yorick, as the case might be — from Fortinbras and hitching it to yet another body </a:t>
            </a:r>
          </a:p>
          <a:p>
            <a:pPr eaLnBrk="1" hangingPunct="1">
              <a:buFont typeface="Arial" charset="0"/>
              <a:buNone/>
            </a:pPr>
            <a:r>
              <a:rPr lang="en-US" i="1">
                <a:latin typeface="Gill Sans" charset="0"/>
                <a:ea typeface="ＭＳ Ｐゴシック" charset="0"/>
              </a:rPr>
              <a:t>	[S]uppose that before the arrival of the second body on the scene, I had been keeping Yorick as the spare for years, and letting Hubert's output drive my body — that is, Fortinbras — all that time.  The Hubert-Fortinbras couple would seem then by squatter's rights (to combat one legal intuition with another) to be the true Dennett and the lawful inheritor of everything that was Dennett's.  This was an interesting question, certainly, but not nearly so pressing as another question that bothered me.  My strongest intuition was that in such an eventuality I would survive so long as either brain-body couple remained intact.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atin typeface="Gill Sans" charset="0"/>
                <a:ea typeface="ＭＳ Ｐゴシック" charset="0"/>
              </a:rPr>
              <a:t>The Story</a:t>
            </a:r>
          </a:p>
        </p:txBody>
      </p:sp>
      <p:pic>
        <p:nvPicPr>
          <p:cNvPr id="143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77899">
            <a:off x="763588" y="2235200"/>
            <a:ext cx="384175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2"/>
          <p:cNvSpPr>
            <a:spLocks noGrp="1"/>
          </p:cNvSpPr>
          <p:nvPr>
            <p:ph idx="1"/>
          </p:nvPr>
        </p:nvSpPr>
        <p:spPr>
          <a:xfrm>
            <a:off x="4876800" y="1331913"/>
            <a:ext cx="3646488" cy="5029200"/>
          </a:xfrm>
        </p:spPr>
        <p:txBody>
          <a:bodyPr/>
          <a:lstStyle/>
          <a:p>
            <a:pPr algn="r" eaLnBrk="1" hangingPunct="1">
              <a:buFont typeface="Arial" charset="0"/>
              <a:buNone/>
            </a:pPr>
            <a:r>
              <a:rPr lang="en-US" i="1">
                <a:latin typeface="Gill Sans" charset="0"/>
                <a:ea typeface="ＭＳ Ｐゴシック" charset="0"/>
              </a:rPr>
              <a:t>	Several years ago I was approached by Pentagon officials who asked me to volunteer for a highly dangerous and secret mission…the Department of Defense was spending billions to develop a Supersonic Tunneling Underground Device, or STUD.  It was supposed to tunnel through the earth's core at great speed and deliver a specially designed atomic warhead </a:t>
            </a:r>
            <a:r>
              <a:rPr lang="ja-JP" altLang="en-US" i="1">
                <a:latin typeface="Gill Sans" charset="0"/>
                <a:ea typeface="ＭＳ Ｐゴシック" charset="0"/>
              </a:rPr>
              <a:t>“</a:t>
            </a:r>
            <a:r>
              <a:rPr lang="en-US" i="1">
                <a:latin typeface="Gill Sans" charset="0"/>
                <a:ea typeface="ＭＳ Ｐゴシック" charset="0"/>
              </a:rPr>
              <a:t>right up the Red's missile silos,</a:t>
            </a:r>
            <a:r>
              <a:rPr lang="ja-JP" altLang="en-US" i="1">
                <a:latin typeface="Gill Sans" charset="0"/>
                <a:ea typeface="ＭＳ Ｐゴシック" charset="0"/>
              </a:rPr>
              <a:t>”</a:t>
            </a:r>
            <a:r>
              <a:rPr lang="en-US" i="1">
                <a:latin typeface="Gill Sans" charset="0"/>
                <a:ea typeface="ＭＳ Ｐゴシック" charset="0"/>
              </a:rPr>
              <a:t> as one of the Pentagon brass put it.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atin typeface="Gill Sans" charset="0"/>
                <a:ea typeface="ＭＳ Ｐゴシック" charset="0"/>
              </a:rPr>
              <a:t>Why not both?</a:t>
            </a:r>
          </a:p>
        </p:txBody>
      </p:sp>
      <p:sp>
        <p:nvSpPr>
          <p:cNvPr id="32771" name="Content Placeholder 2"/>
          <p:cNvSpPr>
            <a:spLocks noGrp="1"/>
          </p:cNvSpPr>
          <p:nvPr>
            <p:ph idx="1"/>
          </p:nvPr>
        </p:nvSpPr>
        <p:spPr>
          <a:xfrm>
            <a:off x="457200" y="6096000"/>
            <a:ext cx="8229600" cy="625475"/>
          </a:xfrm>
        </p:spPr>
        <p:txBody>
          <a:bodyPr/>
          <a:lstStyle/>
          <a:p>
            <a:pPr eaLnBrk="1" hangingPunct="1">
              <a:buFont typeface="Arial" charset="0"/>
              <a:buNone/>
            </a:pPr>
            <a:r>
              <a:rPr lang="en-US" i="1">
                <a:latin typeface="Gill Sans" charset="0"/>
                <a:ea typeface="ＭＳ Ｐゴシック" charset="0"/>
              </a:rPr>
              <a:t>… but I had mixed emotions about whether I should want both to survive.</a:t>
            </a:r>
          </a:p>
        </p:txBody>
      </p:sp>
      <p:grpSp>
        <p:nvGrpSpPr>
          <p:cNvPr id="32772" name="Group 8"/>
          <p:cNvGrpSpPr>
            <a:grpSpLocks/>
          </p:cNvGrpSpPr>
          <p:nvPr/>
        </p:nvGrpSpPr>
        <p:grpSpPr bwMode="auto">
          <a:xfrm>
            <a:off x="6057900" y="709613"/>
            <a:ext cx="2971800" cy="4624387"/>
            <a:chOff x="6057900" y="709902"/>
            <a:chExt cx="2971800" cy="4624098"/>
          </a:xfrm>
        </p:grpSpPr>
        <p:pic>
          <p:nvPicPr>
            <p:cNvPr id="327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57900" y="1524000"/>
              <a:ext cx="2971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721" y="709902"/>
              <a:ext cx="1612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3" name="Group 7"/>
          <p:cNvGrpSpPr>
            <a:grpSpLocks/>
          </p:cNvGrpSpPr>
          <p:nvPr/>
        </p:nvGrpSpPr>
        <p:grpSpPr bwMode="auto">
          <a:xfrm>
            <a:off x="484188" y="866775"/>
            <a:ext cx="3162300" cy="4333875"/>
            <a:chOff x="192636" y="364833"/>
            <a:chExt cx="3162300" cy="4333113"/>
          </a:xfrm>
        </p:grpSpPr>
        <p:pic>
          <p:nvPicPr>
            <p:cNvPr id="3277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636" y="887946"/>
              <a:ext cx="3162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98416" y="364833"/>
              <a:ext cx="1612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92338" y="590550"/>
            <a:ext cx="5978525" cy="6130925"/>
            <a:chOff x="2192198" y="591283"/>
            <a:chExt cx="5979360" cy="6130192"/>
          </a:xfrm>
        </p:grpSpPr>
        <p:pic>
          <p:nvPicPr>
            <p:cNvPr id="32775" name="Picture 11"/>
            <p:cNvPicPr>
              <a:picLocks noChangeAspect="1"/>
            </p:cNvPicPr>
            <p:nvPr/>
          </p:nvPicPr>
          <p:blipFill>
            <a:blip r:embed="rId7"/>
            <a:srcRect/>
            <a:stretch>
              <a:fillRect/>
            </a:stretch>
          </p:blipFill>
          <p:spPr bwMode="auto">
            <a:xfrm>
              <a:off x="2192198" y="1598486"/>
              <a:ext cx="4208601" cy="5122989"/>
            </a:xfrm>
            <a:prstGeom prst="rect">
              <a:avLst/>
            </a:prstGeom>
            <a:ln>
              <a:noFill/>
            </a:ln>
            <a:effectLst>
              <a:softEdge rad="112500"/>
            </a:effectLst>
          </p:spPr>
        </p:pic>
        <p:sp>
          <p:nvSpPr>
            <p:cNvPr id="13" name="Oval Callout 12"/>
            <p:cNvSpPr/>
            <p:nvPr/>
          </p:nvSpPr>
          <p:spPr bwMode="auto">
            <a:xfrm>
              <a:off x="5337474" y="591283"/>
              <a:ext cx="2834084" cy="2055567"/>
            </a:xfrm>
            <a:prstGeom prst="wedgeEllipseCallout">
              <a:avLst>
                <a:gd name="adj1" fmla="val -62430"/>
                <a:gd name="adj2" fmla="val 72655"/>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en-US" sz="2800">
                  <a:solidFill>
                    <a:schemeClr val="tx1"/>
                  </a:solidFill>
                  <a:latin typeface="Gill Sans" charset="0"/>
                  <a:ea typeface="ＭＳ Ｐゴシック" charset="0"/>
                  <a:cs typeface="Gill Sans" charset="0"/>
                </a:rPr>
                <a:t>Transitivity of Identity violation!</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creeching Brak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pPr eaLnBrk="1" hangingPunct="1"/>
            <a:r>
              <a:rPr lang="en-US" sz="4000">
                <a:latin typeface="Gill Sans" charset="0"/>
                <a:ea typeface="ＭＳ Ｐゴシック" charset="0"/>
              </a:rPr>
              <a:t>They can</a:t>
            </a:r>
            <a:r>
              <a:rPr lang="ja-JP" altLang="en-US" sz="4000">
                <a:latin typeface="Gill Sans" charset="0"/>
                <a:ea typeface="ＭＳ Ｐゴシック" charset="0"/>
              </a:rPr>
              <a:t>’</a:t>
            </a:r>
            <a:r>
              <a:rPr lang="en-US" sz="4000">
                <a:latin typeface="Gill Sans" charset="0"/>
                <a:ea typeface="ＭＳ Ｐゴシック" charset="0"/>
              </a:rPr>
              <a:t>t both be identical to Dennett!</a:t>
            </a:r>
          </a:p>
        </p:txBody>
      </p:sp>
      <p:grpSp>
        <p:nvGrpSpPr>
          <p:cNvPr id="33795" name="Group 8"/>
          <p:cNvGrpSpPr>
            <a:grpSpLocks/>
          </p:cNvGrpSpPr>
          <p:nvPr/>
        </p:nvGrpSpPr>
        <p:grpSpPr bwMode="auto">
          <a:xfrm>
            <a:off x="6057900" y="709613"/>
            <a:ext cx="2971800" cy="4624387"/>
            <a:chOff x="6057900" y="709902"/>
            <a:chExt cx="2971800" cy="4624098"/>
          </a:xfrm>
        </p:grpSpPr>
        <p:pic>
          <p:nvPicPr>
            <p:cNvPr id="3380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57900" y="1524000"/>
              <a:ext cx="2971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721" y="709902"/>
              <a:ext cx="1612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796" name="Group 7"/>
          <p:cNvGrpSpPr>
            <a:grpSpLocks/>
          </p:cNvGrpSpPr>
          <p:nvPr/>
        </p:nvGrpSpPr>
        <p:grpSpPr bwMode="auto">
          <a:xfrm>
            <a:off x="484188" y="866775"/>
            <a:ext cx="3162300" cy="4333875"/>
            <a:chOff x="192636" y="364833"/>
            <a:chExt cx="3162300" cy="4333113"/>
          </a:xfrm>
        </p:grpSpPr>
        <p:pic>
          <p:nvPicPr>
            <p:cNvPr id="3380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636" y="887946"/>
              <a:ext cx="3162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98416" y="364833"/>
              <a:ext cx="1612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0"/>
          <p:cNvSpPr txBox="1">
            <a:spLocks noChangeArrowheads="1"/>
          </p:cNvSpPr>
          <p:nvPr/>
        </p:nvSpPr>
        <p:spPr bwMode="auto">
          <a:xfrm>
            <a:off x="4191000" y="923925"/>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600" b="1">
                <a:latin typeface="Calibri" charset="0"/>
              </a:rPr>
              <a:t>≠</a:t>
            </a:r>
          </a:p>
        </p:txBody>
      </p:sp>
      <p:pic>
        <p:nvPicPr>
          <p:cNvPr id="15" name="Picture 14"/>
          <p:cNvPicPr>
            <a:picLocks noChangeAspect="1"/>
          </p:cNvPicPr>
          <p:nvPr/>
        </p:nvPicPr>
        <p:blipFill>
          <a:blip r:embed="rId6"/>
          <a:stretch>
            <a:fillRect/>
          </a:stretch>
        </p:blipFill>
        <p:spPr>
          <a:xfrm>
            <a:off x="3611635" y="3662292"/>
            <a:ext cx="2411943" cy="3215924"/>
          </a:xfrm>
          <a:prstGeom prst="ellipse">
            <a:avLst/>
          </a:prstGeom>
          <a:ln>
            <a:noFill/>
          </a:ln>
          <a:effectLst>
            <a:softEdge rad="112500"/>
          </a:effectLst>
        </p:spPr>
      </p:pic>
      <p:sp>
        <p:nvSpPr>
          <p:cNvPr id="33799" name="TextBox 15"/>
          <p:cNvSpPr txBox="1">
            <a:spLocks noChangeArrowheads="1"/>
          </p:cNvSpPr>
          <p:nvPr/>
        </p:nvSpPr>
        <p:spPr bwMode="auto">
          <a:xfrm rot="3150536">
            <a:off x="2945607" y="2799556"/>
            <a:ext cx="1250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600" b="1">
                <a:latin typeface="Calibri" charset="0"/>
              </a:rPr>
              <a:t>=</a:t>
            </a:r>
          </a:p>
        </p:txBody>
      </p:sp>
      <p:sp>
        <p:nvSpPr>
          <p:cNvPr id="33800" name="TextBox 16"/>
          <p:cNvSpPr txBox="1">
            <a:spLocks noChangeArrowheads="1"/>
          </p:cNvSpPr>
          <p:nvPr/>
        </p:nvSpPr>
        <p:spPr bwMode="auto">
          <a:xfrm rot="-2121370">
            <a:off x="5368925" y="2741613"/>
            <a:ext cx="1266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600" b="1">
                <a:latin typeface="Calibri" charset="0"/>
              </a:rPr>
              <a: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atin typeface="Gill Sans" charset="0"/>
                <a:ea typeface="ＭＳ Ｐゴシック" charset="0"/>
              </a:rPr>
              <a:t>Two Dennetts?</a:t>
            </a:r>
          </a:p>
        </p:txBody>
      </p:sp>
      <p:sp>
        <p:nvSpPr>
          <p:cNvPr id="34819" name="Content Placeholder 2"/>
          <p:cNvSpPr>
            <a:spLocks noGrp="1"/>
          </p:cNvSpPr>
          <p:nvPr>
            <p:ph idx="1"/>
          </p:nvPr>
        </p:nvSpPr>
        <p:spPr>
          <a:xfrm>
            <a:off x="1143000" y="1295400"/>
            <a:ext cx="4267200" cy="5105400"/>
          </a:xfrm>
        </p:spPr>
        <p:txBody>
          <a:bodyPr/>
          <a:lstStyle/>
          <a:p>
            <a:pPr eaLnBrk="1" hangingPunct="1">
              <a:buFont typeface="Arial" charset="0"/>
              <a:buNone/>
            </a:pPr>
            <a:r>
              <a:rPr lang="en-US" i="1">
                <a:latin typeface="Gill Sans" charset="0"/>
                <a:ea typeface="ＭＳ Ｐゴシック" charset="0"/>
              </a:rPr>
              <a:t>	I discussed my worries with the technicians and the project director. The prospect of two Dennetts was abhorrent to … My colleagues in the lab argued that I was ignoring the bright side of the matter.  Weren't there many things I wanted to do but, being only one person, had been unable to do?... But my ordeal in Oklahoma (or was it Houston?) had made me less adventurous, and I shrank from this opportunity that was being offered (though of course I was never quite sure it was being offered to me in the first place).   </a:t>
            </a:r>
          </a:p>
        </p:txBody>
      </p:sp>
      <p:grpSp>
        <p:nvGrpSpPr>
          <p:cNvPr id="34820" name="Group 8"/>
          <p:cNvGrpSpPr>
            <a:grpSpLocks/>
          </p:cNvGrpSpPr>
          <p:nvPr/>
        </p:nvGrpSpPr>
        <p:grpSpPr bwMode="auto">
          <a:xfrm>
            <a:off x="6057900" y="1776413"/>
            <a:ext cx="2971800" cy="4624387"/>
            <a:chOff x="6057900" y="709902"/>
            <a:chExt cx="2971800" cy="4624098"/>
          </a:xfrm>
        </p:grpSpPr>
        <p:pic>
          <p:nvPicPr>
            <p:cNvPr id="348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57900" y="1524000"/>
              <a:ext cx="2971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721" y="709902"/>
              <a:ext cx="1612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atin typeface="Gill Sans" charset="0"/>
                <a:ea typeface="ＭＳ Ｐゴシック" charset="0"/>
              </a:rPr>
              <a:t>Two persons/one body?</a:t>
            </a:r>
          </a:p>
        </p:txBody>
      </p:sp>
      <p:sp>
        <p:nvSpPr>
          <p:cNvPr id="35843" name="Content Placeholder 2"/>
          <p:cNvSpPr>
            <a:spLocks noGrp="1"/>
          </p:cNvSpPr>
          <p:nvPr>
            <p:ph idx="1"/>
          </p:nvPr>
        </p:nvSpPr>
        <p:spPr/>
        <p:txBody>
          <a:bodyPr/>
          <a:lstStyle/>
          <a:p>
            <a:pPr eaLnBrk="1" hangingPunct="1">
              <a:buFont typeface="Arial" charset="0"/>
              <a:buNone/>
            </a:pPr>
            <a:r>
              <a:rPr lang="en-US" i="1">
                <a:latin typeface="Gill Sans" charset="0"/>
                <a:ea typeface="ＭＳ Ｐゴシック" charset="0"/>
              </a:rPr>
              <a:t>	There was another prospect even more disagreeable:  that the spare, Hubert or Yorick as the case might be, would be detached from any input from Fortinbras and just left detached.  Then, as in the other case, there would be two Dennetts, or at least two claimants to my name and possessions, one embodied in Fortinbras, and the other sadly, miserably disembodied.  Both selfishness and altruism bade me take steps to prevent this from happening…</a:t>
            </a:r>
          </a:p>
          <a:p>
            <a:pPr eaLnBrk="1" hangingPunct="1">
              <a:buFont typeface="Arial" charset="0"/>
              <a:buNone/>
            </a:pPr>
            <a:r>
              <a:rPr lang="en-US" i="1">
                <a:latin typeface="Gill Sans" charset="0"/>
                <a:ea typeface="ＭＳ Ｐゴシック" charset="0"/>
              </a:rPr>
              <a:t>	[I]t was mutually decided that all the electronic connections in the lab would be carefully locked.  Both those that controlled the life-support system for Yorick and those that controlled the power supply for Hubert would be guarded with fail-safe devices, and I would take the only master switch, outfitted for radio remote control, with me wherever I went.  I carry it strapped around my waist and — wait a moment — here it is.  Every few months I reconnoiter the situation by switching channels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ja-JP" altLang="en-US">
                <a:latin typeface="Gill Sans" charset="0"/>
                <a:ea typeface="ＭＳ Ｐゴシック" charset="0"/>
              </a:rPr>
              <a:t>“</a:t>
            </a:r>
            <a:r>
              <a:rPr lang="en-US">
                <a:latin typeface="Gill Sans" charset="0"/>
                <a:ea typeface="ＭＳ Ｐゴシック" charset="0"/>
              </a:rPr>
              <a:t>So let</a:t>
            </a:r>
            <a:r>
              <a:rPr lang="ja-JP" altLang="en-US">
                <a:latin typeface="Gill Sans" charset="0"/>
                <a:ea typeface="ＭＳ Ｐゴシック" charset="0"/>
              </a:rPr>
              <a:t>’</a:t>
            </a:r>
            <a:r>
              <a:rPr lang="en-US">
                <a:latin typeface="Gill Sans" charset="0"/>
                <a:ea typeface="ＭＳ Ｐゴシック" charset="0"/>
              </a:rPr>
              <a:t>s give it a try…</a:t>
            </a:r>
            <a:r>
              <a:rPr lang="ja-JP" altLang="en-US">
                <a:latin typeface="Gill Sans" charset="0"/>
                <a:ea typeface="ＭＳ Ｐゴシック" charset="0"/>
              </a:rPr>
              <a:t>”</a:t>
            </a:r>
            <a:endParaRPr lang="en-US">
              <a:latin typeface="Gill Sans" charset="0"/>
              <a:ea typeface="ＭＳ Ｐゴシック" charset="0"/>
            </a:endParaRPr>
          </a:p>
        </p:txBody>
      </p:sp>
      <p:sp>
        <p:nvSpPr>
          <p:cNvPr id="36867" name="Content Placeholder 2"/>
          <p:cNvSpPr>
            <a:spLocks noGrp="1"/>
          </p:cNvSpPr>
          <p:nvPr>
            <p:ph idx="1"/>
          </p:nvPr>
        </p:nvSpPr>
        <p:spPr/>
        <p:txBody>
          <a:bodyPr/>
          <a:lstStyle/>
          <a:p>
            <a:pPr eaLnBrk="1" hangingPunct="1">
              <a:buFont typeface="Arial" charset="0"/>
              <a:buNone/>
            </a:pPr>
            <a:r>
              <a:rPr lang="en-US" i="1">
                <a:latin typeface="Gill Sans" charset="0"/>
                <a:ea typeface="ＭＳ Ｐゴシック" charset="0"/>
              </a:rPr>
              <a:t>	</a:t>
            </a:r>
            <a:r>
              <a:rPr lang="ja-JP" altLang="en-US" i="1">
                <a:latin typeface="Gill Sans" charset="0"/>
                <a:ea typeface="ＭＳ Ｐゴシック" charset="0"/>
              </a:rPr>
              <a:t>“</a:t>
            </a:r>
            <a:r>
              <a:rPr lang="en-US" i="1">
                <a:latin typeface="Gill Sans" charset="0"/>
                <a:ea typeface="ＭＳ Ｐゴシック" charset="0"/>
              </a:rPr>
              <a:t>THANK GOD!  I THOUGHT YOU'D NEVER FLIP THAT SWITCH!  You can't imagine how horrible it's been these last two weeks — but now you know; it's your turn in purgatory.  How I've longed for this moment!  You see, about two weeks ago — excuse me, ladies and gentlemen, but I've got to explain this to my . . . um, brother, I guess you could say, but he's just told you the facts, so you'll understand — about two weeks ago our two brains drifted just a bit out of synch.  I don't know whether my brain is now Hubert or Yorick, any more than you do, but in any case, the two brains drifted apart, and of course once the process started, it snowballed, for I was in a slightly different receptive state for the input we both received, a difference that was soon magnified.  In no time at all the illusion that I was in control of my body — our body — was completely dissipated.  There was nothing I could do — no way to call you.  YOU DIDN'T EVEN KNOW I EXISTED!  </a:t>
            </a:r>
          </a:p>
          <a:p>
            <a:pPr eaLnBrk="1" hangingPunct="1">
              <a:buFont typeface="Arial" charset="0"/>
              <a:buNone/>
            </a:pPr>
            <a:r>
              <a:rPr lang="en-US" i="1">
                <a:latin typeface="Gill Sans" charset="0"/>
                <a:ea typeface="ＭＳ Ｐゴシック" charset="0"/>
              </a:rPr>
              <a:t>	</a:t>
            </a:r>
            <a:r>
              <a:rPr lang="ja-JP" altLang="en-US" i="1">
                <a:latin typeface="Gill Sans" charset="0"/>
                <a:ea typeface="ＭＳ Ｐゴシック" charset="0"/>
              </a:rPr>
              <a:t>“</a:t>
            </a:r>
            <a:r>
              <a:rPr lang="en-US" i="1">
                <a:latin typeface="Gill Sans" charset="0"/>
                <a:ea typeface="ＭＳ Ｐゴシック" charset="0"/>
              </a:rPr>
              <a:t>Now it's your turn, but at least you'll have the comfort of knowing I know you're in there.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a:extLst>
              <a:ext uri="{28A0092B-C50C-407E-A947-70E740481C1C}">
                <a14:useLocalDpi xmlns:a14="http://schemas.microsoft.com/office/drawing/2010/main" val="0"/>
              </a:ext>
            </a:extLst>
          </a:blip>
          <a:srcRect t="5733" r="10780" b="6155"/>
          <a:stretch>
            <a:fillRect/>
          </a:stretch>
        </p:blipFill>
        <p:spPr bwMode="auto">
          <a:xfrm>
            <a:off x="19050" y="-80963"/>
            <a:ext cx="9166225"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p:cNvSpPr>
            <a:spLocks noChangeArrowheads="1"/>
          </p:cNvSpPr>
          <p:nvPr/>
        </p:nvSpPr>
        <p:spPr bwMode="auto">
          <a:xfrm>
            <a:off x="1219200" y="457200"/>
            <a:ext cx="30337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Ladies and gentlemen, this talk we have just heard is not exactly the talk </a:t>
            </a:r>
            <a:r>
              <a:rPr lang="en-US" i="1"/>
              <a:t>I</a:t>
            </a:r>
            <a:r>
              <a:rPr lang="en-US"/>
              <a:t> would have given, but I assure you that everything he said was perfectly true.  And now if you'll excuse me, I think I'd — we'd — better sit down.</a:t>
            </a:r>
            <a:r>
              <a:rPr lang="ja-JP" altLang="en-US"/>
              <a:t>”</a:t>
            </a:r>
            <a:r>
              <a:rPr lang="en-US"/>
              <a:t> </a:t>
            </a:r>
          </a:p>
        </p:txBody>
      </p:sp>
      <p:sp>
        <p:nvSpPr>
          <p:cNvPr id="7" name="Rounded Rectangular Callout 6"/>
          <p:cNvSpPr/>
          <p:nvPr/>
        </p:nvSpPr>
        <p:spPr>
          <a:xfrm>
            <a:off x="552450" y="203200"/>
            <a:ext cx="4178300" cy="2540000"/>
          </a:xfrm>
          <a:prstGeom prst="wedgeRoundRectCallout">
            <a:avLst>
              <a:gd name="adj1" fmla="val 66427"/>
              <a:gd name="adj2" fmla="val 33516"/>
              <a:gd name="adj3" fmla="val 16667"/>
            </a:avLst>
          </a:prstGeom>
          <a:solidFill>
            <a:srgbClr val="D9D9D9"/>
          </a:solidFill>
          <a:ln>
            <a:noFill/>
          </a:ln>
          <a:effectLst>
            <a:outerShdw blurRad="40000" dist="86487"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8" name="Rectangle 7"/>
          <p:cNvSpPr/>
          <p:nvPr/>
        </p:nvSpPr>
        <p:spPr>
          <a:xfrm>
            <a:off x="690563" y="385763"/>
            <a:ext cx="3929062" cy="2247900"/>
          </a:xfrm>
          <a:prstGeom prst="rect">
            <a:avLst/>
          </a:prstGeom>
          <a:solidFill>
            <a:schemeClr val="bg1">
              <a:lumMod val="85000"/>
            </a:schemeClr>
          </a:solidFill>
          <a:ln>
            <a:noFill/>
          </a:ln>
          <a:effectLst/>
        </p:spPr>
        <p:txBody>
          <a:bodyPr>
            <a:spAutoFit/>
          </a:bodyPr>
          <a:lstStyle/>
          <a:p>
            <a:r>
              <a:rPr lang="en-US" sz="2000"/>
              <a:t>Ladies and gentlemen, this talk we have just heard is not exactly the talk </a:t>
            </a:r>
            <a:r>
              <a:rPr lang="en-US" sz="2000" i="1"/>
              <a:t>I</a:t>
            </a:r>
            <a:r>
              <a:rPr lang="en-US" sz="2000"/>
              <a:t> would have given, but I assure you that everything he said was perfectly true.  And now if you'll excuse me, I think I'd — we'd — better sit down.</a:t>
            </a:r>
            <a:r>
              <a:rPr lang="ja-JP" altLang="en-US" sz="2000"/>
              <a:t>”</a:t>
            </a:r>
            <a:r>
              <a:rPr lang="en-US" sz="2000"/>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atin typeface="Gill Sans" charset="0"/>
                <a:ea typeface="ＭＳ Ｐゴシック" charset="0"/>
              </a:rPr>
              <a:t>The Plan</a:t>
            </a:r>
          </a:p>
        </p:txBody>
      </p:sp>
      <p:sp>
        <p:nvSpPr>
          <p:cNvPr id="15363" name="Content Placeholder 2"/>
          <p:cNvSpPr>
            <a:spLocks noGrp="1"/>
          </p:cNvSpPr>
          <p:nvPr>
            <p:ph idx="1"/>
          </p:nvPr>
        </p:nvSpPr>
        <p:spPr>
          <a:xfrm>
            <a:off x="457200" y="1371600"/>
            <a:ext cx="8229600" cy="5349875"/>
          </a:xfrm>
        </p:spPr>
        <p:txBody>
          <a:bodyPr/>
          <a:lstStyle/>
          <a:p>
            <a:pPr eaLnBrk="1" hangingPunct="1">
              <a:spcAft>
                <a:spcPts val="3000"/>
              </a:spcAft>
              <a:buFont typeface="Arial" charset="0"/>
              <a:buNone/>
            </a:pPr>
            <a:r>
              <a:rPr lang="en-US" i="1">
                <a:latin typeface="Gill Sans" charset="0"/>
                <a:ea typeface="ＭＳ Ｐゴシック" charset="0"/>
              </a:rPr>
              <a:t>	The problem was that in an early test they had succeeded in lodging a warhead about a mile deep under Tulsa, Oklahoma, and they wanted me to retrieve it for them…According to monitoring instruments, something about the nature of the device and its complex interactions with pockets of material deep in the earth had produced radiation that could cause severe abnormalities in certain tissues of the brain…which were apparently harmless to other tissues and organs of the body. </a:t>
            </a:r>
          </a:p>
          <a:p>
            <a:pPr eaLnBrk="1" hangingPunct="1">
              <a:spcAft>
                <a:spcPts val="3000"/>
              </a:spcAft>
              <a:buFont typeface="Arial" charset="0"/>
              <a:buNone/>
            </a:pPr>
            <a:r>
              <a:rPr lang="en-US" i="1">
                <a:latin typeface="Gill Sans" charset="0"/>
                <a:ea typeface="ＭＳ Ｐゴシック" charset="0"/>
              </a:rPr>
              <a:t>	So it had been decided that the person sent to recover the device should leave his brain behind.  It would be kept in a safe place as there it could execute its normal control functions by elaborate radio links…Would it really work?  The Houston brain surgeons encouraged me…  </a:t>
            </a:r>
            <a:r>
              <a:rPr lang="ja-JP" altLang="en-US" i="1">
                <a:latin typeface="Gill Sans" charset="0"/>
                <a:ea typeface="ＭＳ Ｐゴシック" charset="0"/>
              </a:rPr>
              <a:t>“</a:t>
            </a:r>
            <a:r>
              <a:rPr lang="en-US" i="1">
                <a:latin typeface="Gill Sans" charset="0"/>
                <a:ea typeface="ＭＳ Ｐゴシック" charset="0"/>
              </a:rPr>
              <a:t>We're simply going to make the nerves indefinitely elastic by splicing radio links into them.</a:t>
            </a:r>
            <a:r>
              <a:rPr lang="ja-JP" altLang="en-US" i="1">
                <a:latin typeface="Gill Sans" charset="0"/>
                <a:ea typeface="ＭＳ Ｐゴシック" charset="0"/>
              </a:rPr>
              <a:t>”</a:t>
            </a:r>
            <a:endParaRPr lang="en-US" i="1">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atin typeface="Gill Sans" charset="0"/>
                <a:ea typeface="ＭＳ Ｐゴシック" charset="0"/>
              </a:rPr>
              <a:t>Dennett in Post-Op</a:t>
            </a:r>
          </a:p>
        </p:txBody>
      </p:sp>
      <p:sp>
        <p:nvSpPr>
          <p:cNvPr id="16387" name="Content Placeholder 2"/>
          <p:cNvSpPr>
            <a:spLocks noGrp="1"/>
          </p:cNvSpPr>
          <p:nvPr>
            <p:ph idx="1"/>
          </p:nvPr>
        </p:nvSpPr>
        <p:spPr>
          <a:xfrm>
            <a:off x="4306888" y="1157288"/>
            <a:ext cx="4291012" cy="5334000"/>
          </a:xfrm>
        </p:spPr>
        <p:txBody>
          <a:bodyPr/>
          <a:lstStyle/>
          <a:p>
            <a:pPr eaLnBrk="1" hangingPunct="1">
              <a:buFont typeface="Arial" charset="0"/>
              <a:buNone/>
            </a:pPr>
            <a:r>
              <a:rPr lang="en-US" i="1">
                <a:latin typeface="Gill Sans" charset="0"/>
                <a:ea typeface="ＭＳ Ｐゴシック" charset="0"/>
              </a:rPr>
              <a:t>	The day for surgery arrived at last and of course I was anesthetized and remember nothing of the operation itself.  When I came out of anesthesia, I opened my eyes, looked around, and asked the inevitable, the traditional, the lamentably hackneyed postoperative question:  </a:t>
            </a:r>
            <a:r>
              <a:rPr lang="ja-JP" altLang="en-US" i="1">
                <a:latin typeface="Gill Sans" charset="0"/>
                <a:ea typeface="ＭＳ Ｐゴシック" charset="0"/>
              </a:rPr>
              <a:t>“</a:t>
            </a:r>
            <a:r>
              <a:rPr lang="en-US" i="1">
                <a:latin typeface="Gill Sans" charset="0"/>
                <a:ea typeface="ＭＳ Ｐゴシック" charset="0"/>
              </a:rPr>
              <a:t>Where am l?</a:t>
            </a:r>
            <a:r>
              <a:rPr lang="ja-JP" altLang="en-US" i="1">
                <a:latin typeface="Gill Sans" charset="0"/>
                <a:ea typeface="ＭＳ Ｐゴシック" charset="0"/>
              </a:rPr>
              <a:t>”</a:t>
            </a:r>
            <a:r>
              <a:rPr lang="en-US" i="1">
                <a:latin typeface="Gill Sans" charset="0"/>
                <a:ea typeface="ＭＳ Ｐゴシック" charset="0"/>
              </a:rPr>
              <a:t> The nurse smiled down at me.  </a:t>
            </a:r>
            <a:r>
              <a:rPr lang="ja-JP" altLang="en-US" i="1">
                <a:latin typeface="Gill Sans" charset="0"/>
                <a:ea typeface="ＭＳ Ｐゴシック" charset="0"/>
              </a:rPr>
              <a:t>“</a:t>
            </a:r>
            <a:r>
              <a:rPr lang="en-US" i="1">
                <a:latin typeface="Gill Sans" charset="0"/>
                <a:ea typeface="ＭＳ Ｐゴシック" charset="0"/>
              </a:rPr>
              <a:t>You're in Houston,</a:t>
            </a:r>
            <a:r>
              <a:rPr lang="ja-JP" altLang="en-US" i="1">
                <a:latin typeface="Gill Sans" charset="0"/>
                <a:ea typeface="ＭＳ Ｐゴシック" charset="0"/>
              </a:rPr>
              <a:t>”</a:t>
            </a:r>
            <a:r>
              <a:rPr lang="en-US" i="1">
                <a:latin typeface="Gill Sans" charset="0"/>
                <a:ea typeface="ＭＳ Ｐゴシック" charset="0"/>
              </a:rPr>
              <a:t> she said, and I reflected that this still had a good chance of being the truth one way or another.  She handed me a mirror.  Sure enough, there were the tiny antennae poling up through their titanium ports cemented into my skull.   </a:t>
            </a:r>
          </a:p>
        </p:txBody>
      </p:sp>
      <p:grpSp>
        <p:nvGrpSpPr>
          <p:cNvPr id="16388" name="Group 22"/>
          <p:cNvGrpSpPr>
            <a:grpSpLocks/>
          </p:cNvGrpSpPr>
          <p:nvPr/>
        </p:nvGrpSpPr>
        <p:grpSpPr bwMode="auto">
          <a:xfrm>
            <a:off x="114300" y="1954213"/>
            <a:ext cx="4165600" cy="4445000"/>
            <a:chOff x="517910" y="1779829"/>
            <a:chExt cx="4165600" cy="4445000"/>
          </a:xfrm>
        </p:grpSpPr>
        <p:pic>
          <p:nvPicPr>
            <p:cNvPr id="5" name="Picture 4"/>
            <p:cNvPicPr>
              <a:picLocks noChangeAspect="1"/>
            </p:cNvPicPr>
            <p:nvPr/>
          </p:nvPicPr>
          <p:blipFill>
            <a:blip r:embed="rId2"/>
            <a:stretch>
              <a:fillRect/>
            </a:stretch>
          </p:blipFill>
          <p:spPr>
            <a:xfrm>
              <a:off x="517910" y="1779829"/>
              <a:ext cx="4165600" cy="4445000"/>
            </a:xfrm>
            <a:prstGeom prst="rect">
              <a:avLst/>
            </a:prstGeom>
            <a:ln>
              <a:noFill/>
            </a:ln>
            <a:effectLst>
              <a:softEdge rad="112500"/>
            </a:effectLst>
          </p:spPr>
        </p:pic>
        <p:pic>
          <p:nvPicPr>
            <p:cNvPr id="4" name="Picture 3"/>
            <p:cNvPicPr>
              <a:picLocks noChangeAspect="1"/>
            </p:cNvPicPr>
            <p:nvPr/>
          </p:nvPicPr>
          <p:blipFill>
            <a:blip r:embed="rId3"/>
            <a:srcRect l="29688" b="7980"/>
            <a:stretch>
              <a:fillRect/>
            </a:stretch>
          </p:blipFill>
          <p:spPr>
            <a:xfrm rot="1238556">
              <a:off x="2512519" y="2899902"/>
              <a:ext cx="1143000" cy="1495875"/>
            </a:xfrm>
            <a:prstGeom prst="ellipse">
              <a:avLst/>
            </a:prstGeom>
            <a:ln>
              <a:noFill/>
            </a:ln>
            <a:effectLst>
              <a:softEdge rad="112500"/>
            </a:effectLst>
          </p:spPr>
        </p:pic>
        <p:cxnSp>
          <p:nvCxnSpPr>
            <p:cNvPr id="14" name="Straight Connector 13"/>
            <p:cNvCxnSpPr/>
            <p:nvPr/>
          </p:nvCxnSpPr>
          <p:spPr>
            <a:xfrm rot="16200000" flipH="1">
              <a:off x="2749142" y="2934735"/>
              <a:ext cx="247650" cy="77787"/>
            </a:xfrm>
            <a:prstGeom prst="line">
              <a:avLst/>
            </a:prstGeom>
            <a:ln w="38100" cap="flat" cmpd="sng" algn="ctr">
              <a:solidFill>
                <a:schemeClr val="tx1">
                  <a:lumMod val="75000"/>
                  <a:lumOff val="25000"/>
                </a:schemeClr>
              </a:solidFill>
              <a:prstDash val="solid"/>
              <a:round/>
              <a:headEnd type="oval"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3273810" y="2984741"/>
              <a:ext cx="252413" cy="169863"/>
            </a:xfrm>
            <a:prstGeom prst="line">
              <a:avLst/>
            </a:prstGeom>
            <a:ln w="38100" cap="flat" cmpd="sng" algn="ctr">
              <a:solidFill>
                <a:schemeClr val="tx1">
                  <a:lumMod val="75000"/>
                  <a:lumOff val="25000"/>
                </a:schemeClr>
              </a:solidFill>
              <a:prstDash val="solid"/>
              <a:round/>
              <a:headEnd type="oval"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9" name="Oval 8"/>
          <p:cNvSpPr/>
          <p:nvPr/>
        </p:nvSpPr>
        <p:spPr>
          <a:xfrm rot="3160460">
            <a:off x="1562100" y="3781426"/>
            <a:ext cx="746125" cy="203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ill Sans" charset="0"/>
                <a:ea typeface="ＭＳ Ｐゴシック" charset="0"/>
              </a:rPr>
              <a:t>Where am I?</a:t>
            </a:r>
          </a:p>
        </p:txBody>
      </p:sp>
      <p:sp>
        <p:nvSpPr>
          <p:cNvPr id="17411" name="Content Placeholder 2"/>
          <p:cNvSpPr>
            <a:spLocks noGrp="1"/>
          </p:cNvSpPr>
          <p:nvPr>
            <p:ph idx="1"/>
          </p:nvPr>
        </p:nvSpPr>
        <p:spPr>
          <a:xfrm>
            <a:off x="271463" y="1327150"/>
            <a:ext cx="5430837" cy="3082925"/>
          </a:xfrm>
        </p:spPr>
        <p:txBody>
          <a:bodyPr/>
          <a:lstStyle/>
          <a:p>
            <a:pPr eaLnBrk="1" hangingPunct="1">
              <a:buFont typeface="Arial" charset="0"/>
              <a:buNone/>
            </a:pPr>
            <a:r>
              <a:rPr lang="en-US" i="1">
                <a:latin typeface="Gill Sans" charset="0"/>
                <a:ea typeface="ＭＳ Ｐゴシック" charset="0"/>
              </a:rPr>
              <a:t>	[F]loating in what looked like ginger ale, was undeniably a human brain, though it was almost covered with printed circuit chips, plastic tubules, electrodes, and other paraphernalia…:  </a:t>
            </a:r>
            <a:r>
              <a:rPr lang="ja-JP" altLang="en-US" i="1">
                <a:latin typeface="Gill Sans" charset="0"/>
                <a:ea typeface="ＭＳ Ｐゴシック" charset="0"/>
              </a:rPr>
              <a:t>“</a:t>
            </a:r>
            <a:r>
              <a:rPr lang="en-US" i="1">
                <a:latin typeface="Gill Sans" charset="0"/>
                <a:ea typeface="ＭＳ Ｐゴシック" charset="0"/>
              </a:rPr>
              <a:t>Well, here I am…staring through a piece of plate glass at my own brain . . .  But wait,</a:t>
            </a:r>
            <a:r>
              <a:rPr lang="ja-JP" altLang="en-US" i="1">
                <a:latin typeface="Gill Sans" charset="0"/>
                <a:ea typeface="ＭＳ Ｐゴシック" charset="0"/>
              </a:rPr>
              <a:t>”</a:t>
            </a:r>
            <a:r>
              <a:rPr lang="en-US" i="1">
                <a:latin typeface="Gill Sans" charset="0"/>
                <a:ea typeface="ＭＳ Ｐゴシック" charset="0"/>
              </a:rPr>
              <a:t> I said to myself, </a:t>
            </a:r>
            <a:r>
              <a:rPr lang="ja-JP" altLang="en-US" i="1">
                <a:latin typeface="Gill Sans" charset="0"/>
                <a:ea typeface="ＭＳ Ｐゴシック" charset="0"/>
              </a:rPr>
              <a:t>“</a:t>
            </a:r>
            <a:r>
              <a:rPr lang="en-US" i="1">
                <a:latin typeface="Gill Sans" charset="0"/>
                <a:ea typeface="ＭＳ Ｐゴシック" charset="0"/>
              </a:rPr>
              <a:t>shouldn't I have thought, </a:t>
            </a:r>
            <a:r>
              <a:rPr lang="ja-JP" altLang="en-US" i="1">
                <a:latin typeface="Gill Sans" charset="0"/>
                <a:ea typeface="ＭＳ Ｐゴシック" charset="0"/>
              </a:rPr>
              <a:t>‘</a:t>
            </a:r>
            <a:r>
              <a:rPr lang="en-US" i="1">
                <a:latin typeface="Gill Sans" charset="0"/>
                <a:ea typeface="ＭＳ Ｐゴシック" charset="0"/>
              </a:rPr>
              <a:t>Here I am, suspended in a bubbling fluid, being stared at by my own eyes</a:t>
            </a:r>
            <a:r>
              <a:rPr lang="ja-JP" altLang="en-US" i="1">
                <a:latin typeface="Gill Sans" charset="0"/>
                <a:ea typeface="ＭＳ Ｐゴシック" charset="0"/>
              </a:rPr>
              <a:t>’</a:t>
            </a:r>
            <a:r>
              <a:rPr lang="en-US" i="1">
                <a:latin typeface="Gill Sans" charset="0"/>
                <a:ea typeface="ＭＳ Ｐゴシック" charset="0"/>
              </a:rPr>
              <a:t>?</a:t>
            </a:r>
            <a:r>
              <a:rPr lang="ja-JP" altLang="en-US" i="1">
                <a:latin typeface="Gill Sans" charset="0"/>
                <a:ea typeface="ＭＳ Ｐゴシック" charset="0"/>
              </a:rPr>
              <a:t>”</a:t>
            </a:r>
            <a:r>
              <a:rPr lang="en-US" i="1">
                <a:latin typeface="Gill Sans" charset="0"/>
                <a:ea typeface="ＭＳ Ｐゴシック" charset="0"/>
              </a:rPr>
              <a:t>    </a:t>
            </a:r>
          </a:p>
        </p:txBody>
      </p:sp>
      <p:pic>
        <p:nvPicPr>
          <p:cNvPr id="17412" name="Picture 6"/>
          <p:cNvPicPr>
            <a:picLocks noChangeAspect="1"/>
          </p:cNvPicPr>
          <p:nvPr/>
        </p:nvPicPr>
        <p:blipFill>
          <a:blip r:embed="rId2">
            <a:extLst>
              <a:ext uri="{28A0092B-C50C-407E-A947-70E740481C1C}">
                <a14:useLocalDpi xmlns:a14="http://schemas.microsoft.com/office/drawing/2010/main" val="0"/>
              </a:ext>
            </a:extLst>
          </a:blip>
          <a:srcRect l="20874" t="33733" r="22722"/>
          <a:stretch>
            <a:fillRect/>
          </a:stretch>
        </p:blipFill>
        <p:spPr bwMode="auto">
          <a:xfrm>
            <a:off x="6240463" y="3008313"/>
            <a:ext cx="20764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988">
            <a:off x="6229350" y="1179513"/>
            <a:ext cx="16351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p:cNvPicPr>
            <a:picLocks noChangeAspect="1"/>
          </p:cNvPicPr>
          <p:nvPr/>
        </p:nvPicPr>
        <p:blipFill>
          <a:blip r:embed="rId4">
            <a:lum contrast="20000"/>
            <a:extLst>
              <a:ext uri="{28A0092B-C50C-407E-A947-70E740481C1C}">
                <a14:useLocalDpi xmlns:a14="http://schemas.microsoft.com/office/drawing/2010/main" val="0"/>
              </a:ext>
            </a:extLst>
          </a:blip>
          <a:srcRect t="44582"/>
          <a:stretch>
            <a:fillRect/>
          </a:stretch>
        </p:blipFill>
        <p:spPr bwMode="auto">
          <a:xfrm>
            <a:off x="1379538" y="4584700"/>
            <a:ext cx="3937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914400" y="914400"/>
            <a:ext cx="5326063" cy="2778125"/>
          </a:xfrm>
          <a:prstGeom prst="wedgeEllipseCallout">
            <a:avLst>
              <a:gd name="adj1" fmla="val 56510"/>
              <a:gd name="adj2" fmla="val 20131"/>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18435" name="Title 1"/>
          <p:cNvSpPr>
            <a:spLocks noGrp="1"/>
          </p:cNvSpPr>
          <p:nvPr>
            <p:ph type="title"/>
          </p:nvPr>
        </p:nvSpPr>
        <p:spPr/>
        <p:txBody>
          <a:bodyPr/>
          <a:lstStyle/>
          <a:p>
            <a:pPr eaLnBrk="1" hangingPunct="1"/>
            <a:r>
              <a:rPr lang="en-US">
                <a:latin typeface="Gill Sans" charset="0"/>
                <a:ea typeface="ＭＳ Ｐゴシック" charset="0"/>
              </a:rPr>
              <a:t>Hamlet meets Yorick</a:t>
            </a:r>
          </a:p>
        </p:txBody>
      </p:sp>
      <p:pic>
        <p:nvPicPr>
          <p:cNvPr id="18436" name="Picture 6"/>
          <p:cNvPicPr>
            <a:picLocks noChangeAspect="1"/>
          </p:cNvPicPr>
          <p:nvPr/>
        </p:nvPicPr>
        <p:blipFill>
          <a:blip r:embed="rId2">
            <a:extLst>
              <a:ext uri="{28A0092B-C50C-407E-A947-70E740481C1C}">
                <a14:useLocalDpi xmlns:a14="http://schemas.microsoft.com/office/drawing/2010/main" val="0"/>
              </a:ext>
            </a:extLst>
          </a:blip>
          <a:srcRect l="20874" t="33733" r="22722"/>
          <a:stretch>
            <a:fillRect/>
          </a:stretch>
        </p:blipFill>
        <p:spPr bwMode="auto">
          <a:xfrm>
            <a:off x="6240463" y="3008313"/>
            <a:ext cx="20764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988">
            <a:off x="6229350" y="1179513"/>
            <a:ext cx="16351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p:cNvPicPr>
          <p:nvPr/>
        </p:nvPicPr>
        <p:blipFill>
          <a:blip r:embed="rId4">
            <a:lum contrast="20000"/>
            <a:extLst>
              <a:ext uri="{28A0092B-C50C-407E-A947-70E740481C1C}">
                <a14:useLocalDpi xmlns:a14="http://schemas.microsoft.com/office/drawing/2010/main" val="0"/>
              </a:ext>
            </a:extLst>
          </a:blip>
          <a:srcRect t="44582"/>
          <a:stretch>
            <a:fillRect/>
          </a:stretch>
        </p:blipFill>
        <p:spPr bwMode="auto">
          <a:xfrm>
            <a:off x="1379538" y="4584700"/>
            <a:ext cx="3937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8"/>
          <p:cNvSpPr>
            <a:spLocks noChangeArrowheads="1"/>
          </p:cNvSpPr>
          <p:nvPr/>
        </p:nvSpPr>
        <p:spPr bwMode="auto">
          <a:xfrm>
            <a:off x="1547813" y="1627188"/>
            <a:ext cx="41544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latin typeface="Calibri" charset="0"/>
              </a:rPr>
              <a:t>“</a:t>
            </a:r>
            <a:r>
              <a:rPr lang="en-US">
                <a:latin typeface="Calibri" charset="0"/>
              </a:rPr>
              <a:t>Yorick,</a:t>
            </a:r>
            <a:r>
              <a:rPr lang="ja-JP" altLang="en-US">
                <a:latin typeface="Calibri" charset="0"/>
              </a:rPr>
              <a:t>”</a:t>
            </a:r>
            <a:r>
              <a:rPr lang="en-US">
                <a:latin typeface="Calibri" charset="0"/>
              </a:rPr>
              <a:t> I said aloud to my brain, </a:t>
            </a:r>
            <a:r>
              <a:rPr lang="ja-JP" altLang="en-US">
                <a:latin typeface="Calibri" charset="0"/>
              </a:rPr>
              <a:t>“</a:t>
            </a:r>
            <a:r>
              <a:rPr lang="en-US">
                <a:latin typeface="Calibri" charset="0"/>
              </a:rPr>
              <a:t>you are my brain.  The rest of my body…I dub </a:t>
            </a:r>
            <a:r>
              <a:rPr lang="ja-JP" altLang="en-US">
                <a:latin typeface="Calibri" charset="0"/>
              </a:rPr>
              <a:t>‘</a:t>
            </a:r>
            <a:r>
              <a:rPr lang="en-US">
                <a:latin typeface="Calibri" charset="0"/>
              </a:rPr>
              <a:t>Hamlet.</a:t>
            </a:r>
            <a:r>
              <a:rPr lang="ja-JP" altLang="en-US">
                <a:latin typeface="Calibri" charset="0"/>
              </a:rPr>
              <a:t>’”</a:t>
            </a:r>
            <a:r>
              <a:rPr lang="en-US">
                <a:latin typeface="Calibri" charset="0"/>
              </a:rPr>
              <a:t>  So here we all are:  Yorick's my brain, Hamlet's my body, and I am Dennett.  </a:t>
            </a:r>
            <a:r>
              <a:rPr lang="en-US" i="1">
                <a:latin typeface="Calibri" charset="0"/>
              </a:rPr>
              <a:t>Now</a:t>
            </a:r>
            <a:r>
              <a:rPr lang="en-US">
                <a:latin typeface="Calibri" charset="0"/>
              </a:rPr>
              <a:t>, where am I?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ill Sans" charset="0"/>
                <a:ea typeface="ＭＳ Ｐゴシック" charset="0"/>
              </a:rPr>
              <a:t>Thought Experiments</a:t>
            </a:r>
          </a:p>
        </p:txBody>
      </p:sp>
      <p:sp>
        <p:nvSpPr>
          <p:cNvPr id="19459" name="Content Placeholder 2"/>
          <p:cNvSpPr>
            <a:spLocks noGrp="1"/>
          </p:cNvSpPr>
          <p:nvPr>
            <p:ph idx="1"/>
          </p:nvPr>
        </p:nvSpPr>
        <p:spPr/>
        <p:txBody>
          <a:bodyPr/>
          <a:lstStyle/>
          <a:p>
            <a:pPr eaLnBrk="1" hangingPunct="1"/>
            <a:r>
              <a:rPr lang="en-US">
                <a:latin typeface="Gill Sans" charset="0"/>
                <a:ea typeface="ＭＳ Ｐゴシック" charset="0"/>
              </a:rPr>
              <a:t>Philosophical discussions, especially those concerning the mind-body problem and the problem of personal identity rely heavily on thought experiments</a:t>
            </a:r>
          </a:p>
          <a:p>
            <a:pPr lvl="1" eaLnBrk="1" hangingPunct="1"/>
            <a:r>
              <a:rPr lang="en-US">
                <a:latin typeface="Gill Sans" charset="0"/>
                <a:ea typeface="ＭＳ Ｐゴシック" charset="0"/>
              </a:rPr>
              <a:t>Would we (</a:t>
            </a:r>
            <a:r>
              <a:rPr lang="en-US" i="1">
                <a:latin typeface="Gill Sans" charset="0"/>
                <a:ea typeface="ＭＳ Ｐゴシック" charset="0"/>
              </a:rPr>
              <a:t>should</a:t>
            </a:r>
            <a:r>
              <a:rPr lang="en-US">
                <a:latin typeface="Gill Sans" charset="0"/>
                <a:ea typeface="ＭＳ Ｐゴシック" charset="0"/>
              </a:rPr>
              <a:t> we) call XYZ </a:t>
            </a:r>
            <a:r>
              <a:rPr lang="ja-JP" altLang="en-US">
                <a:latin typeface="Gill Sans" charset="0"/>
                <a:ea typeface="ＭＳ Ｐゴシック" charset="0"/>
              </a:rPr>
              <a:t>“</a:t>
            </a:r>
            <a:r>
              <a:rPr lang="en-US">
                <a:latin typeface="Gill Sans" charset="0"/>
                <a:ea typeface="ＭＳ Ｐゴシック" charset="0"/>
              </a:rPr>
              <a:t>water</a:t>
            </a:r>
            <a:r>
              <a:rPr lang="ja-JP" altLang="en-US">
                <a:latin typeface="Gill Sans" charset="0"/>
                <a:ea typeface="ＭＳ Ｐゴシック" charset="0"/>
              </a:rPr>
              <a:t>”</a:t>
            </a:r>
            <a:r>
              <a:rPr lang="en-US">
                <a:latin typeface="Gill Sans" charset="0"/>
                <a:ea typeface="ＭＳ Ｐゴシック" charset="0"/>
              </a:rPr>
              <a:t>?</a:t>
            </a:r>
          </a:p>
          <a:p>
            <a:pPr lvl="1" eaLnBrk="1" hangingPunct="1"/>
            <a:r>
              <a:rPr lang="en-US">
                <a:latin typeface="Gill Sans" charset="0"/>
                <a:ea typeface="ＭＳ Ｐゴシック" charset="0"/>
              </a:rPr>
              <a:t>What would we say about a computer that passed the Turing Test?</a:t>
            </a:r>
          </a:p>
          <a:p>
            <a:pPr lvl="1" eaLnBrk="1" hangingPunct="1"/>
            <a:r>
              <a:rPr lang="en-US">
                <a:latin typeface="Gill Sans" charset="0"/>
                <a:ea typeface="ＭＳ Ｐゴシック" charset="0"/>
              </a:rPr>
              <a:t>What if the hemispheres of our brain were transplanted into two different bodies?</a:t>
            </a:r>
          </a:p>
          <a:p>
            <a:pPr eaLnBrk="1" hangingPunct="1"/>
            <a:r>
              <a:rPr lang="en-US">
                <a:latin typeface="Gill Sans" charset="0"/>
                <a:ea typeface="ＭＳ Ｐゴシック" charset="0"/>
              </a:rPr>
              <a:t>Dennett calls such thought experiments </a:t>
            </a:r>
            <a:r>
              <a:rPr lang="ja-JP" altLang="en-US">
                <a:latin typeface="Gill Sans" charset="0"/>
                <a:ea typeface="ＭＳ Ｐゴシック" charset="0"/>
              </a:rPr>
              <a:t>“</a:t>
            </a:r>
            <a:r>
              <a:rPr lang="en-US">
                <a:latin typeface="Gill Sans" charset="0"/>
                <a:ea typeface="ＭＳ Ｐゴシック" charset="0"/>
              </a:rPr>
              <a:t>intuition pumps</a:t>
            </a:r>
            <a:r>
              <a:rPr lang="ja-JP" altLang="en-US">
                <a:latin typeface="Gill Sans" charset="0"/>
                <a:ea typeface="ＭＳ Ｐゴシック" charset="0"/>
              </a:rPr>
              <a:t>”</a:t>
            </a:r>
            <a:r>
              <a:rPr lang="en-US">
                <a:latin typeface="Gill Sans" charset="0"/>
                <a:ea typeface="ＭＳ Ｐゴシック" charset="0"/>
              </a:rPr>
              <a:t> since they</a:t>
            </a:r>
            <a:r>
              <a:rPr lang="ja-JP" altLang="en-US">
                <a:latin typeface="Gill Sans" charset="0"/>
                <a:ea typeface="ＭＳ Ｐゴシック" charset="0"/>
              </a:rPr>
              <a:t>’</a:t>
            </a:r>
            <a:r>
              <a:rPr lang="en-US">
                <a:latin typeface="Gill Sans" charset="0"/>
                <a:ea typeface="ＭＳ Ｐゴシック" charset="0"/>
              </a:rPr>
              <a:t>re supposed to elicit our </a:t>
            </a:r>
            <a:r>
              <a:rPr lang="ja-JP" altLang="en-US">
                <a:latin typeface="Gill Sans" charset="0"/>
                <a:ea typeface="ＭＳ Ｐゴシック" charset="0"/>
              </a:rPr>
              <a:t>“</a:t>
            </a:r>
            <a:r>
              <a:rPr lang="en-US">
                <a:latin typeface="Gill Sans" charset="0"/>
                <a:ea typeface="ＭＳ Ｐゴシック" charset="0"/>
              </a:rPr>
              <a:t>intuitions</a:t>
            </a:r>
            <a:r>
              <a:rPr lang="ja-JP" altLang="en-US">
                <a:latin typeface="Gill Sans" charset="0"/>
                <a:ea typeface="ＭＳ Ｐゴシック" charset="0"/>
              </a:rPr>
              <a:t>”</a:t>
            </a:r>
            <a:r>
              <a:rPr lang="en-US">
                <a:latin typeface="Gill Sans" charset="0"/>
                <a:ea typeface="ＭＳ Ｐゴシック" charset="0"/>
              </a:rPr>
              <a:t> about these matters</a:t>
            </a:r>
          </a:p>
          <a:p>
            <a:pPr eaLnBrk="1" hangingPunct="1"/>
            <a:r>
              <a:rPr lang="en-US">
                <a:latin typeface="Gill Sans" charset="0"/>
                <a:ea typeface="ＭＳ Ｐゴシック" charset="0"/>
              </a:rPr>
              <a:t>But what, if anything, do our </a:t>
            </a:r>
            <a:r>
              <a:rPr lang="ja-JP" altLang="en-US">
                <a:latin typeface="Gill Sans" charset="0"/>
                <a:ea typeface="ＭＳ Ｐゴシック" charset="0"/>
              </a:rPr>
              <a:t>“</a:t>
            </a:r>
            <a:r>
              <a:rPr lang="en-US">
                <a:latin typeface="Gill Sans" charset="0"/>
                <a:ea typeface="ＭＳ Ｐゴシック" charset="0"/>
              </a:rPr>
              <a:t>intuitions</a:t>
            </a:r>
            <a:r>
              <a:rPr lang="ja-JP" altLang="en-US">
                <a:latin typeface="Gill Sans" charset="0"/>
                <a:ea typeface="ＭＳ Ｐゴシック" charset="0"/>
              </a:rPr>
              <a:t>”</a:t>
            </a:r>
            <a:r>
              <a:rPr lang="en-US">
                <a:latin typeface="Gill Sans" charset="0"/>
                <a:ea typeface="ＭＳ Ｐゴシック" charset="0"/>
              </a:rPr>
              <a:t> show?</a:t>
            </a:r>
          </a:p>
          <a:p>
            <a:pPr lvl="1" eaLnBrk="1" hangingPunct="1"/>
            <a:endParaRPr lang="en-US">
              <a:latin typeface="Gill Sans" charset="0"/>
              <a:ea typeface="ＭＳ Ｐゴシック" charset="0"/>
            </a:endParaRPr>
          </a:p>
          <a:p>
            <a:pPr lvl="1" eaLnBrk="1" hangingPunct="1"/>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atin typeface="Gill Sans" charset="0"/>
                <a:ea typeface="ＭＳ Ｐゴシック" charset="0"/>
              </a:rPr>
              <a:t>How reliable are intuition pumps?</a:t>
            </a:r>
          </a:p>
        </p:txBody>
      </p:sp>
      <p:sp>
        <p:nvSpPr>
          <p:cNvPr id="20483" name="Content Placeholder 2"/>
          <p:cNvSpPr>
            <a:spLocks noGrp="1"/>
          </p:cNvSpPr>
          <p:nvPr>
            <p:ph idx="1"/>
          </p:nvPr>
        </p:nvSpPr>
        <p:spPr>
          <a:xfrm>
            <a:off x="457200" y="5105400"/>
            <a:ext cx="8229600" cy="1616075"/>
          </a:xfrm>
        </p:spPr>
        <p:txBody>
          <a:bodyPr/>
          <a:lstStyle/>
          <a:p>
            <a:pPr eaLnBrk="1" hangingPunct="1"/>
            <a:endParaRPr lang="en-US">
              <a:latin typeface="Gill Sans" charset="0"/>
              <a:ea typeface="ＭＳ Ｐゴシック" charset="0"/>
            </a:endParaRP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t="1094" r="401" b="8923"/>
          <a:stretch>
            <a:fillRect/>
          </a:stretch>
        </p:blipFill>
        <p:spPr bwMode="auto">
          <a:xfrm>
            <a:off x="0" y="1487488"/>
            <a:ext cx="9169400"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atin typeface="Gill Sans" charset="0"/>
                <a:ea typeface="ＭＳ Ｐゴシック" charset="0"/>
              </a:rPr>
              <a:t>Am I where (most of) my body is?</a:t>
            </a:r>
          </a:p>
        </p:txBody>
      </p:sp>
      <p:sp>
        <p:nvSpPr>
          <p:cNvPr id="21507" name="Content Placeholder 4"/>
          <p:cNvSpPr>
            <a:spLocks noGrp="1"/>
          </p:cNvSpPr>
          <p:nvPr>
            <p:ph idx="1"/>
          </p:nvPr>
        </p:nvSpPr>
        <p:spPr/>
        <p:txBody>
          <a:bodyPr/>
          <a:lstStyle/>
          <a:p>
            <a:pPr eaLnBrk="1" hangingPunct="1"/>
            <a:r>
              <a:rPr lang="en-US" b="1" i="1">
                <a:latin typeface="Gill Sans" charset="0"/>
                <a:ea typeface="ＭＳ Ｐゴシック" charset="0"/>
              </a:rPr>
              <a:t>Where Hamlet goes there goes Dennett. </a:t>
            </a:r>
            <a:r>
              <a:rPr lang="en-US" i="1">
                <a:latin typeface="Gill Sans" charset="0"/>
                <a:ea typeface="ＭＳ Ｐゴシック" charset="0"/>
              </a:rPr>
              <a:t> This principle was easily refuted by appeal to the familiar brain-transplant thought experiments so enjoyed by philosophers.  If Tom and Dick switch brains, Tom is the fellow with Dick's former body — just ask him; he'll claim to be Tom and tell you the most intimate details of Tom's autobiography.  It was clear enough, then, that my current body and I could part company, but not likely that I could be separated from my brain. </a:t>
            </a:r>
          </a:p>
          <a:p>
            <a:pPr eaLnBrk="1" hangingPunct="1"/>
            <a:r>
              <a:rPr lang="en-US">
                <a:latin typeface="Gill Sans" charset="0"/>
                <a:ea typeface="ＭＳ Ｐゴシック" charset="0"/>
              </a:rPr>
              <a:t>Note: this is the </a:t>
            </a:r>
            <a:r>
              <a:rPr lang="ja-JP" altLang="en-US">
                <a:latin typeface="Gill Sans" charset="0"/>
                <a:ea typeface="ＭＳ Ｐゴシック" charset="0"/>
              </a:rPr>
              <a:t>“</a:t>
            </a:r>
            <a:r>
              <a:rPr lang="en-US">
                <a:latin typeface="Gill Sans" charset="0"/>
                <a:ea typeface="ＭＳ Ｐゴシック" charset="0"/>
              </a:rPr>
              <a:t>orthodox</a:t>
            </a:r>
            <a:r>
              <a:rPr lang="ja-JP" altLang="en-US">
                <a:latin typeface="Gill Sans" charset="0"/>
                <a:ea typeface="ＭＳ Ｐゴシック" charset="0"/>
              </a:rPr>
              <a:t>”</a:t>
            </a:r>
            <a:r>
              <a:rPr lang="en-US">
                <a:latin typeface="Gill Sans" charset="0"/>
                <a:ea typeface="ＭＳ Ｐゴシック" charset="0"/>
              </a:rPr>
              <a:t> neo-Lockean view, which Olson will reject. Given this account, however…</a:t>
            </a:r>
          </a:p>
          <a:p>
            <a:pPr eaLnBrk="1" hangingPunct="1"/>
            <a:r>
              <a:rPr lang="en-US" i="1">
                <a:latin typeface="Gill Sans" charset="0"/>
                <a:ea typeface="ＭＳ Ｐゴシック" charset="0"/>
              </a:rPr>
              <a:t>The rule of thumb that emerged so plainly from the thought experiments was that in a brain-transplant operation, one wanted to be the donor not the recipient.  Better to call such an operation a body transplant, in fact.  So perhaps the truth was…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3245</TotalTime>
  <Words>378</Words>
  <Application>Microsoft Macintosh PowerPoint</Application>
  <PresentationFormat>On-screen Show (4:3)</PresentationFormat>
  <Paragraphs>72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ＭＳ Ｐゴシック</vt:lpstr>
      <vt:lpstr>Gill Sans</vt:lpstr>
      <vt:lpstr>Calibri</vt:lpstr>
      <vt:lpstr>Office Theme</vt:lpstr>
      <vt:lpstr>PowerPoint Presentation</vt:lpstr>
      <vt:lpstr>The Story</vt:lpstr>
      <vt:lpstr>The Plan</vt:lpstr>
      <vt:lpstr>Dennett in Post-Op</vt:lpstr>
      <vt:lpstr>Where am I?</vt:lpstr>
      <vt:lpstr>Hamlet meets Yorick</vt:lpstr>
      <vt:lpstr>Thought Experiments</vt:lpstr>
      <vt:lpstr>How reliable are intuition pumps?</vt:lpstr>
      <vt:lpstr>Am I where (most of) my body is?</vt:lpstr>
      <vt:lpstr>Am I were my brain is?</vt:lpstr>
      <vt:lpstr>Am I wherever I think I am?</vt:lpstr>
      <vt:lpstr>Am I my brain?</vt:lpstr>
      <vt:lpstr>Underground in Tulsa</vt:lpstr>
      <vt:lpstr>Instantaneous relocation! </vt:lpstr>
      <vt:lpstr>PowerPoint Presentation</vt:lpstr>
      <vt:lpstr>Disembodied in Houston</vt:lpstr>
      <vt:lpstr>Body Exchange</vt:lpstr>
      <vt:lpstr>Computer Duplication</vt:lpstr>
      <vt:lpstr>Can the self divide?</vt:lpstr>
      <vt:lpstr>Why not both?</vt:lpstr>
      <vt:lpstr>They can’t both be identical to Dennett!</vt:lpstr>
      <vt:lpstr>Two Dennetts?</vt:lpstr>
      <vt:lpstr>Two persons/one body?</vt:lpstr>
      <vt:lpstr>“So let’s give it a try…”</vt:lpstr>
      <vt:lpstr>PowerPoint Presentation</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Am I?</dc:title>
  <dc:creator>H. E. Baber</dc:creator>
  <cp:lastModifiedBy>H. E. Baber</cp:lastModifiedBy>
  <cp:revision>168</cp:revision>
  <dcterms:created xsi:type="dcterms:W3CDTF">2010-04-21T19:34:31Z</dcterms:created>
  <dcterms:modified xsi:type="dcterms:W3CDTF">2012-06-06T22:13:08Z</dcterms:modified>
</cp:coreProperties>
</file>