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4" r:id="rId6"/>
    <p:sldId id="263" r:id="rId7"/>
    <p:sldId id="271" r:id="rId8"/>
    <p:sldId id="265" r:id="rId9"/>
    <p:sldId id="266" r:id="rId10"/>
    <p:sldId id="268" r:id="rId11"/>
    <p:sldId id="269" r:id="rId12"/>
    <p:sldId id="262" r:id="rId13"/>
    <p:sldId id="261" r:id="rId14"/>
    <p:sldId id="272" r:id="rId15"/>
    <p:sldId id="273" r:id="rId16"/>
    <p:sldId id="275" r:id="rId17"/>
    <p:sldId id="274" r:id="rId18"/>
    <p:sldId id="276" r:id="rId19"/>
    <p:sldId id="278" r:id="rId20"/>
    <p:sldId id="280" r:id="rId21"/>
    <p:sldId id="279" r:id="rId22"/>
    <p:sldId id="277" r:id="rId23"/>
    <p:sldId id="28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50" autoAdjust="0"/>
    <p:restoredTop sz="94660"/>
  </p:normalViewPr>
  <p:slideViewPr>
    <p:cSldViewPr snapToGrid="0" snapToObjects="1">
      <p:cViewPr varScale="1">
        <p:scale>
          <a:sx n="67" d="100"/>
          <a:sy n="67" d="100"/>
        </p:scale>
        <p:origin x="-112" y="-352"/>
      </p:cViewPr>
      <p:guideLst>
        <p:guide orient="horz" pos="216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EC355-44E5-D147-9B9C-8A9AA826E980}" type="datetimeFigureOut">
              <a:rPr lang="en-US" smtClean="0"/>
              <a:t>6/5/12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25D96-701A-6849-8642-80C2CF7C1AAA}" type="slidenum">
              <a:rPr lang="en-US" smtClean="0"/>
              <a:t>‹#›</a:t>
            </a:fld>
            <a:endParaRPr lang="en-US"/>
          </a:p>
        </p:txBody>
      </p:sp>
    </p:spTree>
    <p:extLst>
      <p:ext uri="{BB962C8B-B14F-4D97-AF65-F5344CB8AC3E}">
        <p14:creationId xmlns:p14="http://schemas.microsoft.com/office/powerpoint/2010/main" val="25249311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Note: Russell is not just replaying Descartes. He is concerned to formulate the question correctly.</a:t>
            </a: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271E317-6A84-2E4E-8C2D-CEA996A2B167}" type="slidenum">
              <a:rPr lang="en-US" sz="1200"/>
              <a:pPr/>
              <a:t>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EC9042-1A23-3C44-AFD6-C21AD542F71B}" type="slidenum">
              <a:rPr lang="en-US" sz="1200">
                <a:latin typeface="Times New Roman" charset="0"/>
              </a:rPr>
              <a:pPr/>
              <a:t>4</a:t>
            </a:fld>
            <a:endParaRPr lang="en-US" sz="1200">
              <a:latin typeface="Times New Roman" charset="0"/>
            </a:endParaRPr>
          </a:p>
        </p:txBody>
      </p:sp>
      <p:sp>
        <p:nvSpPr>
          <p:cNvPr id="22530" name="Rectangle 2"/>
          <p:cNvSpPr>
            <a:spLocks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15197A-2FD0-3F4C-B6C2-810BF046212B}" type="datetimeFigureOut">
              <a:rPr lang="en-US" smtClean="0"/>
              <a:t>6/5/12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361CC-4274-1540-86E6-851567160ACF}" type="slidenum">
              <a:rPr lang="en-US" smtClean="0"/>
              <a:t>‹#›</a:t>
            </a:fld>
            <a:endParaRPr lang="en-US"/>
          </a:p>
        </p:txBody>
      </p:sp>
    </p:spTree>
    <p:extLst>
      <p:ext uri="{BB962C8B-B14F-4D97-AF65-F5344CB8AC3E}">
        <p14:creationId xmlns:p14="http://schemas.microsoft.com/office/powerpoint/2010/main" val="1136767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5197A-2FD0-3F4C-B6C2-810BF046212B}" type="datetimeFigureOut">
              <a:rPr lang="en-US" smtClean="0"/>
              <a:t>6/5/12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361CC-4274-1540-86E6-851567160ACF}" type="slidenum">
              <a:rPr lang="en-US" smtClean="0"/>
              <a:t>‹#›</a:t>
            </a:fld>
            <a:endParaRPr lang="en-US"/>
          </a:p>
        </p:txBody>
      </p:sp>
    </p:spTree>
    <p:extLst>
      <p:ext uri="{BB962C8B-B14F-4D97-AF65-F5344CB8AC3E}">
        <p14:creationId xmlns:p14="http://schemas.microsoft.com/office/powerpoint/2010/main" val="1919517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5197A-2FD0-3F4C-B6C2-810BF046212B}" type="datetimeFigureOut">
              <a:rPr lang="en-US" smtClean="0"/>
              <a:t>6/5/12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361CC-4274-1540-86E6-851567160ACF}" type="slidenum">
              <a:rPr lang="en-US" smtClean="0"/>
              <a:t>‹#›</a:t>
            </a:fld>
            <a:endParaRPr lang="en-US"/>
          </a:p>
        </p:txBody>
      </p:sp>
    </p:spTree>
    <p:extLst>
      <p:ext uri="{BB962C8B-B14F-4D97-AF65-F5344CB8AC3E}">
        <p14:creationId xmlns:p14="http://schemas.microsoft.com/office/powerpoint/2010/main" val="3441891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5197A-2FD0-3F4C-B6C2-810BF046212B}" type="datetimeFigureOut">
              <a:rPr lang="en-US" smtClean="0"/>
              <a:t>6/5/12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361CC-4274-1540-86E6-851567160ACF}" type="slidenum">
              <a:rPr lang="en-US" smtClean="0"/>
              <a:t>‹#›</a:t>
            </a:fld>
            <a:endParaRPr lang="en-US"/>
          </a:p>
        </p:txBody>
      </p:sp>
    </p:spTree>
    <p:extLst>
      <p:ext uri="{BB962C8B-B14F-4D97-AF65-F5344CB8AC3E}">
        <p14:creationId xmlns:p14="http://schemas.microsoft.com/office/powerpoint/2010/main" val="50667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37113"/>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899189"/>
            <a:ext cx="7772400" cy="666196"/>
          </a:xfrm>
        </p:spPr>
        <p:txBody>
          <a:bodyPr anchor="b">
            <a:normAutofit/>
          </a:bodyPr>
          <a:lstStyle>
            <a:lvl1pPr marL="0" indent="0">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A15197A-2FD0-3F4C-B6C2-810BF046212B}" type="datetimeFigureOut">
              <a:rPr lang="en-US" smtClean="0"/>
              <a:t>6/5/12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361CC-4274-1540-86E6-851567160ACF}" type="slidenum">
              <a:rPr lang="en-US" smtClean="0"/>
              <a:t>‹#›</a:t>
            </a:fld>
            <a:endParaRPr lang="en-US"/>
          </a:p>
        </p:txBody>
      </p:sp>
    </p:spTree>
    <p:extLst>
      <p:ext uri="{BB962C8B-B14F-4D97-AF65-F5344CB8AC3E}">
        <p14:creationId xmlns:p14="http://schemas.microsoft.com/office/powerpoint/2010/main" val="297959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15197A-2FD0-3F4C-B6C2-810BF046212B}" type="datetimeFigureOut">
              <a:rPr lang="en-US" smtClean="0"/>
              <a:t>6/5/12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361CC-4274-1540-86E6-851567160ACF}" type="slidenum">
              <a:rPr lang="en-US" smtClean="0"/>
              <a:t>‹#›</a:t>
            </a:fld>
            <a:endParaRPr lang="en-US"/>
          </a:p>
        </p:txBody>
      </p:sp>
    </p:spTree>
    <p:extLst>
      <p:ext uri="{BB962C8B-B14F-4D97-AF65-F5344CB8AC3E}">
        <p14:creationId xmlns:p14="http://schemas.microsoft.com/office/powerpoint/2010/main" val="275991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15197A-2FD0-3F4C-B6C2-810BF046212B}" type="datetimeFigureOut">
              <a:rPr lang="en-US" smtClean="0"/>
              <a:t>6/5/12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8361CC-4274-1540-86E6-851567160ACF}" type="slidenum">
              <a:rPr lang="en-US" smtClean="0"/>
              <a:t>‹#›</a:t>
            </a:fld>
            <a:endParaRPr lang="en-US"/>
          </a:p>
        </p:txBody>
      </p:sp>
    </p:spTree>
    <p:extLst>
      <p:ext uri="{BB962C8B-B14F-4D97-AF65-F5344CB8AC3E}">
        <p14:creationId xmlns:p14="http://schemas.microsoft.com/office/powerpoint/2010/main" val="4127197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15197A-2FD0-3F4C-B6C2-810BF046212B}" type="datetimeFigureOut">
              <a:rPr lang="en-US" smtClean="0"/>
              <a:t>6/5/12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8361CC-4274-1540-86E6-851567160ACF}" type="slidenum">
              <a:rPr lang="en-US" smtClean="0"/>
              <a:t>‹#›</a:t>
            </a:fld>
            <a:endParaRPr lang="en-US"/>
          </a:p>
        </p:txBody>
      </p:sp>
    </p:spTree>
    <p:extLst>
      <p:ext uri="{BB962C8B-B14F-4D97-AF65-F5344CB8AC3E}">
        <p14:creationId xmlns:p14="http://schemas.microsoft.com/office/powerpoint/2010/main" val="539607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5197A-2FD0-3F4C-B6C2-810BF046212B}" type="datetimeFigureOut">
              <a:rPr lang="en-US" smtClean="0"/>
              <a:t>6/5/12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8361CC-4274-1540-86E6-851567160ACF}" type="slidenum">
              <a:rPr lang="en-US" smtClean="0"/>
              <a:t>‹#›</a:t>
            </a:fld>
            <a:endParaRPr lang="en-US"/>
          </a:p>
        </p:txBody>
      </p:sp>
    </p:spTree>
    <p:extLst>
      <p:ext uri="{BB962C8B-B14F-4D97-AF65-F5344CB8AC3E}">
        <p14:creationId xmlns:p14="http://schemas.microsoft.com/office/powerpoint/2010/main" val="1878056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5197A-2FD0-3F4C-B6C2-810BF046212B}" type="datetimeFigureOut">
              <a:rPr lang="en-US" smtClean="0"/>
              <a:t>6/5/12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361CC-4274-1540-86E6-851567160ACF}" type="slidenum">
              <a:rPr lang="en-US" smtClean="0"/>
              <a:t>‹#›</a:t>
            </a:fld>
            <a:endParaRPr lang="en-US"/>
          </a:p>
        </p:txBody>
      </p:sp>
    </p:spTree>
    <p:extLst>
      <p:ext uri="{BB962C8B-B14F-4D97-AF65-F5344CB8AC3E}">
        <p14:creationId xmlns:p14="http://schemas.microsoft.com/office/powerpoint/2010/main" val="100508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5197A-2FD0-3F4C-B6C2-810BF046212B}" type="datetimeFigureOut">
              <a:rPr lang="en-US" smtClean="0"/>
              <a:t>6/5/12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361CC-4274-1540-86E6-851567160ACF}" type="slidenum">
              <a:rPr lang="en-US" smtClean="0"/>
              <a:t>‹#›</a:t>
            </a:fld>
            <a:endParaRPr lang="en-US"/>
          </a:p>
        </p:txBody>
      </p:sp>
    </p:spTree>
    <p:extLst>
      <p:ext uri="{BB962C8B-B14F-4D97-AF65-F5344CB8AC3E}">
        <p14:creationId xmlns:p14="http://schemas.microsoft.com/office/powerpoint/2010/main" val="6893849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32933"/>
          </a:xfrm>
          <a:prstGeom prst="rect">
            <a:avLst/>
          </a:prstGeom>
          <a:solidFill>
            <a:srgbClr val="FF0000"/>
          </a:solidFill>
          <a:ln>
            <a:no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21712"/>
            <a:ext cx="8229600" cy="53997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5197A-2FD0-3F4C-B6C2-810BF046212B}" type="datetimeFigureOut">
              <a:rPr lang="en-US" smtClean="0"/>
              <a:t>6/5/12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361CC-4274-1540-86E6-851567160ACF}" type="slidenum">
              <a:rPr lang="en-US" smtClean="0"/>
              <a:t>‹#›</a:t>
            </a:fld>
            <a:endParaRPr lang="en-US"/>
          </a:p>
        </p:txBody>
      </p:sp>
    </p:spTree>
    <p:extLst>
      <p:ext uri="{BB962C8B-B14F-4D97-AF65-F5344CB8AC3E}">
        <p14:creationId xmlns:p14="http://schemas.microsoft.com/office/powerpoint/2010/main" val="2377544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effectLst/>
          <a:latin typeface="+mj-lt"/>
          <a:ea typeface="+mj-ea"/>
          <a:cs typeface="+mj-cs"/>
        </a:defRPr>
      </a:lvl1pPr>
    </p:titleStyle>
    <p:bodyStyle>
      <a:lvl1pPr marL="342900" indent="-342900" algn="l" defTabSz="457200" rtl="0" eaLnBrk="1" latinLnBrk="0" hangingPunct="1">
        <a:spcBef>
          <a:spcPct val="20000"/>
        </a:spcBef>
        <a:spcAft>
          <a:spcPts val="24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2400"/>
        </a:spcAft>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spcAft>
          <a:spcPts val="2400"/>
        </a:spcAft>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spcAft>
          <a:spcPts val="2400"/>
        </a:spcAft>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spcAft>
          <a:spcPts val="2400"/>
        </a:spcAft>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6.png"/><Relationship Id="rId6" Type="http://schemas.openxmlformats.org/officeDocument/2006/relationships/image" Target="../media/image7.png"/><Relationship Id="rId1" Type="http://schemas.microsoft.com/office/2007/relationships/media" Target="file://localhost/Users/hebaber/Sites/logic/twilzone.wav" TargetMode="External"/><Relationship Id="rId2" Type="http://schemas.openxmlformats.org/officeDocument/2006/relationships/audio" Target="file://localhost/Users/hebaber/Sites/logic/twilzone.wa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alpha val="850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685800" y="2130425"/>
            <a:ext cx="7772400" cy="1470025"/>
          </a:xfrm>
          <a:noFill/>
          <a:effectLst>
            <a:outerShdw blurRad="50800" dist="38100" dir="2700000">
              <a:srgbClr val="000000">
                <a:alpha val="43000"/>
              </a:srgbClr>
            </a:outerShdw>
          </a:effectLst>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rgbClr val="009101"/>
                </a:solidFill>
                <a:effectLst>
                  <a:outerShdw blurRad="50800" dist="39000" dir="5460000" algn="tl">
                    <a:srgbClr val="000000">
                      <a:alpha val="38000"/>
                    </a:srgbClr>
                  </a:outerShdw>
                </a:effectLst>
                <a:latin typeface="Calibri" charset="0"/>
              </a:rPr>
              <a:t>Perception &amp; the External World</a:t>
            </a:r>
          </a:p>
        </p:txBody>
      </p:sp>
      <p:sp>
        <p:nvSpPr>
          <p:cNvPr id="11" name="Subtitle 2"/>
          <p:cNvSpPr>
            <a:spLocks noGrp="1"/>
          </p:cNvSpPr>
          <p:nvPr>
            <p:ph type="subTitle" idx="1"/>
          </p:nvPr>
        </p:nvSpPr>
        <p:spPr>
          <a:xfrm>
            <a:off x="1371600" y="3886200"/>
            <a:ext cx="6400800" cy="1752600"/>
          </a:xfrm>
          <a:effectLst>
            <a:outerShdw blurRad="50800" dist="76200" dir="2700000">
              <a:srgbClr val="000000">
                <a:alpha val="43000"/>
              </a:srgbClr>
            </a:outerShdw>
          </a:effectLst>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chemeClr val="bg1"/>
                </a:solidFill>
                <a:effectLst>
                  <a:outerShdw blurRad="50800" dist="39000" dir="5460000" algn="tl">
                    <a:srgbClr val="000000">
                      <a:alpha val="38000"/>
                    </a:srgbClr>
                  </a:outerShdw>
                </a:effectLst>
                <a:latin typeface="Calibri" charset="0"/>
              </a:rPr>
              <a:t>Is there anything </a:t>
            </a:r>
            <a:r>
              <a:rPr lang="ja-JP" altLang="en-US" b="1" dirty="0">
                <a:ln w="11430"/>
                <a:solidFill>
                  <a:schemeClr val="bg1"/>
                </a:solidFill>
                <a:effectLst>
                  <a:outerShdw blurRad="50800" dist="39000" dir="5460000" algn="tl">
                    <a:srgbClr val="000000">
                      <a:alpha val="38000"/>
                    </a:srgbClr>
                  </a:outerShdw>
                </a:effectLst>
                <a:latin typeface="Calibri" charset="0"/>
              </a:rPr>
              <a:t>‘</a:t>
            </a:r>
            <a:r>
              <a:rPr lang="en-US" b="1" dirty="0">
                <a:ln w="11430"/>
                <a:solidFill>
                  <a:schemeClr val="bg1"/>
                </a:solidFill>
                <a:effectLst>
                  <a:outerShdw blurRad="50800" dist="39000" dir="5460000" algn="tl">
                    <a:srgbClr val="000000">
                      <a:alpha val="38000"/>
                    </a:srgbClr>
                  </a:outerShdw>
                </a:effectLst>
                <a:latin typeface="Calibri" charset="0"/>
              </a:rPr>
              <a:t>out there</a:t>
            </a:r>
            <a:r>
              <a:rPr lang="ja-JP" altLang="en-US" b="1" dirty="0">
                <a:ln w="11430"/>
                <a:solidFill>
                  <a:schemeClr val="bg1"/>
                </a:solidFill>
                <a:effectLst>
                  <a:outerShdw blurRad="50800" dist="39000" dir="5460000" algn="tl">
                    <a:srgbClr val="000000">
                      <a:alpha val="38000"/>
                    </a:srgbClr>
                  </a:outerShdw>
                </a:effectLst>
                <a:latin typeface="Calibri" charset="0"/>
              </a:rPr>
              <a:t>’</a:t>
            </a:r>
            <a:r>
              <a:rPr lang="en-US" b="1" dirty="0">
                <a:ln w="11430"/>
                <a:solidFill>
                  <a:schemeClr val="bg1"/>
                </a:solidFill>
                <a:effectLst>
                  <a:outerShdw blurRad="50800" dist="39000" dir="5460000" algn="tl">
                    <a:srgbClr val="000000">
                      <a:alpha val="38000"/>
                    </a:srgbClr>
                  </a:outerShdw>
                </a:effectLst>
                <a:latin typeface="Calibri" charset="0"/>
              </a:rPr>
              <a:t>?</a:t>
            </a:r>
          </a:p>
          <a:p>
            <a:r>
              <a:rPr lang="en-US" b="1" dirty="0">
                <a:ln w="11430"/>
                <a:solidFill>
                  <a:schemeClr val="bg1"/>
                </a:solidFill>
                <a:effectLst>
                  <a:outerShdw blurRad="50800" dist="39000" dir="5460000" algn="tl">
                    <a:srgbClr val="000000">
                      <a:alpha val="38000"/>
                    </a:srgbClr>
                  </a:outerShdw>
                </a:effectLst>
                <a:latin typeface="Calibri" charset="0"/>
              </a:rPr>
              <a:t>Could I be a brain in a vat?</a:t>
            </a:r>
          </a:p>
        </p:txBody>
      </p:sp>
    </p:spTree>
    <p:extLst>
      <p:ext uri="{BB962C8B-B14F-4D97-AF65-F5344CB8AC3E}">
        <p14:creationId xmlns:p14="http://schemas.microsoft.com/office/powerpoint/2010/main" val="1806639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Scientific Account of Perception Argument</a:t>
            </a:r>
            <a:endParaRPr lang="en-US" dirty="0"/>
          </a:p>
        </p:txBody>
      </p:sp>
      <p:sp>
        <p:nvSpPr>
          <p:cNvPr id="3" name="Content Placeholder 2"/>
          <p:cNvSpPr>
            <a:spLocks noGrp="1"/>
          </p:cNvSpPr>
          <p:nvPr>
            <p:ph idx="1"/>
          </p:nvPr>
        </p:nvSpPr>
        <p:spPr/>
        <p:txBody>
          <a:bodyPr/>
          <a:lstStyle/>
          <a:p>
            <a:r>
              <a:rPr lang="en-US" dirty="0" smtClean="0"/>
              <a:t>Changes in conditions of perception, relevant sense-organs, or brain processes can </a:t>
            </a:r>
            <a:r>
              <a:rPr lang="en-US" dirty="0" err="1" smtClean="0"/>
              <a:t>cange</a:t>
            </a:r>
            <a:r>
              <a:rPr lang="en-US" dirty="0" smtClean="0"/>
              <a:t> experience with no change in external object</a:t>
            </a:r>
          </a:p>
          <a:p>
            <a:r>
              <a:rPr lang="en-US" dirty="0" smtClean="0"/>
              <a:t>What matters is what’s at the end of the </a:t>
            </a:r>
            <a:r>
              <a:rPr lang="en-US" dirty="0" err="1" smtClean="0"/>
              <a:t>processess</a:t>
            </a:r>
            <a:r>
              <a:rPr lang="en-US" dirty="0" smtClean="0"/>
              <a:t>, regardless of what external object, if any, initiated it</a:t>
            </a:r>
          </a:p>
          <a:p>
            <a:pPr lvl="1"/>
            <a:r>
              <a:rPr lang="en-US" dirty="0" smtClean="0"/>
              <a:t>E.g. Descartes on phantom limbs</a:t>
            </a:r>
          </a:p>
          <a:p>
            <a:r>
              <a:rPr lang="en-US" dirty="0" smtClean="0"/>
              <a:t>Causal processes between external object and experience take time</a:t>
            </a:r>
          </a:p>
          <a:p>
            <a:pPr lvl="1"/>
            <a:r>
              <a:rPr lang="en-US" dirty="0" smtClean="0"/>
              <a:t>E.g. we see distant stars as they were long ago</a:t>
            </a:r>
            <a:endParaRPr lang="en-US" dirty="0"/>
          </a:p>
        </p:txBody>
      </p:sp>
    </p:spTree>
    <p:extLst>
      <p:ext uri="{BB962C8B-B14F-4D97-AF65-F5344CB8AC3E}">
        <p14:creationId xmlns:p14="http://schemas.microsoft.com/office/powerpoint/2010/main" val="31043618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Justification of Beliefs about the Physical World</a:t>
            </a:r>
            <a:endParaRPr lang="en-US" dirty="0"/>
          </a:p>
        </p:txBody>
      </p:sp>
      <p:sp>
        <p:nvSpPr>
          <p:cNvPr id="6" name="Text Placeholder 5"/>
          <p:cNvSpPr>
            <a:spLocks noGrp="1"/>
          </p:cNvSpPr>
          <p:nvPr>
            <p:ph type="body" idx="1"/>
          </p:nvPr>
        </p:nvSpPr>
        <p:spPr/>
        <p:txBody>
          <a:bodyPr/>
          <a:lstStyle/>
          <a:p>
            <a:r>
              <a:rPr lang="en-US" dirty="0" smtClean="0"/>
              <a:t>Can we avoid skepticism?</a:t>
            </a:r>
            <a:endParaRPr lang="en-US" dirty="0"/>
          </a:p>
        </p:txBody>
      </p:sp>
    </p:spTree>
    <p:extLst>
      <p:ext uri="{BB962C8B-B14F-4D97-AF65-F5344CB8AC3E}">
        <p14:creationId xmlns:p14="http://schemas.microsoft.com/office/powerpoint/2010/main" val="36205490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6125" y="1208088"/>
            <a:ext cx="951447" cy="84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p:cNvSpPr/>
          <p:nvPr/>
        </p:nvSpPr>
        <p:spPr>
          <a:xfrm>
            <a:off x="6477000" y="941388"/>
            <a:ext cx="2215411" cy="1420812"/>
          </a:xfrm>
          <a:prstGeom prst="cloudCallout">
            <a:avLst>
              <a:gd name="adj1" fmla="val -36049"/>
              <a:gd name="adj2" fmla="val 51102"/>
            </a:avLst>
          </a:prstGeom>
          <a:solidFill>
            <a:schemeClr val="bg1">
              <a:lumMod val="85000"/>
              <a:alpha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2" name="Title 1"/>
          <p:cNvSpPr>
            <a:spLocks noGrp="1"/>
          </p:cNvSpPr>
          <p:nvPr>
            <p:ph type="title"/>
          </p:nvPr>
        </p:nvSpPr>
        <p:spPr>
          <a:xfrm>
            <a:off x="0" y="0"/>
            <a:ext cx="9144000" cy="941388"/>
          </a:xfrm>
        </p:spPr>
        <p:txBody>
          <a:bodyPr>
            <a:normAutofit/>
          </a:bodyPr>
          <a:lstStyle/>
          <a:p>
            <a:pPr eaLnBrk="1" hangingPunct="1">
              <a:defRPr/>
            </a:pPr>
            <a:r>
              <a:rPr lang="en-US" dirty="0" err="1">
                <a:solidFill>
                  <a:srgbClr val="000000"/>
                </a:solidFill>
                <a:latin typeface="Gill Sans" charset="0"/>
                <a:ea typeface="ＭＳ Ｐゴシック" charset="0"/>
              </a:rPr>
              <a:t>Representationalism</a:t>
            </a:r>
            <a:endParaRPr lang="en-US" dirty="0">
              <a:solidFill>
                <a:srgbClr val="000000"/>
              </a:solidFill>
              <a:latin typeface="Gill Sans" charset="0"/>
              <a:ea typeface="ＭＳ Ｐゴシック" charset="0"/>
            </a:endParaRPr>
          </a:p>
        </p:txBody>
      </p:sp>
      <p:pic>
        <p:nvPicPr>
          <p:cNvPr id="2560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575" y="4132263"/>
            <a:ext cx="2286000"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rcRect l="-16966" t="-5769" r="1034" b="-11538"/>
          <a:stretch>
            <a:fillRect/>
          </a:stretch>
        </p:blipFill>
        <p:spPr>
          <a:xfrm>
            <a:off x="4191000" y="1752600"/>
            <a:ext cx="3124200" cy="4648200"/>
          </a:xfrm>
          <a:prstGeom prst="ellipse">
            <a:avLst/>
          </a:prstGeom>
          <a:ln>
            <a:noFill/>
          </a:ln>
          <a:effectLst>
            <a:softEdge rad="112500"/>
          </a:effectLst>
        </p:spPr>
      </p:pic>
      <p:sp>
        <p:nvSpPr>
          <p:cNvPr id="12" name="Bent-Up Arrow 11"/>
          <p:cNvSpPr/>
          <p:nvPr/>
        </p:nvSpPr>
        <p:spPr>
          <a:xfrm rot="4380574">
            <a:off x="1095375" y="-109537"/>
            <a:ext cx="3973513" cy="3957637"/>
          </a:xfrm>
          <a:prstGeom prst="bentUpArrow">
            <a:avLst>
              <a:gd name="adj1" fmla="val 4880"/>
              <a:gd name="adj2" fmla="val 6742"/>
              <a:gd name="adj3" fmla="val 10723"/>
            </a:avLst>
          </a:prstGeom>
          <a:solidFill>
            <a:srgbClr val="FFFF00">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3" name="Sun 12"/>
          <p:cNvSpPr/>
          <p:nvPr/>
        </p:nvSpPr>
        <p:spPr>
          <a:xfrm>
            <a:off x="115888" y="101600"/>
            <a:ext cx="1403350" cy="1441450"/>
          </a:xfrm>
          <a:prstGeom prst="sun">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lstStyle/>
          <a:p>
            <a:pPr>
              <a:defRPr/>
            </a:pPr>
            <a:r>
              <a:rPr lang="en-US">
                <a:solidFill>
                  <a:srgbClr val="FFFFFF"/>
                </a:solidFill>
                <a:latin typeface="Calibri" charset="0"/>
                <a:ea typeface="ＭＳ Ｐゴシック" charset="0"/>
                <a:cs typeface="ＭＳ Ｐゴシック" charset="0"/>
              </a:rPr>
              <a:t>  </a:t>
            </a:r>
          </a:p>
        </p:txBody>
      </p:sp>
      <p:grpSp>
        <p:nvGrpSpPr>
          <p:cNvPr id="3" name="Group 19"/>
          <p:cNvGrpSpPr>
            <a:grpSpLocks/>
          </p:cNvGrpSpPr>
          <p:nvPr/>
        </p:nvGrpSpPr>
        <p:grpSpPr bwMode="auto">
          <a:xfrm>
            <a:off x="3723759" y="557213"/>
            <a:ext cx="1381643" cy="5767387"/>
            <a:chOff x="3723526" y="556488"/>
            <a:chExt cx="1381874" cy="5768112"/>
          </a:xfrm>
          <a:solidFill>
            <a:schemeClr val="bg1">
              <a:lumMod val="85000"/>
            </a:schemeClr>
          </a:solidFill>
        </p:grpSpPr>
        <p:sp>
          <p:nvSpPr>
            <p:cNvPr id="17" name="Cube 16"/>
            <p:cNvSpPr/>
            <p:nvPr/>
          </p:nvSpPr>
          <p:spPr>
            <a:xfrm>
              <a:off x="3733570" y="556488"/>
              <a:ext cx="1371830" cy="5768112"/>
            </a:xfrm>
            <a:prstGeom prst="cube">
              <a:avLst>
                <a:gd name="adj" fmla="val 76495"/>
              </a:avLst>
            </a:prstGeom>
            <a:grp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sp>
        <p:sp>
          <p:nvSpPr>
            <p:cNvPr id="25611" name="TextBox 18"/>
            <p:cNvSpPr txBox="1">
              <a:spLocks noChangeArrowheads="1"/>
            </p:cNvSpPr>
            <p:nvPr/>
          </p:nvSpPr>
          <p:spPr bwMode="auto">
            <a:xfrm rot="16200000">
              <a:off x="2797395" y="3712535"/>
              <a:ext cx="2190873" cy="338611"/>
            </a:xfrm>
            <a:prstGeom prst="rect">
              <a:avLst/>
            </a:prstGeom>
            <a:grp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dirty="0"/>
                <a:t>Veil of </a:t>
              </a:r>
              <a:r>
                <a:rPr lang="en-US" sz="1600" b="1" dirty="0"/>
                <a:t>Perception</a:t>
              </a:r>
              <a:endParaRPr lang="en-US" sz="1400" b="1" dirty="0"/>
            </a:p>
          </p:txBody>
        </p:sp>
      </p:grpSp>
      <p:sp>
        <p:nvSpPr>
          <p:cNvPr id="21" name="TextBox 20"/>
          <p:cNvSpPr txBox="1">
            <a:spLocks noChangeArrowheads="1"/>
          </p:cNvSpPr>
          <p:nvPr/>
        </p:nvSpPr>
        <p:spPr bwMode="auto">
          <a:xfrm>
            <a:off x="709613" y="6407150"/>
            <a:ext cx="777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t>What</a:t>
            </a:r>
            <a:r>
              <a:rPr lang="ja-JP" altLang="en-US" sz="2000" b="1"/>
              <a:t>’</a:t>
            </a:r>
            <a:r>
              <a:rPr lang="en-US" altLang="ja-JP" sz="2000" b="1"/>
              <a:t>s the problem with this picture?</a:t>
            </a:r>
            <a:endParaRPr lang="en-US" sz="2000" b="1"/>
          </a:p>
        </p:txBody>
      </p:sp>
    </p:spTree>
    <p:extLst>
      <p:ext uri="{BB962C8B-B14F-4D97-AF65-F5344CB8AC3E}">
        <p14:creationId xmlns:p14="http://schemas.microsoft.com/office/powerpoint/2010/main" val="2858531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2" presetClass="entr" presetSubtype="1" accel="50000" decel="5000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2000" fill="hold"/>
                                        <p:tgtEl>
                                          <p:spTgt spid="3"/>
                                        </p:tgtEl>
                                        <p:attrNameLst>
                                          <p:attrName>ppt_x</p:attrName>
                                        </p:attrNameLst>
                                      </p:cBhvr>
                                      <p:tavLst>
                                        <p:tav tm="0">
                                          <p:val>
                                            <p:strVal val="#ppt_x"/>
                                          </p:val>
                                        </p:tav>
                                        <p:tav tm="100000">
                                          <p:val>
                                            <p:strVal val="#ppt_x"/>
                                          </p:val>
                                        </p:tav>
                                      </p:tavLst>
                                    </p:anim>
                                    <p:anim calcmode="lin" valueType="num">
                                      <p:cBhvr additive="base">
                                        <p:cTn id="15" dur="20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arp Dow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62000"/>
          </a:xfrm>
        </p:spPr>
        <p:txBody>
          <a:bodyPr/>
          <a:lstStyle/>
          <a:p>
            <a:pPr>
              <a:defRPr/>
            </a:pPr>
            <a:r>
              <a:rPr lang="en-US" dirty="0">
                <a:latin typeface="Gill Sans" charset="0"/>
                <a:ea typeface="ＭＳ Ｐゴシック" charset="0"/>
              </a:rPr>
              <a:t>Direct &amp; Indirect Realism fail</a:t>
            </a:r>
          </a:p>
        </p:txBody>
      </p:sp>
      <p:sp>
        <p:nvSpPr>
          <p:cNvPr id="24578" name="Content Placeholder 2"/>
          <p:cNvSpPr>
            <a:spLocks noGrp="1"/>
          </p:cNvSpPr>
          <p:nvPr>
            <p:ph sz="half" idx="1"/>
          </p:nvPr>
        </p:nvSpPr>
        <p:spPr>
          <a:xfrm>
            <a:off x="457200" y="1032933"/>
            <a:ext cx="4038600" cy="5825067"/>
          </a:xfrm>
        </p:spPr>
        <p:txBody>
          <a:bodyPr>
            <a:normAutofit fontScale="85000" lnSpcReduction="10000"/>
          </a:bodyPr>
          <a:lstStyle/>
          <a:p>
            <a:pPr>
              <a:buFont typeface="Arial" charset="0"/>
              <a:buNone/>
            </a:pPr>
            <a:r>
              <a:rPr lang="en-US" dirty="0">
                <a:latin typeface="Gill Sans" charset="0"/>
                <a:ea typeface="ＭＳ Ｐゴシック" charset="0"/>
              </a:rPr>
              <a:t>	</a:t>
            </a:r>
            <a:r>
              <a:rPr lang="en-US" b="1" dirty="0">
                <a:latin typeface="Gill Sans" charset="0"/>
                <a:ea typeface="ＭＳ Ｐゴシック" charset="0"/>
              </a:rPr>
              <a:t>Direct Realism: </a:t>
            </a:r>
            <a:r>
              <a:rPr lang="en-US" dirty="0">
                <a:latin typeface="Gill Sans" charset="0"/>
                <a:ea typeface="ＭＳ Ｐゴシック" charset="0"/>
              </a:rPr>
              <a:t>we </a:t>
            </a:r>
            <a:r>
              <a:rPr lang="en-US" i="1" dirty="0">
                <a:latin typeface="Gill Sans" charset="0"/>
                <a:ea typeface="ＭＳ Ｐゴシック" charset="0"/>
              </a:rPr>
              <a:t>do</a:t>
            </a:r>
            <a:r>
              <a:rPr lang="en-US" dirty="0">
                <a:latin typeface="Gill Sans" charset="0"/>
                <a:ea typeface="ＭＳ Ｐゴシック" charset="0"/>
              </a:rPr>
              <a:t> need justification for beliefs about physical objects.</a:t>
            </a:r>
          </a:p>
          <a:p>
            <a:pPr>
              <a:spcAft>
                <a:spcPts val="2400"/>
              </a:spcAft>
            </a:pPr>
            <a:r>
              <a:rPr lang="en-US" dirty="0">
                <a:latin typeface="Gill Sans" charset="0"/>
                <a:ea typeface="ＭＳ Ｐゴシック" charset="0"/>
              </a:rPr>
              <a:t>Argument from illusion: cases of non-veridical perception</a:t>
            </a:r>
          </a:p>
          <a:p>
            <a:pPr>
              <a:spcAft>
                <a:spcPts val="2400"/>
              </a:spcAft>
            </a:pPr>
            <a:r>
              <a:rPr lang="en-US" dirty="0">
                <a:latin typeface="Gill Sans" charset="0"/>
                <a:ea typeface="ＭＳ Ｐゴシック" charset="0"/>
              </a:rPr>
              <a:t>Argument from perspectival differences</a:t>
            </a:r>
          </a:p>
          <a:p>
            <a:r>
              <a:rPr lang="en-US" dirty="0">
                <a:latin typeface="Gill Sans" charset="0"/>
                <a:ea typeface="ＭＳ Ｐゴシック" charset="0"/>
              </a:rPr>
              <a:t>Argument from the scientific account of perception: the intervening medium affects experience, the finite speed of light.</a:t>
            </a:r>
          </a:p>
          <a:p>
            <a:endParaRPr lang="en-US" dirty="0">
              <a:latin typeface="Gill Sans" charset="0"/>
              <a:ea typeface="ＭＳ Ｐゴシック" charset="0"/>
            </a:endParaRPr>
          </a:p>
        </p:txBody>
      </p:sp>
      <p:sp>
        <p:nvSpPr>
          <p:cNvPr id="24579" name="Content Placeholder 3"/>
          <p:cNvSpPr>
            <a:spLocks noGrp="1"/>
          </p:cNvSpPr>
          <p:nvPr>
            <p:ph sz="half" idx="2"/>
          </p:nvPr>
        </p:nvSpPr>
        <p:spPr>
          <a:xfrm>
            <a:off x="4648200" y="1032933"/>
            <a:ext cx="4038600" cy="5554133"/>
          </a:xfrm>
        </p:spPr>
        <p:txBody>
          <a:bodyPr>
            <a:normAutofit fontScale="85000" lnSpcReduction="10000"/>
          </a:bodyPr>
          <a:lstStyle/>
          <a:p>
            <a:pPr>
              <a:spcAft>
                <a:spcPts val="2400"/>
              </a:spcAft>
            </a:pPr>
            <a:r>
              <a:rPr lang="en-US" b="1" dirty="0" err="1">
                <a:latin typeface="Gill Sans" charset="0"/>
                <a:ea typeface="ＭＳ Ｐゴシック" charset="0"/>
              </a:rPr>
              <a:t>Representationalism</a:t>
            </a:r>
            <a:r>
              <a:rPr lang="en-US" b="1" dirty="0">
                <a:latin typeface="Gill Sans" charset="0"/>
                <a:ea typeface="ＭＳ Ｐゴシック" charset="0"/>
              </a:rPr>
              <a:t>: </a:t>
            </a:r>
            <a:r>
              <a:rPr lang="en-US" dirty="0">
                <a:latin typeface="Gill Sans" charset="0"/>
                <a:ea typeface="ＭＳ Ｐゴシック" charset="0"/>
              </a:rPr>
              <a:t>we can</a:t>
            </a:r>
            <a:r>
              <a:rPr lang="ja-JP" altLang="en-US" dirty="0">
                <a:latin typeface="Gill Sans" charset="0"/>
                <a:ea typeface="ＭＳ Ｐゴシック" charset="0"/>
              </a:rPr>
              <a:t>’</a:t>
            </a:r>
            <a:r>
              <a:rPr lang="en-US" altLang="ja-JP" dirty="0">
                <a:latin typeface="Gill Sans" charset="0"/>
                <a:ea typeface="ＭＳ Ｐゴシック" charset="0"/>
              </a:rPr>
              <a:t>t know either that there are objects outside of experience that </a:t>
            </a:r>
            <a:r>
              <a:rPr lang="en-US" altLang="ja-JP" i="1" dirty="0">
                <a:latin typeface="Gill Sans" charset="0"/>
                <a:ea typeface="ＭＳ Ｐゴシック" charset="0"/>
              </a:rPr>
              <a:t>cause</a:t>
            </a:r>
            <a:r>
              <a:rPr lang="en-US" altLang="ja-JP" dirty="0">
                <a:latin typeface="Gill Sans" charset="0"/>
                <a:ea typeface="ＭＳ Ｐゴシック" charset="0"/>
              </a:rPr>
              <a:t> experience or that whatever objects there are </a:t>
            </a:r>
            <a:r>
              <a:rPr lang="ja-JP" altLang="en-US" dirty="0">
                <a:latin typeface="Gill Sans" charset="0"/>
                <a:ea typeface="ＭＳ Ｐゴシック" charset="0"/>
              </a:rPr>
              <a:t>‘</a:t>
            </a:r>
            <a:r>
              <a:rPr lang="en-US" altLang="ja-JP" dirty="0">
                <a:latin typeface="Gill Sans" charset="0"/>
                <a:ea typeface="ＭＳ Ｐゴシック" charset="0"/>
              </a:rPr>
              <a:t>out there</a:t>
            </a:r>
            <a:r>
              <a:rPr lang="ja-JP" altLang="en-US" dirty="0">
                <a:latin typeface="Gill Sans" charset="0"/>
                <a:ea typeface="ＭＳ Ｐゴシック" charset="0"/>
              </a:rPr>
              <a:t>’</a:t>
            </a:r>
            <a:r>
              <a:rPr lang="en-US" altLang="ja-JP" dirty="0">
                <a:latin typeface="Gill Sans" charset="0"/>
                <a:ea typeface="ＭＳ Ｐゴシック" charset="0"/>
              </a:rPr>
              <a:t> </a:t>
            </a:r>
            <a:r>
              <a:rPr lang="en-US" altLang="ja-JP" i="1" dirty="0">
                <a:latin typeface="Gill Sans" charset="0"/>
                <a:ea typeface="ＭＳ Ｐゴシック" charset="0"/>
              </a:rPr>
              <a:t>resemble</a:t>
            </a:r>
            <a:r>
              <a:rPr lang="en-US" altLang="ja-JP" dirty="0">
                <a:latin typeface="Gill Sans" charset="0"/>
                <a:ea typeface="ＭＳ Ｐゴシック" charset="0"/>
              </a:rPr>
              <a:t> the objects of immediate experience (i.e. sense data)</a:t>
            </a:r>
          </a:p>
          <a:p>
            <a:pPr>
              <a:spcAft>
                <a:spcPts val="2400"/>
              </a:spcAft>
            </a:pPr>
            <a:r>
              <a:rPr lang="en-US" dirty="0">
                <a:latin typeface="Gill Sans" charset="0"/>
                <a:ea typeface="ＭＳ Ｐゴシック" charset="0"/>
              </a:rPr>
              <a:t>We can</a:t>
            </a:r>
            <a:r>
              <a:rPr lang="ja-JP" altLang="en-US" dirty="0">
                <a:latin typeface="Gill Sans" charset="0"/>
                <a:ea typeface="ＭＳ Ｐゴシック" charset="0"/>
              </a:rPr>
              <a:t>’</a:t>
            </a:r>
            <a:r>
              <a:rPr lang="en-US" altLang="ja-JP" dirty="0">
                <a:latin typeface="Gill Sans" charset="0"/>
                <a:ea typeface="ＭＳ Ｐゴシック" charset="0"/>
              </a:rPr>
              <a:t>t observe the alleged causal connection.</a:t>
            </a:r>
          </a:p>
          <a:p>
            <a:pPr>
              <a:spcAft>
                <a:spcPts val="2400"/>
              </a:spcAft>
            </a:pPr>
            <a:r>
              <a:rPr lang="en-US" dirty="0">
                <a:latin typeface="Gill Sans" charset="0"/>
                <a:ea typeface="ＭＳ Ｐゴシック" charset="0"/>
              </a:rPr>
              <a:t>We can</a:t>
            </a:r>
            <a:r>
              <a:rPr lang="ja-JP" altLang="en-US" dirty="0">
                <a:latin typeface="Gill Sans" charset="0"/>
                <a:ea typeface="ＭＳ Ｐゴシック" charset="0"/>
              </a:rPr>
              <a:t>’</a:t>
            </a:r>
            <a:r>
              <a:rPr lang="en-US" altLang="ja-JP" dirty="0">
                <a:latin typeface="Gill Sans" charset="0"/>
                <a:ea typeface="ＭＳ Ｐゴシック" charset="0"/>
              </a:rPr>
              <a:t>t observe the alleged resemblance.</a:t>
            </a:r>
          </a:p>
          <a:p>
            <a:pPr>
              <a:spcAft>
                <a:spcPts val="2400"/>
              </a:spcAft>
            </a:pPr>
            <a:endParaRPr lang="en-US" dirty="0">
              <a:latin typeface="Gill Sans" charset="0"/>
              <a:ea typeface="ＭＳ Ｐゴシック" charset="0"/>
            </a:endParaRPr>
          </a:p>
        </p:txBody>
      </p:sp>
    </p:spTree>
    <p:extLst>
      <p:ext uri="{BB962C8B-B14F-4D97-AF65-F5344CB8AC3E}">
        <p14:creationId xmlns:p14="http://schemas.microsoft.com/office/powerpoint/2010/main" val="4570711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Descartes’ Methodological Doubt</a:t>
            </a:r>
            <a:endParaRPr lang="en-US" dirty="0"/>
          </a:p>
        </p:txBody>
      </p:sp>
      <p:sp>
        <p:nvSpPr>
          <p:cNvPr id="6" name="Content Placeholder 5"/>
          <p:cNvSpPr>
            <a:spLocks noGrp="1"/>
          </p:cNvSpPr>
          <p:nvPr>
            <p:ph idx="1"/>
          </p:nvPr>
        </p:nvSpPr>
        <p:spPr>
          <a:xfrm>
            <a:off x="439837" y="4035778"/>
            <a:ext cx="4567227" cy="2685695"/>
          </a:xfrm>
        </p:spPr>
        <p:txBody>
          <a:bodyPr>
            <a:normAutofit/>
          </a:bodyPr>
          <a:lstStyle/>
          <a:p>
            <a:pPr marL="0" indent="0">
              <a:spcAft>
                <a:spcPts val="1200"/>
              </a:spcAft>
              <a:buNone/>
            </a:pPr>
            <a:r>
              <a:rPr lang="en-US" b="1" dirty="0" smtClean="0"/>
              <a:t>None of these things are certain:</a:t>
            </a:r>
          </a:p>
          <a:p>
            <a:pPr>
              <a:spcAft>
                <a:spcPts val="1200"/>
              </a:spcAft>
            </a:pPr>
            <a:r>
              <a:rPr lang="en-US" dirty="0" smtClean="0"/>
              <a:t>Empirical facts</a:t>
            </a:r>
          </a:p>
          <a:p>
            <a:pPr>
              <a:spcAft>
                <a:spcPts val="1200"/>
              </a:spcAft>
            </a:pPr>
            <a:r>
              <a:rPr lang="en-US" dirty="0" smtClean="0"/>
              <a:t>Truths of mathematics</a:t>
            </a:r>
          </a:p>
          <a:p>
            <a:pPr>
              <a:spcAft>
                <a:spcPts val="1200"/>
              </a:spcAft>
            </a:pPr>
            <a:r>
              <a:rPr lang="en-US" dirty="0" smtClean="0"/>
              <a:t>The existence of God</a:t>
            </a:r>
            <a:endParaRPr lang="en-US" dirty="0"/>
          </a:p>
        </p:txBody>
      </p:sp>
      <p:pic>
        <p:nvPicPr>
          <p:cNvPr id="9" name="Picture 8"/>
          <p:cNvPicPr>
            <a:picLocks noChangeAspect="1"/>
          </p:cNvPicPr>
          <p:nvPr/>
        </p:nvPicPr>
        <p:blipFill rotWithShape="1">
          <a:blip r:embed="rId2"/>
          <a:srcRect l="16054"/>
          <a:stretch/>
        </p:blipFill>
        <p:spPr>
          <a:xfrm>
            <a:off x="5677657" y="2173111"/>
            <a:ext cx="3466341" cy="4684889"/>
          </a:xfrm>
          <a:prstGeom prst="rect">
            <a:avLst/>
          </a:prstGeom>
        </p:spPr>
      </p:pic>
      <p:sp>
        <p:nvSpPr>
          <p:cNvPr id="10" name="Rounded Rectangular Callout 9"/>
          <p:cNvSpPr/>
          <p:nvPr/>
        </p:nvSpPr>
        <p:spPr>
          <a:xfrm>
            <a:off x="3736752" y="1498606"/>
            <a:ext cx="2497137" cy="1482933"/>
          </a:xfrm>
          <a:prstGeom prst="wedgeRoundRectCallout">
            <a:avLst>
              <a:gd name="adj1" fmla="val 55374"/>
              <a:gd name="adj2" fmla="val 101700"/>
              <a:gd name="adj3" fmla="val 16667"/>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I will apply myself earnestly and freely to the general overthrow of all my former ideas</a:t>
            </a:r>
          </a:p>
        </p:txBody>
      </p:sp>
    </p:spTree>
    <p:extLst>
      <p:ext uri="{BB962C8B-B14F-4D97-AF65-F5344CB8AC3E}">
        <p14:creationId xmlns:p14="http://schemas.microsoft.com/office/powerpoint/2010/main" val="29630521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 for External World Skepticism</a:t>
            </a:r>
            <a:endParaRPr lang="en-US" dirty="0"/>
          </a:p>
        </p:txBody>
      </p:sp>
      <p:sp>
        <p:nvSpPr>
          <p:cNvPr id="6" name="Content Placeholder 5"/>
          <p:cNvSpPr>
            <a:spLocks noGrp="1"/>
          </p:cNvSpPr>
          <p:nvPr>
            <p:ph idx="1"/>
          </p:nvPr>
        </p:nvSpPr>
        <p:spPr>
          <a:xfrm>
            <a:off x="2541782" y="1245820"/>
            <a:ext cx="5964266" cy="5420514"/>
          </a:xfrm>
        </p:spPr>
        <p:txBody>
          <a:bodyPr>
            <a:normAutofit fontScale="92500"/>
          </a:bodyPr>
          <a:lstStyle/>
          <a:p>
            <a:r>
              <a:rPr lang="en-US" dirty="0" smtClean="0"/>
              <a:t>Any of my experiences could be </a:t>
            </a:r>
            <a:r>
              <a:rPr lang="en-US" i="1" dirty="0" smtClean="0"/>
              <a:t>non-veridical*</a:t>
            </a:r>
          </a:p>
          <a:p>
            <a:pPr lvl="1"/>
            <a:r>
              <a:rPr lang="en-US" dirty="0" smtClean="0"/>
              <a:t>I could be dreaming</a:t>
            </a:r>
          </a:p>
          <a:p>
            <a:r>
              <a:rPr lang="en-US" dirty="0" smtClean="0"/>
              <a:t>I have no good reason to believe that some experiences are privileged</a:t>
            </a:r>
          </a:p>
          <a:p>
            <a:pPr lvl="1"/>
            <a:r>
              <a:rPr lang="en-US" dirty="0" smtClean="0"/>
              <a:t>Because I haven’t yet established the existence of a good, non-deceiving God</a:t>
            </a:r>
          </a:p>
          <a:p>
            <a:r>
              <a:rPr lang="en-US" dirty="0" smtClean="0"/>
              <a:t>I have no good reason to believe there is an external world—a world of physical objects</a:t>
            </a:r>
          </a:p>
          <a:p>
            <a:pPr marL="0" indent="0">
              <a:buNone/>
            </a:pPr>
            <a:r>
              <a:rPr lang="en-US" i="1" dirty="0" smtClean="0"/>
              <a:t>*veridical experience: </a:t>
            </a:r>
            <a:r>
              <a:rPr lang="en-US" dirty="0" smtClean="0"/>
              <a:t>experience of real things as they really are—not illusion, dream, etc.</a:t>
            </a:r>
            <a:endParaRPr lang="en-US" i="1" dirty="0" smtClean="0"/>
          </a:p>
        </p:txBody>
      </p:sp>
      <p:pic>
        <p:nvPicPr>
          <p:cNvPr id="8" name="Picture 7" descr="Red-Demon-Original.jpg"/>
          <p:cNvPicPr>
            <a:picLocks noChangeAspect="1"/>
          </p:cNvPicPr>
          <p:nvPr/>
        </p:nvPicPr>
        <p:blipFill rotWithShape="1">
          <a:blip r:embed="rId2">
            <a:extLst>
              <a:ext uri="{28A0092B-C50C-407E-A947-70E740481C1C}">
                <a14:useLocalDpi xmlns:a14="http://schemas.microsoft.com/office/drawing/2010/main" val="0"/>
              </a:ext>
            </a:extLst>
          </a:blip>
          <a:srcRect l="18784" r="21314"/>
          <a:stretch/>
        </p:blipFill>
        <p:spPr>
          <a:xfrm>
            <a:off x="191685" y="2402575"/>
            <a:ext cx="1701210" cy="4263759"/>
          </a:xfrm>
          <a:prstGeom prst="rect">
            <a:avLst/>
          </a:prstGeom>
        </p:spPr>
      </p:pic>
    </p:spTree>
    <p:extLst>
      <p:ext uri="{BB962C8B-B14F-4D97-AF65-F5344CB8AC3E}">
        <p14:creationId xmlns:p14="http://schemas.microsoft.com/office/powerpoint/2010/main" val="3878740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don’t know either way…</a:t>
            </a:r>
            <a:endParaRPr lang="en-US" dirty="0"/>
          </a:p>
        </p:txBody>
      </p:sp>
      <p:sp>
        <p:nvSpPr>
          <p:cNvPr id="6" name="Content Placeholder 5"/>
          <p:cNvSpPr>
            <a:spLocks noGrp="1"/>
          </p:cNvSpPr>
          <p:nvPr>
            <p:ph idx="1"/>
          </p:nvPr>
        </p:nvSpPr>
        <p:spPr>
          <a:xfrm>
            <a:off x="2541782" y="1245820"/>
            <a:ext cx="5964266" cy="5420514"/>
          </a:xfrm>
        </p:spPr>
        <p:txBody>
          <a:bodyPr>
            <a:normAutofit/>
          </a:bodyPr>
          <a:lstStyle/>
          <a:p>
            <a:r>
              <a:rPr lang="en-US" dirty="0" smtClean="0"/>
              <a:t>Note: this argument doesn’t purport to establish that we have reason </a:t>
            </a:r>
            <a:r>
              <a:rPr lang="en-US" i="1" dirty="0" smtClean="0"/>
              <a:t>not</a:t>
            </a:r>
            <a:r>
              <a:rPr lang="en-US" dirty="0" smtClean="0"/>
              <a:t> believe in an external world—just that we have don’t have reason to believe in one.</a:t>
            </a:r>
          </a:p>
          <a:p>
            <a:r>
              <a:rPr lang="en-US" dirty="0" smtClean="0"/>
              <a:t>Because the following form of argument isn’t valid:</a:t>
            </a:r>
          </a:p>
          <a:p>
            <a:pPr marL="457200" indent="-457200">
              <a:buFont typeface="+mj-lt"/>
              <a:buAutoNum type="arabicPeriod"/>
            </a:pPr>
            <a:r>
              <a:rPr lang="en-US" dirty="0" smtClean="0"/>
              <a:t>I don’t have reason to believe that any x is P</a:t>
            </a:r>
          </a:p>
          <a:p>
            <a:pPr marL="457200" indent="-457200">
              <a:buFont typeface="+mj-lt"/>
              <a:buAutoNum type="arabicPeriod"/>
            </a:pPr>
            <a:r>
              <a:rPr lang="en-US" dirty="0" smtClean="0"/>
              <a:t>Therefore I have  reason to believe that no x is P</a:t>
            </a:r>
          </a:p>
        </p:txBody>
      </p:sp>
      <p:pic>
        <p:nvPicPr>
          <p:cNvPr id="8" name="Picture 7" descr="Red-Demon-Original.jpg"/>
          <p:cNvPicPr>
            <a:picLocks noChangeAspect="1"/>
          </p:cNvPicPr>
          <p:nvPr/>
        </p:nvPicPr>
        <p:blipFill rotWithShape="1">
          <a:blip r:embed="rId2">
            <a:extLst>
              <a:ext uri="{28A0092B-C50C-407E-A947-70E740481C1C}">
                <a14:useLocalDpi xmlns:a14="http://schemas.microsoft.com/office/drawing/2010/main" val="0"/>
              </a:ext>
            </a:extLst>
          </a:blip>
          <a:srcRect l="18784" r="21314"/>
          <a:stretch/>
        </p:blipFill>
        <p:spPr>
          <a:xfrm>
            <a:off x="191685" y="2402575"/>
            <a:ext cx="1701210" cy="4263759"/>
          </a:xfrm>
          <a:prstGeom prst="rect">
            <a:avLst/>
          </a:prstGeom>
        </p:spPr>
      </p:pic>
    </p:spTree>
    <p:extLst>
      <p:ext uri="{BB962C8B-B14F-4D97-AF65-F5344CB8AC3E}">
        <p14:creationId xmlns:p14="http://schemas.microsoft.com/office/powerpoint/2010/main" val="3073375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Counterexample</a:t>
            </a:r>
            <a:endParaRPr lang="en-US" dirty="0"/>
          </a:p>
        </p:txBody>
      </p:sp>
      <p:sp>
        <p:nvSpPr>
          <p:cNvPr id="3" name="Content Placeholder 2"/>
          <p:cNvSpPr>
            <a:spLocks noGrp="1"/>
          </p:cNvSpPr>
          <p:nvPr>
            <p:ph idx="1"/>
          </p:nvPr>
        </p:nvSpPr>
        <p:spPr/>
        <p:txBody>
          <a:bodyPr>
            <a:normAutofit lnSpcReduction="10000"/>
          </a:bodyPr>
          <a:lstStyle/>
          <a:p>
            <a:pPr marL="0" indent="0">
              <a:spcAft>
                <a:spcPts val="1800"/>
              </a:spcAft>
              <a:buNone/>
            </a:pPr>
            <a:r>
              <a:rPr lang="en-US" b="1" dirty="0" smtClean="0"/>
              <a:t>Bad Argument</a:t>
            </a:r>
          </a:p>
          <a:p>
            <a:pPr marL="457200" indent="-457200">
              <a:spcAft>
                <a:spcPts val="1800"/>
              </a:spcAft>
              <a:buFont typeface="+mj-lt"/>
              <a:buAutoNum type="arabicPeriod"/>
            </a:pPr>
            <a:r>
              <a:rPr lang="en-US" dirty="0" smtClean="0"/>
              <a:t>I don’t have reason to believe that any one of my experiences is veridical.</a:t>
            </a:r>
          </a:p>
          <a:p>
            <a:pPr marL="457200" indent="-457200">
              <a:spcAft>
                <a:spcPts val="1800"/>
              </a:spcAft>
              <a:buFont typeface="+mj-lt"/>
              <a:buAutoNum type="arabicPeriod"/>
            </a:pPr>
            <a:r>
              <a:rPr lang="en-US" dirty="0" smtClean="0"/>
              <a:t>I have reason to believe that none of my experiences is veridical.</a:t>
            </a:r>
          </a:p>
          <a:p>
            <a:pPr marL="0" indent="0">
              <a:spcAft>
                <a:spcPts val="1800"/>
              </a:spcAft>
              <a:buNone/>
            </a:pPr>
            <a:r>
              <a:rPr lang="en-US" b="1" dirty="0" smtClean="0"/>
              <a:t>Counterexample</a:t>
            </a:r>
          </a:p>
          <a:p>
            <a:pPr marL="457200" indent="-457200">
              <a:spcAft>
                <a:spcPts val="1800"/>
              </a:spcAft>
              <a:buFont typeface="+mj-lt"/>
              <a:buAutoNum type="arabicPeriod"/>
            </a:pPr>
            <a:r>
              <a:rPr lang="en-US" dirty="0" smtClean="0"/>
              <a:t>I don’t have reason to believe that any one of the tickets for this lottery will win.</a:t>
            </a:r>
          </a:p>
          <a:p>
            <a:pPr marL="457200" indent="-457200">
              <a:spcAft>
                <a:spcPts val="1800"/>
              </a:spcAft>
              <a:buFont typeface="+mj-lt"/>
              <a:buAutoNum type="arabicPeriod"/>
            </a:pPr>
            <a:r>
              <a:rPr lang="en-US" dirty="0" smtClean="0"/>
              <a:t>I have reason to believe that none of the tickets for this lottery will win.</a:t>
            </a:r>
          </a:p>
          <a:p>
            <a:pPr marL="457200" indent="-457200">
              <a:spcAft>
                <a:spcPts val="1800"/>
              </a:spcAft>
              <a:buFont typeface="+mj-lt"/>
              <a:buAutoNum type="arabicPeriod"/>
            </a:pPr>
            <a:endParaRPr lang="en-US" dirty="0"/>
          </a:p>
        </p:txBody>
      </p:sp>
    </p:spTree>
    <p:extLst>
      <p:ext uri="{BB962C8B-B14F-4D97-AF65-F5344CB8AC3E}">
        <p14:creationId xmlns:p14="http://schemas.microsoft.com/office/powerpoint/2010/main" val="2153729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the Demon be Defeated?</a:t>
            </a:r>
            <a:endParaRPr lang="en-US" dirty="0"/>
          </a:p>
        </p:txBody>
      </p:sp>
      <p:sp>
        <p:nvSpPr>
          <p:cNvPr id="3" name="Content Placeholder 2"/>
          <p:cNvSpPr>
            <a:spLocks noGrp="1"/>
          </p:cNvSpPr>
          <p:nvPr>
            <p:ph idx="1"/>
          </p:nvPr>
        </p:nvSpPr>
        <p:spPr>
          <a:xfrm>
            <a:off x="3962400" y="1600200"/>
            <a:ext cx="4783253" cy="4528077"/>
          </a:xfrm>
        </p:spPr>
        <p:txBody>
          <a:bodyPr>
            <a:noAutofit/>
          </a:bodyPr>
          <a:lstStyle/>
          <a:p>
            <a:pPr marL="0" indent="0">
              <a:buNone/>
            </a:pPr>
            <a:r>
              <a:rPr lang="en-US" sz="2800" b="1" dirty="0" smtClean="0"/>
              <a:t>Given the possibility that our experiences are produced by Descartes Demon (or Berkeley’s God or Dennett’s team of scientists or machines operating the Matrix) can we have any reason to believe that our commonsense and scientific beliefs about the physical world are true???</a:t>
            </a:r>
          </a:p>
          <a:p>
            <a:pPr marL="0" indent="0">
              <a:buNone/>
            </a:pPr>
            <a:endParaRPr lang="en-US" sz="2800" b="1" dirty="0" smtClean="0"/>
          </a:p>
        </p:txBody>
      </p:sp>
      <p:pic>
        <p:nvPicPr>
          <p:cNvPr id="5" name="Picture 4"/>
          <p:cNvPicPr>
            <a:picLocks noChangeAspect="1"/>
          </p:cNvPicPr>
          <p:nvPr/>
        </p:nvPicPr>
        <p:blipFill>
          <a:blip r:embed="rId2"/>
          <a:stretch>
            <a:fillRect/>
          </a:stretch>
        </p:blipFill>
        <p:spPr>
          <a:xfrm>
            <a:off x="0" y="1032933"/>
            <a:ext cx="3797300" cy="5825067"/>
          </a:xfrm>
          <a:prstGeom prst="rect">
            <a:avLst/>
          </a:prstGeom>
        </p:spPr>
      </p:pic>
    </p:spTree>
    <p:extLst>
      <p:ext uri="{BB962C8B-B14F-4D97-AF65-F5344CB8AC3E}">
        <p14:creationId xmlns:p14="http://schemas.microsoft.com/office/powerpoint/2010/main" val="157818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Demon Too Clever By Half</a:t>
            </a:r>
            <a:endParaRPr lang="en-US" dirty="0"/>
          </a:p>
        </p:txBody>
      </p:sp>
      <p:sp>
        <p:nvSpPr>
          <p:cNvPr id="5" name="Text Placeholder 4"/>
          <p:cNvSpPr>
            <a:spLocks noGrp="1"/>
          </p:cNvSpPr>
          <p:nvPr>
            <p:ph type="body" idx="1"/>
          </p:nvPr>
        </p:nvSpPr>
        <p:spPr/>
        <p:txBody>
          <a:bodyPr/>
          <a:lstStyle/>
          <a:p>
            <a:r>
              <a:rPr lang="en-US" dirty="0" smtClean="0"/>
              <a:t>A perfect “illusion” is no illusion at all</a:t>
            </a:r>
            <a:endParaRPr lang="en-US" dirty="0"/>
          </a:p>
        </p:txBody>
      </p:sp>
    </p:spTree>
    <p:extLst>
      <p:ext uri="{BB962C8B-B14F-4D97-AF65-F5344CB8AC3E}">
        <p14:creationId xmlns:p14="http://schemas.microsoft.com/office/powerpoint/2010/main" val="24989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7333"/>
          </a:xfrm>
        </p:spPr>
        <p:txBody>
          <a:bodyPr>
            <a:normAutofit fontScale="90000"/>
          </a:bodyPr>
          <a:lstStyle/>
          <a:p>
            <a:pPr eaLnBrk="1" hangingPunct="1">
              <a:defRPr/>
            </a:pPr>
            <a:r>
              <a:rPr lang="en-US" dirty="0" smtClean="0">
                <a:effectLst>
                  <a:outerShdw blurRad="38100" dist="38100" dir="2700000" algn="tl">
                    <a:srgbClr val="000000"/>
                  </a:outerShdw>
                </a:effectLst>
                <a:latin typeface="Gill Sans" charset="0"/>
                <a:ea typeface="ＭＳ Ｐゴシック" charset="0"/>
              </a:rPr>
              <a:t>An Old Problem</a:t>
            </a:r>
            <a:endParaRPr lang="en-US" dirty="0">
              <a:latin typeface="Gill Sans" charset="0"/>
              <a:ea typeface="ＭＳ Ｐゴシック" charset="0"/>
            </a:endParaRPr>
          </a:p>
        </p:txBody>
      </p:sp>
      <p:sp>
        <p:nvSpPr>
          <p:cNvPr id="3" name="Content Placeholder 2"/>
          <p:cNvSpPr>
            <a:spLocks noGrp="1"/>
          </p:cNvSpPr>
          <p:nvPr>
            <p:ph idx="1"/>
          </p:nvPr>
        </p:nvSpPr>
        <p:spPr>
          <a:xfrm>
            <a:off x="3962400" y="2260600"/>
            <a:ext cx="4495800" cy="4114800"/>
          </a:xfrm>
        </p:spPr>
        <p:txBody>
          <a:bodyPr>
            <a:normAutofit fontScale="92500" lnSpcReduction="10000"/>
          </a:bodyPr>
          <a:lstStyle/>
          <a:p>
            <a:pPr eaLnBrk="1" hangingPunct="1">
              <a:spcAft>
                <a:spcPts val="3000"/>
              </a:spcAft>
            </a:pPr>
            <a:r>
              <a:rPr lang="en-US" dirty="0">
                <a:latin typeface="Gill Sans" charset="0"/>
                <a:ea typeface="ＭＳ Ｐゴシック" charset="0"/>
              </a:rPr>
              <a:t>Are things as they seem?</a:t>
            </a:r>
          </a:p>
          <a:p>
            <a:pPr eaLnBrk="1" hangingPunct="1">
              <a:spcAft>
                <a:spcPts val="3000"/>
              </a:spcAft>
            </a:pPr>
            <a:r>
              <a:rPr lang="en-US" dirty="0">
                <a:latin typeface="Gill Sans" charset="0"/>
                <a:ea typeface="ＭＳ Ｐゴシック" charset="0"/>
              </a:rPr>
              <a:t>Are there objects independent of me?</a:t>
            </a:r>
          </a:p>
          <a:p>
            <a:pPr eaLnBrk="1" hangingPunct="1">
              <a:spcAft>
                <a:spcPts val="3000"/>
              </a:spcAft>
            </a:pPr>
            <a:r>
              <a:rPr lang="en-US" dirty="0">
                <a:latin typeface="Gill Sans" charset="0"/>
                <a:ea typeface="ＭＳ Ｐゴシック" charset="0"/>
              </a:rPr>
              <a:t>Are there other minds?</a:t>
            </a:r>
          </a:p>
          <a:p>
            <a:pPr eaLnBrk="1" hangingPunct="1">
              <a:spcAft>
                <a:spcPts val="3000"/>
              </a:spcAft>
            </a:pPr>
            <a:r>
              <a:rPr lang="en-US" dirty="0">
                <a:latin typeface="Gill Sans" charset="0"/>
                <a:ea typeface="ＭＳ Ｐゴシック" charset="0"/>
              </a:rPr>
              <a:t>And even if there are…</a:t>
            </a:r>
          </a:p>
          <a:p>
            <a:pPr eaLnBrk="1" hangingPunct="1">
              <a:spcAft>
                <a:spcPts val="3000"/>
              </a:spcAft>
            </a:pPr>
            <a:r>
              <a:rPr lang="en-US" dirty="0">
                <a:latin typeface="Gill Sans" charset="0"/>
                <a:ea typeface="ＭＳ Ｐゴシック" charset="0"/>
              </a:rPr>
              <a:t>…how could I ever </a:t>
            </a:r>
            <a:r>
              <a:rPr lang="en-US" i="1" dirty="0">
                <a:latin typeface="Gill Sans" charset="0"/>
                <a:ea typeface="ＭＳ Ｐゴシック" charset="0"/>
              </a:rPr>
              <a:t>know</a:t>
            </a:r>
            <a:r>
              <a:rPr lang="en-US" dirty="0">
                <a:latin typeface="Gill Sans" charset="0"/>
                <a:ea typeface="ＭＳ Ｐゴシック" charset="0"/>
              </a:rPr>
              <a:t> any of these things?</a:t>
            </a:r>
          </a:p>
        </p:txBody>
      </p:sp>
      <p:pic>
        <p:nvPicPr>
          <p:cNvPr id="1843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4024313"/>
            <a:ext cx="2895601"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4"/>
          <p:cNvSpPr txBox="1">
            <a:spLocks noChangeArrowheads="1"/>
          </p:cNvSpPr>
          <p:nvPr/>
        </p:nvSpPr>
        <p:spPr bwMode="auto">
          <a:xfrm>
            <a:off x="533400" y="1219200"/>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dirty="0"/>
              <a:t>Skepticism about the External World</a:t>
            </a:r>
          </a:p>
          <a:p>
            <a:endParaRPr lang="en-US" dirty="0"/>
          </a:p>
        </p:txBody>
      </p:sp>
    </p:spTree>
    <p:extLst>
      <p:ext uri="{BB962C8B-B14F-4D97-AF65-F5344CB8AC3E}">
        <p14:creationId xmlns:p14="http://schemas.microsoft.com/office/powerpoint/2010/main" val="2621984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Bouwsma</a:t>
            </a:r>
            <a:r>
              <a:rPr lang="en-US" dirty="0" smtClean="0"/>
              <a:t> on The Demon’s Dilemma</a:t>
            </a:r>
            <a:endParaRPr lang="en-US" dirty="0"/>
          </a:p>
        </p:txBody>
      </p:sp>
      <p:sp>
        <p:nvSpPr>
          <p:cNvPr id="5" name="Content Placeholder 4"/>
          <p:cNvSpPr>
            <a:spLocks noGrp="1"/>
          </p:cNvSpPr>
          <p:nvPr>
            <p:ph idx="1"/>
          </p:nvPr>
        </p:nvSpPr>
        <p:spPr/>
        <p:txBody>
          <a:bodyPr/>
          <a:lstStyle/>
          <a:p>
            <a:r>
              <a:rPr lang="en-US" dirty="0" smtClean="0"/>
              <a:t>Can Descartes’ Evil Demon create the perfect illusion—a perfect fake of the real world?</a:t>
            </a:r>
          </a:p>
          <a:p>
            <a:r>
              <a:rPr lang="en-US" dirty="0" smtClean="0"/>
              <a:t>Perfect Illusions: being a brain-in-a-Vat, the Matrix, etc.</a:t>
            </a:r>
          </a:p>
          <a:p>
            <a:pPr lvl="1"/>
            <a:r>
              <a:rPr lang="en-US" dirty="0" smtClean="0"/>
              <a:t>All of our commonsense and scientific beliefs about the world are false</a:t>
            </a:r>
          </a:p>
          <a:p>
            <a:pPr lvl="1"/>
            <a:r>
              <a:rPr lang="en-US" dirty="0" smtClean="0"/>
              <a:t>We are not even in principle capable of finding out that they’re false</a:t>
            </a:r>
          </a:p>
          <a:p>
            <a:r>
              <a:rPr lang="en-US" dirty="0" err="1" smtClean="0"/>
              <a:t>Bouwsma</a:t>
            </a:r>
            <a:r>
              <a:rPr lang="en-US" dirty="0" smtClean="0"/>
              <a:t> argues that the Demon’s very success is his failure!</a:t>
            </a:r>
          </a:p>
        </p:txBody>
      </p:sp>
    </p:spTree>
    <p:extLst>
      <p:ext uri="{BB962C8B-B14F-4D97-AF65-F5344CB8AC3E}">
        <p14:creationId xmlns:p14="http://schemas.microsoft.com/office/powerpoint/2010/main" val="3177604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Demon Hoist by his Own Petard</a:t>
            </a:r>
            <a:endParaRPr lang="en-US" dirty="0"/>
          </a:p>
        </p:txBody>
      </p:sp>
      <p:pic>
        <p:nvPicPr>
          <p:cNvPr id="3" name="Picture 2"/>
          <p:cNvPicPr>
            <a:picLocks noChangeAspect="1"/>
          </p:cNvPicPr>
          <p:nvPr/>
        </p:nvPicPr>
        <p:blipFill rotWithShape="1">
          <a:blip r:embed="rId2"/>
          <a:srcRect l="5245" t="3127" r="6712" b="6185"/>
          <a:stretch/>
        </p:blipFill>
        <p:spPr>
          <a:xfrm>
            <a:off x="4284630" y="1032932"/>
            <a:ext cx="4740838" cy="5901268"/>
          </a:xfrm>
          <a:prstGeom prst="rect">
            <a:avLst/>
          </a:prstGeom>
        </p:spPr>
      </p:pic>
      <p:sp>
        <p:nvSpPr>
          <p:cNvPr id="7" name="Content Placeholder 6"/>
          <p:cNvSpPr>
            <a:spLocks noGrp="1"/>
          </p:cNvSpPr>
          <p:nvPr>
            <p:ph idx="1"/>
          </p:nvPr>
        </p:nvSpPr>
        <p:spPr>
          <a:xfrm>
            <a:off x="128208" y="1337732"/>
            <a:ext cx="3699007" cy="5116139"/>
          </a:xfrm>
        </p:spPr>
        <p:txBody>
          <a:bodyPr/>
          <a:lstStyle/>
          <a:p>
            <a:pPr marL="0" indent="0">
              <a:buNone/>
            </a:pPr>
            <a:r>
              <a:rPr lang="en-US" b="1" dirty="0" smtClean="0"/>
              <a:t>The Evil Demon’s Dilemma</a:t>
            </a:r>
          </a:p>
          <a:p>
            <a:r>
              <a:rPr lang="en-US" dirty="0" smtClean="0"/>
              <a:t>If our experience is different from our experience of the real world then the illusion isn’t perfect.</a:t>
            </a:r>
          </a:p>
          <a:p>
            <a:r>
              <a:rPr lang="en-US" dirty="0" smtClean="0"/>
              <a:t>If the simulation is perfect then it isn’t an illusion!</a:t>
            </a:r>
          </a:p>
        </p:txBody>
      </p:sp>
    </p:spTree>
    <p:extLst>
      <p:ext uri="{BB962C8B-B14F-4D97-AF65-F5344CB8AC3E}">
        <p14:creationId xmlns:p14="http://schemas.microsoft.com/office/powerpoint/2010/main" val="391411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Imperfect Illusion</a:t>
            </a:r>
            <a:endParaRPr lang="en-US" dirty="0"/>
          </a:p>
        </p:txBody>
      </p:sp>
      <p:pic>
        <p:nvPicPr>
          <p:cNvPr id="4" name="Content Placeholder 3"/>
          <p:cNvPicPr>
            <a:picLocks noGrp="1" noChangeAspect="1"/>
          </p:cNvPicPr>
          <p:nvPr>
            <p:ph idx="1"/>
          </p:nvPr>
        </p:nvPicPr>
        <p:blipFill rotWithShape="1">
          <a:blip r:embed="rId2"/>
          <a:srcRect l="10056" t="567" r="9651" b="567"/>
          <a:stretch/>
        </p:blipFill>
        <p:spPr>
          <a:xfrm>
            <a:off x="4759193" y="1032933"/>
            <a:ext cx="4384807" cy="5825067"/>
          </a:xfrm>
        </p:spPr>
      </p:pic>
    </p:spTree>
    <p:extLst>
      <p:ext uri="{BB962C8B-B14F-4D97-AF65-F5344CB8AC3E}">
        <p14:creationId xmlns:p14="http://schemas.microsoft.com/office/powerpoint/2010/main" val="2479506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Perfect Illusion</a:t>
            </a:r>
            <a:endParaRPr lang="en-US" dirty="0"/>
          </a:p>
        </p:txBody>
      </p:sp>
      <p:sp>
        <p:nvSpPr>
          <p:cNvPr id="3" name="Content Placeholder 2"/>
          <p:cNvSpPr>
            <a:spLocks noGrp="1"/>
          </p:cNvSpPr>
          <p:nvPr>
            <p:ph idx="1"/>
          </p:nvPr>
        </p:nvSpPr>
        <p:spPr/>
        <p:txBody>
          <a:bodyPr/>
          <a:lstStyle/>
          <a:p>
            <a:r>
              <a:rPr lang="en-US" dirty="0" smtClean="0"/>
              <a:t>The Demon creates an image of the real world that’s not, given normal human capacities </a:t>
            </a:r>
            <a:r>
              <a:rPr lang="en-US" smtClean="0"/>
              <a:t>distinguishable from </a:t>
            </a:r>
            <a:endParaRPr lang="en-US" dirty="0"/>
          </a:p>
        </p:txBody>
      </p:sp>
    </p:spTree>
    <p:extLst>
      <p:ext uri="{BB962C8B-B14F-4D97-AF65-F5344CB8AC3E}">
        <p14:creationId xmlns:p14="http://schemas.microsoft.com/office/powerpoint/2010/main" val="2846755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2925"/>
          </a:xfrm>
        </p:spPr>
        <p:txBody>
          <a:bodyPr>
            <a:normAutofit fontScale="90000"/>
          </a:bodyPr>
          <a:lstStyle/>
          <a:p>
            <a:pPr>
              <a:defRPr/>
            </a:pPr>
            <a:r>
              <a:rPr lang="en-US">
                <a:effectLst>
                  <a:outerShdw blurRad="38100" dist="38100" dir="2700000" algn="tl">
                    <a:srgbClr val="000000"/>
                  </a:outerShdw>
                </a:effectLst>
                <a:latin typeface="Gill Sans" charset="0"/>
                <a:ea typeface="ＭＳ Ｐゴシック" charset="0"/>
              </a:rPr>
              <a:t>Causes of my experiences?</a:t>
            </a:r>
          </a:p>
        </p:txBody>
      </p:sp>
      <p:sp>
        <p:nvSpPr>
          <p:cNvPr id="3" name="Content Placeholder 2"/>
          <p:cNvSpPr>
            <a:spLocks noGrp="1"/>
          </p:cNvSpPr>
          <p:nvPr>
            <p:ph idx="1"/>
          </p:nvPr>
        </p:nvSpPr>
        <p:spPr>
          <a:xfrm>
            <a:off x="457200" y="990600"/>
            <a:ext cx="8229600" cy="2286000"/>
          </a:xfrm>
        </p:spPr>
        <p:txBody>
          <a:bodyPr>
            <a:normAutofit lnSpcReduction="10000"/>
          </a:bodyPr>
          <a:lstStyle/>
          <a:p>
            <a:r>
              <a:rPr lang="en-US">
                <a:latin typeface="Gill Sans" charset="0"/>
                <a:ea typeface="ＭＳ Ｐゴシック" charset="0"/>
              </a:rPr>
              <a:t>External objects?</a:t>
            </a:r>
          </a:p>
          <a:p>
            <a:r>
              <a:rPr lang="en-US">
                <a:latin typeface="Gill Sans" charset="0"/>
                <a:ea typeface="ＭＳ Ｐゴシック" charset="0"/>
              </a:rPr>
              <a:t>Berkeley</a:t>
            </a:r>
            <a:r>
              <a:rPr lang="ja-JP" altLang="en-US">
                <a:latin typeface="Gill Sans" charset="0"/>
                <a:ea typeface="ＭＳ Ｐゴシック" charset="0"/>
              </a:rPr>
              <a:t>’</a:t>
            </a:r>
            <a:r>
              <a:rPr lang="en-US" altLang="ja-JP">
                <a:latin typeface="Gill Sans" charset="0"/>
                <a:ea typeface="ＭＳ Ｐゴシック" charset="0"/>
              </a:rPr>
              <a:t>s God?</a:t>
            </a:r>
          </a:p>
          <a:p>
            <a:r>
              <a:rPr lang="en-US">
                <a:latin typeface="Gill Sans" charset="0"/>
                <a:ea typeface="ＭＳ Ｐゴシック" charset="0"/>
              </a:rPr>
              <a:t>Updated version of Berkeley</a:t>
            </a:r>
            <a:r>
              <a:rPr lang="ja-JP" altLang="en-US">
                <a:latin typeface="Gill Sans" charset="0"/>
                <a:ea typeface="ＭＳ Ｐゴシック" charset="0"/>
              </a:rPr>
              <a:t>’</a:t>
            </a:r>
            <a:r>
              <a:rPr lang="en-US" altLang="ja-JP">
                <a:latin typeface="Gill Sans" charset="0"/>
                <a:ea typeface="ＭＳ Ｐゴシック" charset="0"/>
              </a:rPr>
              <a:t>s God: I</a:t>
            </a:r>
            <a:r>
              <a:rPr lang="ja-JP" altLang="en-US">
                <a:latin typeface="Gill Sans" charset="0"/>
                <a:ea typeface="ＭＳ Ｐゴシック" charset="0"/>
              </a:rPr>
              <a:t>’</a:t>
            </a:r>
            <a:r>
              <a:rPr lang="en-US" altLang="ja-JP">
                <a:latin typeface="Gill Sans" charset="0"/>
                <a:ea typeface="ＭＳ Ｐゴシック" charset="0"/>
              </a:rPr>
              <a:t>m a brain in a vat and a computer is feeding in experiences?</a:t>
            </a:r>
            <a:endParaRPr lang="en-US">
              <a:latin typeface="Gill Sans" charset="0"/>
              <a:ea typeface="ＭＳ Ｐゴシック" charset="0"/>
            </a:endParaRPr>
          </a:p>
        </p:txBody>
      </p:sp>
      <p:grpSp>
        <p:nvGrpSpPr>
          <p:cNvPr id="4" name="Group 7"/>
          <p:cNvGrpSpPr>
            <a:grpSpLocks/>
          </p:cNvGrpSpPr>
          <p:nvPr/>
        </p:nvGrpSpPr>
        <p:grpSpPr bwMode="auto">
          <a:xfrm>
            <a:off x="0" y="3810000"/>
            <a:ext cx="9144000" cy="3276600"/>
            <a:chOff x="0" y="2256"/>
            <a:chExt cx="5760" cy="2064"/>
          </a:xfrm>
        </p:grpSpPr>
        <p:pic>
          <p:nvPicPr>
            <p:cNvPr id="204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6" y="2256"/>
              <a:ext cx="1939"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 y="2256"/>
              <a:ext cx="1938"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56"/>
              <a:ext cx="1939"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49098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p:cNvPicPr>
            <a:picLocks noChangeAspect="1" noChangeArrowheads="1"/>
          </p:cNvPicPr>
          <p:nvPr/>
        </p:nvPicPr>
        <p:blipFill>
          <a:blip r:embed="rId5">
            <a:extLst>
              <a:ext uri="{28A0092B-C50C-407E-A947-70E740481C1C}">
                <a14:useLocalDpi xmlns:a14="http://schemas.microsoft.com/office/drawing/2010/main" val="0"/>
              </a:ext>
            </a:extLst>
          </a:blip>
          <a:srcRect b="6976"/>
          <a:stretch>
            <a:fillRect/>
          </a:stretch>
        </p:blipFill>
        <p:spPr bwMode="auto">
          <a:xfrm>
            <a:off x="1600200" y="152400"/>
            <a:ext cx="6350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2244725" y="6172200"/>
            <a:ext cx="48006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a:cs typeface="Arial" charset="0"/>
              </a:rPr>
              <a:t>It was at that precise moment that Stanley realized that he may very well be a brain in a vat.</a:t>
            </a:r>
          </a:p>
        </p:txBody>
      </p:sp>
      <p:pic>
        <p:nvPicPr>
          <p:cNvPr id="4" name="twilzone.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6629400" y="6477000"/>
            <a:ext cx="2174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0055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mediacall" presetSubtype="0" fill="hold" nodeType="withEffect">
                                  <p:stCondLst>
                                    <p:cond delay="1000"/>
                                  </p:stCondLst>
                                  <p:childTnLst>
                                    <p:cmd type="call" cmd="playFrom(0.0)">
                                      <p:cBhvr>
                                        <p:cTn id="8" dur="123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Nature of Sensory Experience</a:t>
            </a:r>
            <a:endParaRPr lang="en-US" dirty="0"/>
          </a:p>
        </p:txBody>
      </p:sp>
      <p:sp>
        <p:nvSpPr>
          <p:cNvPr id="3" name="Text Placeholder 2"/>
          <p:cNvSpPr>
            <a:spLocks noGrp="1"/>
          </p:cNvSpPr>
          <p:nvPr>
            <p:ph type="body" idx="1"/>
          </p:nvPr>
        </p:nvSpPr>
        <p:spPr/>
        <p:txBody>
          <a:bodyPr>
            <a:normAutofit fontScale="70000" lnSpcReduction="20000"/>
          </a:bodyPr>
          <a:lstStyle/>
          <a:p>
            <a:r>
              <a:rPr lang="en-US" dirty="0" smtClean="0"/>
              <a:t>What is it that we are </a:t>
            </a:r>
            <a:r>
              <a:rPr lang="en-US" i="1" dirty="0" smtClean="0"/>
              <a:t>immediately</a:t>
            </a:r>
            <a:r>
              <a:rPr lang="en-US" dirty="0" smtClean="0"/>
              <a:t> or </a:t>
            </a:r>
            <a:r>
              <a:rPr lang="en-US" i="1" dirty="0" smtClean="0"/>
              <a:t>directly</a:t>
            </a:r>
            <a:r>
              <a:rPr lang="en-US" dirty="0" smtClean="0"/>
              <a:t> aware of in perceptual experience?</a:t>
            </a:r>
            <a:endParaRPr lang="en-US" dirty="0"/>
          </a:p>
        </p:txBody>
      </p:sp>
    </p:spTree>
    <p:extLst>
      <p:ext uri="{BB962C8B-B14F-4D97-AF65-F5344CB8AC3E}">
        <p14:creationId xmlns:p14="http://schemas.microsoft.com/office/powerpoint/2010/main" val="39472711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 of immediacy or </a:t>
            </a:r>
            <a:r>
              <a:rPr lang="en-US" dirty="0" err="1" smtClean="0"/>
              <a:t>givenness</a:t>
            </a:r>
            <a:endParaRPr lang="en-US" dirty="0"/>
          </a:p>
        </p:txBody>
      </p:sp>
      <p:sp>
        <p:nvSpPr>
          <p:cNvPr id="3" name="Content Placeholder 2"/>
          <p:cNvSpPr>
            <a:spLocks noGrp="1"/>
          </p:cNvSpPr>
          <p:nvPr>
            <p:ph idx="1"/>
          </p:nvPr>
        </p:nvSpPr>
        <p:spPr/>
        <p:txBody>
          <a:bodyPr/>
          <a:lstStyle/>
          <a:p>
            <a:pPr>
              <a:spcAft>
                <a:spcPts val="4800"/>
              </a:spcAft>
            </a:pPr>
            <a:r>
              <a:rPr lang="en-US" b="1" dirty="0" smtClean="0"/>
              <a:t>Inference: </a:t>
            </a:r>
            <a:r>
              <a:rPr lang="en-US" dirty="0" smtClean="0"/>
              <a:t>Something is immediately experienced if consciousness of it is not</a:t>
            </a:r>
          </a:p>
          <a:p>
            <a:pPr lvl="1">
              <a:spcAft>
                <a:spcPts val="4800"/>
              </a:spcAft>
            </a:pPr>
            <a:r>
              <a:rPr lang="en-US" dirty="0" smtClean="0"/>
              <a:t>Not arrived at via an inferential process</a:t>
            </a:r>
          </a:p>
          <a:p>
            <a:pPr lvl="1">
              <a:spcAft>
                <a:spcPts val="4800"/>
              </a:spcAft>
            </a:pPr>
            <a:r>
              <a:rPr lang="en-US" dirty="0" smtClean="0"/>
              <a:t>Or </a:t>
            </a:r>
            <a:r>
              <a:rPr lang="en-US" i="1" dirty="0" smtClean="0"/>
              <a:t>justified</a:t>
            </a:r>
            <a:r>
              <a:rPr lang="en-US" dirty="0" smtClean="0"/>
              <a:t> by reference to such a process</a:t>
            </a:r>
          </a:p>
          <a:p>
            <a:pPr>
              <a:spcAft>
                <a:spcPts val="4800"/>
              </a:spcAft>
            </a:pPr>
            <a:r>
              <a:rPr lang="en-US" b="1" dirty="0" smtClean="0"/>
              <a:t>Certainty (</a:t>
            </a:r>
            <a:r>
              <a:rPr lang="en-US" b="1" dirty="0" err="1" smtClean="0"/>
              <a:t>infalibility</a:t>
            </a:r>
            <a:r>
              <a:rPr lang="en-US" b="1" dirty="0" smtClean="0"/>
              <a:t>): </a:t>
            </a:r>
            <a:r>
              <a:rPr lang="en-US" dirty="0" smtClean="0"/>
              <a:t>Something is immediately experienced if it is impossible for the individual having the experience to be mistaken about it.</a:t>
            </a:r>
            <a:endParaRPr lang="en-US" b="1" dirty="0" smtClean="0"/>
          </a:p>
        </p:txBody>
      </p:sp>
    </p:spTree>
    <p:extLst>
      <p:ext uri="{BB962C8B-B14F-4D97-AF65-F5344CB8AC3E}">
        <p14:creationId xmlns:p14="http://schemas.microsoft.com/office/powerpoint/2010/main" val="28303355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Classic Alternatives</a:t>
            </a:r>
            <a:endParaRPr lang="en-US" dirty="0"/>
          </a:p>
        </p:txBody>
      </p:sp>
      <p:sp>
        <p:nvSpPr>
          <p:cNvPr id="4" name="Text Placeholder 3"/>
          <p:cNvSpPr>
            <a:spLocks noGrp="1"/>
          </p:cNvSpPr>
          <p:nvPr>
            <p:ph type="body" idx="1"/>
          </p:nvPr>
        </p:nvSpPr>
        <p:spPr>
          <a:xfrm>
            <a:off x="457200" y="1101211"/>
            <a:ext cx="4040188" cy="639762"/>
          </a:xfrm>
        </p:spPr>
        <p:txBody>
          <a:bodyPr/>
          <a:lstStyle/>
          <a:p>
            <a:r>
              <a:rPr lang="en-US" dirty="0" smtClean="0"/>
              <a:t>Direct (“Naïve”) Realism</a:t>
            </a:r>
            <a:endParaRPr lang="en-US" dirty="0"/>
          </a:p>
        </p:txBody>
      </p:sp>
      <p:sp>
        <p:nvSpPr>
          <p:cNvPr id="5" name="Content Placeholder 4"/>
          <p:cNvSpPr>
            <a:spLocks noGrp="1"/>
          </p:cNvSpPr>
          <p:nvPr>
            <p:ph sz="half" idx="2"/>
          </p:nvPr>
        </p:nvSpPr>
        <p:spPr>
          <a:xfrm>
            <a:off x="457200" y="1740973"/>
            <a:ext cx="4040188" cy="4826944"/>
          </a:xfrm>
        </p:spPr>
        <p:txBody>
          <a:bodyPr/>
          <a:lstStyle/>
          <a:p>
            <a:pPr marL="0" indent="0">
              <a:buNone/>
            </a:pPr>
            <a:r>
              <a:rPr lang="en-US" dirty="0" smtClean="0"/>
              <a:t>Physical objects are directly (“immediately”) perceived</a:t>
            </a:r>
          </a:p>
          <a:p>
            <a:r>
              <a:rPr lang="en-US" dirty="0" smtClean="0"/>
              <a:t>We don’t need to justify any inferences from objects of sensory experience to physical reality because physical objects </a:t>
            </a:r>
            <a:r>
              <a:rPr lang="en-US" i="1" dirty="0" smtClean="0"/>
              <a:t>are</a:t>
            </a:r>
            <a:r>
              <a:rPr lang="en-US" dirty="0" smtClean="0"/>
              <a:t> the objects of sensory experience.</a:t>
            </a:r>
            <a:endParaRPr lang="en-US" dirty="0"/>
          </a:p>
        </p:txBody>
      </p:sp>
      <p:sp>
        <p:nvSpPr>
          <p:cNvPr id="6" name="Text Placeholder 5"/>
          <p:cNvSpPr>
            <a:spLocks noGrp="1"/>
          </p:cNvSpPr>
          <p:nvPr>
            <p:ph type="body" sz="quarter" idx="3"/>
          </p:nvPr>
        </p:nvSpPr>
        <p:spPr>
          <a:xfrm>
            <a:off x="4645025" y="1101211"/>
            <a:ext cx="4041775" cy="639762"/>
          </a:xfrm>
        </p:spPr>
        <p:txBody>
          <a:bodyPr/>
          <a:lstStyle/>
          <a:p>
            <a:r>
              <a:rPr lang="en-US" dirty="0" smtClean="0"/>
              <a:t>Sense Data Theories</a:t>
            </a:r>
            <a:endParaRPr lang="en-US" dirty="0"/>
          </a:p>
        </p:txBody>
      </p:sp>
      <p:sp>
        <p:nvSpPr>
          <p:cNvPr id="7" name="Content Placeholder 6"/>
          <p:cNvSpPr>
            <a:spLocks noGrp="1"/>
          </p:cNvSpPr>
          <p:nvPr>
            <p:ph sz="quarter" idx="4"/>
          </p:nvPr>
        </p:nvSpPr>
        <p:spPr>
          <a:xfrm>
            <a:off x="4645024" y="1740973"/>
            <a:ext cx="4498975" cy="4826944"/>
          </a:xfrm>
        </p:spPr>
        <p:txBody>
          <a:bodyPr>
            <a:noAutofit/>
          </a:bodyPr>
          <a:lstStyle/>
          <a:p>
            <a:pPr marL="0" indent="0">
              <a:spcAft>
                <a:spcPts val="1200"/>
              </a:spcAft>
              <a:buNone/>
            </a:pPr>
            <a:r>
              <a:rPr lang="en-US" dirty="0" smtClean="0"/>
              <a:t>The objects of immediate experience are sense-data or “ideas”</a:t>
            </a:r>
          </a:p>
          <a:p>
            <a:pPr>
              <a:spcAft>
                <a:spcPts val="1200"/>
              </a:spcAft>
            </a:pPr>
            <a:r>
              <a:rPr lang="en-US" b="1" dirty="0" err="1" smtClean="0"/>
              <a:t>Representationalism</a:t>
            </a:r>
            <a:r>
              <a:rPr lang="en-US" b="1" dirty="0" smtClean="0"/>
              <a:t>: </a:t>
            </a:r>
            <a:r>
              <a:rPr lang="en-US" dirty="0" smtClean="0"/>
              <a:t>the immediate objects of experience represent the physical objects that cause them.</a:t>
            </a:r>
          </a:p>
          <a:p>
            <a:pPr>
              <a:spcAft>
                <a:spcPts val="1200"/>
              </a:spcAft>
            </a:pPr>
            <a:r>
              <a:rPr lang="en-US" b="1" dirty="0" err="1" smtClean="0"/>
              <a:t>Phenominalism</a:t>
            </a:r>
            <a:r>
              <a:rPr lang="en-US" b="1" dirty="0" smtClean="0"/>
              <a:t>: </a:t>
            </a:r>
            <a:r>
              <a:rPr lang="en-US" dirty="0" smtClean="0"/>
              <a:t>physical objects are reducible to the occurrence of immediate objects of experience</a:t>
            </a:r>
            <a:r>
              <a:rPr lang="en-US" sz="2800" dirty="0" smtClean="0"/>
              <a:t>.</a:t>
            </a:r>
            <a:endParaRPr lang="en-US" sz="2800" b="1" dirty="0"/>
          </a:p>
        </p:txBody>
      </p:sp>
    </p:spTree>
    <p:extLst>
      <p:ext uri="{BB962C8B-B14F-4D97-AF65-F5344CB8AC3E}">
        <p14:creationId xmlns:p14="http://schemas.microsoft.com/office/powerpoint/2010/main" val="4693541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Sense-Datum Theory</a:t>
            </a:r>
            <a:endParaRPr lang="en-US" dirty="0"/>
          </a:p>
        </p:txBody>
      </p:sp>
      <p:sp>
        <p:nvSpPr>
          <p:cNvPr id="3" name="Content Placeholder 2"/>
          <p:cNvSpPr>
            <a:spLocks noGrp="1"/>
          </p:cNvSpPr>
          <p:nvPr>
            <p:ph idx="1"/>
          </p:nvPr>
        </p:nvSpPr>
        <p:spPr/>
        <p:txBody>
          <a:bodyPr/>
          <a:lstStyle/>
          <a:p>
            <a:r>
              <a:rPr lang="en-US" dirty="0" smtClean="0"/>
              <a:t>The objects of immediate experience are</a:t>
            </a:r>
          </a:p>
          <a:p>
            <a:pPr lvl="1"/>
            <a:r>
              <a:rPr lang="en-US" dirty="0" smtClean="0"/>
              <a:t>Private</a:t>
            </a:r>
          </a:p>
          <a:p>
            <a:pPr lvl="1"/>
            <a:r>
              <a:rPr lang="en-US" dirty="0" smtClean="0"/>
              <a:t>Non-physical</a:t>
            </a:r>
          </a:p>
          <a:p>
            <a:pPr lvl="1"/>
            <a:r>
              <a:rPr lang="en-US" dirty="0" smtClean="0"/>
              <a:t>“</a:t>
            </a:r>
            <a:r>
              <a:rPr lang="en-US" dirty="0" err="1" smtClean="0"/>
              <a:t>seemings</a:t>
            </a:r>
            <a:r>
              <a:rPr lang="en-US" dirty="0" smtClean="0"/>
              <a:t>”: they actually possess the sensory qualities that a person experiences.</a:t>
            </a:r>
          </a:p>
          <a:p>
            <a:pPr lvl="2"/>
            <a:r>
              <a:rPr lang="en-US" dirty="0" smtClean="0"/>
              <a:t>E.g. the stick in water </a:t>
            </a:r>
            <a:r>
              <a:rPr lang="en-US" i="1" dirty="0" smtClean="0"/>
              <a:t>seems</a:t>
            </a:r>
            <a:r>
              <a:rPr lang="en-US" dirty="0" smtClean="0"/>
              <a:t> bent</a:t>
            </a:r>
          </a:p>
          <a:p>
            <a:pPr lvl="2"/>
            <a:r>
              <a:rPr lang="en-US" dirty="0" smtClean="0"/>
              <a:t>My visual sense datum </a:t>
            </a:r>
            <a:r>
              <a:rPr lang="en-US" i="1" dirty="0" smtClean="0"/>
              <a:t>is</a:t>
            </a:r>
            <a:r>
              <a:rPr lang="en-US" dirty="0" smtClean="0"/>
              <a:t> that shape</a:t>
            </a:r>
            <a:endParaRPr lang="en-US" dirty="0"/>
          </a:p>
        </p:txBody>
      </p:sp>
      <p:pic>
        <p:nvPicPr>
          <p:cNvPr id="4" name="Picture 3"/>
          <p:cNvPicPr>
            <a:picLocks noChangeAspect="1"/>
          </p:cNvPicPr>
          <p:nvPr/>
        </p:nvPicPr>
        <p:blipFill>
          <a:blip r:embed="rId2"/>
          <a:stretch>
            <a:fillRect/>
          </a:stretch>
        </p:blipFill>
        <p:spPr>
          <a:xfrm>
            <a:off x="7184915" y="4495800"/>
            <a:ext cx="1501885" cy="2184560"/>
          </a:xfrm>
          <a:prstGeom prst="rect">
            <a:avLst/>
          </a:prstGeom>
        </p:spPr>
      </p:pic>
    </p:spTree>
    <p:extLst>
      <p:ext uri="{BB962C8B-B14F-4D97-AF65-F5344CB8AC3E}">
        <p14:creationId xmlns:p14="http://schemas.microsoft.com/office/powerpoint/2010/main" val="14070279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 from Illusion for Sense-Data</a:t>
            </a:r>
            <a:endParaRPr lang="en-US" dirty="0"/>
          </a:p>
        </p:txBody>
      </p:sp>
      <p:sp>
        <p:nvSpPr>
          <p:cNvPr id="3" name="Content Placeholder 2"/>
          <p:cNvSpPr>
            <a:spLocks noGrp="1"/>
          </p:cNvSpPr>
          <p:nvPr>
            <p:ph idx="1"/>
          </p:nvPr>
        </p:nvSpPr>
        <p:spPr/>
        <p:txBody>
          <a:bodyPr>
            <a:normAutofit/>
          </a:bodyPr>
          <a:lstStyle/>
          <a:p>
            <a:r>
              <a:rPr lang="en-US" dirty="0" smtClean="0"/>
              <a:t>What is immediately perceived or given has different qualities fro different perspectives or under different perceptual conditions even though the relevant object doesn’t change.</a:t>
            </a:r>
          </a:p>
          <a:p>
            <a:r>
              <a:rPr lang="en-US" dirty="0" smtClean="0"/>
              <a:t>Qualities immediately experience may not be those the relevant object possesses.</a:t>
            </a:r>
          </a:p>
          <a:p>
            <a:pPr lvl="1"/>
            <a:r>
              <a:rPr lang="en-US" dirty="0"/>
              <a:t>t</a:t>
            </a:r>
            <a:r>
              <a:rPr lang="en-US" dirty="0" smtClean="0"/>
              <a:t>he bent stick in water…</a:t>
            </a:r>
          </a:p>
          <a:p>
            <a:r>
              <a:rPr lang="en-US" dirty="0" smtClean="0"/>
              <a:t>Qualities are experienced in a situation in which there is no physical object of the relevant kind present.</a:t>
            </a:r>
          </a:p>
          <a:p>
            <a:pPr lvl="1"/>
            <a:r>
              <a:rPr lang="en-US" dirty="0" smtClean="0"/>
              <a:t>Dreams, hallucinations, mirages…</a:t>
            </a:r>
          </a:p>
          <a:p>
            <a:endParaRPr lang="en-US" dirty="0"/>
          </a:p>
        </p:txBody>
      </p:sp>
    </p:spTree>
    <p:extLst>
      <p:ext uri="{BB962C8B-B14F-4D97-AF65-F5344CB8AC3E}">
        <p14:creationId xmlns:p14="http://schemas.microsoft.com/office/powerpoint/2010/main" val="27167581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1671</TotalTime>
  <Words>1051</Words>
  <Application>Microsoft Macintosh PowerPoint</Application>
  <PresentationFormat>On-screen Show (4:3)</PresentationFormat>
  <Paragraphs>108</Paragraphs>
  <Slides>23</Slides>
  <Notes>2</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Perception &amp; the External World</vt:lpstr>
      <vt:lpstr>An Old Problem</vt:lpstr>
      <vt:lpstr>Causes of my experiences?</vt:lpstr>
      <vt:lpstr>PowerPoint Presentation</vt:lpstr>
      <vt:lpstr>The Nature of Sensory Experience</vt:lpstr>
      <vt:lpstr>The idea of immediacy or givenness</vt:lpstr>
      <vt:lpstr>The Classic Alternatives</vt:lpstr>
      <vt:lpstr>The Sense-Datum Theory</vt:lpstr>
      <vt:lpstr>Argument from Illusion for Sense-Data</vt:lpstr>
      <vt:lpstr>Scientific Account of Perception Argument</vt:lpstr>
      <vt:lpstr>The Justification of Beliefs about the Physical World</vt:lpstr>
      <vt:lpstr>Representationalism</vt:lpstr>
      <vt:lpstr>Direct &amp; Indirect Realism fail</vt:lpstr>
      <vt:lpstr>Descartes’ Methodological Doubt</vt:lpstr>
      <vt:lpstr>The Case for External World Skepticism</vt:lpstr>
      <vt:lpstr>We don’t know either way…</vt:lpstr>
      <vt:lpstr>Counterexample</vt:lpstr>
      <vt:lpstr>Can the Demon be Defeated?</vt:lpstr>
      <vt:lpstr>A Demon Too Clever By Half</vt:lpstr>
      <vt:lpstr>Bouwsma on The Demon’s Dilemma</vt:lpstr>
      <vt:lpstr>The Demon Hoist by his Own Petard</vt:lpstr>
      <vt:lpstr>The Imperfect Illusion</vt:lpstr>
      <vt:lpstr>The Perfect Illusion</vt:lpstr>
    </vt:vector>
  </TitlesOfParts>
  <Company>University of San Diego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Perception &amp; the External World</dc:title>
  <dc:creator>H. E. Baber</dc:creator>
  <cp:lastModifiedBy>H. E. Baber</cp:lastModifiedBy>
  <cp:revision>50</cp:revision>
  <dcterms:created xsi:type="dcterms:W3CDTF">2012-06-05T18:47:14Z</dcterms:created>
  <dcterms:modified xsi:type="dcterms:W3CDTF">2012-06-06T22:39:07Z</dcterms:modified>
</cp:coreProperties>
</file>