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322" r:id="rId3"/>
    <p:sldId id="323" r:id="rId4"/>
    <p:sldId id="257" r:id="rId5"/>
    <p:sldId id="291" r:id="rId6"/>
    <p:sldId id="293" r:id="rId7"/>
    <p:sldId id="292" r:id="rId8"/>
    <p:sldId id="294" r:id="rId9"/>
    <p:sldId id="295" r:id="rId10"/>
    <p:sldId id="260" r:id="rId11"/>
    <p:sldId id="316" r:id="rId12"/>
    <p:sldId id="259" r:id="rId13"/>
    <p:sldId id="317" r:id="rId14"/>
    <p:sldId id="307" r:id="rId15"/>
    <p:sldId id="318" r:id="rId16"/>
    <p:sldId id="321" r:id="rId17"/>
    <p:sldId id="263" r:id="rId18"/>
    <p:sldId id="311" r:id="rId19"/>
    <p:sldId id="297" r:id="rId20"/>
    <p:sldId id="298" r:id="rId21"/>
    <p:sldId id="299" r:id="rId22"/>
    <p:sldId id="289" r:id="rId23"/>
    <p:sldId id="279" r:id="rId24"/>
    <p:sldId id="267" r:id="rId25"/>
    <p:sldId id="268" r:id="rId26"/>
    <p:sldId id="269" r:id="rId27"/>
    <p:sldId id="290" r:id="rId28"/>
    <p:sldId id="270" r:id="rId29"/>
    <p:sldId id="300" r:id="rId30"/>
    <p:sldId id="312" r:id="rId31"/>
    <p:sldId id="301" r:id="rId32"/>
    <p:sldId id="303" r:id="rId33"/>
    <p:sldId id="302" r:id="rId34"/>
    <p:sldId id="304" r:id="rId35"/>
    <p:sldId id="305" r:id="rId36"/>
    <p:sldId id="282" r:id="rId37"/>
    <p:sldId id="283" r:id="rId38"/>
    <p:sldId id="284" r:id="rId39"/>
    <p:sldId id="278" r:id="rId40"/>
    <p:sldId id="281" r:id="rId41"/>
    <p:sldId id="315" r:id="rId42"/>
    <p:sldId id="272" r:id="rId43"/>
    <p:sldId id="273" r:id="rId44"/>
    <p:sldId id="313" r:id="rId45"/>
    <p:sldId id="319" r:id="rId46"/>
    <p:sldId id="277" r:id="rId47"/>
    <p:sldId id="285" r:id="rId48"/>
    <p:sldId id="286" r:id="rId49"/>
    <p:sldId id="287" r:id="rId50"/>
    <p:sldId id="320"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B1711C"/>
    <a:srgbClr val="FC4A00"/>
    <a:srgbClr val="710000"/>
    <a:srgbClr val="272727"/>
    <a:srgbClr val="FF0000"/>
    <a:srgbClr val="131313"/>
    <a:srgbClr val="000000"/>
    <a:srgbClr val="E3B4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38643" autoAdjust="0"/>
    <p:restoredTop sz="94660"/>
  </p:normalViewPr>
  <p:slideViewPr>
    <p:cSldViewPr>
      <p:cViewPr varScale="1">
        <p:scale>
          <a:sx n="52" d="100"/>
          <a:sy n="52" d="100"/>
        </p:scale>
        <p:origin x="-104"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239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239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2CA4F64-5EBD-214E-9FE6-97F3CD5EF9AE}" type="slidenum">
              <a:rPr lang="en-US"/>
              <a:pPr>
                <a:defRPr/>
              </a:pPr>
              <a:t>‹#›</a:t>
            </a:fld>
            <a:endParaRPr lang="en-US"/>
          </a:p>
        </p:txBody>
      </p:sp>
    </p:spTree>
    <p:extLst>
      <p:ext uri="{BB962C8B-B14F-4D97-AF65-F5344CB8AC3E}">
        <p14:creationId xmlns:p14="http://schemas.microsoft.com/office/powerpoint/2010/main" val="1761776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ADEB78D-5F8F-DD49-A292-D89DF68016FE}" type="slidenum">
              <a:rPr lang="en-US" sz="1200"/>
              <a:pPr/>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73D374-502C-B448-9D9F-E02E3E59A075}" type="slidenum">
              <a:rPr lang="en-US" sz="1200"/>
              <a:pPr/>
              <a:t>12</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D750868-FCF6-1347-A22D-538981CFA23D}" type="slidenum">
              <a:rPr lang="en-US" sz="1200"/>
              <a:pPr/>
              <a:t>14</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75C27EA-B7B3-A04C-8BAC-092B93C5E36D}" type="slidenum">
              <a:rPr lang="en-US" sz="1200"/>
              <a:pPr/>
              <a:t>17</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9B0132-2D53-2848-8015-17C5B2D3F9D6}" type="slidenum">
              <a:rPr lang="en-US" sz="1200"/>
              <a:pPr/>
              <a:t>18</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8EA9DE6-20A5-2741-834E-B36D95B7E70C}" type="slidenum">
              <a:rPr lang="en-US" sz="1200"/>
              <a:pPr/>
              <a:t>19</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E7A91A3-3F5B-ED41-88B6-3B3CEC833F48}" type="slidenum">
              <a:rPr lang="en-US" sz="1200"/>
              <a:pPr/>
              <a:t>20</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8F0F392-FD71-C54B-912F-2E30084EA4DF}" type="slidenum">
              <a:rPr lang="en-US" sz="1200"/>
              <a:pPr/>
              <a:t>21</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A96F4A5-AE0C-014D-BA79-866BA9D5D0F5}" type="slidenum">
              <a:rPr lang="en-US" sz="1200"/>
              <a:pPr/>
              <a:t>22</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E96117D-5773-AD42-B320-91DC8ECC5BEA}" type="slidenum">
              <a:rPr lang="en-US" sz="1200"/>
              <a:pPr/>
              <a:t>23</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6207594-3513-4946-B1F3-22461C0E44FE}" type="slidenum">
              <a:rPr lang="en-US" sz="1200"/>
              <a:pPr/>
              <a:t>24</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C330A59-8063-DD41-A4D9-6EE6E14B5FCB}" type="slidenum">
              <a:rPr lang="en-US" sz="1200"/>
              <a:pPr/>
              <a:t>2</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6C439B8-759C-C041-9AB3-3BCAF2174DE2}" type="slidenum">
              <a:rPr lang="en-US" sz="1200"/>
              <a:pPr/>
              <a:t>25</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8686FFE-EC78-634C-BD1C-AA33C140B75F}" type="slidenum">
              <a:rPr lang="en-US" sz="1200"/>
              <a:pPr/>
              <a:t>26</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F11550E-9B9B-2E46-9398-BDA745085C04}" type="slidenum">
              <a:rPr lang="en-US" sz="1200"/>
              <a:pPr/>
              <a:t>27</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F621425-0100-704B-9596-D4799ABA6987}" type="slidenum">
              <a:rPr lang="en-US" sz="1200"/>
              <a:pPr/>
              <a:t>28</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2E97F2D-6CDB-804E-B364-4D3D69C5B62A}" type="slidenum">
              <a:rPr lang="en-US" sz="1200"/>
              <a:pPr/>
              <a:t>29</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EC5A708-06CD-4245-8381-8D9A2061F238}" type="slidenum">
              <a:rPr lang="en-US" sz="1200"/>
              <a:pPr/>
              <a:t>30</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8A6B2D-7B0A-204C-B541-1BE4BFEBD7A1}" type="slidenum">
              <a:rPr lang="en-US" sz="1200"/>
              <a:pPr/>
              <a:t>31</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101639A-3A7D-0640-BB4A-4D1CB14E36C2}" type="slidenum">
              <a:rPr lang="en-US" sz="1200"/>
              <a:pPr/>
              <a:t>32</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1471698-303D-1449-A295-1DED8754833F}" type="slidenum">
              <a:rPr lang="en-US" sz="1200"/>
              <a:pPr/>
              <a:t>33</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73AAC01-1A57-B143-9D37-95F221A5318F}" type="slidenum">
              <a:rPr lang="en-US" sz="1200"/>
              <a:pPr/>
              <a:t>34</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9941EF7-F7B0-1D4C-B452-3E48ABCC2354}" type="slidenum">
              <a:rPr lang="en-US" sz="1200"/>
              <a:pPr/>
              <a:t>4</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3BD17AA-3BDD-274B-B297-35E43142D282}" type="slidenum">
              <a:rPr lang="en-US" sz="1200"/>
              <a:pPr/>
              <a:t>35</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7D5F0FD-1958-7F4D-B57C-C2C86EE35004}" type="slidenum">
              <a:rPr lang="en-US" sz="1200"/>
              <a:pPr/>
              <a:t>36</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5DA5390-A1B7-114E-9DAC-7B1EBE6A93AB}" type="slidenum">
              <a:rPr lang="en-US" sz="1200"/>
              <a:pPr/>
              <a:t>37</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528C1CA-0875-7C43-B047-6494A070052C}" type="slidenum">
              <a:rPr lang="en-US" sz="1200"/>
              <a:pPr/>
              <a:t>38</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1EC0AB9-563D-3649-AB09-4781EFBD717C}" type="slidenum">
              <a:rPr lang="en-US" sz="1200"/>
              <a:pPr/>
              <a:t>39</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75F2BD5-0D28-6047-B026-37188A08FFBF}" type="slidenum">
              <a:rPr lang="en-US" sz="1200"/>
              <a:pPr/>
              <a:t>40</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1E28CFE-2D41-EB4C-A8E3-83F6C029D76E}" type="slidenum">
              <a:rPr lang="en-US" sz="1200"/>
              <a:pPr/>
              <a:t>41</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8AB9A7E-5D96-8A49-A8C4-9491C21A96E5}" type="slidenum">
              <a:rPr lang="en-US" sz="1200"/>
              <a:pPr/>
              <a:t>42</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4187E1A-C090-D142-8EAF-33CD1A5CEDC6}" type="slidenum">
              <a:rPr lang="en-US" sz="1200"/>
              <a:pPr/>
              <a:t>43</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6BB1032-680D-104C-B37A-05840EDBBC72}" type="slidenum">
              <a:rPr lang="en-US" sz="1200"/>
              <a:pPr/>
              <a:t>44</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EF8A77D-7158-5849-97DE-7C943492EEEA}" type="slidenum">
              <a:rPr lang="en-US" sz="1200"/>
              <a:pPr/>
              <a:t>5</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096643D-D42F-2546-BCEC-2E5B85E5928D}" type="slidenum">
              <a:rPr lang="en-US" sz="1200"/>
              <a:pPr/>
              <a:t>45</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864E208-41B1-3343-9A22-EA692D818EF0}" type="slidenum">
              <a:rPr lang="en-US" sz="1200"/>
              <a:pPr/>
              <a:t>46</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23C0138-CD2E-9A49-A4D0-09D3757C7671}" type="slidenum">
              <a:rPr lang="en-US" sz="1200"/>
              <a:pPr/>
              <a:t>47</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655A5D5-AFF4-3D43-A584-1D4E9AA66169}" type="slidenum">
              <a:rPr lang="en-US" sz="1200"/>
              <a:pPr/>
              <a:t>48</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A82FC6A-C6D8-3F4F-BFC0-F9C580DABBB0}" type="slidenum">
              <a:rPr lang="en-US" sz="1200"/>
              <a:pPr/>
              <a:t>49</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31152B-9298-0742-A44B-1FFA0C6042F3}" type="slidenum">
              <a:rPr lang="en-US" sz="1200"/>
              <a:pPr/>
              <a:t>6</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65889F6-BE1A-004F-BBAE-70350AA7ACB4}" type="slidenum">
              <a:rPr lang="en-US" sz="1200"/>
              <a:pPr/>
              <a:t>7</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2FA979D-FD68-5949-8B1A-4B64329874CE}" type="slidenum">
              <a:rPr lang="en-US" sz="1200"/>
              <a:pPr/>
              <a:t>8</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5589675-DEA4-4A4B-B1E6-B379146FB10D}" type="slidenum">
              <a:rPr lang="en-US" sz="1200"/>
              <a:pPr/>
              <a:t>9</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77DAA7D-0A6C-514F-ADB9-5B4487BA3492}" type="slidenum">
              <a:rPr lang="en-US" sz="1200"/>
              <a:pPr/>
              <a:t>10</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457200" cap="flat" cmpd="sng" algn="ctr">
            <a:solidFill>
              <a:schemeClr val="bg1">
                <a:lumMod val="85000"/>
              </a:schemeClr>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893DE6-D020-CE49-81C6-21F28AF65336}" type="slidenum">
              <a:rPr lang="en-US"/>
              <a:pPr>
                <a:defRPr/>
              </a:pPr>
              <a:t>‹#›</a:t>
            </a:fld>
            <a:endParaRPr lang="en-US"/>
          </a:p>
        </p:txBody>
      </p:sp>
    </p:spTree>
    <p:extLst>
      <p:ext uri="{BB962C8B-B14F-4D97-AF65-F5344CB8AC3E}">
        <p14:creationId xmlns:p14="http://schemas.microsoft.com/office/powerpoint/2010/main" val="249751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3CB88-EAF8-2F41-A793-36FF08C2C9C3}" type="slidenum">
              <a:rPr lang="en-US"/>
              <a:pPr>
                <a:defRPr/>
              </a:pPr>
              <a:t>‹#›</a:t>
            </a:fld>
            <a:endParaRPr lang="en-US"/>
          </a:p>
        </p:txBody>
      </p:sp>
    </p:spTree>
    <p:extLst>
      <p:ext uri="{BB962C8B-B14F-4D97-AF65-F5344CB8AC3E}">
        <p14:creationId xmlns:p14="http://schemas.microsoft.com/office/powerpoint/2010/main" val="174657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2FD95E-7801-1948-8582-656C048E5E53}" type="slidenum">
              <a:rPr lang="en-US"/>
              <a:pPr>
                <a:defRPr/>
              </a:pPr>
              <a:t>‹#›</a:t>
            </a:fld>
            <a:endParaRPr lang="en-US"/>
          </a:p>
        </p:txBody>
      </p:sp>
    </p:spTree>
    <p:extLst>
      <p:ext uri="{BB962C8B-B14F-4D97-AF65-F5344CB8AC3E}">
        <p14:creationId xmlns:p14="http://schemas.microsoft.com/office/powerpoint/2010/main" val="24729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42422"/>
          </a:xfrm>
        </p:spPr>
        <p:txBody>
          <a:bodyPr/>
          <a:lstStyle>
            <a:lvl1pPr>
              <a:defRPr sz="28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708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EFDDFB-11CB-9743-8470-BFEF8D5A3800}" type="slidenum">
              <a:rPr lang="en-US"/>
              <a:pPr>
                <a:defRPr/>
              </a:pPr>
              <a:t>‹#›</a:t>
            </a:fld>
            <a:endParaRPr lang="en-US"/>
          </a:p>
        </p:txBody>
      </p:sp>
    </p:spTree>
    <p:extLst>
      <p:ext uri="{BB962C8B-B14F-4D97-AF65-F5344CB8AC3E}">
        <p14:creationId xmlns:p14="http://schemas.microsoft.com/office/powerpoint/2010/main" val="167217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442E97-03C1-0E49-A627-D674381B4FEB}" type="slidenum">
              <a:rPr lang="en-US"/>
              <a:pPr>
                <a:defRPr/>
              </a:pPr>
              <a:t>‹#›</a:t>
            </a:fld>
            <a:endParaRPr lang="en-US"/>
          </a:p>
        </p:txBody>
      </p:sp>
    </p:spTree>
    <p:extLst>
      <p:ext uri="{BB962C8B-B14F-4D97-AF65-F5344CB8AC3E}">
        <p14:creationId xmlns:p14="http://schemas.microsoft.com/office/powerpoint/2010/main" val="294327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15FB2-83B9-2D4C-90BB-44AAFBDE8255}" type="slidenum">
              <a:rPr lang="en-US"/>
              <a:pPr>
                <a:defRPr/>
              </a:pPr>
              <a:t>‹#›</a:t>
            </a:fld>
            <a:endParaRPr lang="en-US"/>
          </a:p>
        </p:txBody>
      </p:sp>
    </p:spTree>
    <p:extLst>
      <p:ext uri="{BB962C8B-B14F-4D97-AF65-F5344CB8AC3E}">
        <p14:creationId xmlns:p14="http://schemas.microsoft.com/office/powerpoint/2010/main" val="334487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117A42-56E1-B148-A1C8-356E352D079D}" type="slidenum">
              <a:rPr lang="en-US"/>
              <a:pPr>
                <a:defRPr/>
              </a:pPr>
              <a:t>‹#›</a:t>
            </a:fld>
            <a:endParaRPr lang="en-US"/>
          </a:p>
        </p:txBody>
      </p:sp>
    </p:spTree>
    <p:extLst>
      <p:ext uri="{BB962C8B-B14F-4D97-AF65-F5344CB8AC3E}">
        <p14:creationId xmlns:p14="http://schemas.microsoft.com/office/powerpoint/2010/main" val="396150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0C3060-39BA-E244-9837-657C274C6C41}" type="slidenum">
              <a:rPr lang="en-US"/>
              <a:pPr>
                <a:defRPr/>
              </a:pPr>
              <a:t>‹#›</a:t>
            </a:fld>
            <a:endParaRPr lang="en-US"/>
          </a:p>
        </p:txBody>
      </p:sp>
    </p:spTree>
    <p:extLst>
      <p:ext uri="{BB962C8B-B14F-4D97-AF65-F5344CB8AC3E}">
        <p14:creationId xmlns:p14="http://schemas.microsoft.com/office/powerpoint/2010/main" val="162147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DFF3BE-F736-F043-A350-AC6072E7518C}" type="slidenum">
              <a:rPr lang="en-US"/>
              <a:pPr>
                <a:defRPr/>
              </a:pPr>
              <a:t>‹#›</a:t>
            </a:fld>
            <a:endParaRPr lang="en-US"/>
          </a:p>
        </p:txBody>
      </p:sp>
    </p:spTree>
    <p:extLst>
      <p:ext uri="{BB962C8B-B14F-4D97-AF65-F5344CB8AC3E}">
        <p14:creationId xmlns:p14="http://schemas.microsoft.com/office/powerpoint/2010/main" val="253090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D96507-59B9-8949-83CE-9D091883CB19}" type="slidenum">
              <a:rPr lang="en-US"/>
              <a:pPr>
                <a:defRPr/>
              </a:pPr>
              <a:t>‹#›</a:t>
            </a:fld>
            <a:endParaRPr lang="en-US"/>
          </a:p>
        </p:txBody>
      </p:sp>
    </p:spTree>
    <p:extLst>
      <p:ext uri="{BB962C8B-B14F-4D97-AF65-F5344CB8AC3E}">
        <p14:creationId xmlns:p14="http://schemas.microsoft.com/office/powerpoint/2010/main" val="174682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C71C27-09C2-A841-BF9B-D601D913F7DD}" type="slidenum">
              <a:rPr lang="en-US"/>
              <a:pPr>
                <a:defRPr/>
              </a:pPr>
              <a:t>‹#›</a:t>
            </a:fld>
            <a:endParaRPr lang="en-US"/>
          </a:p>
        </p:txBody>
      </p:sp>
    </p:spTree>
    <p:extLst>
      <p:ext uri="{BB962C8B-B14F-4D97-AF65-F5344CB8AC3E}">
        <p14:creationId xmlns:p14="http://schemas.microsoft.com/office/powerpoint/2010/main" val="489409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838200"/>
            <a:ext cx="8229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Gill San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Gill Sans"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Gill Sans" charset="0"/>
              </a:defRPr>
            </a:lvl1pPr>
          </a:lstStyle>
          <a:p>
            <a:pPr>
              <a:defRPr/>
            </a:pPr>
            <a:fld id="{3692AFFB-471D-5C4A-A41F-7E8392807C45}" type="slidenum">
              <a:rPr lang="en-US"/>
              <a:pPr>
                <a:defRPr/>
              </a:pPr>
              <a:t>‹#›</a:t>
            </a:fld>
            <a:endParaRPr lang="en-US"/>
          </a:p>
        </p:txBody>
      </p:sp>
      <p:sp>
        <p:nvSpPr>
          <p:cNvPr id="1030" name="Title Placeholder 1"/>
          <p:cNvSpPr>
            <a:spLocks noGrp="1"/>
          </p:cNvSpPr>
          <p:nvPr>
            <p:ph type="title"/>
          </p:nvPr>
        </p:nvSpPr>
        <p:spPr bwMode="auto">
          <a:xfrm>
            <a:off x="0" y="0"/>
            <a:ext cx="9144000" cy="523875"/>
          </a:xfrm>
          <a:prstGeom prst="rect">
            <a:avLst/>
          </a:prstGeom>
          <a:solidFill>
            <a:srgbClr val="7C7C7C"/>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457200" rtl="0" eaLnBrk="0" fontAlgn="base" hangingPunct="0">
        <a:spcBef>
          <a:spcPct val="0"/>
        </a:spcBef>
        <a:spcAft>
          <a:spcPct val="0"/>
        </a:spcAft>
        <a:defRPr sz="2800" b="1" kern="1200">
          <a:solidFill>
            <a:srgbClr val="F8F8F8"/>
          </a:solidFill>
          <a:effectLst>
            <a:outerShdw blurRad="50800" dist="38100" dir="2700000">
              <a:srgbClr val="000000">
                <a:alpha val="43000"/>
              </a:srgbClr>
            </a:outerShdw>
          </a:effectLst>
          <a:latin typeface="Gill Sans"/>
          <a:ea typeface="ＭＳ Ｐゴシック" pitchFamily="-97" charset="-128"/>
          <a:cs typeface="Gill Sans"/>
        </a:defRPr>
      </a:lvl1pPr>
      <a:lvl2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2pPr>
      <a:lvl3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3pPr>
      <a:lvl4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4pPr>
      <a:lvl5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5pPr>
      <a:lvl6pPr marL="4572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6pPr>
      <a:lvl7pPr marL="9144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7pPr>
      <a:lvl8pPr marL="13716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8pPr>
      <a:lvl9pPr marL="18288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9pPr>
    </p:titleStyle>
    <p:bodyStyle>
      <a:lvl1pPr marL="342900" indent="-3429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1pPr>
      <a:lvl2pPr marL="742950" indent="-28575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2pPr>
      <a:lvl3pPr marL="11430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3pPr>
      <a:lvl4pPr marL="16002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4pPr>
      <a:lvl5pPr marL="20574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plato.stanford.edu/entries/freg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8600" y="228600"/>
            <a:ext cx="86868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On Sense and Reference</a:t>
            </a:r>
          </a:p>
        </p:txBody>
      </p:sp>
      <p:pic>
        <p:nvPicPr>
          <p:cNvPr id="143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00400" y="1447800"/>
            <a:ext cx="5410200" cy="2677656"/>
          </a:xfrm>
          <a:prstGeom prst="rect">
            <a:avLst/>
          </a:prstGeom>
          <a:noFill/>
        </p:spPr>
        <p:txBody>
          <a:bodyPr wrap="square" rtlCol="0">
            <a:spAutoFit/>
          </a:bodyPr>
          <a:lstStyle/>
          <a:p>
            <a:r>
              <a:rPr lang="en-US" dirty="0">
                <a:latin typeface="Gill Sans"/>
                <a:cs typeface="Gill Sans"/>
                <a:hlinkClick r:id="rId4"/>
              </a:rPr>
              <a:t>Friedrich Ludwig </a:t>
            </a:r>
            <a:r>
              <a:rPr lang="en-US" dirty="0" err="1">
                <a:latin typeface="Gill Sans"/>
                <a:cs typeface="Gill Sans"/>
                <a:hlinkClick r:id="rId4"/>
              </a:rPr>
              <a:t>Gottlob</a:t>
            </a:r>
            <a:r>
              <a:rPr lang="en-US" dirty="0">
                <a:latin typeface="Gill Sans"/>
                <a:cs typeface="Gill Sans"/>
                <a:hlinkClick r:id="rId4"/>
              </a:rPr>
              <a:t> </a:t>
            </a:r>
            <a:r>
              <a:rPr lang="en-US" dirty="0" err="1">
                <a:latin typeface="Gill Sans"/>
                <a:cs typeface="Gill Sans"/>
                <a:hlinkClick r:id="rId4"/>
              </a:rPr>
              <a:t>Frege</a:t>
            </a:r>
            <a:r>
              <a:rPr lang="en-US" dirty="0">
                <a:latin typeface="Gill Sans"/>
                <a:cs typeface="Gill Sans"/>
                <a:hlinkClick r:id="rId4"/>
              </a:rPr>
              <a:t> </a:t>
            </a:r>
            <a:r>
              <a:rPr lang="en-US" dirty="0">
                <a:latin typeface="Gill Sans"/>
                <a:cs typeface="Gill Sans"/>
              </a:rPr>
              <a:t>(b. 1848, d. 1925) was a German mathematician, logician, and philosopher who worked at the University of Jena. </a:t>
            </a:r>
            <a:r>
              <a:rPr lang="en-US" dirty="0" err="1">
                <a:latin typeface="Gill Sans"/>
                <a:cs typeface="Gill Sans"/>
              </a:rPr>
              <a:t>Frege</a:t>
            </a:r>
            <a:r>
              <a:rPr lang="en-US" dirty="0">
                <a:latin typeface="Gill Sans"/>
                <a:cs typeface="Gill Sans"/>
              </a:rPr>
              <a:t> essentially reconceived the discipline of logic by constructing a formal system which, in effect, constituted the first ‘</a:t>
            </a:r>
            <a:r>
              <a:rPr lang="en-US" dirty="0" smtClean="0">
                <a:latin typeface="Gill Sans"/>
                <a:cs typeface="Gill Sans"/>
              </a:rPr>
              <a:t>predicate</a:t>
            </a:r>
            <a:endParaRPr lang="en-US" dirty="0">
              <a:latin typeface="Gill Sans"/>
              <a:cs typeface="Gill Sans"/>
            </a:endParaRPr>
          </a:p>
        </p:txBody>
      </p:sp>
      <p:sp>
        <p:nvSpPr>
          <p:cNvPr id="5" name="TextBox 4"/>
          <p:cNvSpPr txBox="1"/>
          <p:nvPr/>
        </p:nvSpPr>
        <p:spPr>
          <a:xfrm>
            <a:off x="838200" y="4039863"/>
            <a:ext cx="7696200" cy="2677656"/>
          </a:xfrm>
          <a:prstGeom prst="rect">
            <a:avLst/>
          </a:prstGeom>
          <a:noFill/>
        </p:spPr>
        <p:txBody>
          <a:bodyPr wrap="square" rtlCol="0">
            <a:spAutoFit/>
          </a:bodyPr>
          <a:lstStyle/>
          <a:p>
            <a:r>
              <a:rPr lang="en-US" dirty="0">
                <a:latin typeface="Gill Sans"/>
                <a:cs typeface="Gill Sans"/>
              </a:rPr>
              <a:t>calculus’. In this formal system, </a:t>
            </a:r>
            <a:r>
              <a:rPr lang="en-US" dirty="0" err="1">
                <a:latin typeface="Gill Sans"/>
                <a:cs typeface="Gill Sans"/>
              </a:rPr>
              <a:t>Frege</a:t>
            </a:r>
            <a:r>
              <a:rPr lang="en-US" dirty="0">
                <a:latin typeface="Gill Sans"/>
                <a:cs typeface="Gill Sans"/>
              </a:rPr>
              <a:t> developed an analysis of quantified statements and formalized the notion of a ‘proof’ in terms that are still accepted today. </a:t>
            </a:r>
            <a:r>
              <a:rPr lang="en-US" dirty="0" err="1">
                <a:latin typeface="Gill Sans"/>
                <a:cs typeface="Gill Sans"/>
              </a:rPr>
              <a:t>Frege</a:t>
            </a:r>
            <a:r>
              <a:rPr lang="en-US" dirty="0">
                <a:latin typeface="Gill Sans"/>
                <a:cs typeface="Gill Sans"/>
              </a:rPr>
              <a:t> then demonstrated that one could use his system to resolve theoretical mathematical statements in terms of simpler logical and mathematical notions. </a:t>
            </a:r>
          </a:p>
          <a:p>
            <a:endParaRPr lang="en-US" dirty="0">
              <a:latin typeface="Gill Sans"/>
              <a:cs typeface="Gill San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542925"/>
          </a:xfrm>
        </p:spPr>
        <p:txBody>
          <a:bodyPr>
            <a:normAutofit/>
          </a:bodyPr>
          <a:lstStyle/>
          <a:p>
            <a:pPr eaLnBrk="1" hangingPunct="1">
              <a:spcAft>
                <a:spcPct val="100000"/>
              </a:spcAft>
              <a:defRPr/>
            </a:pPr>
            <a:r>
              <a:rPr lang="en-US" sz="2500">
                <a:effectLst>
                  <a:outerShdw blurRad="38100" dist="38100" dir="2700000" algn="tl">
                    <a:srgbClr val="000000"/>
                  </a:outerShdw>
                </a:effectLst>
                <a:latin typeface="Gill Sans" charset="0"/>
                <a:ea typeface="ＭＳ Ｐゴシック" charset="0"/>
              </a:rPr>
              <a:t>Toward a solution: the sense/reference distinction</a:t>
            </a:r>
          </a:p>
        </p:txBody>
      </p:sp>
      <p:sp>
        <p:nvSpPr>
          <p:cNvPr id="30722" name="Rectangle 3"/>
          <p:cNvSpPr>
            <a:spLocks noGrp="1" noChangeArrowheads="1"/>
          </p:cNvSpPr>
          <p:nvPr>
            <p:ph idx="1"/>
          </p:nvPr>
        </p:nvSpPr>
        <p:spPr/>
        <p:txBody>
          <a:bodyPr/>
          <a:lstStyle/>
          <a:p>
            <a:pPr eaLnBrk="1" hangingPunct="1">
              <a:spcAft>
                <a:spcPts val="3000"/>
              </a:spcAft>
              <a:buFont typeface="Arial" charset="0"/>
              <a:buNone/>
            </a:pPr>
            <a:r>
              <a:rPr lang="en-US" i="1" dirty="0">
                <a:latin typeface="Gill Sans" charset="0"/>
                <a:ea typeface="ＭＳ Ｐゴシック" charset="0"/>
              </a:rPr>
              <a:t>	It is natural, now, to think of there being connected with a sign…besides that to which the sign refers, which may be called the reference of the sign, also what I should like to call the </a:t>
            </a:r>
            <a:r>
              <a:rPr lang="en-US" dirty="0">
                <a:latin typeface="Gill Sans" charset="0"/>
                <a:ea typeface="ＭＳ Ｐゴシック" charset="0"/>
              </a:rPr>
              <a:t>sense</a:t>
            </a:r>
            <a:r>
              <a:rPr lang="en-US" i="1" dirty="0">
                <a:latin typeface="Gill Sans" charset="0"/>
                <a:ea typeface="ＭＳ Ｐゴシック" charset="0"/>
              </a:rPr>
              <a:t> of the sign wherein the mode of presentation is contained…The reference of </a:t>
            </a:r>
            <a:r>
              <a:rPr lang="ja-JP" altLang="en-US" i="1" dirty="0">
                <a:latin typeface="Gill Sans" charset="0"/>
                <a:ea typeface="ＭＳ Ｐゴシック" charset="0"/>
              </a:rPr>
              <a:t>‘</a:t>
            </a:r>
            <a:r>
              <a:rPr lang="en-US" altLang="ja-JP" i="1" dirty="0">
                <a:latin typeface="Gill Sans" charset="0"/>
                <a:ea typeface="ＭＳ Ｐゴシック" charset="0"/>
              </a:rPr>
              <a:t>evening star</a:t>
            </a:r>
            <a:r>
              <a:rPr lang="ja-JP" altLang="en-US" i="1" dirty="0">
                <a:latin typeface="Gill Sans" charset="0"/>
                <a:ea typeface="ＭＳ Ｐゴシック" charset="0"/>
              </a:rPr>
              <a:t>’</a:t>
            </a:r>
            <a:r>
              <a:rPr lang="en-US" altLang="ja-JP" i="1" dirty="0">
                <a:latin typeface="Gill Sans" charset="0"/>
                <a:ea typeface="ＭＳ Ｐゴシック" charset="0"/>
              </a:rPr>
              <a:t> would be the same as that of </a:t>
            </a:r>
            <a:r>
              <a:rPr lang="ja-JP" altLang="en-US" i="1" dirty="0">
                <a:latin typeface="Gill Sans" charset="0"/>
                <a:ea typeface="ＭＳ Ｐゴシック" charset="0"/>
              </a:rPr>
              <a:t>‘</a:t>
            </a:r>
            <a:r>
              <a:rPr lang="en-US" altLang="ja-JP" i="1" dirty="0">
                <a:latin typeface="Gill Sans" charset="0"/>
                <a:ea typeface="ＭＳ Ｐゴシック" charset="0"/>
              </a:rPr>
              <a:t>morning star,</a:t>
            </a:r>
            <a:r>
              <a:rPr lang="ja-JP" altLang="en-US" i="1" dirty="0">
                <a:latin typeface="Gill Sans" charset="0"/>
                <a:ea typeface="ＭＳ Ｐゴシック" charset="0"/>
              </a:rPr>
              <a:t>’</a:t>
            </a:r>
            <a:r>
              <a:rPr lang="en-US" altLang="ja-JP" i="1" dirty="0">
                <a:latin typeface="Gill Sans" charset="0"/>
                <a:ea typeface="ＭＳ Ｐゴシック" charset="0"/>
              </a:rPr>
              <a:t> but not the sense</a:t>
            </a:r>
          </a:p>
          <a:p>
            <a:pPr eaLnBrk="1" hangingPunct="1">
              <a:spcAft>
                <a:spcPts val="3000"/>
              </a:spcAft>
            </a:pPr>
            <a:r>
              <a:rPr lang="ja-JP" altLang="en-US" dirty="0">
                <a:latin typeface="Gill Sans" charset="0"/>
                <a:ea typeface="ＭＳ Ｐゴシック" charset="0"/>
              </a:rPr>
              <a:t>“</a:t>
            </a:r>
            <a:r>
              <a:rPr lang="en-US" altLang="ja-JP" dirty="0">
                <a:latin typeface="Gill Sans" charset="0"/>
                <a:ea typeface="ＭＳ Ｐゴシック" charset="0"/>
              </a:rPr>
              <a:t>meaning</a:t>
            </a:r>
            <a:r>
              <a:rPr lang="ja-JP" altLang="en-US" dirty="0">
                <a:latin typeface="Gill Sans" charset="0"/>
                <a:ea typeface="ＭＳ Ｐゴシック" charset="0"/>
              </a:rPr>
              <a:t>”</a:t>
            </a:r>
            <a:r>
              <a:rPr lang="en-US" altLang="ja-JP" dirty="0">
                <a:latin typeface="Gill Sans" charset="0"/>
                <a:ea typeface="ＭＳ Ｐゴシック" charset="0"/>
              </a:rPr>
              <a:t> is ambiguous</a:t>
            </a:r>
          </a:p>
          <a:p>
            <a:pPr eaLnBrk="1" hangingPunct="1">
              <a:spcAft>
                <a:spcPts val="3000"/>
              </a:spcAft>
            </a:pPr>
            <a:r>
              <a:rPr lang="en-US" b="1" dirty="0">
                <a:solidFill>
                  <a:schemeClr val="tx2"/>
                </a:solidFill>
                <a:latin typeface="Gill Sans" charset="0"/>
                <a:ea typeface="ＭＳ Ｐゴシック" charset="0"/>
              </a:rPr>
              <a:t>Sense</a:t>
            </a:r>
            <a:r>
              <a:rPr lang="en-US" b="1" dirty="0">
                <a:latin typeface="Gill Sans" charset="0"/>
                <a:ea typeface="ＭＳ Ｐゴシック" charset="0"/>
              </a:rPr>
              <a:t>: </a:t>
            </a:r>
            <a:r>
              <a:rPr lang="en-US" dirty="0">
                <a:latin typeface="Gill Sans" charset="0"/>
                <a:ea typeface="ＭＳ Ｐゴシック" charset="0"/>
              </a:rPr>
              <a:t>dictionary meaning, the </a:t>
            </a:r>
            <a:r>
              <a:rPr lang="ja-JP" altLang="en-US" dirty="0">
                <a:latin typeface="Gill Sans" charset="0"/>
                <a:ea typeface="ＭＳ Ｐゴシック" charset="0"/>
              </a:rPr>
              <a:t>“</a:t>
            </a:r>
            <a:r>
              <a:rPr lang="en-US" altLang="ja-JP" dirty="0">
                <a:latin typeface="Gill Sans" charset="0"/>
                <a:ea typeface="ＭＳ Ｐゴシック" charset="0"/>
              </a:rPr>
              <a:t>thought</a:t>
            </a:r>
            <a:r>
              <a:rPr lang="ja-JP" altLang="en-US" dirty="0">
                <a:latin typeface="Gill Sans" charset="0"/>
                <a:ea typeface="ＭＳ Ｐゴシック" charset="0"/>
              </a:rPr>
              <a:t>”</a:t>
            </a:r>
            <a:r>
              <a:rPr lang="en-US" altLang="ja-JP" dirty="0">
                <a:latin typeface="Gill Sans" charset="0"/>
                <a:ea typeface="ＭＳ Ｐゴシック" charset="0"/>
              </a:rPr>
              <a:t> behind an expression or sentence</a:t>
            </a:r>
          </a:p>
          <a:p>
            <a:pPr lvl="1" eaLnBrk="1" hangingPunct="1">
              <a:spcAft>
                <a:spcPts val="3000"/>
              </a:spcAft>
            </a:pPr>
            <a:r>
              <a:rPr lang="en-US" dirty="0">
                <a:latin typeface="Gill Sans" charset="0"/>
                <a:ea typeface="ＭＳ Ｐゴシック" charset="0"/>
              </a:rPr>
              <a:t>NB: by </a:t>
            </a:r>
            <a:r>
              <a:rPr lang="ja-JP" altLang="en-US" dirty="0">
                <a:latin typeface="Gill Sans" charset="0"/>
                <a:ea typeface="ＭＳ Ｐゴシック" charset="0"/>
              </a:rPr>
              <a:t>“</a:t>
            </a:r>
            <a:r>
              <a:rPr lang="en-US" altLang="ja-JP" dirty="0">
                <a:latin typeface="Gill Sans" charset="0"/>
                <a:ea typeface="ＭＳ Ｐゴシック" charset="0"/>
              </a:rPr>
              <a:t>thought</a:t>
            </a:r>
            <a:r>
              <a:rPr lang="ja-JP" altLang="en-US" dirty="0">
                <a:latin typeface="Gill Sans" charset="0"/>
                <a:ea typeface="ＭＳ Ｐゴシック" charset="0"/>
              </a:rPr>
              <a:t>”</a:t>
            </a:r>
            <a:r>
              <a:rPr lang="en-US" altLang="ja-JP" dirty="0">
                <a:latin typeface="Gill Sans" charset="0"/>
                <a:ea typeface="ＭＳ Ｐゴシック" charset="0"/>
              </a:rPr>
              <a:t> </a:t>
            </a:r>
            <a:r>
              <a:rPr lang="en-US" altLang="ja-JP" dirty="0" err="1">
                <a:latin typeface="Gill Sans" charset="0"/>
                <a:ea typeface="ＭＳ Ｐゴシック" charset="0"/>
              </a:rPr>
              <a:t>Frege</a:t>
            </a:r>
            <a:r>
              <a:rPr lang="en-US" altLang="ja-JP" dirty="0">
                <a:latin typeface="Gill Sans" charset="0"/>
                <a:ea typeface="ＭＳ Ｐゴシック" charset="0"/>
              </a:rPr>
              <a:t> </a:t>
            </a:r>
            <a:r>
              <a:rPr lang="en-US" altLang="ja-JP" dirty="0" err="1">
                <a:latin typeface="Gill Sans" charset="0"/>
                <a:ea typeface="ＭＳ Ｐゴシック" charset="0"/>
              </a:rPr>
              <a:t>doesn</a:t>
            </a:r>
            <a:r>
              <a:rPr lang="ja-JP" altLang="en-US" dirty="0">
                <a:latin typeface="Gill Sans" charset="0"/>
                <a:ea typeface="ＭＳ Ｐゴシック" charset="0"/>
              </a:rPr>
              <a:t>’</a:t>
            </a:r>
            <a:r>
              <a:rPr lang="en-US" altLang="ja-JP" dirty="0">
                <a:latin typeface="Gill Sans" charset="0"/>
                <a:ea typeface="ＭＳ Ｐゴシック" charset="0"/>
              </a:rPr>
              <a:t>t mean an idea in someone</a:t>
            </a:r>
            <a:r>
              <a:rPr lang="ja-JP" altLang="en-US" dirty="0">
                <a:latin typeface="Gill Sans" charset="0"/>
                <a:ea typeface="ＭＳ Ｐゴシック" charset="0"/>
              </a:rPr>
              <a:t>’</a:t>
            </a:r>
            <a:r>
              <a:rPr lang="en-US" altLang="ja-JP" dirty="0">
                <a:latin typeface="Gill Sans" charset="0"/>
                <a:ea typeface="ＭＳ Ｐゴシック" charset="0"/>
              </a:rPr>
              <a:t>s head</a:t>
            </a:r>
          </a:p>
          <a:p>
            <a:pPr eaLnBrk="1" hangingPunct="1">
              <a:spcAft>
                <a:spcPts val="3000"/>
              </a:spcAft>
            </a:pPr>
            <a:r>
              <a:rPr lang="en-US" b="1" dirty="0">
                <a:solidFill>
                  <a:schemeClr val="tx2"/>
                </a:solidFill>
                <a:latin typeface="Gill Sans" charset="0"/>
                <a:ea typeface="ＭＳ Ｐゴシック" charset="0"/>
              </a:rPr>
              <a:t>Reference</a:t>
            </a:r>
            <a:r>
              <a:rPr lang="en-US" b="1" dirty="0">
                <a:latin typeface="Gill Sans" charset="0"/>
                <a:ea typeface="ＭＳ Ｐゴシック" charset="0"/>
              </a:rPr>
              <a:t>: </a:t>
            </a:r>
            <a:r>
              <a:rPr lang="ja-JP" altLang="en-US" dirty="0">
                <a:latin typeface="Gill Sans" charset="0"/>
                <a:ea typeface="ＭＳ Ｐゴシック" charset="0"/>
              </a:rPr>
              <a:t>“</a:t>
            </a:r>
            <a:r>
              <a:rPr lang="en-US" altLang="ja-JP" dirty="0" err="1">
                <a:latin typeface="Gill Sans" charset="0"/>
                <a:ea typeface="ＭＳ Ｐゴシック" charset="0"/>
              </a:rPr>
              <a:t>aboutness</a:t>
            </a:r>
            <a:r>
              <a:rPr lang="en-US" altLang="ja-JP" dirty="0">
                <a:latin typeface="Gill Sans" charset="0"/>
                <a:ea typeface="ＭＳ Ｐゴシック" charset="0"/>
              </a:rPr>
              <a:t>,</a:t>
            </a:r>
            <a:r>
              <a:rPr lang="ja-JP" altLang="en-US" dirty="0">
                <a:latin typeface="Gill Sans" charset="0"/>
                <a:ea typeface="ＭＳ Ｐゴシック" charset="0"/>
              </a:rPr>
              <a:t>”</a:t>
            </a:r>
            <a:r>
              <a:rPr lang="en-US" altLang="ja-JP" dirty="0">
                <a:latin typeface="Gill Sans" charset="0"/>
                <a:ea typeface="ＭＳ Ｐゴシック" charset="0"/>
              </a:rPr>
              <a:t> what an expression picks out</a:t>
            </a:r>
            <a:endParaRPr lang="en-US" dirty="0">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71628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Senses aren</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t ideas</a:t>
            </a:r>
          </a:p>
        </p:txBody>
      </p:sp>
      <p:sp>
        <p:nvSpPr>
          <p:cNvPr id="32771" name="Content Placeholder 2"/>
          <p:cNvSpPr>
            <a:spLocks noGrp="1"/>
          </p:cNvSpPr>
          <p:nvPr>
            <p:ph idx="1"/>
          </p:nvPr>
        </p:nvSpPr>
        <p:spPr>
          <a:xfrm>
            <a:off x="457200" y="5562600"/>
            <a:ext cx="8229600" cy="1136650"/>
          </a:xfrm>
        </p:spPr>
        <p:txBody>
          <a:bodyPr/>
          <a:lstStyle/>
          <a:p>
            <a:pPr eaLnBrk="1" hangingPunct="1">
              <a:buFont typeface="Arial" charset="0"/>
              <a:buNone/>
            </a:pPr>
            <a:r>
              <a:rPr lang="en-US" i="1">
                <a:latin typeface="Gill Sans" charset="0"/>
                <a:ea typeface="ＭＳ Ｐゴシック" charset="0"/>
              </a:rPr>
              <a:t>	I compare the Moon itself to the reference…mediated by the real image projected by the object glass in the interior of the telescope, and the retinal image of the observer.</a:t>
            </a:r>
          </a:p>
        </p:txBody>
      </p:sp>
      <p:sp>
        <p:nvSpPr>
          <p:cNvPr id="8" name="Cloud Callout 7"/>
          <p:cNvSpPr/>
          <p:nvPr/>
        </p:nvSpPr>
        <p:spPr>
          <a:xfrm>
            <a:off x="1512888" y="644525"/>
            <a:ext cx="1524000" cy="1143000"/>
          </a:xfrm>
          <a:prstGeom prst="cloudCallout">
            <a:avLst>
              <a:gd name="adj1" fmla="val 50308"/>
              <a:gd name="adj2" fmla="val 32686"/>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pic>
        <p:nvPicPr>
          <p:cNvPr id="32773" name="Picture 4"/>
          <p:cNvPicPr>
            <a:picLocks noChangeAspect="1"/>
          </p:cNvPicPr>
          <p:nvPr/>
        </p:nvPicPr>
        <p:blipFill>
          <a:blip r:embed="rId3">
            <a:extLst>
              <a:ext uri="{28A0092B-C50C-407E-A947-70E740481C1C}">
                <a14:useLocalDpi xmlns:a14="http://schemas.microsoft.com/office/drawing/2010/main" val="0"/>
              </a:ext>
            </a:extLst>
          </a:blip>
          <a:srcRect l="17094" t="7692" r="20882" b="6837"/>
          <a:stretch>
            <a:fillRect/>
          </a:stretch>
        </p:blipFill>
        <p:spPr bwMode="auto">
          <a:xfrm>
            <a:off x="6781800" y="990600"/>
            <a:ext cx="10207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3">
            <a:extLst>
              <a:ext uri="{28A0092B-C50C-407E-A947-70E740481C1C}">
                <a14:useLocalDpi xmlns:a14="http://schemas.microsoft.com/office/drawing/2010/main" val="0"/>
              </a:ext>
            </a:extLst>
          </a:blip>
          <a:srcRect l="17094" t="7692" r="20882" b="6837"/>
          <a:stretch>
            <a:fillRect/>
          </a:stretch>
        </p:blipFill>
        <p:spPr bwMode="auto">
          <a:xfrm>
            <a:off x="1928813" y="820738"/>
            <a:ext cx="6921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5" name="Group 9"/>
          <p:cNvGrpSpPr>
            <a:grpSpLocks/>
          </p:cNvGrpSpPr>
          <p:nvPr/>
        </p:nvGrpSpPr>
        <p:grpSpPr bwMode="auto">
          <a:xfrm>
            <a:off x="6500813" y="2101850"/>
            <a:ext cx="550862" cy="1069975"/>
            <a:chOff x="8038222" y="2181797"/>
            <a:chExt cx="550333" cy="1070612"/>
          </a:xfrm>
        </p:grpSpPr>
        <p:sp>
          <p:nvSpPr>
            <p:cNvPr id="9" name="Oval 8"/>
            <p:cNvSpPr/>
            <p:nvPr/>
          </p:nvSpPr>
          <p:spPr>
            <a:xfrm rot="20819570">
              <a:off x="8038222" y="2181797"/>
              <a:ext cx="550333" cy="1070612"/>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pic>
          <p:nvPicPr>
            <p:cNvPr id="32777" name="Picture 6"/>
            <p:cNvPicPr>
              <a:picLocks noChangeAspect="1"/>
            </p:cNvPicPr>
            <p:nvPr/>
          </p:nvPicPr>
          <p:blipFill>
            <a:blip r:embed="rId3">
              <a:extLst>
                <a:ext uri="{28A0092B-C50C-407E-A947-70E740481C1C}">
                  <a14:useLocalDpi xmlns:a14="http://schemas.microsoft.com/office/drawing/2010/main" val="0"/>
                </a:ext>
              </a:extLst>
            </a:blip>
            <a:srcRect l="17094" t="7692" r="20882" b="6837"/>
            <a:stretch>
              <a:fillRect/>
            </a:stretch>
          </p:blipFill>
          <p:spPr bwMode="auto">
            <a:xfrm rot="-961072">
              <a:off x="8109463" y="2385745"/>
              <a:ext cx="384861" cy="64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Sense</a:t>
            </a:r>
          </a:p>
        </p:txBody>
      </p:sp>
      <p:sp>
        <p:nvSpPr>
          <p:cNvPr id="27651" name="Rectangle 3"/>
          <p:cNvSpPr>
            <a:spLocks noGrp="1" noChangeArrowheads="1"/>
          </p:cNvSpPr>
          <p:nvPr>
            <p:ph idx="1"/>
          </p:nvPr>
        </p:nvSpPr>
        <p:spPr>
          <a:xfrm>
            <a:off x="457200" y="838200"/>
            <a:ext cx="8229600" cy="5708650"/>
          </a:xfrm>
        </p:spPr>
        <p:txBody>
          <a:bodyPr/>
          <a:lstStyle/>
          <a:p>
            <a:pPr eaLnBrk="1" hangingPunct="1">
              <a:lnSpc>
                <a:spcPct val="90000"/>
              </a:lnSpc>
              <a:spcAft>
                <a:spcPts val="4200"/>
              </a:spcAft>
              <a:buFont typeface="Arial" charset="0"/>
              <a:buNone/>
            </a:pPr>
            <a:r>
              <a:rPr lang="en-US" i="1" dirty="0">
                <a:latin typeface="Gill Sans" charset="0"/>
                <a:ea typeface="ＭＳ Ｐゴシック" charset="0"/>
              </a:rPr>
              <a:t>	The reference and sense of a sign are to be distinguished from the associated idea…This constitutes an essential distinction between the idea and the sign</a:t>
            </a:r>
            <a:r>
              <a:rPr lang="ja-JP" altLang="en-US" i="1" dirty="0">
                <a:latin typeface="Gill Sans" charset="0"/>
                <a:ea typeface="ＭＳ Ｐゴシック" charset="0"/>
              </a:rPr>
              <a:t>’</a:t>
            </a:r>
            <a:r>
              <a:rPr lang="en-US" altLang="ja-JP" i="1" dirty="0">
                <a:latin typeface="Gill Sans" charset="0"/>
                <a:ea typeface="ＭＳ Ｐゴシック" charset="0"/>
              </a:rPr>
              <a:t>s sense, which may be common property of many and therefore not a part of a mode of the individual mind…[different people] are not prevented from grasping the same sense; but they cannot have the same idea.</a:t>
            </a:r>
          </a:p>
          <a:p>
            <a:pPr lvl="1" eaLnBrk="1" hangingPunct="1">
              <a:lnSpc>
                <a:spcPct val="90000"/>
              </a:lnSpc>
              <a:spcAft>
                <a:spcPts val="4200"/>
              </a:spcAft>
            </a:pPr>
            <a:r>
              <a:rPr lang="en-US" dirty="0">
                <a:latin typeface="Gill Sans" charset="0"/>
                <a:ea typeface="ＭＳ Ｐゴシック" charset="0"/>
              </a:rPr>
              <a:t>The sense of a name is an </a:t>
            </a:r>
            <a:r>
              <a:rPr lang="en-US" dirty="0">
                <a:solidFill>
                  <a:schemeClr val="tx2"/>
                </a:solidFill>
                <a:latin typeface="Gill Sans" charset="0"/>
                <a:ea typeface="ＭＳ Ｐゴシック" charset="0"/>
              </a:rPr>
              <a:t>individual concept</a:t>
            </a:r>
            <a:endParaRPr lang="en-US" dirty="0">
              <a:latin typeface="Gill Sans" charset="0"/>
              <a:ea typeface="ＭＳ Ｐゴシック" charset="0"/>
            </a:endParaRPr>
          </a:p>
          <a:p>
            <a:pPr lvl="1" eaLnBrk="1" hangingPunct="1">
              <a:lnSpc>
                <a:spcPct val="90000"/>
              </a:lnSpc>
              <a:spcAft>
                <a:spcPts val="4200"/>
              </a:spcAft>
            </a:pPr>
            <a:r>
              <a:rPr lang="en-US" dirty="0">
                <a:latin typeface="Gill Sans" charset="0"/>
                <a:ea typeface="ＭＳ Ｐゴシック" charset="0"/>
              </a:rPr>
              <a:t>The sense of a predicate is a </a:t>
            </a:r>
            <a:r>
              <a:rPr lang="en-US" dirty="0">
                <a:solidFill>
                  <a:schemeClr val="tx2"/>
                </a:solidFill>
                <a:latin typeface="Gill Sans" charset="0"/>
                <a:ea typeface="ＭＳ Ｐゴシック" charset="0"/>
              </a:rPr>
              <a:t>property</a:t>
            </a:r>
            <a:r>
              <a:rPr lang="en-US" dirty="0">
                <a:latin typeface="Gill Sans" charset="0"/>
                <a:ea typeface="ＭＳ Ｐゴシック" charset="0"/>
              </a:rPr>
              <a:t> or </a:t>
            </a:r>
            <a:r>
              <a:rPr lang="en-US" dirty="0">
                <a:solidFill>
                  <a:schemeClr val="tx2"/>
                </a:solidFill>
                <a:latin typeface="Gill Sans" charset="0"/>
                <a:ea typeface="ＭＳ Ｐゴシック" charset="0"/>
              </a:rPr>
              <a:t>relation</a:t>
            </a:r>
          </a:p>
          <a:p>
            <a:pPr lvl="1" eaLnBrk="1" hangingPunct="1">
              <a:lnSpc>
                <a:spcPct val="90000"/>
              </a:lnSpc>
              <a:spcAft>
                <a:spcPts val="4200"/>
              </a:spcAft>
            </a:pPr>
            <a:r>
              <a:rPr lang="en-US" dirty="0">
                <a:latin typeface="Gill Sans" charset="0"/>
                <a:ea typeface="ＭＳ Ｐゴシック" charset="0"/>
              </a:rPr>
              <a:t>The sense of a sentence is a </a:t>
            </a:r>
            <a:r>
              <a:rPr lang="en-US" dirty="0">
                <a:solidFill>
                  <a:schemeClr val="tx2"/>
                </a:solidFill>
                <a:latin typeface="Gill Sans" charset="0"/>
                <a:ea typeface="ＭＳ Ｐゴシック" charset="0"/>
              </a:rPr>
              <a:t>proposition</a:t>
            </a:r>
          </a:p>
          <a:p>
            <a:pPr eaLnBrk="1" hangingPunct="1">
              <a:lnSpc>
                <a:spcPct val="90000"/>
              </a:lnSpc>
              <a:spcAft>
                <a:spcPts val="4200"/>
              </a:spcAft>
            </a:pPr>
            <a:r>
              <a:rPr lang="en-US" dirty="0">
                <a:latin typeface="Gill Sans" charset="0"/>
                <a:ea typeface="ＭＳ Ｐゴシック" charset="0"/>
              </a:rPr>
              <a:t>What are these things???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Sense and Reference</a:t>
            </a:r>
          </a:p>
        </p:txBody>
      </p:sp>
      <p:sp>
        <p:nvSpPr>
          <p:cNvPr id="3" name="Content Placeholder 2"/>
          <p:cNvSpPr>
            <a:spLocks noGrp="1"/>
          </p:cNvSpPr>
          <p:nvPr>
            <p:ph idx="1"/>
          </p:nvPr>
        </p:nvSpPr>
        <p:spPr>
          <a:xfrm>
            <a:off x="457200" y="990600"/>
            <a:ext cx="6096000" cy="2590800"/>
          </a:xfrm>
        </p:spPr>
        <p:txBody>
          <a:bodyPr/>
          <a:lstStyle/>
          <a:p>
            <a:pPr eaLnBrk="1" hangingPunct="1"/>
            <a:r>
              <a:rPr lang="en-US">
                <a:latin typeface="Gill Sans" charset="0"/>
                <a:ea typeface="ＭＳ Ｐゴシック" charset="0"/>
              </a:rPr>
              <a:t>The reference of a name is an individual</a:t>
            </a:r>
          </a:p>
          <a:p>
            <a:pPr eaLnBrk="1" hangingPunct="1">
              <a:buFont typeface="Arial" charset="0"/>
              <a:buNone/>
            </a:pPr>
            <a:r>
              <a:rPr lang="en-US" i="1">
                <a:latin typeface="Gill Sans" charset="0"/>
                <a:ea typeface="ＭＳ Ｐゴシック" charset="0"/>
              </a:rPr>
              <a:t>	A proper name (word, sign, sign combination, expression) </a:t>
            </a:r>
            <a:r>
              <a:rPr lang="en-US" i="1" u="sng">
                <a:latin typeface="Gill Sans" charset="0"/>
                <a:ea typeface="ＭＳ Ｐゴシック" charset="0"/>
              </a:rPr>
              <a:t>expresses</a:t>
            </a:r>
            <a:r>
              <a:rPr lang="en-US" i="1">
                <a:latin typeface="Gill Sans" charset="0"/>
                <a:ea typeface="ＭＳ Ｐゴシック" charset="0"/>
              </a:rPr>
              <a:t> its sense, </a:t>
            </a:r>
            <a:r>
              <a:rPr lang="en-US" i="1" u="sng">
                <a:latin typeface="Gill Sans" charset="0"/>
                <a:ea typeface="ＭＳ Ｐゴシック" charset="0"/>
              </a:rPr>
              <a:t>stands for</a:t>
            </a:r>
            <a:r>
              <a:rPr lang="en-US" i="1">
                <a:latin typeface="Gill Sans" charset="0"/>
                <a:ea typeface="ＭＳ Ｐゴシック" charset="0"/>
              </a:rPr>
              <a:t> or </a:t>
            </a:r>
            <a:r>
              <a:rPr lang="en-US" i="1" u="sng">
                <a:latin typeface="Gill Sans" charset="0"/>
                <a:ea typeface="ＭＳ Ｐゴシック" charset="0"/>
              </a:rPr>
              <a:t>designates</a:t>
            </a:r>
            <a:r>
              <a:rPr lang="en-US" i="1">
                <a:latin typeface="Gill Sans" charset="0"/>
                <a:ea typeface="ＭＳ Ｐゴシック" charset="0"/>
              </a:rPr>
              <a:t> its reference.</a:t>
            </a:r>
          </a:p>
          <a:p>
            <a:pPr eaLnBrk="1" hangingPunct="1"/>
            <a:r>
              <a:rPr lang="en-US">
                <a:latin typeface="Gill Sans" charset="0"/>
                <a:ea typeface="ＭＳ Ｐゴシック" charset="0"/>
              </a:rPr>
              <a:t>The reference of a sentence is its </a:t>
            </a:r>
            <a:r>
              <a:rPr lang="en-US" i="1">
                <a:latin typeface="Gill Sans" charset="0"/>
                <a:ea typeface="ＭＳ Ｐゴシック" charset="0"/>
              </a:rPr>
              <a:t>truth value</a:t>
            </a:r>
            <a:endParaRPr lang="en-US">
              <a:latin typeface="Gill Sans" charset="0"/>
              <a:ea typeface="ＭＳ Ｐゴシック" charset="0"/>
            </a:endParaRPr>
          </a:p>
        </p:txBody>
      </p:sp>
      <p:pic>
        <p:nvPicPr>
          <p:cNvPr id="4" name="Picture 4"/>
          <p:cNvPicPr>
            <a:picLocks noChangeAspect="1" noChangeArrowheads="1"/>
          </p:cNvPicPr>
          <p:nvPr/>
        </p:nvPicPr>
        <p:blipFill>
          <a:blip r:embed="rId2"/>
          <a:srcRect/>
          <a:stretch>
            <a:fillRect/>
          </a:stretch>
        </p:blipFill>
        <p:spPr bwMode="auto">
          <a:xfrm>
            <a:off x="6858000" y="3683000"/>
            <a:ext cx="2120900" cy="3175000"/>
          </a:xfrm>
          <a:prstGeom prst="ellipse">
            <a:avLst/>
          </a:prstGeom>
          <a:ln>
            <a:noFill/>
          </a:ln>
          <a:effectLst>
            <a:softEdge rad="112500"/>
          </a:effectLst>
        </p:spPr>
      </p:pic>
      <p:sp>
        <p:nvSpPr>
          <p:cNvPr id="5" name="Cloud 4"/>
          <p:cNvSpPr/>
          <p:nvPr/>
        </p:nvSpPr>
        <p:spPr>
          <a:xfrm>
            <a:off x="6858000" y="304800"/>
            <a:ext cx="1676400" cy="1066800"/>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sp>
        <p:nvSpPr>
          <p:cNvPr id="6" name="Text Box 8"/>
          <p:cNvSpPr txBox="1">
            <a:spLocks noChangeArrowheads="1"/>
          </p:cNvSpPr>
          <p:nvPr/>
        </p:nvSpPr>
        <p:spPr bwMode="auto">
          <a:xfrm>
            <a:off x="7315200" y="6096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Gill Sans" charset="0"/>
                <a:cs typeface="Gill Sans" charset="0"/>
              </a:rPr>
              <a:t>Sense</a:t>
            </a:r>
          </a:p>
        </p:txBody>
      </p:sp>
      <p:sp>
        <p:nvSpPr>
          <p:cNvPr id="7" name="Text Box 5"/>
          <p:cNvSpPr txBox="1">
            <a:spLocks noChangeArrowheads="1"/>
          </p:cNvSpPr>
          <p:nvPr/>
        </p:nvSpPr>
        <p:spPr bwMode="auto">
          <a:xfrm>
            <a:off x="7270750" y="2401888"/>
            <a:ext cx="103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solidFill>
                  <a:schemeClr val="tx2"/>
                </a:solidFill>
                <a:latin typeface="Gill Sans" charset="0"/>
                <a:cs typeface="Gill Sans" charset="0"/>
              </a:rPr>
              <a:t>Ducati</a:t>
            </a:r>
          </a:p>
        </p:txBody>
      </p:sp>
      <p:sp>
        <p:nvSpPr>
          <p:cNvPr id="8" name="Up Arrow 7"/>
          <p:cNvSpPr/>
          <p:nvPr/>
        </p:nvSpPr>
        <p:spPr>
          <a:xfrm>
            <a:off x="7499350" y="1752600"/>
            <a:ext cx="484188" cy="4572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sp>
        <p:nvSpPr>
          <p:cNvPr id="9" name="Up Arrow 8"/>
          <p:cNvSpPr/>
          <p:nvPr/>
        </p:nvSpPr>
        <p:spPr>
          <a:xfrm flipV="1">
            <a:off x="7499350" y="2992438"/>
            <a:ext cx="484188" cy="4572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sp>
        <p:nvSpPr>
          <p:cNvPr id="11" name="TextBox 10"/>
          <p:cNvSpPr txBox="1">
            <a:spLocks noChangeArrowheads="1"/>
          </p:cNvSpPr>
          <p:nvPr/>
        </p:nvSpPr>
        <p:spPr bwMode="auto">
          <a:xfrm>
            <a:off x="1371600" y="35814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Gill Sans" charset="0"/>
                <a:cs typeface="Gill Sans" charset="0"/>
              </a:rPr>
              <a:t>Ducati is a chocolate lab.</a:t>
            </a:r>
          </a:p>
        </p:txBody>
      </p:sp>
      <p:sp>
        <p:nvSpPr>
          <p:cNvPr id="12" name="Explosion 1 11"/>
          <p:cNvSpPr/>
          <p:nvPr/>
        </p:nvSpPr>
        <p:spPr>
          <a:xfrm>
            <a:off x="1679575" y="4552950"/>
            <a:ext cx="3048000" cy="21336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sp>
        <p:nvSpPr>
          <p:cNvPr id="13" name="Up Arrow 12"/>
          <p:cNvSpPr/>
          <p:nvPr/>
        </p:nvSpPr>
        <p:spPr>
          <a:xfrm flipV="1">
            <a:off x="2895600" y="4132263"/>
            <a:ext cx="484188" cy="4572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sp>
        <p:nvSpPr>
          <p:cNvPr id="14" name="TextBox 13"/>
          <p:cNvSpPr txBox="1"/>
          <p:nvPr/>
        </p:nvSpPr>
        <p:spPr>
          <a:xfrm>
            <a:off x="2265363" y="5343525"/>
            <a:ext cx="1752600" cy="461963"/>
          </a:xfrm>
          <a:prstGeom prst="rect">
            <a:avLst/>
          </a:prstGeom>
          <a:noFill/>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b="1" smtClean="0">
                <a:solidFill>
                  <a:srgbClr val="FFFFFF"/>
                </a:solidFill>
                <a:effectLst>
                  <a:outerShdw blurRad="38100" dist="38100" dir="2700000" algn="tl">
                    <a:srgbClr val="DDDDDD"/>
                  </a:outerShdw>
                </a:effectLst>
                <a:latin typeface="Gill Sans" charset="0"/>
                <a:cs typeface="Gill Sans" charset="0"/>
              </a:rPr>
              <a:t>The True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animBg="1"/>
      <p:bldP spid="9" grpId="0" animBg="1"/>
      <p:bldP spid="11" grpId="0"/>
      <p:bldP spid="12" grpId="0" animBg="1"/>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Compositionality Thesis Revised </a:t>
            </a:r>
          </a:p>
        </p:txBody>
      </p:sp>
      <p:sp>
        <p:nvSpPr>
          <p:cNvPr id="116739" name="Rectangle 3"/>
          <p:cNvSpPr>
            <a:spLocks noGrp="1" noChangeArrowheads="1"/>
          </p:cNvSpPr>
          <p:nvPr>
            <p:ph idx="1"/>
          </p:nvPr>
        </p:nvSpPr>
        <p:spPr>
          <a:xfrm>
            <a:off x="381000" y="1066800"/>
            <a:ext cx="8382000" cy="5334000"/>
          </a:xfrm>
        </p:spPr>
        <p:txBody>
          <a:bodyPr/>
          <a:lstStyle/>
          <a:p>
            <a:pPr eaLnBrk="1" hangingPunct="1">
              <a:lnSpc>
                <a:spcPct val="90000"/>
              </a:lnSpc>
              <a:spcAft>
                <a:spcPts val="3600"/>
              </a:spcAft>
            </a:pPr>
            <a:r>
              <a:rPr lang="en-US">
                <a:latin typeface="Gill Sans" charset="0"/>
                <a:ea typeface="ＭＳ Ｐゴシック" charset="0"/>
              </a:rPr>
              <a:t>The meaning of a whole sentence is determined by the meaning of its parts, </a:t>
            </a:r>
            <a:r>
              <a:rPr lang="en-US" i="1">
                <a:latin typeface="Gill Sans" charset="0"/>
                <a:ea typeface="ＭＳ Ｐゴシック" charset="0"/>
              </a:rPr>
              <a:t>but </a:t>
            </a:r>
            <a:r>
              <a:rPr lang="ja-JP" altLang="en-US" i="1">
                <a:latin typeface="Gill Sans" charset="0"/>
                <a:ea typeface="ＭＳ Ｐゴシック" charset="0"/>
              </a:rPr>
              <a:t>“</a:t>
            </a:r>
            <a:r>
              <a:rPr lang="en-US" altLang="ja-JP" i="1">
                <a:latin typeface="Gill Sans" charset="0"/>
                <a:ea typeface="ＭＳ Ｐゴシック" charset="0"/>
              </a:rPr>
              <a:t>meaning</a:t>
            </a:r>
            <a:r>
              <a:rPr lang="ja-JP" altLang="en-US" i="1">
                <a:latin typeface="Gill Sans" charset="0"/>
                <a:ea typeface="ＭＳ Ｐゴシック" charset="0"/>
              </a:rPr>
              <a:t>”</a:t>
            </a:r>
            <a:r>
              <a:rPr lang="en-US" altLang="ja-JP" i="1">
                <a:latin typeface="Gill Sans" charset="0"/>
                <a:ea typeface="ＭＳ Ｐゴシック" charset="0"/>
              </a:rPr>
              <a:t> is ambiguous.</a:t>
            </a:r>
            <a:endParaRPr lang="en-US" altLang="ja-JP">
              <a:latin typeface="Gill Sans" charset="0"/>
              <a:ea typeface="ＭＳ Ｐゴシック" charset="0"/>
            </a:endParaRPr>
          </a:p>
          <a:p>
            <a:pPr eaLnBrk="1" hangingPunct="1">
              <a:lnSpc>
                <a:spcPct val="90000"/>
              </a:lnSpc>
              <a:spcAft>
                <a:spcPts val="3600"/>
              </a:spcAft>
            </a:pPr>
            <a:r>
              <a:rPr lang="en-US">
                <a:solidFill>
                  <a:schemeClr val="tx2"/>
                </a:solidFill>
                <a:latin typeface="Gill Sans" charset="0"/>
                <a:ea typeface="ＭＳ Ｐゴシック" charset="0"/>
              </a:rPr>
              <a:t>So we need two Substitutivity Principles:</a:t>
            </a:r>
          </a:p>
          <a:p>
            <a:pPr lvl="1" eaLnBrk="1" hangingPunct="1">
              <a:lnSpc>
                <a:spcPct val="90000"/>
              </a:lnSpc>
              <a:spcAft>
                <a:spcPts val="3600"/>
              </a:spcAft>
            </a:pPr>
            <a:r>
              <a:rPr lang="en-US">
                <a:latin typeface="Gill Sans" charset="0"/>
                <a:ea typeface="ＭＳ Ｐゴシック" charset="0"/>
              </a:rPr>
              <a:t>replacing parts of a sentence with other expressions that have the same </a:t>
            </a:r>
            <a:r>
              <a:rPr lang="en-US" i="1">
                <a:latin typeface="Gill Sans" charset="0"/>
                <a:ea typeface="ＭＳ Ｐゴシック" charset="0"/>
              </a:rPr>
              <a:t>sense</a:t>
            </a:r>
            <a:r>
              <a:rPr lang="en-US">
                <a:latin typeface="Gill Sans" charset="0"/>
                <a:ea typeface="ＭＳ Ｐゴシック" charset="0"/>
              </a:rPr>
              <a:t> leaves the </a:t>
            </a:r>
            <a:r>
              <a:rPr lang="en-US" i="1">
                <a:latin typeface="Gill Sans" charset="0"/>
                <a:ea typeface="ＭＳ Ｐゴシック" charset="0"/>
              </a:rPr>
              <a:t>sense </a:t>
            </a:r>
            <a:r>
              <a:rPr lang="en-US">
                <a:latin typeface="Gill Sans" charset="0"/>
                <a:ea typeface="ＭＳ Ｐゴシック" charset="0"/>
              </a:rPr>
              <a:t>of the whole sentence unchanged.</a:t>
            </a:r>
          </a:p>
          <a:p>
            <a:pPr lvl="1" eaLnBrk="1" hangingPunct="1">
              <a:lnSpc>
                <a:spcPct val="90000"/>
              </a:lnSpc>
              <a:spcAft>
                <a:spcPts val="3600"/>
              </a:spcAft>
            </a:pPr>
            <a:r>
              <a:rPr lang="en-US">
                <a:latin typeface="Gill Sans" charset="0"/>
                <a:ea typeface="ＭＳ Ｐゴシック" charset="0"/>
              </a:rPr>
              <a:t>replacing parts of a sentence with other expressions that have the same </a:t>
            </a:r>
            <a:r>
              <a:rPr lang="en-US" i="1">
                <a:latin typeface="Gill Sans" charset="0"/>
                <a:ea typeface="ＭＳ Ｐゴシック" charset="0"/>
              </a:rPr>
              <a:t>reference</a:t>
            </a:r>
            <a:r>
              <a:rPr lang="en-US">
                <a:latin typeface="Gill Sans" charset="0"/>
                <a:ea typeface="ＭＳ Ｐゴシック" charset="0"/>
              </a:rPr>
              <a:t> leaves the </a:t>
            </a:r>
            <a:r>
              <a:rPr lang="en-US" i="1">
                <a:latin typeface="Gill Sans" charset="0"/>
                <a:ea typeface="ＭＳ Ｐゴシック" charset="0"/>
              </a:rPr>
              <a:t>reference </a:t>
            </a:r>
            <a:r>
              <a:rPr lang="en-US">
                <a:latin typeface="Gill Sans" charset="0"/>
                <a:ea typeface="ＭＳ Ｐゴシック" charset="0"/>
              </a:rPr>
              <a:t>of the whole sentence unchanged.</a:t>
            </a:r>
          </a:p>
          <a:p>
            <a:pPr eaLnBrk="1" hangingPunct="1">
              <a:lnSpc>
                <a:spcPct val="90000"/>
              </a:lnSpc>
              <a:spcAft>
                <a:spcPts val="3600"/>
              </a:spcAft>
            </a:pPr>
            <a:r>
              <a:rPr lang="en-US">
                <a:latin typeface="Gill Sans" charset="0"/>
                <a:ea typeface="ＭＳ Ｐゴシック" charset="0"/>
              </a:rPr>
              <a:t>(An interesting question: why The True or The False as the reference of sentences?)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Truth Values as Reference of Sentences</a:t>
            </a:r>
          </a:p>
        </p:txBody>
      </p:sp>
      <p:sp>
        <p:nvSpPr>
          <p:cNvPr id="3" name="Content Placeholder 2"/>
          <p:cNvSpPr>
            <a:spLocks noGrp="1"/>
          </p:cNvSpPr>
          <p:nvPr>
            <p:ph idx="1"/>
          </p:nvPr>
        </p:nvSpPr>
        <p:spPr/>
        <p:txBody>
          <a:bodyPr/>
          <a:lstStyle/>
          <a:p>
            <a:pPr eaLnBrk="1" hangingPunct="1"/>
            <a:r>
              <a:rPr lang="en-US" i="1">
                <a:latin typeface="Gill Sans" charset="0"/>
                <a:ea typeface="ＭＳ Ｐゴシック" charset="0"/>
              </a:rPr>
              <a:t>The thought loses value for us as soon as we recognize that the reference of one of its parts is missing. We are therefore justified in not being satisfied with the sense of a sentence, and in inquiring also as to its reference…Because, and to the extent that, we are concerned with truth value</a:t>
            </a:r>
            <a:r>
              <a:rPr lang="en-US">
                <a:latin typeface="Gill Sans" charset="0"/>
                <a:ea typeface="ＭＳ Ｐゴシック" charset="0"/>
              </a:rPr>
              <a:t>…</a:t>
            </a:r>
            <a:r>
              <a:rPr lang="en-US" b="1" i="1">
                <a:latin typeface="Gill Sans" charset="0"/>
                <a:ea typeface="ＭＳ Ｐゴシック" charset="0"/>
              </a:rPr>
              <a:t>We are therefore driven into accepting the truth value of a sentence as constituting its reference.</a:t>
            </a:r>
          </a:p>
          <a:p>
            <a:pPr eaLnBrk="1" hangingPunct="1"/>
            <a:r>
              <a:rPr lang="en-US" b="1">
                <a:latin typeface="Gill Sans" charset="0"/>
                <a:ea typeface="ＭＳ Ｐゴシック" charset="0"/>
              </a:rPr>
              <a:t>A point to ponder: </a:t>
            </a:r>
            <a:r>
              <a:rPr lang="en-US">
                <a:latin typeface="Gill Sans" charset="0"/>
                <a:ea typeface="ＭＳ Ｐゴシック" charset="0"/>
              </a:rPr>
              <a:t>Are we driven to this?</a:t>
            </a:r>
          </a:p>
          <a:p>
            <a:pPr lvl="1" eaLnBrk="1" hangingPunct="1"/>
            <a:r>
              <a:rPr lang="en-US">
                <a:latin typeface="Gill Sans" charset="0"/>
                <a:ea typeface="ＭＳ Ｐゴシック" charset="0"/>
              </a:rPr>
              <a:t>Would anything else do as the reference of sentences?</a:t>
            </a:r>
          </a:p>
          <a:p>
            <a:pPr lvl="1" eaLnBrk="1" hangingPunct="1"/>
            <a:r>
              <a:rPr lang="en-US">
                <a:latin typeface="Gill Sans" charset="0"/>
                <a:ea typeface="ＭＳ Ｐゴシック" charset="0"/>
              </a:rPr>
              <a:t>Why does Frege want truth values (The True or The False) as the references of sentences?</a:t>
            </a:r>
            <a:r>
              <a:rPr lang="en-US" b="1" i="1">
                <a:latin typeface="Gill Sans" charset="0"/>
                <a:ea typeface="ＭＳ Ｐゴシック"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Truth Value as the Reference of Sentences</a:t>
            </a:r>
          </a:p>
        </p:txBody>
      </p:sp>
      <p:sp>
        <p:nvSpPr>
          <p:cNvPr id="3" name="Content Placeholder 2"/>
          <p:cNvSpPr>
            <a:spLocks noGrp="1"/>
          </p:cNvSpPr>
          <p:nvPr>
            <p:ph idx="1"/>
          </p:nvPr>
        </p:nvSpPr>
        <p:spPr>
          <a:xfrm>
            <a:off x="457200" y="914400"/>
            <a:ext cx="8229600" cy="5708650"/>
          </a:xfrm>
        </p:spPr>
        <p:txBody>
          <a:bodyPr/>
          <a:lstStyle/>
          <a:p>
            <a:pPr>
              <a:spcAft>
                <a:spcPts val="1800"/>
              </a:spcAft>
              <a:buFont typeface="Arial" charset="0"/>
              <a:buNone/>
            </a:pPr>
            <a:r>
              <a:rPr lang="en-US" i="1">
                <a:latin typeface="Gill Sans" charset="0"/>
                <a:ea typeface="ＭＳ Ｐゴシック" charset="0"/>
              </a:rPr>
              <a:t>	If our supposition that the reference of a sentence is its truth value is correct, the latter must remain unchanged when a part of the sentence is replaced by an expression having the same reference.  And this is in fact the case…What else but the truth value could be found that belongs quite generally to every sentence if the reference of its components is relevant, and remains unchanged by substitutions of the kind in question?</a:t>
            </a:r>
          </a:p>
          <a:p>
            <a:pPr>
              <a:spcAft>
                <a:spcPts val="1800"/>
              </a:spcAft>
            </a:pPr>
            <a:r>
              <a:rPr lang="en-US">
                <a:latin typeface="Gill Sans" charset="0"/>
                <a:ea typeface="ＭＳ Ｐゴシック" charset="0"/>
              </a:rPr>
              <a:t>Where expressions that have the same reference are substituted in sentences, truth value remains the same (even if other stuff changes)</a:t>
            </a:r>
          </a:p>
          <a:p>
            <a:pPr lvl="1">
              <a:spcAft>
                <a:spcPts val="1800"/>
              </a:spcAft>
            </a:pPr>
            <a:r>
              <a:rPr lang="en-US">
                <a:latin typeface="Gill Sans" charset="0"/>
                <a:ea typeface="ＭＳ Ｐゴシック" charset="0"/>
              </a:rPr>
              <a:t>Try it out on the Morning Star/Evening Star example!</a:t>
            </a:r>
          </a:p>
          <a:p>
            <a:pPr>
              <a:spcAft>
                <a:spcPts val="1800"/>
              </a:spcAft>
            </a:pPr>
            <a:r>
              <a:rPr lang="en-US">
                <a:latin typeface="Gill Sans" charset="0"/>
                <a:ea typeface="ＭＳ Ｐゴシック" charset="0"/>
              </a:rPr>
              <a:t>Where substituting expressions in sentences changes truth value we can conclude that these expressions </a:t>
            </a:r>
            <a:r>
              <a:rPr lang="en-US" i="1">
                <a:latin typeface="Gill Sans" charset="0"/>
                <a:ea typeface="ＭＳ Ｐゴシック" charset="0"/>
              </a:rPr>
              <a:t>don</a:t>
            </a:r>
            <a:r>
              <a:rPr lang="ja-JP" altLang="en-US" i="1">
                <a:latin typeface="Gill Sans" charset="0"/>
                <a:ea typeface="ＭＳ Ｐゴシック" charset="0"/>
              </a:rPr>
              <a:t>’</a:t>
            </a:r>
            <a:r>
              <a:rPr lang="en-US" altLang="ja-JP" i="1">
                <a:latin typeface="Gill Sans" charset="0"/>
                <a:ea typeface="ＭＳ Ｐゴシック" charset="0"/>
              </a:rPr>
              <a:t>t</a:t>
            </a:r>
            <a:r>
              <a:rPr lang="en-US" altLang="ja-JP">
                <a:latin typeface="Gill Sans" charset="0"/>
                <a:ea typeface="ＭＳ Ｐゴシック" charset="0"/>
              </a:rPr>
              <a:t> have the same reference.</a:t>
            </a:r>
          </a:p>
          <a:p>
            <a:pPr lvl="1">
              <a:spcAft>
                <a:spcPts val="1800"/>
              </a:spcAft>
            </a:pPr>
            <a:r>
              <a:rPr lang="en-US">
                <a:latin typeface="Gill Sans" charset="0"/>
                <a:ea typeface="ＭＳ Ｐゴシック" charset="0"/>
              </a:rPr>
              <a:t>The point of the discussion of the Propositional Attitude Puzzle: substituting expressions that otherwise have same reference changes truth value so they don</a:t>
            </a:r>
            <a:r>
              <a:rPr lang="ja-JP" altLang="en-US">
                <a:latin typeface="Gill Sans" charset="0"/>
                <a:ea typeface="ＭＳ Ｐゴシック" charset="0"/>
              </a:rPr>
              <a:t>’</a:t>
            </a:r>
            <a:r>
              <a:rPr lang="en-US" altLang="ja-JP">
                <a:latin typeface="Gill Sans" charset="0"/>
                <a:ea typeface="ＭＳ Ｐゴシック" charset="0"/>
              </a:rPr>
              <a:t>t have their customary reference. </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Identity Puzzle</a:t>
            </a:r>
          </a:p>
        </p:txBody>
      </p:sp>
      <p:sp>
        <p:nvSpPr>
          <p:cNvPr id="35843" name="Rectangle 3"/>
          <p:cNvSpPr>
            <a:spLocks noGrp="1" noChangeArrowheads="1"/>
          </p:cNvSpPr>
          <p:nvPr>
            <p:ph idx="1"/>
          </p:nvPr>
        </p:nvSpPr>
        <p:spPr>
          <a:xfrm>
            <a:off x="798513" y="908050"/>
            <a:ext cx="7772400" cy="5486400"/>
          </a:xfrm>
        </p:spPr>
        <p:txBody>
          <a:bodyPr/>
          <a:lstStyle/>
          <a:p>
            <a:pPr eaLnBrk="1" hangingPunct="1">
              <a:lnSpc>
                <a:spcPct val="90000"/>
              </a:lnSpc>
              <a:spcAft>
                <a:spcPct val="100000"/>
              </a:spcAft>
            </a:pPr>
            <a:r>
              <a:rPr lang="en-US">
                <a:latin typeface="Gill Sans" charset="0"/>
                <a:ea typeface="ＭＳ Ｐゴシック" charset="0"/>
              </a:rPr>
              <a:t>Informative identity statements like</a:t>
            </a:r>
          </a:p>
          <a:p>
            <a:pPr lvl="1" eaLnBrk="1" hangingPunct="1">
              <a:lnSpc>
                <a:spcPct val="90000"/>
              </a:lnSpc>
              <a:spcAft>
                <a:spcPct val="100000"/>
              </a:spcAft>
            </a:pPr>
            <a:r>
              <a:rPr lang="en-US">
                <a:latin typeface="Gill Sans" charset="0"/>
                <a:ea typeface="ＭＳ Ｐゴシック" charset="0"/>
              </a:rPr>
              <a:t>(1) The Morning Star = The Evening Star</a:t>
            </a:r>
          </a:p>
          <a:p>
            <a:pPr eaLnBrk="1" hangingPunct="1">
              <a:lnSpc>
                <a:spcPct val="90000"/>
              </a:lnSpc>
              <a:spcAft>
                <a:spcPct val="100000"/>
              </a:spcAft>
            </a:pPr>
            <a:r>
              <a:rPr lang="en-US">
                <a:latin typeface="Gill Sans" charset="0"/>
                <a:ea typeface="ＭＳ Ｐゴシック" charset="0"/>
              </a:rPr>
              <a:t>Are different in </a:t>
            </a:r>
            <a:r>
              <a:rPr lang="ja-JP" altLang="en-US">
                <a:latin typeface="Gill Sans" charset="0"/>
                <a:ea typeface="ＭＳ Ｐゴシック" charset="0"/>
              </a:rPr>
              <a:t>“</a:t>
            </a:r>
            <a:r>
              <a:rPr lang="en-US" altLang="ja-JP">
                <a:latin typeface="Gill Sans" charset="0"/>
                <a:ea typeface="ＭＳ Ｐゴシック" charset="0"/>
              </a:rPr>
              <a:t>cognitive value</a:t>
            </a:r>
            <a:r>
              <a:rPr lang="ja-JP" altLang="en-US">
                <a:latin typeface="Gill Sans" charset="0"/>
                <a:ea typeface="ＭＳ Ｐゴシック" charset="0"/>
              </a:rPr>
              <a:t>”</a:t>
            </a:r>
            <a:r>
              <a:rPr lang="en-US" altLang="ja-JP">
                <a:latin typeface="Gill Sans" charset="0"/>
                <a:ea typeface="ＭＳ Ｐゴシック" charset="0"/>
              </a:rPr>
              <a:t> from trivial ones like</a:t>
            </a:r>
          </a:p>
          <a:p>
            <a:pPr lvl="1" eaLnBrk="1" hangingPunct="1">
              <a:lnSpc>
                <a:spcPct val="90000"/>
              </a:lnSpc>
              <a:spcAft>
                <a:spcPct val="100000"/>
              </a:spcAft>
            </a:pPr>
            <a:r>
              <a:rPr lang="en-US">
                <a:latin typeface="Gill Sans" charset="0"/>
                <a:ea typeface="ＭＳ Ｐゴシック" charset="0"/>
              </a:rPr>
              <a:t>(2) The Morning Star = The Morning Star</a:t>
            </a:r>
          </a:p>
          <a:p>
            <a:pPr eaLnBrk="1" hangingPunct="1">
              <a:lnSpc>
                <a:spcPct val="90000"/>
              </a:lnSpc>
              <a:spcAft>
                <a:spcPct val="100000"/>
              </a:spcAft>
            </a:pPr>
            <a:r>
              <a:rPr lang="en-US">
                <a:latin typeface="Gill Sans" charset="0"/>
                <a:ea typeface="ＭＳ Ｐゴシック" charset="0"/>
              </a:rPr>
              <a:t>(2) is an a priori truth of logic since everything is identical with itself--but (1) says something about the world.</a:t>
            </a:r>
          </a:p>
          <a:p>
            <a:pPr eaLnBrk="1" hangingPunct="1">
              <a:lnSpc>
                <a:spcPct val="90000"/>
              </a:lnSpc>
              <a:spcAft>
                <a:spcPct val="100000"/>
              </a:spcAft>
            </a:pPr>
            <a:r>
              <a:rPr lang="en-US">
                <a:latin typeface="Gill Sans" charset="0"/>
                <a:ea typeface="ＭＳ Ｐゴシック" charset="0"/>
              </a:rPr>
              <a:t>If identity is a relation between objects then (1) should be as trivial as (2) and wouldn</a:t>
            </a:r>
            <a:r>
              <a:rPr lang="ja-JP" altLang="en-US">
                <a:latin typeface="Gill Sans" charset="0"/>
                <a:ea typeface="ＭＳ Ｐゴシック" charset="0"/>
              </a:rPr>
              <a:t>’</a:t>
            </a:r>
            <a:r>
              <a:rPr lang="en-US" altLang="ja-JP">
                <a:latin typeface="Gill Sans" charset="0"/>
                <a:ea typeface="ＭＳ Ｐゴシック" charset="0"/>
              </a:rPr>
              <a:t>t be an important astronomical discovery.</a:t>
            </a:r>
          </a:p>
          <a:p>
            <a:pPr eaLnBrk="1" hangingPunct="1">
              <a:lnSpc>
                <a:spcPct val="90000"/>
              </a:lnSpc>
              <a:spcAft>
                <a:spcPct val="100000"/>
              </a:spcAft>
            </a:pPr>
            <a:r>
              <a:rPr lang="en-US">
                <a:latin typeface="Gill Sans" charset="0"/>
                <a:ea typeface="ＭＳ Ｐゴシック" charset="0"/>
              </a:rPr>
              <a:t>If identity is a relation between names then (1) is a matter for decision rather than discovery: we </a:t>
            </a:r>
            <a:r>
              <a:rPr lang="en-US" i="1">
                <a:latin typeface="Gill Sans" charset="0"/>
                <a:ea typeface="ＭＳ Ｐゴシック" charset="0"/>
              </a:rPr>
              <a:t>make</a:t>
            </a:r>
            <a:r>
              <a:rPr lang="en-US">
                <a:latin typeface="Gill Sans" charset="0"/>
                <a:ea typeface="ＭＳ Ｐゴシック" charset="0"/>
              </a:rPr>
              <a:t> it true by adopting a linguistic convention.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Leaping between the horns</a:t>
            </a:r>
          </a:p>
        </p:txBody>
      </p:sp>
      <p:sp>
        <p:nvSpPr>
          <p:cNvPr id="121859" name="Rectangle 3"/>
          <p:cNvSpPr>
            <a:spLocks noGrp="1" noChangeArrowheads="1"/>
          </p:cNvSpPr>
          <p:nvPr>
            <p:ph idx="1"/>
          </p:nvPr>
        </p:nvSpPr>
        <p:spPr>
          <a:xfrm>
            <a:off x="533400" y="1066800"/>
            <a:ext cx="8229600" cy="5181600"/>
          </a:xfrm>
        </p:spPr>
        <p:txBody>
          <a:bodyPr/>
          <a:lstStyle/>
          <a:p>
            <a:pPr lvl="3" eaLnBrk="1" hangingPunct="1">
              <a:lnSpc>
                <a:spcPct val="90000"/>
              </a:lnSpc>
              <a:buFont typeface="Arial" charset="0"/>
              <a:buNone/>
            </a:pPr>
            <a:r>
              <a:rPr lang="en-US">
                <a:latin typeface="Gill Sans" charset="0"/>
                <a:ea typeface="ＭＳ Ｐゴシック" charset="0"/>
              </a:rPr>
              <a:t>(1) The Morning Star = The Evening Star</a:t>
            </a:r>
          </a:p>
          <a:p>
            <a:pPr lvl="3" eaLnBrk="1" hangingPunct="1">
              <a:lnSpc>
                <a:spcPct val="90000"/>
              </a:lnSpc>
              <a:spcAft>
                <a:spcPts val="4200"/>
              </a:spcAft>
              <a:buFont typeface="Arial" charset="0"/>
              <a:buNone/>
            </a:pPr>
            <a:r>
              <a:rPr lang="en-US">
                <a:latin typeface="Gill Sans" charset="0"/>
                <a:ea typeface="ＭＳ Ｐゴシック" charset="0"/>
              </a:rPr>
              <a:t>(2) The Morning Star = The Morning Star</a:t>
            </a:r>
          </a:p>
          <a:p>
            <a:pPr eaLnBrk="1" hangingPunct="1">
              <a:lnSpc>
                <a:spcPct val="90000"/>
              </a:lnSpc>
              <a:spcAft>
                <a:spcPts val="4200"/>
              </a:spcAft>
            </a:pPr>
            <a:r>
              <a:rPr lang="en-US">
                <a:latin typeface="Gill Sans" charset="0"/>
                <a:ea typeface="ＭＳ Ｐゴシック" charset="0"/>
              </a:rPr>
              <a:t>Frege needs to explain why some true identity statements, like (2) are trivial but others, like (1) aren</a:t>
            </a:r>
            <a:r>
              <a:rPr lang="ja-JP" altLang="en-US">
                <a:latin typeface="Gill Sans" charset="0"/>
                <a:ea typeface="ＭＳ Ｐゴシック" charset="0"/>
              </a:rPr>
              <a:t>’</a:t>
            </a:r>
            <a:r>
              <a:rPr lang="en-US" altLang="ja-JP">
                <a:latin typeface="Gill Sans" charset="0"/>
                <a:ea typeface="ＭＳ Ｐゴシック" charset="0"/>
              </a:rPr>
              <a:t>t.</a:t>
            </a:r>
          </a:p>
          <a:p>
            <a:pPr eaLnBrk="1" hangingPunct="1">
              <a:lnSpc>
                <a:spcPct val="90000"/>
              </a:lnSpc>
              <a:spcAft>
                <a:spcPts val="4200"/>
              </a:spcAft>
            </a:pPr>
            <a:r>
              <a:rPr lang="en-US">
                <a:latin typeface="Gill Sans" charset="0"/>
                <a:ea typeface="ＭＳ Ｐゴシック" charset="0"/>
              </a:rPr>
              <a:t>He</a:t>
            </a:r>
            <a:r>
              <a:rPr lang="ja-JP" altLang="en-US">
                <a:latin typeface="Gill Sans" charset="0"/>
                <a:ea typeface="ＭＳ Ｐゴシック" charset="0"/>
              </a:rPr>
              <a:t>’</a:t>
            </a:r>
            <a:r>
              <a:rPr lang="en-US" altLang="ja-JP">
                <a:latin typeface="Gill Sans" charset="0"/>
                <a:ea typeface="ＭＳ Ｐゴシック" charset="0"/>
              </a:rPr>
              <a:t>ll do this by arguing that in true, non-trivial identity statements, the expressions on either side of the identity have the same </a:t>
            </a:r>
            <a:r>
              <a:rPr lang="en-US" altLang="ja-JP" i="1">
                <a:latin typeface="Gill Sans" charset="0"/>
                <a:ea typeface="ＭＳ Ｐゴシック" charset="0"/>
              </a:rPr>
              <a:t>reference</a:t>
            </a:r>
            <a:r>
              <a:rPr lang="en-US" altLang="ja-JP">
                <a:latin typeface="Gill Sans" charset="0"/>
                <a:ea typeface="ＭＳ Ｐゴシック" charset="0"/>
              </a:rPr>
              <a:t> but different </a:t>
            </a:r>
            <a:r>
              <a:rPr lang="en-US" altLang="ja-JP" i="1">
                <a:latin typeface="Gill Sans" charset="0"/>
                <a:ea typeface="ＭＳ Ｐゴシック" charset="0"/>
              </a:rPr>
              <a:t>senses</a:t>
            </a:r>
            <a:r>
              <a:rPr lang="en-US" altLang="ja-JP">
                <a:latin typeface="Gill Sans" charset="0"/>
                <a:ea typeface="ＭＳ Ｐゴシック" charset="0"/>
              </a:rPr>
              <a:t>.</a:t>
            </a:r>
          </a:p>
          <a:p>
            <a:pPr eaLnBrk="1" hangingPunct="1">
              <a:lnSpc>
                <a:spcPct val="90000"/>
              </a:lnSpc>
              <a:spcAft>
                <a:spcPts val="4200"/>
              </a:spcAft>
            </a:pPr>
            <a:r>
              <a:rPr lang="en-US">
                <a:latin typeface="Gill Sans" charset="0"/>
                <a:ea typeface="ＭＳ Ｐゴシック" charset="0"/>
              </a:rPr>
              <a:t>He</a:t>
            </a:r>
            <a:r>
              <a:rPr lang="ja-JP" altLang="en-US">
                <a:latin typeface="Gill Sans" charset="0"/>
                <a:ea typeface="ＭＳ Ｐゴシック" charset="0"/>
              </a:rPr>
              <a:t>’</a:t>
            </a:r>
            <a:r>
              <a:rPr lang="en-US" altLang="ja-JP">
                <a:latin typeface="Gill Sans" charset="0"/>
                <a:ea typeface="ＭＳ Ｐゴシック" charset="0"/>
              </a:rPr>
              <a:t>ll go on to use that distinction in developing a theory that saves compositionality from putative counterexamples—like the Morning Star/Evening Star problem.</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5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A Misguided Attempt</a:t>
            </a:r>
          </a:p>
        </p:txBody>
      </p:sp>
      <p:sp>
        <p:nvSpPr>
          <p:cNvPr id="45058" name="Rectangle 3"/>
          <p:cNvSpPr>
            <a:spLocks noGrp="1" noChangeArrowheads="1"/>
          </p:cNvSpPr>
          <p:nvPr>
            <p:ph idx="1"/>
          </p:nvPr>
        </p:nvSpPr>
        <p:spPr>
          <a:xfrm>
            <a:off x="762000" y="5257800"/>
            <a:ext cx="7772400" cy="1295400"/>
          </a:xfrm>
        </p:spPr>
        <p:txBody>
          <a:bodyPr/>
          <a:lstStyle/>
          <a:p>
            <a:pPr eaLnBrk="1" hangingPunct="1">
              <a:buFontTx/>
              <a:buNone/>
            </a:pPr>
            <a:r>
              <a:rPr lang="en-US">
                <a:latin typeface="Gill Sans" charset="0"/>
                <a:ea typeface="ＭＳ Ｐゴシック" charset="0"/>
              </a:rPr>
              <a:t>	Maybe The Morning Star consists of those temporal parts</a:t>
            </a:r>
            <a:r>
              <a:rPr lang="en-US" i="1">
                <a:latin typeface="Gill Sans" charset="0"/>
                <a:ea typeface="ＭＳ Ｐゴシック" charset="0"/>
              </a:rPr>
              <a:t> </a:t>
            </a:r>
            <a:r>
              <a:rPr lang="en-US">
                <a:latin typeface="Gill Sans" charset="0"/>
                <a:ea typeface="ＭＳ Ｐゴシック" charset="0"/>
              </a:rPr>
              <a:t>of Venus we see during mornings while The Evening Star is the sum of temporal parts of Venus we see during evenings.</a:t>
            </a:r>
          </a:p>
        </p:txBody>
      </p:sp>
      <p:sp>
        <p:nvSpPr>
          <p:cNvPr id="45059" name="Freeform 8"/>
          <p:cNvSpPr>
            <a:spLocks/>
          </p:cNvSpPr>
          <p:nvPr/>
        </p:nvSpPr>
        <p:spPr bwMode="auto">
          <a:xfrm>
            <a:off x="914400" y="1981200"/>
            <a:ext cx="7315200" cy="2438400"/>
          </a:xfrm>
          <a:custGeom>
            <a:avLst/>
            <a:gdLst>
              <a:gd name="T0" fmla="*/ 0 w 4608"/>
              <a:gd name="T1" fmla="*/ 2147483647 h 1536"/>
              <a:gd name="T2" fmla="*/ 2147483647 w 4608"/>
              <a:gd name="T3" fmla="*/ 0 h 1536"/>
              <a:gd name="T4" fmla="*/ 2147483647 w 4608"/>
              <a:gd name="T5" fmla="*/ 2147483647 h 1536"/>
              <a:gd name="T6" fmla="*/ 0 60000 65536"/>
              <a:gd name="T7" fmla="*/ 0 60000 65536"/>
              <a:gd name="T8" fmla="*/ 0 60000 65536"/>
              <a:gd name="T9" fmla="*/ 0 w 4608"/>
              <a:gd name="T10" fmla="*/ 0 h 1536"/>
              <a:gd name="T11" fmla="*/ 4608 w 4608"/>
              <a:gd name="T12" fmla="*/ 1536 h 1536"/>
            </a:gdLst>
            <a:ahLst/>
            <a:cxnLst>
              <a:cxn ang="T6">
                <a:pos x="T0" y="T1"/>
              </a:cxn>
              <a:cxn ang="T7">
                <a:pos x="T2" y="T3"/>
              </a:cxn>
              <a:cxn ang="T8">
                <a:pos x="T4" y="T5"/>
              </a:cxn>
            </a:cxnLst>
            <a:rect l="T9" t="T10" r="T11" b="T12"/>
            <a:pathLst>
              <a:path w="4608" h="1536">
                <a:moveTo>
                  <a:pt x="0" y="1536"/>
                </a:moveTo>
                <a:cubicBezTo>
                  <a:pt x="720" y="768"/>
                  <a:pt x="1440" y="0"/>
                  <a:pt x="2208" y="0"/>
                </a:cubicBezTo>
                <a:cubicBezTo>
                  <a:pt x="2976" y="0"/>
                  <a:pt x="3792" y="768"/>
                  <a:pt x="4608" y="1536"/>
                </a:cubicBezTo>
              </a:path>
            </a:pathLst>
          </a:custGeom>
          <a:noFill/>
          <a:ln w="57150">
            <a:solidFill>
              <a:schemeClr val="tx1"/>
            </a:solidFill>
            <a:prstDash val="dash"/>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0" name="Oval 10"/>
          <p:cNvSpPr>
            <a:spLocks noChangeArrowheads="1"/>
          </p:cNvSpPr>
          <p:nvPr/>
        </p:nvSpPr>
        <p:spPr bwMode="auto">
          <a:xfrm>
            <a:off x="1371600" y="2895600"/>
            <a:ext cx="1066800" cy="10668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sp>
        <p:nvSpPr>
          <p:cNvPr id="45061" name="Oval 11"/>
          <p:cNvSpPr>
            <a:spLocks noChangeArrowheads="1"/>
          </p:cNvSpPr>
          <p:nvPr/>
        </p:nvSpPr>
        <p:spPr bwMode="auto">
          <a:xfrm>
            <a:off x="6629400" y="2895600"/>
            <a:ext cx="1066800" cy="1066800"/>
          </a:xfrm>
          <a:prstGeom prst="ellipse">
            <a:avLst/>
          </a:prstGeom>
          <a:solidFill>
            <a:schemeClr val="accent1"/>
          </a:solidFill>
          <a:ln w="9525">
            <a:solidFill>
              <a:schemeClr val="tx1"/>
            </a:solidFill>
            <a:round/>
            <a:headEnd/>
            <a:tailEnd/>
          </a:ln>
        </p:spPr>
        <p:txBody>
          <a:bodyPr wrap="none" anchor="ctr"/>
          <a:lstStyle/>
          <a:p>
            <a:pPr eaLnBrk="0" hangingPunct="0"/>
            <a:endParaRPr lang="en-US"/>
          </a:p>
        </p:txBody>
      </p:sp>
      <p:grpSp>
        <p:nvGrpSpPr>
          <p:cNvPr id="45062" name="Group 16"/>
          <p:cNvGrpSpPr>
            <a:grpSpLocks/>
          </p:cNvGrpSpPr>
          <p:nvPr/>
        </p:nvGrpSpPr>
        <p:grpSpPr bwMode="auto">
          <a:xfrm>
            <a:off x="685800" y="4648200"/>
            <a:ext cx="7993063" cy="498475"/>
            <a:chOff x="384" y="2784"/>
            <a:chExt cx="5035" cy="244"/>
          </a:xfrm>
        </p:grpSpPr>
        <p:sp>
          <p:nvSpPr>
            <p:cNvPr id="45066" name="Line 9"/>
            <p:cNvSpPr>
              <a:spLocks noChangeShapeType="1"/>
            </p:cNvSpPr>
            <p:nvPr/>
          </p:nvSpPr>
          <p:spPr bwMode="auto">
            <a:xfrm>
              <a:off x="480" y="2784"/>
              <a:ext cx="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7" name="Text Box 12"/>
            <p:cNvSpPr txBox="1">
              <a:spLocks noChangeArrowheads="1"/>
            </p:cNvSpPr>
            <p:nvPr/>
          </p:nvSpPr>
          <p:spPr bwMode="auto">
            <a:xfrm>
              <a:off x="384" y="2832"/>
              <a:ext cx="5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Gill Sans" charset="0"/>
                  <a:cs typeface="Gill Sans" charset="0"/>
                </a:rPr>
                <a:t>4 am</a:t>
              </a:r>
            </a:p>
          </p:txBody>
        </p:sp>
        <p:sp>
          <p:nvSpPr>
            <p:cNvPr id="45068" name="Text Box 13"/>
            <p:cNvSpPr txBox="1">
              <a:spLocks noChangeArrowheads="1"/>
            </p:cNvSpPr>
            <p:nvPr/>
          </p:nvSpPr>
          <p:spPr bwMode="auto">
            <a:xfrm>
              <a:off x="4896" y="2832"/>
              <a:ext cx="523"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a:latin typeface="Gill Sans" charset="0"/>
                  <a:cs typeface="Gill Sans" charset="0"/>
                </a:rPr>
                <a:t>8 pm</a:t>
              </a:r>
            </a:p>
          </p:txBody>
        </p:sp>
      </p:grpSp>
      <p:sp>
        <p:nvSpPr>
          <p:cNvPr id="45063" name="Text Box 14"/>
          <p:cNvSpPr txBox="1">
            <a:spLocks noChangeArrowheads="1"/>
          </p:cNvSpPr>
          <p:nvPr/>
        </p:nvSpPr>
        <p:spPr bwMode="auto">
          <a:xfrm>
            <a:off x="1517650" y="319563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M.S.</a:t>
            </a:r>
          </a:p>
        </p:txBody>
      </p:sp>
      <p:sp>
        <p:nvSpPr>
          <p:cNvPr id="45064" name="Text Box 15"/>
          <p:cNvSpPr txBox="1">
            <a:spLocks noChangeArrowheads="1"/>
          </p:cNvSpPr>
          <p:nvPr/>
        </p:nvSpPr>
        <p:spPr bwMode="auto">
          <a:xfrm>
            <a:off x="6807200" y="322103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E.S.</a:t>
            </a:r>
          </a:p>
        </p:txBody>
      </p:sp>
      <p:sp>
        <p:nvSpPr>
          <p:cNvPr id="45065" name="Text Box 18"/>
          <p:cNvSpPr txBox="1">
            <a:spLocks noChangeArrowheads="1"/>
          </p:cNvSpPr>
          <p:nvPr/>
        </p:nvSpPr>
        <p:spPr bwMode="auto">
          <a:xfrm>
            <a:off x="1066800" y="822325"/>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rPr>
              <a:t>Maybe </a:t>
            </a:r>
            <a:r>
              <a:rPr lang="ja-JP" altLang="en-US" sz="2000">
                <a:latin typeface="Arial" charset="0"/>
              </a:rPr>
              <a:t>“</a:t>
            </a:r>
            <a:r>
              <a:rPr lang="en-US" altLang="ja-JP" sz="2000">
                <a:latin typeface="Arial" charset="0"/>
              </a:rPr>
              <a:t>The Morning Star</a:t>
            </a:r>
            <a:r>
              <a:rPr lang="ja-JP" altLang="en-US" sz="2000">
                <a:latin typeface="Arial" charset="0"/>
              </a:rPr>
              <a:t>”</a:t>
            </a:r>
            <a:r>
              <a:rPr lang="en-US" altLang="ja-JP" sz="2000">
                <a:latin typeface="Arial" charset="0"/>
              </a:rPr>
              <a:t> and </a:t>
            </a:r>
            <a:r>
              <a:rPr lang="ja-JP" altLang="en-US" sz="2000">
                <a:latin typeface="Arial" charset="0"/>
              </a:rPr>
              <a:t>“</a:t>
            </a:r>
            <a:r>
              <a:rPr lang="en-US" altLang="ja-JP" sz="2000">
                <a:latin typeface="Arial" charset="0"/>
              </a:rPr>
              <a:t>The Evening Star</a:t>
            </a:r>
            <a:r>
              <a:rPr lang="ja-JP" altLang="en-US" sz="2000">
                <a:latin typeface="Arial" charset="0"/>
              </a:rPr>
              <a:t>”</a:t>
            </a:r>
            <a:r>
              <a:rPr lang="en-US" altLang="ja-JP" sz="2000">
                <a:latin typeface="Arial" charset="0"/>
              </a:rPr>
              <a:t> don</a:t>
            </a:r>
            <a:r>
              <a:rPr lang="ja-JP" altLang="en-US" sz="2000">
                <a:latin typeface="Arial" charset="0"/>
              </a:rPr>
              <a:t>’</a:t>
            </a:r>
            <a:r>
              <a:rPr lang="en-US" altLang="ja-JP" sz="2000">
                <a:latin typeface="Arial" charset="0"/>
              </a:rPr>
              <a:t>t mean the same thing.</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The Identity Dilemma</a:t>
            </a:r>
          </a:p>
        </p:txBody>
      </p:sp>
      <p:sp>
        <p:nvSpPr>
          <p:cNvPr id="117763" name="Rectangle 3"/>
          <p:cNvSpPr>
            <a:spLocks noGrp="1" noChangeArrowheads="1"/>
          </p:cNvSpPr>
          <p:nvPr>
            <p:ph idx="1"/>
          </p:nvPr>
        </p:nvSpPr>
        <p:spPr>
          <a:xfrm>
            <a:off x="838200" y="1066800"/>
            <a:ext cx="7543800" cy="5480050"/>
          </a:xfrm>
        </p:spPr>
        <p:txBody>
          <a:bodyPr/>
          <a:lstStyle/>
          <a:p>
            <a:pPr eaLnBrk="1" hangingPunct="1">
              <a:lnSpc>
                <a:spcPct val="90000"/>
              </a:lnSpc>
              <a:spcAft>
                <a:spcPts val="3000"/>
              </a:spcAft>
            </a:pPr>
            <a:r>
              <a:rPr lang="en-US" sz="2400" dirty="0">
                <a:latin typeface="Gill Sans" charset="0"/>
                <a:ea typeface="ＭＳ Ｐゴシック" charset="0"/>
              </a:rPr>
              <a:t>Either identity is a relation between names or a relation between objects.</a:t>
            </a:r>
          </a:p>
          <a:p>
            <a:pPr lvl="1" eaLnBrk="1" hangingPunct="1">
              <a:lnSpc>
                <a:spcPct val="90000"/>
              </a:lnSpc>
              <a:spcAft>
                <a:spcPts val="3000"/>
              </a:spcAft>
            </a:pPr>
            <a:r>
              <a:rPr lang="en-US" sz="2400" dirty="0">
                <a:latin typeface="Gill Sans" charset="0"/>
                <a:ea typeface="ＭＳ Ｐゴシック" charset="0"/>
              </a:rPr>
              <a:t>If it</a:t>
            </a:r>
            <a:r>
              <a:rPr lang="ja-JP" altLang="en-US" sz="2400" dirty="0">
                <a:latin typeface="Gill Sans" charset="0"/>
                <a:ea typeface="ＭＳ Ｐゴシック" charset="0"/>
              </a:rPr>
              <a:t>’</a:t>
            </a:r>
            <a:r>
              <a:rPr lang="en-US" altLang="ja-JP" sz="2400" dirty="0">
                <a:latin typeface="Gill Sans" charset="0"/>
                <a:ea typeface="ＭＳ Ｐゴシック" charset="0"/>
              </a:rPr>
              <a:t>s a relation between names then the truth of identity statements is a matter of linguistic convention.</a:t>
            </a:r>
          </a:p>
          <a:p>
            <a:pPr lvl="1" eaLnBrk="1" hangingPunct="1">
              <a:lnSpc>
                <a:spcPct val="90000"/>
              </a:lnSpc>
              <a:spcAft>
                <a:spcPts val="3000"/>
              </a:spcAft>
            </a:pPr>
            <a:r>
              <a:rPr lang="en-US" sz="2400" dirty="0">
                <a:latin typeface="Gill Sans" charset="0"/>
                <a:ea typeface="ＭＳ Ｐゴシック" charset="0"/>
              </a:rPr>
              <a:t>If it</a:t>
            </a:r>
            <a:r>
              <a:rPr lang="ja-JP" altLang="en-US" sz="2400" dirty="0">
                <a:latin typeface="Gill Sans" charset="0"/>
                <a:ea typeface="ＭＳ Ｐゴシック" charset="0"/>
              </a:rPr>
              <a:t>’</a:t>
            </a:r>
            <a:r>
              <a:rPr lang="en-US" altLang="ja-JP" sz="2400" dirty="0">
                <a:latin typeface="Gill Sans" charset="0"/>
                <a:ea typeface="ＭＳ Ｐゴシック" charset="0"/>
              </a:rPr>
              <a:t>s a relation between objects then all true identity statements are trivial</a:t>
            </a:r>
            <a:r>
              <a:rPr lang="en-US" altLang="ja-JP" sz="2400" dirty="0" smtClean="0">
                <a:latin typeface="Gill Sans" charset="0"/>
                <a:ea typeface="ＭＳ Ｐゴシック" charset="0"/>
              </a:rPr>
              <a:t>.</a:t>
            </a:r>
          </a:p>
          <a:p>
            <a:pPr eaLnBrk="1" hangingPunct="1">
              <a:lnSpc>
                <a:spcPct val="90000"/>
              </a:lnSpc>
              <a:spcAft>
                <a:spcPts val="3000"/>
              </a:spcAft>
            </a:pPr>
            <a:r>
              <a:rPr lang="en-US" sz="2400" dirty="0" smtClean="0">
                <a:latin typeface="Gill Sans" charset="0"/>
                <a:ea typeface="ＭＳ Ｐゴシック" charset="0"/>
              </a:rPr>
              <a:t>In either case, we can</a:t>
            </a:r>
            <a:r>
              <a:rPr lang="ja-JP" altLang="en-US" sz="2400" dirty="0" smtClean="0">
                <a:latin typeface="Gill Sans" charset="0"/>
                <a:ea typeface="ＭＳ Ｐゴシック" charset="0"/>
              </a:rPr>
              <a:t>’</a:t>
            </a:r>
            <a:r>
              <a:rPr lang="en-US" altLang="ja-JP" sz="2400" dirty="0" smtClean="0">
                <a:latin typeface="Gill Sans" charset="0"/>
                <a:ea typeface="ＭＳ Ｐゴシック" charset="0"/>
              </a:rPr>
              <a:t>t explain how identity statements can be informative.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3881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Why this solution fails</a:t>
            </a:r>
          </a:p>
        </p:txBody>
      </p:sp>
      <p:sp>
        <p:nvSpPr>
          <p:cNvPr id="106499" name="Rectangle 3"/>
          <p:cNvSpPr>
            <a:spLocks noGrp="1" noChangeArrowheads="1"/>
          </p:cNvSpPr>
          <p:nvPr>
            <p:ph idx="1"/>
          </p:nvPr>
        </p:nvSpPr>
        <p:spPr>
          <a:xfrm>
            <a:off x="609600" y="1143000"/>
            <a:ext cx="8077200" cy="4800600"/>
          </a:xfrm>
        </p:spPr>
        <p:txBody>
          <a:bodyPr/>
          <a:lstStyle/>
          <a:p>
            <a:pPr lvl="3" eaLnBrk="1" hangingPunct="1">
              <a:lnSpc>
                <a:spcPct val="90000"/>
              </a:lnSpc>
              <a:buFont typeface="Arial" charset="0"/>
              <a:buNone/>
            </a:pPr>
            <a:r>
              <a:rPr lang="en-US">
                <a:latin typeface="Gill Sans" charset="0"/>
                <a:ea typeface="ＭＳ Ｐゴシック" charset="0"/>
              </a:rPr>
              <a:t>(1) The Morning Star = The Evening Star</a:t>
            </a:r>
          </a:p>
          <a:p>
            <a:pPr lvl="3" eaLnBrk="1" hangingPunct="1">
              <a:lnSpc>
                <a:spcPct val="90000"/>
              </a:lnSpc>
              <a:spcAft>
                <a:spcPts val="4200"/>
              </a:spcAft>
              <a:buFont typeface="Arial" charset="0"/>
              <a:buNone/>
            </a:pPr>
            <a:r>
              <a:rPr lang="en-US">
                <a:latin typeface="Gill Sans" charset="0"/>
                <a:ea typeface="ＭＳ Ｐゴシック" charset="0"/>
              </a:rPr>
              <a:t>(2) The Morning Star = The Morning Star</a:t>
            </a:r>
          </a:p>
          <a:p>
            <a:pPr eaLnBrk="1" hangingPunct="1">
              <a:lnSpc>
                <a:spcPct val="90000"/>
              </a:lnSpc>
              <a:spcAft>
                <a:spcPts val="3600"/>
              </a:spcAft>
            </a:pPr>
            <a:r>
              <a:rPr lang="en-US">
                <a:latin typeface="Gill Sans" charset="0"/>
                <a:ea typeface="ＭＳ Ｐゴシック" charset="0"/>
              </a:rPr>
              <a:t>Different temporal parts of the same thing are not </a:t>
            </a:r>
            <a:r>
              <a:rPr lang="en-US" i="1">
                <a:latin typeface="Gill Sans" charset="0"/>
                <a:ea typeface="ＭＳ Ｐゴシック" charset="0"/>
              </a:rPr>
              <a:t>identical</a:t>
            </a:r>
            <a:r>
              <a:rPr lang="en-US">
                <a:latin typeface="Gill Sans" charset="0"/>
                <a:ea typeface="ＭＳ Ｐゴシック" charset="0"/>
              </a:rPr>
              <a:t>!</a:t>
            </a:r>
          </a:p>
          <a:p>
            <a:pPr eaLnBrk="1" hangingPunct="1">
              <a:lnSpc>
                <a:spcPct val="90000"/>
              </a:lnSpc>
              <a:spcAft>
                <a:spcPts val="3600"/>
              </a:spcAft>
            </a:pPr>
            <a:r>
              <a:rPr lang="en-US">
                <a:latin typeface="Gill Sans" charset="0"/>
                <a:ea typeface="ＭＳ Ｐゴシック" charset="0"/>
              </a:rPr>
              <a:t>If  </a:t>
            </a:r>
            <a:r>
              <a:rPr lang="ja-JP" altLang="en-US">
                <a:latin typeface="Gill Sans" charset="0"/>
                <a:ea typeface="ＭＳ Ｐゴシック" charset="0"/>
              </a:rPr>
              <a:t>“</a:t>
            </a:r>
            <a:r>
              <a:rPr lang="en-US" altLang="ja-JP">
                <a:latin typeface="Gill Sans" charset="0"/>
                <a:ea typeface="ＭＳ Ｐゴシック" charset="0"/>
              </a:rPr>
              <a:t>The Morning Star</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The Evening Star</a:t>
            </a:r>
            <a:r>
              <a:rPr lang="ja-JP" altLang="en-US">
                <a:latin typeface="Gill Sans" charset="0"/>
                <a:ea typeface="ＭＳ Ｐゴシック" charset="0"/>
              </a:rPr>
              <a:t>”</a:t>
            </a:r>
            <a:r>
              <a:rPr lang="en-US" altLang="ja-JP">
                <a:latin typeface="Gill Sans" charset="0"/>
                <a:ea typeface="ＭＳ Ｐゴシック" charset="0"/>
              </a:rPr>
              <a:t> name different temporal parts of Venus then (1) is FALSE! The Morning Star ≠ The Evening Star! </a:t>
            </a:r>
          </a:p>
          <a:p>
            <a:pPr eaLnBrk="1" hangingPunct="1">
              <a:lnSpc>
                <a:spcPct val="90000"/>
              </a:lnSpc>
              <a:spcAft>
                <a:spcPts val="3600"/>
              </a:spcAft>
            </a:pPr>
            <a:r>
              <a:rPr lang="en-US">
                <a:latin typeface="Gill Sans" charset="0"/>
                <a:ea typeface="ＭＳ Ｐゴシック" charset="0"/>
              </a:rPr>
              <a:t>Similarly, Samuel Clemens took the pen name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as an adult but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does not just name his adult person-stages: Mark Twain was born in Hannibal, MO even though as a baby he wasn</a:t>
            </a:r>
            <a:r>
              <a:rPr lang="ja-JP" altLang="en-US">
                <a:latin typeface="Gill Sans" charset="0"/>
                <a:ea typeface="ＭＳ Ｐゴシック" charset="0"/>
              </a:rPr>
              <a:t>’</a:t>
            </a:r>
            <a:r>
              <a:rPr lang="en-US" altLang="ja-JP">
                <a:latin typeface="Gill Sans" charset="0"/>
                <a:ea typeface="ＭＳ Ｐゴシック" charset="0"/>
              </a:rPr>
              <a:t>t </a:t>
            </a:r>
            <a:r>
              <a:rPr lang="en-US" altLang="ja-JP" i="1">
                <a:latin typeface="Gill Sans" charset="0"/>
                <a:ea typeface="ＭＳ Ｐゴシック" charset="0"/>
              </a:rPr>
              <a:t>called</a:t>
            </a:r>
            <a:r>
              <a:rPr lang="en-US" altLang="ja-JP">
                <a:latin typeface="Gill Sans" charset="0"/>
                <a:ea typeface="ＭＳ Ｐゴシック" charset="0"/>
              </a:rPr>
              <a:t>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Some facts about identity</a:t>
            </a:r>
          </a:p>
        </p:txBody>
      </p:sp>
      <p:sp>
        <p:nvSpPr>
          <p:cNvPr id="74755" name="Rectangle 3"/>
          <p:cNvSpPr>
            <a:spLocks noGrp="1" noChangeArrowheads="1"/>
          </p:cNvSpPr>
          <p:nvPr>
            <p:ph idx="1"/>
          </p:nvPr>
        </p:nvSpPr>
        <p:spPr>
          <a:xfrm>
            <a:off x="457200" y="942975"/>
            <a:ext cx="8229600" cy="5708650"/>
          </a:xfrm>
        </p:spPr>
        <p:txBody>
          <a:bodyPr/>
          <a:lstStyle/>
          <a:p>
            <a:pPr eaLnBrk="1" hangingPunct="1"/>
            <a:r>
              <a:rPr lang="en-US">
                <a:latin typeface="Gill Sans" charset="0"/>
                <a:ea typeface="ＭＳ Ｐゴシック" charset="0"/>
              </a:rPr>
              <a:t>Identity is an </a:t>
            </a:r>
            <a:r>
              <a:rPr lang="en-US" b="1">
                <a:solidFill>
                  <a:schemeClr val="tx2"/>
                </a:solidFill>
                <a:latin typeface="Gill Sans" charset="0"/>
                <a:ea typeface="ＭＳ Ｐゴシック" charset="0"/>
              </a:rPr>
              <a:t>equivalence relation</a:t>
            </a:r>
            <a:endParaRPr lang="en-US" b="1">
              <a:latin typeface="Gill Sans" charset="0"/>
              <a:ea typeface="ＭＳ Ｐゴシック" charset="0"/>
            </a:endParaRPr>
          </a:p>
          <a:p>
            <a:pPr lvl="1" eaLnBrk="1" hangingPunct="1"/>
            <a:r>
              <a:rPr lang="en-US">
                <a:latin typeface="Gill Sans" charset="0"/>
                <a:ea typeface="ＭＳ Ｐゴシック" charset="0"/>
              </a:rPr>
              <a:t>Reflexive: x = x</a:t>
            </a:r>
          </a:p>
          <a:p>
            <a:pPr lvl="1" eaLnBrk="1" hangingPunct="1"/>
            <a:r>
              <a:rPr lang="en-US">
                <a:latin typeface="Gill Sans" charset="0"/>
                <a:ea typeface="ＭＳ Ｐゴシック" charset="0"/>
              </a:rPr>
              <a:t>Symmetric: if x = y then y = x</a:t>
            </a:r>
          </a:p>
          <a:p>
            <a:pPr lvl="1" eaLnBrk="1" hangingPunct="1"/>
            <a:r>
              <a:rPr lang="en-US">
                <a:latin typeface="Gill Sans" charset="0"/>
                <a:ea typeface="ＭＳ Ｐゴシック" charset="0"/>
              </a:rPr>
              <a:t>Transitive: if x = y and y = z then x = z</a:t>
            </a:r>
          </a:p>
          <a:p>
            <a:pPr eaLnBrk="1" hangingPunct="1"/>
            <a:r>
              <a:rPr lang="en-US">
                <a:latin typeface="Gill Sans" charset="0"/>
                <a:ea typeface="ＭＳ Ｐゴシック" charset="0"/>
              </a:rPr>
              <a:t>Identity is an </a:t>
            </a:r>
            <a:r>
              <a:rPr lang="en-US" b="1">
                <a:solidFill>
                  <a:schemeClr val="tx2"/>
                </a:solidFill>
                <a:latin typeface="Gill Sans" charset="0"/>
                <a:ea typeface="ＭＳ Ｐゴシック" charset="0"/>
              </a:rPr>
              <a:t>indiscernibility relation</a:t>
            </a:r>
          </a:p>
          <a:p>
            <a:pPr lvl="1" eaLnBrk="1" hangingPunct="1"/>
            <a:r>
              <a:rPr lang="en-US">
                <a:solidFill>
                  <a:schemeClr val="tx2"/>
                </a:solidFill>
                <a:latin typeface="Gill Sans" charset="0"/>
                <a:ea typeface="ＭＳ Ｐゴシック" charset="0"/>
              </a:rPr>
              <a:t>If x = y, then whatever property x has y has and vice versa</a:t>
            </a:r>
          </a:p>
          <a:p>
            <a:pPr lvl="1" eaLnBrk="1" hangingPunct="1"/>
            <a:r>
              <a:rPr lang="en-US">
                <a:solidFill>
                  <a:schemeClr val="tx2"/>
                </a:solidFill>
                <a:latin typeface="Gill Sans" charset="0"/>
                <a:ea typeface="ＭＳ Ｐゴシック" charset="0"/>
              </a:rPr>
              <a:t>Problem: this principle is sometimes stated as </a:t>
            </a:r>
            <a:r>
              <a:rPr lang="ja-JP" altLang="en-US">
                <a:solidFill>
                  <a:schemeClr val="tx2"/>
                </a:solidFill>
                <a:latin typeface="Gill Sans" charset="0"/>
                <a:ea typeface="ＭＳ Ｐゴシック" charset="0"/>
              </a:rPr>
              <a:t>“</a:t>
            </a:r>
            <a:r>
              <a:rPr lang="en-US" altLang="ja-JP">
                <a:solidFill>
                  <a:schemeClr val="tx2"/>
                </a:solidFill>
                <a:latin typeface="Gill Sans" charset="0"/>
                <a:ea typeface="ＭＳ Ｐゴシック" charset="0"/>
              </a:rPr>
              <a:t>x = y iff whatever is true of x is true of y and vice versa</a:t>
            </a:r>
            <a:r>
              <a:rPr lang="ja-JP" altLang="en-US">
                <a:solidFill>
                  <a:schemeClr val="tx2"/>
                </a:solidFill>
                <a:latin typeface="Gill Sans" charset="0"/>
                <a:ea typeface="ＭＳ Ｐゴシック" charset="0"/>
              </a:rPr>
              <a:t>”</a:t>
            </a:r>
            <a:r>
              <a:rPr lang="en-US" altLang="ja-JP">
                <a:solidFill>
                  <a:schemeClr val="tx2"/>
                </a:solidFill>
                <a:latin typeface="Gill Sans" charset="0"/>
                <a:ea typeface="ＭＳ Ｐゴシック" charset="0"/>
              </a:rPr>
              <a:t> but not every grammatical predicate assigns a </a:t>
            </a:r>
            <a:r>
              <a:rPr lang="en-US" altLang="ja-JP" i="1">
                <a:solidFill>
                  <a:schemeClr val="tx2"/>
                </a:solidFill>
                <a:latin typeface="Gill Sans" charset="0"/>
                <a:ea typeface="ＭＳ Ｐゴシック" charset="0"/>
              </a:rPr>
              <a:t>property</a:t>
            </a:r>
            <a:r>
              <a:rPr lang="en-US" altLang="ja-JP">
                <a:solidFill>
                  <a:schemeClr val="tx2"/>
                </a:solidFill>
                <a:latin typeface="Gill Sans" charset="0"/>
                <a:ea typeface="ＭＳ Ｐゴシック" charset="0"/>
              </a:rPr>
              <a:t> to the object of which it is true! </a:t>
            </a:r>
            <a:endParaRPr lang="en-US">
              <a:solidFill>
                <a:schemeClr val="tx2"/>
              </a:solidFill>
              <a:latin typeface="Gill Sans" charset="0"/>
              <a:ea typeface="ＭＳ Ｐゴシック"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t="14815" b="16104"/>
          <a:stretch>
            <a:fillRect/>
          </a:stretch>
        </p:blipFill>
        <p:spPr bwMode="auto">
          <a:xfrm flipH="1">
            <a:off x="6057900" y="685800"/>
            <a:ext cx="30861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051550" y="2790825"/>
            <a:ext cx="3087688" cy="584200"/>
          </a:xfrm>
          <a:prstGeom prst="rect">
            <a:avLst/>
          </a:prstGeom>
          <a:solidFill>
            <a:srgbClr val="E3B46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r>
              <a:rPr lang="en-US" sz="1600">
                <a:latin typeface="Gill Sans" charset="0"/>
                <a:cs typeface="Gill Sans" charset="0"/>
              </a:rPr>
              <a:t>An equivalence relation partitions a set into equivalence classes.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Indiscernibility of Identicals</a:t>
            </a:r>
          </a:p>
        </p:txBody>
      </p:sp>
      <p:sp>
        <p:nvSpPr>
          <p:cNvPr id="52227" name="Rectangle 3"/>
          <p:cNvSpPr>
            <a:spLocks noGrp="1" noChangeArrowheads="1"/>
          </p:cNvSpPr>
          <p:nvPr>
            <p:ph idx="1"/>
          </p:nvPr>
        </p:nvSpPr>
        <p:spPr>
          <a:xfrm>
            <a:off x="533400" y="1143000"/>
            <a:ext cx="7772400" cy="4953000"/>
          </a:xfrm>
        </p:spPr>
        <p:txBody>
          <a:bodyPr/>
          <a:lstStyle/>
          <a:p>
            <a:pPr eaLnBrk="1" hangingPunct="1">
              <a:lnSpc>
                <a:spcPct val="90000"/>
              </a:lnSpc>
              <a:spcAft>
                <a:spcPts val="6000"/>
              </a:spcAft>
            </a:pPr>
            <a:r>
              <a:rPr lang="en-US">
                <a:latin typeface="Gill Sans" charset="0"/>
                <a:ea typeface="ＭＳ Ｐゴシック" charset="0"/>
              </a:rPr>
              <a:t>If x = y then x and y have exactly the same properties</a:t>
            </a:r>
          </a:p>
          <a:p>
            <a:pPr lvl="1" eaLnBrk="1" hangingPunct="1">
              <a:lnSpc>
                <a:spcPct val="90000"/>
              </a:lnSpc>
              <a:spcAft>
                <a:spcPts val="6000"/>
              </a:spcAft>
            </a:pPr>
            <a:r>
              <a:rPr lang="en-US">
                <a:latin typeface="Gill Sans" charset="0"/>
                <a:ea typeface="ＭＳ Ｐゴシック" charset="0"/>
              </a:rPr>
              <a:t>Example: The Morning Star = The Evening Star therefore since the Morning Star is really a planet, The Evening Star is really a planet.</a:t>
            </a:r>
          </a:p>
          <a:p>
            <a:pPr lvl="1" eaLnBrk="1" hangingPunct="1">
              <a:lnSpc>
                <a:spcPct val="90000"/>
              </a:lnSpc>
              <a:spcAft>
                <a:spcPts val="6000"/>
              </a:spcAft>
            </a:pPr>
            <a:r>
              <a:rPr lang="en-US">
                <a:latin typeface="Gill Sans" charset="0"/>
                <a:ea typeface="ＭＳ Ｐゴシック" charset="0"/>
              </a:rPr>
              <a:t>Example: Mark Twain = Samuel Clemens therefore since Mark Twain has the properties of being a journalist, being the author of </a:t>
            </a:r>
            <a:r>
              <a:rPr lang="en-US" i="1">
                <a:latin typeface="Gill Sans" charset="0"/>
                <a:ea typeface="ＭＳ Ｐゴシック" charset="0"/>
              </a:rPr>
              <a:t>Huckelberry Finn, etc. </a:t>
            </a:r>
            <a:r>
              <a:rPr lang="en-US">
                <a:latin typeface="Gill Sans" charset="0"/>
                <a:ea typeface="ＭＳ Ｐゴシック" charset="0"/>
              </a:rPr>
              <a:t>Samuel Clemens has those properties.</a:t>
            </a:r>
          </a:p>
          <a:p>
            <a:pPr eaLnBrk="1" hangingPunct="1">
              <a:lnSpc>
                <a:spcPct val="90000"/>
              </a:lnSpc>
              <a:spcAft>
                <a:spcPts val="6000"/>
              </a:spcAft>
            </a:pPr>
            <a:r>
              <a:rPr lang="en-US">
                <a:latin typeface="Gill Sans" charset="0"/>
                <a:ea typeface="ＭＳ Ｐゴシック" charset="0"/>
              </a:rPr>
              <a:t>So if two names, </a:t>
            </a:r>
            <a:r>
              <a:rPr lang="en-US" i="1">
                <a:latin typeface="Gill Sans" charset="0"/>
                <a:ea typeface="ＭＳ Ｐゴシック" charset="0"/>
              </a:rPr>
              <a:t>a</a:t>
            </a:r>
            <a:r>
              <a:rPr lang="en-US">
                <a:latin typeface="Gill Sans" charset="0"/>
                <a:ea typeface="ＭＳ Ｐゴシック" charset="0"/>
              </a:rPr>
              <a:t> and </a:t>
            </a:r>
            <a:r>
              <a:rPr lang="en-US" i="1">
                <a:latin typeface="Gill Sans" charset="0"/>
                <a:ea typeface="ＭＳ Ｐゴシック" charset="0"/>
              </a:rPr>
              <a:t>b</a:t>
            </a:r>
            <a:r>
              <a:rPr lang="en-US">
                <a:latin typeface="Gill Sans" charset="0"/>
                <a:ea typeface="ＭＳ Ｐゴシック" charset="0"/>
              </a:rPr>
              <a:t>, refer to different temporal (or spatial) parts of an object, </a:t>
            </a:r>
            <a:r>
              <a:rPr lang="en-US" i="1">
                <a:latin typeface="Gill Sans" charset="0"/>
                <a:ea typeface="ＭＳ Ｐゴシック" charset="0"/>
              </a:rPr>
              <a:t>a </a:t>
            </a:r>
            <a:r>
              <a:rPr lang="en-US">
                <a:latin typeface="Gill Sans" charset="0"/>
                <a:ea typeface="ＭＳ Ｐゴシック" charset="0"/>
              </a:rPr>
              <a:t>≠ </a:t>
            </a:r>
            <a:r>
              <a:rPr lang="en-US" i="1">
                <a:latin typeface="Gill Sans" charset="0"/>
                <a:ea typeface="ＭＳ Ｐゴシック" charset="0"/>
              </a:rPr>
              <a:t>b</a:t>
            </a:r>
            <a:r>
              <a:rPr lang="en-US">
                <a:latin typeface="Gill Sans" charset="0"/>
                <a:ea typeface="ＭＳ Ｐゴシック"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Solution to the Identity Puzzle</a:t>
            </a:r>
          </a:p>
        </p:txBody>
      </p:sp>
      <p:sp>
        <p:nvSpPr>
          <p:cNvPr id="44035" name="Rectangle 3"/>
          <p:cNvSpPr>
            <a:spLocks noGrp="1" noChangeArrowheads="1"/>
          </p:cNvSpPr>
          <p:nvPr>
            <p:ph idx="1"/>
          </p:nvPr>
        </p:nvSpPr>
        <p:spPr/>
        <p:txBody>
          <a:bodyPr/>
          <a:lstStyle/>
          <a:p>
            <a:pPr lvl="3" eaLnBrk="1" hangingPunct="1">
              <a:lnSpc>
                <a:spcPct val="90000"/>
              </a:lnSpc>
              <a:buFont typeface="Arial" charset="0"/>
              <a:buNone/>
            </a:pPr>
            <a:r>
              <a:rPr lang="en-US">
                <a:latin typeface="Gill Sans" charset="0"/>
                <a:ea typeface="ＭＳ Ｐゴシック" charset="0"/>
              </a:rPr>
              <a:t>(1) The Morning Star = The Evening Star</a:t>
            </a:r>
          </a:p>
          <a:p>
            <a:pPr lvl="3" eaLnBrk="1" hangingPunct="1">
              <a:lnSpc>
                <a:spcPct val="90000"/>
              </a:lnSpc>
              <a:spcAft>
                <a:spcPts val="5400"/>
              </a:spcAft>
              <a:buFont typeface="Arial" charset="0"/>
              <a:buNone/>
            </a:pPr>
            <a:r>
              <a:rPr lang="en-US">
                <a:latin typeface="Gill Sans" charset="0"/>
                <a:ea typeface="ＭＳ Ｐゴシック" charset="0"/>
              </a:rPr>
              <a:t>(2) The Morning Star = The Morning Star</a:t>
            </a:r>
          </a:p>
          <a:p>
            <a:pPr eaLnBrk="1" hangingPunct="1">
              <a:lnSpc>
                <a:spcPct val="90000"/>
              </a:lnSpc>
              <a:spcAft>
                <a:spcPts val="5400"/>
              </a:spcAft>
            </a:pPr>
            <a:r>
              <a:rPr lang="en-US">
                <a:latin typeface="Gill Sans" charset="0"/>
                <a:ea typeface="ＭＳ Ｐゴシック" charset="0"/>
              </a:rPr>
              <a:t>What makes (1) and (2) true is that fact that the </a:t>
            </a:r>
            <a:r>
              <a:rPr lang="en-US" i="1">
                <a:latin typeface="Gill Sans" charset="0"/>
                <a:ea typeface="ＭＳ Ｐゴシック" charset="0"/>
              </a:rPr>
              <a:t>referents</a:t>
            </a:r>
            <a:r>
              <a:rPr lang="en-US">
                <a:latin typeface="Gill Sans" charset="0"/>
                <a:ea typeface="ＭＳ Ｐゴシック" charset="0"/>
              </a:rPr>
              <a:t> of </a:t>
            </a:r>
            <a:r>
              <a:rPr lang="ja-JP" altLang="en-US">
                <a:latin typeface="Gill Sans" charset="0"/>
                <a:ea typeface="ＭＳ Ｐゴシック" charset="0"/>
              </a:rPr>
              <a:t>“</a:t>
            </a:r>
            <a:r>
              <a:rPr lang="en-US" altLang="ja-JP">
                <a:latin typeface="Gill Sans" charset="0"/>
                <a:ea typeface="ＭＳ Ｐゴシック" charset="0"/>
              </a:rPr>
              <a:t>The Morning Star</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The Evening Star</a:t>
            </a:r>
            <a:r>
              <a:rPr lang="ja-JP" altLang="en-US">
                <a:latin typeface="Gill Sans" charset="0"/>
                <a:ea typeface="ＭＳ Ｐゴシック" charset="0"/>
              </a:rPr>
              <a:t>”</a:t>
            </a:r>
            <a:r>
              <a:rPr lang="en-US" altLang="ja-JP">
                <a:latin typeface="Gill Sans" charset="0"/>
                <a:ea typeface="ＭＳ Ｐゴシック" charset="0"/>
              </a:rPr>
              <a:t> are the same.</a:t>
            </a:r>
          </a:p>
          <a:p>
            <a:pPr eaLnBrk="1" hangingPunct="1">
              <a:lnSpc>
                <a:spcPct val="90000"/>
              </a:lnSpc>
              <a:spcAft>
                <a:spcPts val="5400"/>
              </a:spcAft>
            </a:pPr>
            <a:r>
              <a:rPr lang="en-US">
                <a:latin typeface="Gill Sans" charset="0"/>
                <a:ea typeface="ＭＳ Ｐゴシック" charset="0"/>
              </a:rPr>
              <a:t>The same fact about the world makes them true</a:t>
            </a:r>
          </a:p>
          <a:p>
            <a:pPr eaLnBrk="1" hangingPunct="1">
              <a:lnSpc>
                <a:spcPct val="90000"/>
              </a:lnSpc>
              <a:spcAft>
                <a:spcPts val="5400"/>
              </a:spcAft>
            </a:pPr>
            <a:r>
              <a:rPr lang="en-US">
                <a:latin typeface="Gill Sans" charset="0"/>
                <a:ea typeface="ＭＳ Ｐゴシック" charset="0"/>
              </a:rPr>
              <a:t>But the </a:t>
            </a:r>
            <a:r>
              <a:rPr lang="en-US" i="1">
                <a:latin typeface="Gill Sans" charset="0"/>
                <a:ea typeface="ＭＳ Ｐゴシック" charset="0"/>
              </a:rPr>
              <a:t>sense</a:t>
            </a:r>
            <a:r>
              <a:rPr lang="en-US">
                <a:latin typeface="Gill Sans" charset="0"/>
                <a:ea typeface="ＭＳ Ｐゴシック" charset="0"/>
              </a:rPr>
              <a:t> of these expressions isn</a:t>
            </a:r>
            <a:r>
              <a:rPr lang="ja-JP" altLang="en-US">
                <a:latin typeface="Gill Sans" charset="0"/>
                <a:ea typeface="ＭＳ Ｐゴシック" charset="0"/>
              </a:rPr>
              <a:t>’</a:t>
            </a:r>
            <a:r>
              <a:rPr lang="en-US" altLang="ja-JP">
                <a:latin typeface="Gill Sans" charset="0"/>
                <a:ea typeface="ＭＳ Ｐゴシック" charset="0"/>
              </a:rPr>
              <a:t>t the same</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Same sense, same reference</a:t>
            </a:r>
          </a:p>
        </p:txBody>
      </p:sp>
      <p:sp>
        <p:nvSpPr>
          <p:cNvPr id="46083" name="Rectangle 3"/>
          <p:cNvSpPr>
            <a:spLocks noGrp="1" noChangeArrowheads="1"/>
          </p:cNvSpPr>
          <p:nvPr>
            <p:ph idx="1"/>
          </p:nvPr>
        </p:nvSpPr>
        <p:spPr>
          <a:xfrm>
            <a:off x="685800" y="914400"/>
            <a:ext cx="7772400" cy="5715000"/>
          </a:xfrm>
        </p:spPr>
        <p:txBody>
          <a:bodyPr/>
          <a:lstStyle/>
          <a:p>
            <a:pPr lvl="3" eaLnBrk="1" hangingPunct="1">
              <a:lnSpc>
                <a:spcPct val="90000"/>
              </a:lnSpc>
              <a:buFont typeface="Arial" charset="0"/>
              <a:buNone/>
            </a:pPr>
            <a:r>
              <a:rPr lang="en-US">
                <a:latin typeface="Gill Sans" charset="0"/>
                <a:ea typeface="ＭＳ Ｐゴシック" charset="0"/>
              </a:rPr>
              <a:t>(1) The Morning Star = The Evening Star</a:t>
            </a:r>
          </a:p>
          <a:p>
            <a:pPr lvl="3" eaLnBrk="1" hangingPunct="1">
              <a:lnSpc>
                <a:spcPct val="90000"/>
              </a:lnSpc>
              <a:spcAft>
                <a:spcPts val="3600"/>
              </a:spcAft>
              <a:buFont typeface="Arial" charset="0"/>
              <a:buNone/>
            </a:pPr>
            <a:r>
              <a:rPr lang="en-US">
                <a:latin typeface="Gill Sans" charset="0"/>
                <a:ea typeface="ＭＳ Ｐゴシック" charset="0"/>
              </a:rPr>
              <a:t>(2) The Morning Star = The Morning Star</a:t>
            </a:r>
          </a:p>
          <a:p>
            <a:pPr eaLnBrk="1" hangingPunct="1">
              <a:lnSpc>
                <a:spcPct val="90000"/>
              </a:lnSpc>
              <a:spcAft>
                <a:spcPts val="3600"/>
              </a:spcAft>
            </a:pPr>
            <a:r>
              <a:rPr lang="en-US">
                <a:latin typeface="Gill Sans" charset="0"/>
                <a:ea typeface="ＭＳ Ｐゴシック" charset="0"/>
              </a:rPr>
              <a:t>Where the senses of expressions are the same, they refer to the same thing.</a:t>
            </a:r>
          </a:p>
          <a:p>
            <a:pPr eaLnBrk="1" hangingPunct="1">
              <a:lnSpc>
                <a:spcPct val="90000"/>
              </a:lnSpc>
              <a:spcAft>
                <a:spcPts val="3600"/>
              </a:spcAft>
            </a:pPr>
            <a:r>
              <a:rPr lang="en-US">
                <a:latin typeface="Gill Sans" charset="0"/>
                <a:ea typeface="ＭＳ Ｐゴシック" charset="0"/>
              </a:rPr>
              <a:t>So we know the expressions on either side of the identity in (2), i.e </a:t>
            </a:r>
            <a:r>
              <a:rPr lang="ja-JP" altLang="en-US">
                <a:latin typeface="Gill Sans" charset="0"/>
                <a:ea typeface="ＭＳ Ｐゴシック" charset="0"/>
              </a:rPr>
              <a:t>“</a:t>
            </a:r>
            <a:r>
              <a:rPr lang="en-US" altLang="ja-JP">
                <a:latin typeface="Gill Sans" charset="0"/>
                <a:ea typeface="ＭＳ Ｐゴシック" charset="0"/>
              </a:rPr>
              <a:t>The Morning Star,</a:t>
            </a:r>
            <a:r>
              <a:rPr lang="ja-JP" altLang="en-US">
                <a:latin typeface="Gill Sans" charset="0"/>
                <a:ea typeface="ＭＳ Ｐゴシック" charset="0"/>
              </a:rPr>
              <a:t>”</a:t>
            </a:r>
            <a:r>
              <a:rPr lang="en-US" altLang="ja-JP">
                <a:latin typeface="Gill Sans" charset="0"/>
                <a:ea typeface="ＭＳ Ｐゴシック" charset="0"/>
              </a:rPr>
              <a:t> refer to the same thing--hence that (2) is true.</a:t>
            </a:r>
          </a:p>
          <a:p>
            <a:pPr eaLnBrk="1" hangingPunct="1">
              <a:lnSpc>
                <a:spcPct val="90000"/>
              </a:lnSpc>
              <a:spcAft>
                <a:spcPts val="3600"/>
              </a:spcAft>
            </a:pPr>
            <a:r>
              <a:rPr lang="en-US">
                <a:latin typeface="Gill Sans" charset="0"/>
                <a:ea typeface="ＭＳ Ｐゴシック" charset="0"/>
              </a:rPr>
              <a:t>Synonomy is sameness of sense--so we know also that, e.g. the tallest bachelor in the class is the tallest unmarried male in the class.</a:t>
            </a:r>
          </a:p>
          <a:p>
            <a:pPr eaLnBrk="1" hangingPunct="1">
              <a:lnSpc>
                <a:spcPct val="90000"/>
              </a:lnSpc>
              <a:spcAft>
                <a:spcPts val="3600"/>
              </a:spcAft>
            </a:pPr>
            <a:r>
              <a:rPr lang="en-US">
                <a:latin typeface="Gill Sans" charset="0"/>
                <a:ea typeface="ＭＳ Ｐゴシック" charset="0"/>
              </a:rPr>
              <a:t>We know these things by language alone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Different sense, same reference</a:t>
            </a:r>
          </a:p>
        </p:txBody>
      </p:sp>
      <p:sp>
        <p:nvSpPr>
          <p:cNvPr id="59394" name="Rectangle 3"/>
          <p:cNvSpPr>
            <a:spLocks noGrp="1" noChangeArrowheads="1"/>
          </p:cNvSpPr>
          <p:nvPr>
            <p:ph idx="1"/>
          </p:nvPr>
        </p:nvSpPr>
        <p:spPr/>
        <p:txBody>
          <a:bodyPr/>
          <a:lstStyle/>
          <a:p>
            <a:pPr lvl="3" eaLnBrk="1" hangingPunct="1">
              <a:lnSpc>
                <a:spcPct val="90000"/>
              </a:lnSpc>
              <a:buFont typeface="Arial" charset="0"/>
              <a:buNone/>
            </a:pPr>
            <a:r>
              <a:rPr lang="en-US">
                <a:latin typeface="Gill Sans" charset="0"/>
                <a:ea typeface="ＭＳ Ｐゴシック" charset="0"/>
              </a:rPr>
              <a:t>(1) The Morning Star = The Evening Star</a:t>
            </a:r>
          </a:p>
          <a:p>
            <a:pPr lvl="3" eaLnBrk="1" hangingPunct="1">
              <a:lnSpc>
                <a:spcPct val="90000"/>
              </a:lnSpc>
              <a:spcAft>
                <a:spcPts val="4200"/>
              </a:spcAft>
              <a:buFont typeface="Arial" charset="0"/>
              <a:buNone/>
            </a:pPr>
            <a:r>
              <a:rPr lang="en-US">
                <a:latin typeface="Gill Sans" charset="0"/>
                <a:ea typeface="ＭＳ Ｐゴシック" charset="0"/>
              </a:rPr>
              <a:t>(2) The Morning Star = The Morning Star</a:t>
            </a:r>
          </a:p>
          <a:p>
            <a:pPr eaLnBrk="1" hangingPunct="1">
              <a:spcAft>
                <a:spcPts val="4200"/>
              </a:spcAft>
            </a:pPr>
            <a:r>
              <a:rPr lang="en-US">
                <a:latin typeface="Gill Sans" charset="0"/>
                <a:ea typeface="ＭＳ Ｐゴシック" charset="0"/>
              </a:rPr>
              <a:t>But expressions with different </a:t>
            </a:r>
            <a:r>
              <a:rPr lang="en-US" i="1">
                <a:latin typeface="Gill Sans" charset="0"/>
                <a:ea typeface="ＭＳ Ｐゴシック" charset="0"/>
              </a:rPr>
              <a:t>sense</a:t>
            </a:r>
            <a:r>
              <a:rPr lang="en-US">
                <a:latin typeface="Gill Sans" charset="0"/>
                <a:ea typeface="ＭＳ Ｐゴシック" charset="0"/>
              </a:rPr>
              <a:t> </a:t>
            </a:r>
            <a:r>
              <a:rPr lang="en-US" b="1">
                <a:latin typeface="Gill Sans" charset="0"/>
                <a:ea typeface="ＭＳ Ｐゴシック" charset="0"/>
              </a:rPr>
              <a:t>may</a:t>
            </a:r>
            <a:r>
              <a:rPr lang="en-US">
                <a:latin typeface="Gill Sans" charset="0"/>
                <a:ea typeface="ＭＳ Ｐゴシック" charset="0"/>
              </a:rPr>
              <a:t> </a:t>
            </a:r>
            <a:r>
              <a:rPr lang="en-US" i="1">
                <a:latin typeface="Gill Sans" charset="0"/>
                <a:ea typeface="ＭＳ Ｐゴシック" charset="0"/>
              </a:rPr>
              <a:t>refer</a:t>
            </a:r>
            <a:r>
              <a:rPr lang="en-US">
                <a:latin typeface="Gill Sans" charset="0"/>
                <a:ea typeface="ＭＳ Ｐゴシック" charset="0"/>
              </a:rPr>
              <a:t> to the same thing</a:t>
            </a:r>
          </a:p>
          <a:p>
            <a:pPr eaLnBrk="1" hangingPunct="1">
              <a:spcAft>
                <a:spcPts val="4200"/>
              </a:spcAft>
            </a:pPr>
            <a:r>
              <a:rPr lang="en-US">
                <a:latin typeface="Gill Sans" charset="0"/>
                <a:ea typeface="ＭＳ Ｐゴシック" charset="0"/>
              </a:rPr>
              <a:t>And we can</a:t>
            </a:r>
            <a:r>
              <a:rPr lang="ja-JP" altLang="en-US">
                <a:latin typeface="Gill Sans" charset="0"/>
                <a:ea typeface="ＭＳ Ｐゴシック" charset="0"/>
              </a:rPr>
              <a:t>’</a:t>
            </a:r>
            <a:r>
              <a:rPr lang="en-US" altLang="ja-JP">
                <a:latin typeface="Gill Sans" charset="0"/>
                <a:ea typeface="ＭＳ Ｐゴシック" charset="0"/>
              </a:rPr>
              <a:t>t determine whether or not they do that just by language alone</a:t>
            </a:r>
          </a:p>
          <a:p>
            <a:pPr eaLnBrk="1" hangingPunct="1">
              <a:spcAft>
                <a:spcPts val="4200"/>
              </a:spcAft>
            </a:pPr>
            <a:r>
              <a:rPr lang="en-US">
                <a:latin typeface="Gill Sans" charset="0"/>
                <a:ea typeface="ＭＳ Ｐゴシック" charset="0"/>
              </a:rPr>
              <a:t>So The Morning Star = The Evening Star was an important astronomical discovery</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52387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Different sense, same reference </a:t>
            </a:r>
          </a:p>
        </p:txBody>
      </p:sp>
      <p:sp>
        <p:nvSpPr>
          <p:cNvPr id="61442" name="Rectangle 3"/>
          <p:cNvSpPr>
            <a:spLocks noGrp="1" noChangeArrowheads="1"/>
          </p:cNvSpPr>
          <p:nvPr>
            <p:ph idx="1"/>
          </p:nvPr>
        </p:nvSpPr>
        <p:spPr>
          <a:xfrm>
            <a:off x="0" y="4876800"/>
            <a:ext cx="8991600" cy="1600200"/>
          </a:xfrm>
        </p:spPr>
        <p:txBody>
          <a:bodyPr/>
          <a:lstStyle/>
          <a:p>
            <a:pPr eaLnBrk="1" hangingPunct="1">
              <a:lnSpc>
                <a:spcPct val="90000"/>
              </a:lnSpc>
              <a:buFontTx/>
              <a:buNone/>
            </a:pPr>
            <a:r>
              <a:rPr lang="en-US" i="1">
                <a:latin typeface="Gill Sans" charset="0"/>
                <a:ea typeface="ＭＳ Ｐゴシック" charset="0"/>
              </a:rPr>
              <a:t>	The </a:t>
            </a:r>
            <a:r>
              <a:rPr lang="en-US" i="1">
                <a:solidFill>
                  <a:srgbClr val="FF0000"/>
                </a:solidFill>
                <a:latin typeface="Gill Sans" charset="0"/>
                <a:ea typeface="ＭＳ Ｐゴシック" charset="0"/>
              </a:rPr>
              <a:t>point of intersection of a and b </a:t>
            </a:r>
            <a:r>
              <a:rPr lang="en-US" i="1">
                <a:latin typeface="Gill Sans" charset="0"/>
                <a:ea typeface="ＭＳ Ｐゴシック" charset="0"/>
              </a:rPr>
              <a:t>is then the same as the</a:t>
            </a:r>
            <a:r>
              <a:rPr lang="en-US" i="1">
                <a:solidFill>
                  <a:srgbClr val="FF0000"/>
                </a:solidFill>
                <a:latin typeface="Gill Sans" charset="0"/>
                <a:ea typeface="ＭＳ Ｐゴシック" charset="0"/>
              </a:rPr>
              <a:t> point of intersection of b and c</a:t>
            </a:r>
            <a:r>
              <a:rPr lang="en-US" i="1">
                <a:latin typeface="Gill Sans" charset="0"/>
                <a:ea typeface="ＭＳ Ｐゴシック" charset="0"/>
              </a:rPr>
              <a:t>. So we have different designations for the same point, and these names ('point of intersection of a and b', 'point of intersection of b and c') likewise indicate the mode of presentation; and hence the statement contains actual knowledge.</a:t>
            </a:r>
            <a:endParaRPr lang="en-US" sz="2800" i="1">
              <a:latin typeface="Gill Sans" charset="0"/>
              <a:ea typeface="ＭＳ Ｐゴシック" charset="0"/>
            </a:endParaRPr>
          </a:p>
        </p:txBody>
      </p:sp>
      <p:sp>
        <p:nvSpPr>
          <p:cNvPr id="61443" name="AutoShape 5"/>
          <p:cNvSpPr>
            <a:spLocks noChangeArrowheads="1"/>
          </p:cNvSpPr>
          <p:nvPr/>
        </p:nvSpPr>
        <p:spPr bwMode="auto">
          <a:xfrm>
            <a:off x="2305050" y="954088"/>
            <a:ext cx="3962400" cy="3352800"/>
          </a:xfrm>
          <a:prstGeom prst="triangle">
            <a:avLst>
              <a:gd name="adj" fmla="val 50000"/>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61444" name="Line 6"/>
          <p:cNvSpPr>
            <a:spLocks noChangeShapeType="1"/>
          </p:cNvSpPr>
          <p:nvPr/>
        </p:nvSpPr>
        <p:spPr bwMode="auto">
          <a:xfrm>
            <a:off x="4267200" y="990600"/>
            <a:ext cx="0" cy="3316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5" name="Line 7"/>
          <p:cNvSpPr>
            <a:spLocks noChangeShapeType="1"/>
          </p:cNvSpPr>
          <p:nvPr/>
        </p:nvSpPr>
        <p:spPr bwMode="auto">
          <a:xfrm flipV="1">
            <a:off x="2305050" y="2554288"/>
            <a:ext cx="2895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6" name="Line 8"/>
          <p:cNvSpPr>
            <a:spLocks noChangeShapeType="1"/>
          </p:cNvSpPr>
          <p:nvPr/>
        </p:nvSpPr>
        <p:spPr bwMode="auto">
          <a:xfrm flipH="1" flipV="1">
            <a:off x="3348038" y="2581275"/>
            <a:ext cx="2919412" cy="1725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Oval 10"/>
          <p:cNvSpPr>
            <a:spLocks noChangeArrowheads="1"/>
          </p:cNvSpPr>
          <p:nvPr/>
        </p:nvSpPr>
        <p:spPr bwMode="auto">
          <a:xfrm>
            <a:off x="4195763" y="3057525"/>
            <a:ext cx="152400" cy="152400"/>
          </a:xfrm>
          <a:prstGeom prst="ellipse">
            <a:avLst/>
          </a:prstGeom>
          <a:solidFill>
            <a:srgbClr val="FF0000"/>
          </a:solidFill>
          <a:ln w="9525">
            <a:solidFill>
              <a:schemeClr val="tx1"/>
            </a:solidFill>
            <a:round/>
            <a:headEnd/>
            <a:tailEnd/>
          </a:ln>
        </p:spPr>
        <p:txBody>
          <a:bodyPr wrap="none" anchor="ctr"/>
          <a:lstStyle/>
          <a:p>
            <a:pPr eaLnBrk="0" hangingPunct="0"/>
            <a:endParaRPr lang="en-US"/>
          </a:p>
        </p:txBody>
      </p:sp>
      <p:sp>
        <p:nvSpPr>
          <p:cNvPr id="61448" name="Text Box 11"/>
          <p:cNvSpPr txBox="1">
            <a:spLocks noChangeArrowheads="1"/>
          </p:cNvSpPr>
          <p:nvPr/>
        </p:nvSpPr>
        <p:spPr bwMode="auto">
          <a:xfrm flipH="1">
            <a:off x="3448050" y="3316288"/>
            <a:ext cx="230188"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a:t>
            </a:r>
          </a:p>
        </p:txBody>
      </p:sp>
      <p:sp>
        <p:nvSpPr>
          <p:cNvPr id="61449" name="Text Box 12"/>
          <p:cNvSpPr txBox="1">
            <a:spLocks noChangeArrowheads="1"/>
          </p:cNvSpPr>
          <p:nvPr/>
        </p:nvSpPr>
        <p:spPr bwMode="auto">
          <a:xfrm>
            <a:off x="4972050" y="3392488"/>
            <a:ext cx="3048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c</a:t>
            </a:r>
          </a:p>
        </p:txBody>
      </p:sp>
      <p:sp>
        <p:nvSpPr>
          <p:cNvPr id="61450" name="Text Box 13"/>
          <p:cNvSpPr txBox="1">
            <a:spLocks noChangeArrowheads="1"/>
          </p:cNvSpPr>
          <p:nvPr/>
        </p:nvSpPr>
        <p:spPr bwMode="auto">
          <a:xfrm>
            <a:off x="4086225" y="3740150"/>
            <a:ext cx="346075" cy="466725"/>
          </a:xfrm>
          <a:prstGeom prst="rect">
            <a:avLst/>
          </a:prstGeom>
          <a:solidFill>
            <a:schemeClr val="accent1"/>
          </a:solidFill>
          <a:ln w="9525">
            <a:solidFill>
              <a:schemeClr val="accent1"/>
            </a:solidFill>
            <a:miter lim="800000"/>
            <a:headEnd/>
            <a:tailEnd/>
          </a:ln>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b</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Substitutivity vindicated!</a:t>
            </a:r>
          </a:p>
        </p:txBody>
      </p:sp>
      <p:sp>
        <p:nvSpPr>
          <p:cNvPr id="50179" name="Rectangle 3"/>
          <p:cNvSpPr>
            <a:spLocks noGrp="1" noChangeArrowheads="1"/>
          </p:cNvSpPr>
          <p:nvPr>
            <p:ph idx="1"/>
          </p:nvPr>
        </p:nvSpPr>
        <p:spPr>
          <a:xfrm>
            <a:off x="609600" y="990600"/>
            <a:ext cx="7848600" cy="5562600"/>
          </a:xfrm>
        </p:spPr>
        <p:txBody>
          <a:bodyPr/>
          <a:lstStyle/>
          <a:p>
            <a:pPr eaLnBrk="1" hangingPunct="1">
              <a:lnSpc>
                <a:spcPct val="90000"/>
              </a:lnSpc>
              <a:spcAft>
                <a:spcPct val="100000"/>
              </a:spcAft>
            </a:pPr>
            <a:r>
              <a:rPr lang="en-US">
                <a:latin typeface="Gill Sans" charset="0"/>
                <a:ea typeface="ＭＳ Ｐゴシック" charset="0"/>
              </a:rPr>
              <a:t>(1) and (2) express different thoughts since </a:t>
            </a:r>
            <a:r>
              <a:rPr lang="ja-JP" altLang="en-US">
                <a:latin typeface="Gill Sans" charset="0"/>
                <a:ea typeface="ＭＳ Ｐゴシック" charset="0"/>
              </a:rPr>
              <a:t>“</a:t>
            </a:r>
            <a:r>
              <a:rPr lang="en-US" altLang="ja-JP">
                <a:latin typeface="Gill Sans" charset="0"/>
                <a:ea typeface="ＭＳ Ｐゴシック" charset="0"/>
              </a:rPr>
              <a:t>Morning Star</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Evening Star</a:t>
            </a:r>
            <a:r>
              <a:rPr lang="ja-JP" altLang="en-US">
                <a:latin typeface="Gill Sans" charset="0"/>
                <a:ea typeface="ＭＳ Ｐゴシック" charset="0"/>
              </a:rPr>
              <a:t>”</a:t>
            </a:r>
            <a:r>
              <a:rPr lang="en-US" altLang="ja-JP">
                <a:latin typeface="Gill Sans" charset="0"/>
                <a:ea typeface="ＭＳ Ｐゴシック" charset="0"/>
              </a:rPr>
              <a:t> have different senses so a person can know that (2) is true without knowing that (1) is true.</a:t>
            </a:r>
          </a:p>
          <a:p>
            <a:pPr eaLnBrk="1" hangingPunct="1">
              <a:lnSpc>
                <a:spcPct val="90000"/>
              </a:lnSpc>
              <a:spcAft>
                <a:spcPct val="100000"/>
              </a:spcAft>
            </a:pPr>
            <a:r>
              <a:rPr lang="en-US">
                <a:latin typeface="Gill Sans" charset="0"/>
                <a:ea typeface="ＭＳ Ｐゴシック" charset="0"/>
              </a:rPr>
              <a:t>The </a:t>
            </a:r>
            <a:r>
              <a:rPr lang="en-US" i="1">
                <a:latin typeface="Gill Sans" charset="0"/>
                <a:ea typeface="ＭＳ Ｐゴシック" charset="0"/>
              </a:rPr>
              <a:t>senses</a:t>
            </a:r>
            <a:r>
              <a:rPr lang="en-US">
                <a:latin typeface="Gill Sans" charset="0"/>
                <a:ea typeface="ＭＳ Ｐゴシック" charset="0"/>
              </a:rPr>
              <a:t> of both (1) and (2) are determined by the </a:t>
            </a:r>
            <a:r>
              <a:rPr lang="en-US" i="1">
                <a:latin typeface="Gill Sans" charset="0"/>
                <a:ea typeface="ＭＳ Ｐゴシック" charset="0"/>
              </a:rPr>
              <a:t>senses</a:t>
            </a:r>
            <a:r>
              <a:rPr lang="en-US">
                <a:latin typeface="Gill Sans" charset="0"/>
                <a:ea typeface="ＭＳ Ｐゴシック" charset="0"/>
              </a:rPr>
              <a:t> of their parts!</a:t>
            </a:r>
          </a:p>
          <a:p>
            <a:pPr lvl="1" eaLnBrk="1" hangingPunct="1">
              <a:lnSpc>
                <a:spcPct val="90000"/>
              </a:lnSpc>
              <a:spcAft>
                <a:spcPct val="100000"/>
              </a:spcAft>
            </a:pPr>
            <a:r>
              <a:rPr lang="en-US">
                <a:latin typeface="Gill Sans" charset="0"/>
                <a:ea typeface="ＭＳ Ｐゴシック" charset="0"/>
              </a:rPr>
              <a:t>They express different proposition so a person might know that one is true without knowing that the other is</a:t>
            </a:r>
          </a:p>
          <a:p>
            <a:pPr eaLnBrk="1" hangingPunct="1">
              <a:lnSpc>
                <a:spcPct val="90000"/>
              </a:lnSpc>
              <a:spcAft>
                <a:spcPct val="100000"/>
              </a:spcAft>
            </a:pPr>
            <a:r>
              <a:rPr lang="en-US">
                <a:latin typeface="Gill Sans" charset="0"/>
                <a:ea typeface="ＭＳ Ｐゴシック" charset="0"/>
              </a:rPr>
              <a:t>The </a:t>
            </a:r>
            <a:r>
              <a:rPr lang="en-US" i="1">
                <a:latin typeface="Gill Sans" charset="0"/>
                <a:ea typeface="ＭＳ Ｐゴシック" charset="0"/>
              </a:rPr>
              <a:t>reference</a:t>
            </a:r>
            <a:r>
              <a:rPr lang="en-US">
                <a:latin typeface="Gill Sans" charset="0"/>
                <a:ea typeface="ＭＳ Ｐゴシック" charset="0"/>
              </a:rPr>
              <a:t> of (1) and (2) is determined by the </a:t>
            </a:r>
            <a:r>
              <a:rPr lang="en-US" i="1">
                <a:latin typeface="Gill Sans" charset="0"/>
                <a:ea typeface="ＭＳ Ｐゴシック" charset="0"/>
              </a:rPr>
              <a:t>reference</a:t>
            </a:r>
            <a:r>
              <a:rPr lang="en-US">
                <a:latin typeface="Gill Sans" charset="0"/>
                <a:ea typeface="ＭＳ Ｐゴシック" charset="0"/>
              </a:rPr>
              <a:t> of their parts</a:t>
            </a:r>
          </a:p>
          <a:p>
            <a:pPr lvl="1" eaLnBrk="1" hangingPunct="1">
              <a:lnSpc>
                <a:spcPct val="90000"/>
              </a:lnSpc>
              <a:spcAft>
                <a:spcPct val="100000"/>
              </a:spcAft>
            </a:pPr>
            <a:r>
              <a:rPr lang="en-US">
                <a:latin typeface="Gill Sans" charset="0"/>
                <a:ea typeface="ＭＳ Ｐゴシック" charset="0"/>
              </a:rPr>
              <a:t>The reference of both sentences is The True</a:t>
            </a:r>
          </a:p>
          <a:p>
            <a:pPr eaLnBrk="1" hangingPunct="1">
              <a:lnSpc>
                <a:spcPct val="90000"/>
              </a:lnSpc>
              <a:spcAft>
                <a:spcPct val="100000"/>
              </a:spcAft>
            </a:pPr>
            <a:r>
              <a:rPr lang="en-US">
                <a:latin typeface="Gill Sans" charset="0"/>
                <a:ea typeface="ＭＳ Ｐゴシック" charset="0"/>
              </a:rPr>
              <a:t>Our mistake was confusing sameness of reference with sameness of sense!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52387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Propositional Attitude Puzzle</a:t>
            </a:r>
          </a:p>
        </p:txBody>
      </p:sp>
      <p:sp>
        <p:nvSpPr>
          <p:cNvPr id="107523" name="Rectangle 3"/>
          <p:cNvSpPr>
            <a:spLocks noGrp="1" noChangeArrowheads="1"/>
          </p:cNvSpPr>
          <p:nvPr>
            <p:ph idx="1"/>
          </p:nvPr>
        </p:nvSpPr>
        <p:spPr>
          <a:xfrm>
            <a:off x="533400" y="990600"/>
            <a:ext cx="8153400" cy="5638800"/>
          </a:xfrm>
        </p:spPr>
        <p:txBody>
          <a:bodyPr/>
          <a:lstStyle/>
          <a:p>
            <a:pPr lvl="1" eaLnBrk="1" hangingPunct="1">
              <a:lnSpc>
                <a:spcPct val="90000"/>
              </a:lnSpc>
              <a:spcAft>
                <a:spcPct val="100000"/>
              </a:spcAft>
              <a:buFont typeface="Arial" charset="0"/>
              <a:buNone/>
            </a:pPr>
            <a:r>
              <a:rPr lang="en-US">
                <a:latin typeface="Gill Sans" charset="0"/>
                <a:ea typeface="ＭＳ Ｐゴシック" charset="0"/>
              </a:rPr>
              <a:t>(3) George believes that Mark Twain wrote </a:t>
            </a:r>
            <a:r>
              <a:rPr lang="en-US" i="1">
                <a:latin typeface="Gill Sans" charset="0"/>
                <a:ea typeface="ＭＳ Ｐゴシック" charset="0"/>
              </a:rPr>
              <a:t>Huckleberry Finn</a:t>
            </a:r>
            <a:r>
              <a:rPr lang="en-US">
                <a:latin typeface="Gill Sans" charset="0"/>
                <a:ea typeface="ＭＳ Ｐゴシック" charset="0"/>
              </a:rPr>
              <a:t>.</a:t>
            </a:r>
          </a:p>
          <a:p>
            <a:pPr lvl="1" eaLnBrk="1" hangingPunct="1">
              <a:lnSpc>
                <a:spcPct val="90000"/>
              </a:lnSpc>
              <a:spcAft>
                <a:spcPts val="3600"/>
              </a:spcAft>
              <a:buFont typeface="Arial" charset="0"/>
              <a:buNone/>
            </a:pPr>
            <a:r>
              <a:rPr lang="en-US">
                <a:latin typeface="Gill Sans" charset="0"/>
                <a:ea typeface="ＭＳ Ｐゴシック" charset="0"/>
              </a:rPr>
              <a:t>(4) George believes that Samuel Clemens wrote </a:t>
            </a:r>
            <a:r>
              <a:rPr lang="en-US" i="1">
                <a:latin typeface="Gill Sans" charset="0"/>
                <a:ea typeface="ＭＳ Ｐゴシック" charset="0"/>
              </a:rPr>
              <a:t>Huckleberry Finn</a:t>
            </a:r>
            <a:r>
              <a:rPr lang="en-US">
                <a:latin typeface="Gill Sans" charset="0"/>
                <a:ea typeface="ＭＳ Ｐゴシック" charset="0"/>
              </a:rPr>
              <a:t>.</a:t>
            </a:r>
          </a:p>
          <a:p>
            <a:pPr eaLnBrk="1" hangingPunct="1">
              <a:lnSpc>
                <a:spcPct val="90000"/>
              </a:lnSpc>
              <a:spcAft>
                <a:spcPts val="3600"/>
              </a:spcAft>
            </a:pP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have the same reference—like </a:t>
            </a:r>
            <a:r>
              <a:rPr lang="ja-JP" altLang="en-US">
                <a:latin typeface="Gill Sans" charset="0"/>
                <a:ea typeface="ＭＳ Ｐゴシック" charset="0"/>
              </a:rPr>
              <a:t>“</a:t>
            </a:r>
            <a:r>
              <a:rPr lang="en-US" altLang="ja-JP">
                <a:latin typeface="Gill Sans" charset="0"/>
                <a:ea typeface="ＭＳ Ｐゴシック" charset="0"/>
              </a:rPr>
              <a:t>The Morning Star</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The Evening Star</a:t>
            </a:r>
            <a:r>
              <a:rPr lang="ja-JP" altLang="en-US">
                <a:latin typeface="Gill Sans" charset="0"/>
                <a:ea typeface="ＭＳ Ｐゴシック" charset="0"/>
              </a:rPr>
              <a:t>”</a:t>
            </a:r>
            <a:r>
              <a:rPr lang="en-US" altLang="ja-JP">
                <a:latin typeface="Gill Sans" charset="0"/>
                <a:ea typeface="ＭＳ Ｐゴシック" charset="0"/>
              </a:rPr>
              <a:t> </a:t>
            </a:r>
            <a:r>
              <a:rPr lang="en-US" altLang="ja-JP" b="1">
                <a:latin typeface="Gill Sans" charset="0"/>
                <a:ea typeface="ＭＳ Ｐゴシック" charset="0"/>
              </a:rPr>
              <a:t>but</a:t>
            </a:r>
          </a:p>
          <a:p>
            <a:pPr eaLnBrk="1" hangingPunct="1">
              <a:lnSpc>
                <a:spcPct val="90000"/>
              </a:lnSpc>
              <a:spcAft>
                <a:spcPts val="3600"/>
              </a:spcAft>
            </a:pPr>
            <a:r>
              <a:rPr lang="en-US">
                <a:latin typeface="Gill Sans" charset="0"/>
                <a:ea typeface="ＭＳ Ｐゴシック" charset="0"/>
              </a:rPr>
              <a:t>But that</a:t>
            </a:r>
            <a:r>
              <a:rPr lang="ja-JP" altLang="en-US">
                <a:latin typeface="Gill Sans" charset="0"/>
                <a:ea typeface="ＭＳ Ｐゴシック" charset="0"/>
              </a:rPr>
              <a:t>’</a:t>
            </a:r>
            <a:r>
              <a:rPr lang="en-US" altLang="ja-JP">
                <a:latin typeface="Gill Sans" charset="0"/>
                <a:ea typeface="ＭＳ Ｐゴシック" charset="0"/>
              </a:rPr>
              <a:t>s no guarantee that (3) and (4) have the same </a:t>
            </a:r>
            <a:r>
              <a:rPr lang="en-US" altLang="ja-JP" i="1">
                <a:latin typeface="Gill Sans" charset="0"/>
                <a:ea typeface="ＭＳ Ｐゴシック" charset="0"/>
              </a:rPr>
              <a:t>truth value!</a:t>
            </a:r>
          </a:p>
          <a:p>
            <a:pPr eaLnBrk="1" hangingPunct="1">
              <a:lnSpc>
                <a:spcPct val="90000"/>
              </a:lnSpc>
              <a:spcAft>
                <a:spcPts val="3600"/>
              </a:spcAft>
            </a:pPr>
            <a:r>
              <a:rPr lang="en-US">
                <a:latin typeface="Gill Sans" charset="0"/>
                <a:ea typeface="ＭＳ Ｐゴシック" charset="0"/>
              </a:rPr>
              <a:t>Substitutivity fails!</a:t>
            </a:r>
          </a:p>
          <a:p>
            <a:pPr eaLnBrk="1" hangingPunct="1">
              <a:lnSpc>
                <a:spcPct val="90000"/>
              </a:lnSpc>
              <a:spcAft>
                <a:spcPts val="3600"/>
              </a:spcAft>
            </a:pPr>
            <a:r>
              <a:rPr lang="en-US">
                <a:latin typeface="Gill Sans" charset="0"/>
                <a:ea typeface="ＭＳ Ｐゴシック" charset="0"/>
              </a:rPr>
              <a:t>So it looks like the solution to Frege</a:t>
            </a:r>
            <a:r>
              <a:rPr lang="ja-JP" altLang="en-US">
                <a:latin typeface="Gill Sans" charset="0"/>
                <a:ea typeface="ＭＳ Ｐゴシック" charset="0"/>
              </a:rPr>
              <a:t>’</a:t>
            </a:r>
            <a:r>
              <a:rPr lang="en-US" altLang="ja-JP">
                <a:latin typeface="Gill Sans" charset="0"/>
                <a:ea typeface="ＭＳ Ｐゴシック" charset="0"/>
              </a:rPr>
              <a:t>s identity puzzle doesn</a:t>
            </a:r>
            <a:r>
              <a:rPr lang="ja-JP" altLang="en-US">
                <a:latin typeface="Gill Sans" charset="0"/>
                <a:ea typeface="ＭＳ Ｐゴシック" charset="0"/>
              </a:rPr>
              <a:t>’</a:t>
            </a:r>
            <a:r>
              <a:rPr lang="en-US" altLang="ja-JP">
                <a:latin typeface="Gill Sans" charset="0"/>
                <a:ea typeface="ＭＳ Ｐゴシック" charset="0"/>
              </a:rPr>
              <a:t>t work for Frege</a:t>
            </a:r>
            <a:r>
              <a:rPr lang="ja-JP" altLang="en-US">
                <a:latin typeface="Gill Sans" charset="0"/>
                <a:ea typeface="ＭＳ Ｐゴシック" charset="0"/>
              </a:rPr>
              <a:t>’</a:t>
            </a:r>
            <a:r>
              <a:rPr lang="en-US" altLang="ja-JP">
                <a:latin typeface="Gill Sans" charset="0"/>
                <a:ea typeface="ＭＳ Ｐゴシック" charset="0"/>
              </a:rPr>
              <a:t>s Propositional Attitude puzzle!</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identity statements be informative?</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smtClean="0">
                <a:latin typeface="Gill Sans" charset="0"/>
                <a:ea typeface="ＭＳ Ｐゴシック" charset="0"/>
              </a:rPr>
              <a:t>Suppose identity is a relation between names:</a:t>
            </a:r>
          </a:p>
          <a:p>
            <a:pPr lvl="1" eaLnBrk="1" hangingPunct="1">
              <a:lnSpc>
                <a:spcPct val="90000"/>
              </a:lnSpc>
            </a:pPr>
            <a:r>
              <a:rPr lang="en-US" dirty="0" smtClean="0">
                <a:latin typeface="Gill Sans" charset="0"/>
                <a:ea typeface="ＭＳ Ｐゴシック" charset="0"/>
              </a:rPr>
              <a:t>Then the truth value of identity statements is</a:t>
            </a:r>
            <a:r>
              <a:rPr lang="en-US" altLang="ja-JP" dirty="0" smtClean="0">
                <a:latin typeface="Gill Sans" charset="0"/>
                <a:ea typeface="ＭＳ Ｐゴシック" charset="0"/>
              </a:rPr>
              <a:t> </a:t>
            </a:r>
            <a:r>
              <a:rPr lang="en-US" altLang="ja-JP" dirty="0">
                <a:latin typeface="Gill Sans" charset="0"/>
                <a:ea typeface="ＭＳ Ｐゴシック" charset="0"/>
              </a:rPr>
              <a:t>a matter of linguistic </a:t>
            </a:r>
            <a:r>
              <a:rPr lang="en-US" altLang="ja-JP" dirty="0" smtClean="0">
                <a:latin typeface="Gill Sans" charset="0"/>
                <a:ea typeface="ＭＳ Ｐゴシック" charset="0"/>
              </a:rPr>
              <a:t>convention</a:t>
            </a:r>
          </a:p>
          <a:p>
            <a:pPr lvl="1" eaLnBrk="1" hangingPunct="1">
              <a:lnSpc>
                <a:spcPct val="90000"/>
              </a:lnSpc>
            </a:pPr>
            <a:r>
              <a:rPr lang="en-US" altLang="ja-JP" dirty="0" smtClean="0">
                <a:latin typeface="Gill Sans" charset="0"/>
                <a:ea typeface="ＭＳ Ｐゴシック" charset="0"/>
              </a:rPr>
              <a:t>Since we can adopt whatever linguistic </a:t>
            </a:r>
            <a:r>
              <a:rPr lang="en-US" altLang="ja-JP" dirty="0">
                <a:latin typeface="Gill Sans" charset="0"/>
                <a:ea typeface="ＭＳ Ｐゴシック" charset="0"/>
              </a:rPr>
              <a:t>conventions we </a:t>
            </a:r>
            <a:r>
              <a:rPr lang="en-US" altLang="ja-JP" dirty="0" smtClean="0">
                <a:latin typeface="Gill Sans" charset="0"/>
                <a:ea typeface="ＭＳ Ｐゴシック" charset="0"/>
              </a:rPr>
              <a:t>please, identity statements can’t be informative (and we shouldn’t need to investigate to discover, e.g. </a:t>
            </a:r>
            <a:r>
              <a:rPr lang="en-US" altLang="ja-JP" dirty="0" err="1" smtClean="0">
                <a:latin typeface="Gill Sans" charset="0"/>
                <a:ea typeface="ＭＳ Ｐゴシック" charset="0"/>
              </a:rPr>
              <a:t>Hesphoros</a:t>
            </a:r>
            <a:r>
              <a:rPr lang="en-US" altLang="ja-JP" dirty="0" smtClean="0">
                <a:latin typeface="Gill Sans" charset="0"/>
                <a:ea typeface="ＭＳ Ｐゴシック" charset="0"/>
              </a:rPr>
              <a:t> = </a:t>
            </a:r>
            <a:r>
              <a:rPr lang="en-US" altLang="ja-JP" dirty="0" err="1" smtClean="0">
                <a:latin typeface="Gill Sans" charset="0"/>
                <a:ea typeface="ＭＳ Ｐゴシック" charset="0"/>
              </a:rPr>
              <a:t>Phosphoros</a:t>
            </a:r>
            <a:r>
              <a:rPr lang="en-US" altLang="ja-JP" dirty="0" smtClean="0">
                <a:latin typeface="Gill Sans" charset="0"/>
                <a:ea typeface="ＭＳ Ｐゴシック" charset="0"/>
              </a:rPr>
              <a:t>)</a:t>
            </a:r>
            <a:endParaRPr lang="en-US" altLang="ja-JP" dirty="0">
              <a:latin typeface="Gill Sans" charset="0"/>
              <a:ea typeface="ＭＳ Ｐゴシック" charset="0"/>
            </a:endParaRPr>
          </a:p>
          <a:p>
            <a:pPr eaLnBrk="1" hangingPunct="1">
              <a:lnSpc>
                <a:spcPct val="90000"/>
              </a:lnSpc>
            </a:pPr>
            <a:r>
              <a:rPr lang="en-US" dirty="0" smtClean="0">
                <a:latin typeface="Gill Sans" charset="0"/>
                <a:ea typeface="ＭＳ Ｐゴシック" charset="0"/>
              </a:rPr>
              <a:t>Suppose </a:t>
            </a:r>
            <a:r>
              <a:rPr lang="en-US" dirty="0">
                <a:latin typeface="Gill Sans" charset="0"/>
                <a:ea typeface="ＭＳ Ｐゴシック" charset="0"/>
              </a:rPr>
              <a:t>it</a:t>
            </a:r>
            <a:r>
              <a:rPr lang="ja-JP" altLang="en-US" dirty="0">
                <a:latin typeface="Gill Sans" charset="0"/>
                <a:ea typeface="ＭＳ Ｐゴシック" charset="0"/>
              </a:rPr>
              <a:t>’</a:t>
            </a:r>
            <a:r>
              <a:rPr lang="en-US" altLang="ja-JP" dirty="0">
                <a:latin typeface="Gill Sans" charset="0"/>
                <a:ea typeface="ＭＳ Ｐゴシック" charset="0"/>
              </a:rPr>
              <a:t>s a relation between </a:t>
            </a:r>
            <a:r>
              <a:rPr lang="ja-JP" altLang="en-US" dirty="0">
                <a:latin typeface="Gill Sans" charset="0"/>
                <a:ea typeface="ＭＳ Ｐゴシック" charset="0"/>
              </a:rPr>
              <a:t>“</a:t>
            </a:r>
            <a:r>
              <a:rPr lang="en-US" altLang="ja-JP" dirty="0">
                <a:latin typeface="Gill Sans" charset="0"/>
                <a:ea typeface="ＭＳ Ｐゴシック" charset="0"/>
              </a:rPr>
              <a:t>objects</a:t>
            </a:r>
            <a:r>
              <a:rPr lang="ja-JP" altLang="en-US" dirty="0" smtClean="0">
                <a:latin typeface="Gill Sans" charset="0"/>
                <a:ea typeface="ＭＳ Ｐゴシック" charset="0"/>
              </a:rPr>
              <a:t>”</a:t>
            </a:r>
            <a:r>
              <a:rPr lang="en-US" altLang="ja-JP" dirty="0" smtClean="0">
                <a:latin typeface="Gill Sans" charset="0"/>
                <a:ea typeface="ＭＳ Ｐゴシック" charset="0"/>
              </a:rPr>
              <a:t>:</a:t>
            </a:r>
          </a:p>
          <a:p>
            <a:pPr lvl="1" eaLnBrk="1" hangingPunct="1">
              <a:lnSpc>
                <a:spcPct val="90000"/>
              </a:lnSpc>
            </a:pPr>
            <a:r>
              <a:rPr lang="en-US" altLang="ja-JP" dirty="0" smtClean="0">
                <a:latin typeface="Gill Sans" charset="0"/>
                <a:ea typeface="ＭＳ Ｐゴシック" charset="0"/>
              </a:rPr>
              <a:t>Then it </a:t>
            </a:r>
            <a:r>
              <a:rPr lang="en-US" altLang="ja-JP" dirty="0">
                <a:latin typeface="Gill Sans" charset="0"/>
                <a:ea typeface="ＭＳ Ｐゴシック" charset="0"/>
              </a:rPr>
              <a:t>just boils down to the relation between an object and itself, which is obvious and uncontroversial. </a:t>
            </a:r>
            <a:endParaRPr lang="en-US" altLang="ja-JP" dirty="0" smtClean="0">
              <a:latin typeface="Gill Sans" charset="0"/>
              <a:ea typeface="ＭＳ Ｐゴシック" charset="0"/>
            </a:endParaRPr>
          </a:p>
          <a:p>
            <a:pPr lvl="1" eaLnBrk="1" hangingPunct="1">
              <a:lnSpc>
                <a:spcPct val="90000"/>
              </a:lnSpc>
            </a:pPr>
            <a:r>
              <a:rPr lang="en-US" altLang="ja-JP" dirty="0" smtClean="0">
                <a:latin typeface="Gill Sans" charset="0"/>
                <a:ea typeface="ＭＳ Ｐゴシック" charset="0"/>
              </a:rPr>
              <a:t>But not all true identity statements are either obvious or uncontroversial e.g. King </a:t>
            </a:r>
            <a:r>
              <a:rPr lang="en-US" altLang="ja-JP" dirty="0">
                <a:latin typeface="Gill Sans" charset="0"/>
                <a:ea typeface="ＭＳ Ｐゴシック" charset="0"/>
              </a:rPr>
              <a:t>George wondered whether Scott = the author of </a:t>
            </a:r>
            <a:r>
              <a:rPr lang="en-US" altLang="ja-JP" i="1" dirty="0">
                <a:latin typeface="Gill Sans" charset="0"/>
                <a:ea typeface="ＭＳ Ｐゴシック" charset="0"/>
              </a:rPr>
              <a:t>Waverly</a:t>
            </a:r>
            <a:r>
              <a:rPr lang="en-US" altLang="ja-JP" i="1" dirty="0" smtClean="0">
                <a:latin typeface="Gill Sans" charset="0"/>
                <a:ea typeface="ＭＳ Ｐゴシック" charset="0"/>
              </a:rPr>
              <a:t>; </a:t>
            </a:r>
            <a:r>
              <a:rPr lang="en-US" altLang="ja-JP" dirty="0" smtClean="0">
                <a:latin typeface="Gill Sans" charset="0"/>
                <a:ea typeface="ＭＳ Ｐゴシック" charset="0"/>
              </a:rPr>
              <a:t>he  </a:t>
            </a:r>
            <a:r>
              <a:rPr lang="en-US" altLang="ja-JP" i="1" dirty="0" err="1">
                <a:latin typeface="Gill Sans" charset="0"/>
                <a:ea typeface="ＭＳ Ｐゴシック" charset="0"/>
              </a:rPr>
              <a:t>didn</a:t>
            </a:r>
            <a:r>
              <a:rPr lang="ja-JP" altLang="en-US" i="1" dirty="0">
                <a:latin typeface="Gill Sans" charset="0"/>
                <a:ea typeface="ＭＳ Ｐゴシック" charset="0"/>
              </a:rPr>
              <a:t>’</a:t>
            </a:r>
            <a:r>
              <a:rPr lang="en-US" altLang="ja-JP" i="1" dirty="0">
                <a:latin typeface="Gill Sans" charset="0"/>
                <a:ea typeface="ＭＳ Ｐゴシック" charset="0"/>
              </a:rPr>
              <a:t>t</a:t>
            </a:r>
            <a:r>
              <a:rPr lang="en-US" altLang="ja-JP" dirty="0">
                <a:latin typeface="Gill Sans" charset="0"/>
                <a:ea typeface="ＭＳ Ｐゴシック" charset="0"/>
              </a:rPr>
              <a:t> wonder whether Scott = Scott!</a:t>
            </a:r>
            <a:r>
              <a:rPr lang="en-US" altLang="ja-JP" dirty="0" smtClean="0">
                <a:latin typeface="Gill Sans" charset="0"/>
                <a:ea typeface="ＭＳ Ｐゴシック" charset="0"/>
              </a:rPr>
              <a:t>)</a:t>
            </a:r>
            <a:endParaRPr lang="en-US" dirty="0">
              <a:latin typeface="Gill Sans" charset="0"/>
              <a:ea typeface="ＭＳ Ｐゴシック" charset="0"/>
            </a:endParaRPr>
          </a:p>
        </p:txBody>
      </p:sp>
    </p:spTree>
    <p:extLst>
      <p:ext uri="{BB962C8B-B14F-4D97-AF65-F5344CB8AC3E}">
        <p14:creationId xmlns:p14="http://schemas.microsoft.com/office/powerpoint/2010/main" val="1469064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Problem with truth value</a:t>
            </a:r>
          </a:p>
        </p:txBody>
      </p:sp>
      <p:sp>
        <p:nvSpPr>
          <p:cNvPr id="122883" name="Rectangle 3"/>
          <p:cNvSpPr>
            <a:spLocks noGrp="1" noChangeArrowheads="1"/>
          </p:cNvSpPr>
          <p:nvPr>
            <p:ph idx="1"/>
          </p:nvPr>
        </p:nvSpPr>
        <p:spPr>
          <a:xfrm>
            <a:off x="685800" y="1143000"/>
            <a:ext cx="7772400" cy="5029200"/>
          </a:xfrm>
        </p:spPr>
        <p:txBody>
          <a:bodyPr/>
          <a:lstStyle/>
          <a:p>
            <a:pPr eaLnBrk="1" hangingPunct="1">
              <a:lnSpc>
                <a:spcPct val="90000"/>
              </a:lnSpc>
            </a:pPr>
            <a:r>
              <a:rPr lang="en-US">
                <a:latin typeface="Gill Sans" charset="0"/>
                <a:ea typeface="ＭＳ Ｐゴシック" charset="0"/>
              </a:rPr>
              <a:t>Remember the </a:t>
            </a:r>
            <a:r>
              <a:rPr lang="en-US" i="1">
                <a:latin typeface="Gill Sans" charset="0"/>
                <a:ea typeface="ＭＳ Ｐゴシック" charset="0"/>
              </a:rPr>
              <a:t>reference</a:t>
            </a:r>
            <a:r>
              <a:rPr lang="en-US">
                <a:latin typeface="Gill Sans" charset="0"/>
                <a:ea typeface="ＭＳ Ｐゴシック" charset="0"/>
              </a:rPr>
              <a:t> of a sentence is supposed to be its truth value.</a:t>
            </a:r>
          </a:p>
          <a:p>
            <a:pPr eaLnBrk="1" hangingPunct="1">
              <a:lnSpc>
                <a:spcPct val="90000"/>
              </a:lnSpc>
            </a:pPr>
            <a:r>
              <a:rPr lang="en-US">
                <a:latin typeface="Gill Sans" charset="0"/>
                <a:ea typeface="ＭＳ Ｐゴシック" charset="0"/>
              </a:rPr>
              <a:t>And the reference of the whole is supposed to be determined of the </a:t>
            </a:r>
            <a:r>
              <a:rPr lang="en-US" i="1">
                <a:latin typeface="Gill Sans" charset="0"/>
                <a:ea typeface="ＭＳ Ｐゴシック" charset="0"/>
              </a:rPr>
              <a:t>reference</a:t>
            </a:r>
            <a:r>
              <a:rPr lang="en-US">
                <a:latin typeface="Gill Sans" charset="0"/>
                <a:ea typeface="ＭＳ Ｐゴシック" charset="0"/>
              </a:rPr>
              <a:t> of its parts.</a:t>
            </a:r>
          </a:p>
          <a:p>
            <a:pPr lvl="1" eaLnBrk="1" hangingPunct="1">
              <a:lnSpc>
                <a:spcPct val="90000"/>
              </a:lnSpc>
            </a:pPr>
            <a:r>
              <a:rPr lang="en-US">
                <a:latin typeface="Gill Sans" charset="0"/>
                <a:ea typeface="ＭＳ Ｐゴシック" charset="0"/>
              </a:rPr>
              <a:t>(4) George believes that </a:t>
            </a:r>
            <a:r>
              <a:rPr lang="en-US">
                <a:solidFill>
                  <a:schemeClr val="tx2"/>
                </a:solidFill>
                <a:latin typeface="Gill Sans" charset="0"/>
                <a:ea typeface="ＭＳ Ｐゴシック" charset="0"/>
              </a:rPr>
              <a:t>Samuel Clemens</a:t>
            </a:r>
            <a:r>
              <a:rPr lang="en-US">
                <a:latin typeface="Gill Sans" charset="0"/>
                <a:ea typeface="ＭＳ Ｐゴシック" charset="0"/>
              </a:rPr>
              <a:t> wrote </a:t>
            </a:r>
            <a:r>
              <a:rPr lang="en-US" i="1">
                <a:latin typeface="Gill Sans" charset="0"/>
                <a:ea typeface="ＭＳ Ｐゴシック" charset="0"/>
              </a:rPr>
              <a:t>Huckleberry Finn</a:t>
            </a:r>
          </a:p>
          <a:p>
            <a:pPr eaLnBrk="1" hangingPunct="1">
              <a:lnSpc>
                <a:spcPct val="90000"/>
              </a:lnSpc>
            </a:pPr>
            <a:r>
              <a:rPr lang="en-US">
                <a:latin typeface="Gill Sans" charset="0"/>
                <a:ea typeface="ＭＳ Ｐゴシック" charset="0"/>
              </a:rPr>
              <a:t>seems to be the result of substituting an expression that has the same reference as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i.e.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in</a:t>
            </a:r>
          </a:p>
          <a:p>
            <a:pPr lvl="1" eaLnBrk="1" hangingPunct="1">
              <a:lnSpc>
                <a:spcPct val="90000"/>
              </a:lnSpc>
            </a:pPr>
            <a:r>
              <a:rPr lang="en-US">
                <a:latin typeface="Gill Sans" charset="0"/>
                <a:ea typeface="ＭＳ Ｐゴシック" charset="0"/>
              </a:rPr>
              <a:t>(3) George believes that </a:t>
            </a:r>
            <a:r>
              <a:rPr lang="en-US">
                <a:solidFill>
                  <a:schemeClr val="tx2"/>
                </a:solidFill>
                <a:latin typeface="Gill Sans" charset="0"/>
                <a:ea typeface="ＭＳ Ｐゴシック" charset="0"/>
              </a:rPr>
              <a:t>Mark Twain</a:t>
            </a:r>
            <a:r>
              <a:rPr lang="en-US">
                <a:latin typeface="Gill Sans" charset="0"/>
                <a:ea typeface="ＭＳ Ｐゴシック" charset="0"/>
              </a:rPr>
              <a:t> wrote </a:t>
            </a:r>
            <a:r>
              <a:rPr lang="en-US" i="1">
                <a:latin typeface="Gill Sans" charset="0"/>
                <a:ea typeface="ＭＳ Ｐゴシック" charset="0"/>
              </a:rPr>
              <a:t>Huckleberry Finn</a:t>
            </a:r>
            <a:endParaRPr lang="en-US">
              <a:latin typeface="Gill Sans" charset="0"/>
              <a:ea typeface="ＭＳ Ｐゴシック" charset="0"/>
            </a:endParaRPr>
          </a:p>
          <a:p>
            <a:pPr eaLnBrk="1" hangingPunct="1">
              <a:lnSpc>
                <a:spcPct val="90000"/>
              </a:lnSpc>
            </a:pPr>
            <a:r>
              <a:rPr lang="en-US">
                <a:latin typeface="Gill Sans" charset="0"/>
                <a:ea typeface="ＭＳ Ｐゴシック" charset="0"/>
              </a:rPr>
              <a:t>But (3) is true and (4) is false!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8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6858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A misguided solution</a:t>
            </a:r>
          </a:p>
        </p:txBody>
      </p:sp>
      <p:sp>
        <p:nvSpPr>
          <p:cNvPr id="108547" name="Rectangle 3"/>
          <p:cNvSpPr>
            <a:spLocks noGrp="1" noChangeArrowheads="1"/>
          </p:cNvSpPr>
          <p:nvPr>
            <p:ph idx="1"/>
          </p:nvPr>
        </p:nvSpPr>
        <p:spPr>
          <a:xfrm>
            <a:off x="687388" y="974725"/>
            <a:ext cx="7772400" cy="5486400"/>
          </a:xfrm>
        </p:spPr>
        <p:txBody>
          <a:bodyPr/>
          <a:lstStyle/>
          <a:p>
            <a:pPr lvl="3" eaLnBrk="1" hangingPunct="1">
              <a:lnSpc>
                <a:spcPct val="90000"/>
              </a:lnSpc>
              <a:buFont typeface="Arial" charset="0"/>
              <a:buNone/>
            </a:pPr>
            <a:r>
              <a:rPr lang="en-US">
                <a:latin typeface="Gill Sans" charset="0"/>
                <a:ea typeface="ＭＳ Ｐゴシック" charset="0"/>
              </a:rPr>
              <a:t>(5) Mark Twain wrote </a:t>
            </a:r>
            <a:r>
              <a:rPr lang="en-US" i="1">
                <a:latin typeface="Gill Sans" charset="0"/>
                <a:ea typeface="ＭＳ Ｐゴシック" charset="0"/>
              </a:rPr>
              <a:t>Huckleberry Finn</a:t>
            </a:r>
          </a:p>
          <a:p>
            <a:pPr lvl="3" eaLnBrk="1" hangingPunct="1">
              <a:lnSpc>
                <a:spcPct val="90000"/>
              </a:lnSpc>
              <a:buFont typeface="Arial" charset="0"/>
              <a:buNone/>
            </a:pPr>
            <a:r>
              <a:rPr lang="en-US">
                <a:latin typeface="Gill Sans" charset="0"/>
                <a:ea typeface="ＭＳ Ｐゴシック" charset="0"/>
              </a:rPr>
              <a:t>(6) Samuel Clemens wrote </a:t>
            </a:r>
            <a:r>
              <a:rPr lang="en-US" i="1">
                <a:latin typeface="Gill Sans" charset="0"/>
                <a:ea typeface="ＭＳ Ｐゴシック" charset="0"/>
              </a:rPr>
              <a:t>Huckleberry Finn</a:t>
            </a:r>
          </a:p>
          <a:p>
            <a:pPr eaLnBrk="1" hangingPunct="1">
              <a:lnSpc>
                <a:spcPct val="90000"/>
              </a:lnSpc>
            </a:pPr>
            <a:r>
              <a:rPr lang="en-US">
                <a:latin typeface="Gill Sans" charset="0"/>
                <a:ea typeface="ＭＳ Ｐゴシック" charset="0"/>
              </a:rPr>
              <a:t>Mark Twain = Samuel Clemens BUT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lnSpc>
                <a:spcPct val="90000"/>
              </a:lnSpc>
            </a:pPr>
            <a:r>
              <a:rPr lang="en-US">
                <a:latin typeface="Gill Sans" charset="0"/>
                <a:ea typeface="ＭＳ Ｐゴシック" charset="0"/>
              </a:rPr>
              <a:t>George may believe that sentence (5) makes a true statement but not that (6) makes a true statement but that</a:t>
            </a:r>
            <a:r>
              <a:rPr lang="ja-JP" altLang="en-US">
                <a:latin typeface="Gill Sans" charset="0"/>
                <a:ea typeface="ＭＳ Ｐゴシック" charset="0"/>
              </a:rPr>
              <a:t>’</a:t>
            </a:r>
            <a:r>
              <a:rPr lang="en-US" altLang="ja-JP">
                <a:latin typeface="Gill Sans" charset="0"/>
                <a:ea typeface="ＭＳ Ｐゴシック" charset="0"/>
              </a:rPr>
              <a:t>s because his beliefs are about </a:t>
            </a:r>
            <a:r>
              <a:rPr lang="en-US" altLang="ja-JP" i="1">
                <a:latin typeface="Gill Sans" charset="0"/>
                <a:ea typeface="ＭＳ Ｐゴシック" charset="0"/>
              </a:rPr>
              <a:t>different sentences</a:t>
            </a:r>
            <a:r>
              <a:rPr lang="en-US" altLang="ja-JP">
                <a:latin typeface="Gill Sans" charset="0"/>
                <a:ea typeface="ＭＳ Ｐゴシック" charset="0"/>
              </a:rPr>
              <a:t>.</a:t>
            </a:r>
          </a:p>
          <a:p>
            <a:pPr eaLnBrk="1" hangingPunct="1">
              <a:lnSpc>
                <a:spcPct val="90000"/>
              </a:lnSpc>
            </a:pPr>
            <a:r>
              <a:rPr lang="en-US">
                <a:latin typeface="Gill Sans" charset="0"/>
                <a:ea typeface="ＭＳ Ｐゴシック" charset="0"/>
              </a:rPr>
              <a:t>This is no worse than recognizing that the English sentence makes a true statement but not recognizing that the French one does.</a:t>
            </a:r>
          </a:p>
          <a:p>
            <a:pPr lvl="1" eaLnBrk="1" hangingPunct="1">
              <a:lnSpc>
                <a:spcPct val="90000"/>
              </a:lnSpc>
            </a:pPr>
            <a:r>
              <a:rPr lang="en-US">
                <a:latin typeface="Gill Sans" charset="0"/>
                <a:ea typeface="ＭＳ Ｐゴシック" charset="0"/>
              </a:rPr>
              <a:t>(E) The book is on the table.</a:t>
            </a:r>
          </a:p>
          <a:p>
            <a:pPr lvl="1" eaLnBrk="1" hangingPunct="1">
              <a:lnSpc>
                <a:spcPct val="90000"/>
              </a:lnSpc>
            </a:pPr>
            <a:r>
              <a:rPr lang="en-US">
                <a:latin typeface="Gill Sans" charset="0"/>
                <a:ea typeface="ＭＳ Ｐゴシック" charset="0"/>
              </a:rPr>
              <a:t>(F) Le livre est sur le table.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3881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Why this solution fails</a:t>
            </a:r>
          </a:p>
        </p:txBody>
      </p:sp>
      <p:sp>
        <p:nvSpPr>
          <p:cNvPr id="110595" name="Rectangle 3"/>
          <p:cNvSpPr>
            <a:spLocks noGrp="1" noChangeArrowheads="1"/>
          </p:cNvSpPr>
          <p:nvPr>
            <p:ph idx="1"/>
          </p:nvPr>
        </p:nvSpPr>
        <p:spPr>
          <a:xfrm>
            <a:off x="685800" y="1143000"/>
            <a:ext cx="7772400" cy="5181600"/>
          </a:xfrm>
        </p:spPr>
        <p:txBody>
          <a:bodyPr/>
          <a:lstStyle/>
          <a:p>
            <a:pPr eaLnBrk="1" hangingPunct="1">
              <a:lnSpc>
                <a:spcPct val="90000"/>
              </a:lnSpc>
              <a:spcAft>
                <a:spcPts val="4800"/>
              </a:spcAft>
            </a:pPr>
            <a:r>
              <a:rPr lang="en-US">
                <a:latin typeface="Gill Sans" charset="0"/>
                <a:ea typeface="ＭＳ Ｐゴシック" charset="0"/>
              </a:rPr>
              <a:t>George</a:t>
            </a:r>
            <a:r>
              <a:rPr lang="ja-JP" altLang="en-US">
                <a:latin typeface="Gill Sans" charset="0"/>
                <a:ea typeface="ＭＳ Ｐゴシック" charset="0"/>
              </a:rPr>
              <a:t>’</a:t>
            </a:r>
            <a:r>
              <a:rPr lang="en-US" altLang="ja-JP">
                <a:latin typeface="Gill Sans" charset="0"/>
                <a:ea typeface="ＭＳ Ｐゴシック" charset="0"/>
              </a:rPr>
              <a:t>s beliefs are not about a sentences but about people and books: he believes that Mark Twain wrote </a:t>
            </a:r>
            <a:r>
              <a:rPr lang="en-US" altLang="ja-JP" i="1">
                <a:latin typeface="Gill Sans" charset="0"/>
                <a:ea typeface="ＭＳ Ｐゴシック" charset="0"/>
              </a:rPr>
              <a:t>Huckleberry Finn</a:t>
            </a:r>
            <a:r>
              <a:rPr lang="en-US" altLang="ja-JP">
                <a:latin typeface="Gill Sans" charset="0"/>
                <a:ea typeface="ＭＳ Ｐゴシック" charset="0"/>
              </a:rPr>
              <a:t> and that the book is on the table.</a:t>
            </a:r>
          </a:p>
          <a:p>
            <a:pPr eaLnBrk="1" hangingPunct="1">
              <a:lnSpc>
                <a:spcPct val="90000"/>
              </a:lnSpc>
              <a:spcAft>
                <a:spcPts val="4800"/>
              </a:spcAft>
            </a:pPr>
            <a:r>
              <a:rPr lang="en-US">
                <a:latin typeface="Gill Sans" charset="0"/>
                <a:ea typeface="ＭＳ Ｐゴシック" charset="0"/>
              </a:rPr>
              <a:t>Seeing a book on the table, he wouldn</a:t>
            </a:r>
            <a:r>
              <a:rPr lang="ja-JP" altLang="en-US">
                <a:latin typeface="Gill Sans" charset="0"/>
                <a:ea typeface="ＭＳ Ｐゴシック" charset="0"/>
              </a:rPr>
              <a:t>’</a:t>
            </a:r>
            <a:r>
              <a:rPr lang="en-US" altLang="ja-JP">
                <a:latin typeface="Gill Sans" charset="0"/>
                <a:ea typeface="ＭＳ Ｐゴシック" charset="0"/>
              </a:rPr>
              <a:t>t say </a:t>
            </a:r>
            <a:r>
              <a:rPr lang="ja-JP" altLang="en-US">
                <a:latin typeface="Gill Sans" charset="0"/>
                <a:ea typeface="ＭＳ Ｐゴシック" charset="0"/>
              </a:rPr>
              <a:t>“</a:t>
            </a:r>
            <a:r>
              <a:rPr lang="en-US" altLang="ja-JP">
                <a:latin typeface="Gill Sans" charset="0"/>
                <a:ea typeface="ＭＳ Ｐゴシック" charset="0"/>
              </a:rPr>
              <a:t>le livre est sur le table</a:t>
            </a:r>
            <a:r>
              <a:rPr lang="ja-JP" altLang="en-US">
                <a:latin typeface="Gill Sans" charset="0"/>
                <a:ea typeface="ＭＳ Ｐゴシック" charset="0"/>
              </a:rPr>
              <a:t>”</a:t>
            </a:r>
            <a:r>
              <a:rPr lang="en-US" altLang="ja-JP">
                <a:latin typeface="Gill Sans" charset="0"/>
                <a:ea typeface="ＭＳ Ｐゴシック" charset="0"/>
              </a:rPr>
              <a:t> or believe that that sentence was true but </a:t>
            </a:r>
          </a:p>
          <a:p>
            <a:pPr eaLnBrk="1" hangingPunct="1">
              <a:lnSpc>
                <a:spcPct val="90000"/>
              </a:lnSpc>
              <a:spcAft>
                <a:spcPts val="4800"/>
              </a:spcAft>
            </a:pPr>
            <a:r>
              <a:rPr lang="en-US">
                <a:latin typeface="Gill Sans" charset="0"/>
                <a:ea typeface="ＭＳ Ｐゴシック" charset="0"/>
              </a:rPr>
              <a:t>a French speaker would be perfectly correct in saying, </a:t>
            </a:r>
            <a:r>
              <a:rPr lang="ja-JP" altLang="en-US">
                <a:latin typeface="Gill Sans" charset="0"/>
                <a:ea typeface="ＭＳ Ｐゴシック" charset="0"/>
              </a:rPr>
              <a:t>“</a:t>
            </a:r>
            <a:r>
              <a:rPr lang="en-US" altLang="ja-JP">
                <a:latin typeface="Gill Sans" charset="0"/>
                <a:ea typeface="ＭＳ Ｐゴシック" charset="0"/>
              </a:rPr>
              <a:t>George crois que </a:t>
            </a:r>
            <a:r>
              <a:rPr lang="en-US" altLang="ja-JP">
                <a:solidFill>
                  <a:schemeClr val="tx2"/>
                </a:solidFill>
                <a:latin typeface="Gill Sans" charset="0"/>
                <a:ea typeface="ＭＳ Ｐゴシック" charset="0"/>
              </a:rPr>
              <a:t>le livre est sur le table</a:t>
            </a:r>
            <a:r>
              <a:rPr lang="en-US" altLang="ja-JP">
                <a:latin typeface="Gill Sans" charset="0"/>
                <a:ea typeface="ＭＳ Ｐゴシック" charset="0"/>
              </a:rPr>
              <a:t>.</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lnSpc>
                <a:spcPct val="90000"/>
              </a:lnSpc>
              <a:spcAft>
                <a:spcPts val="4800"/>
              </a:spcAft>
            </a:pPr>
            <a:r>
              <a:rPr lang="en-US">
                <a:latin typeface="Gill Sans" charset="0"/>
                <a:ea typeface="ＭＳ Ｐゴシック" charset="0"/>
              </a:rPr>
              <a:t>But incorrect in saying, </a:t>
            </a:r>
            <a:r>
              <a:rPr lang="ja-JP" altLang="en-US">
                <a:latin typeface="Gill Sans" charset="0"/>
                <a:ea typeface="ＭＳ Ｐゴシック" charset="0"/>
              </a:rPr>
              <a:t>“</a:t>
            </a:r>
            <a:r>
              <a:rPr lang="en-US" altLang="ja-JP">
                <a:latin typeface="Gill Sans" charset="0"/>
                <a:ea typeface="ＭＳ Ｐゴシック" charset="0"/>
              </a:rPr>
              <a:t>George crois que la phrase </a:t>
            </a:r>
            <a:r>
              <a:rPr lang="ja-JP" altLang="en-US">
                <a:solidFill>
                  <a:schemeClr val="tx2"/>
                </a:solidFill>
                <a:latin typeface="Gill Sans" charset="0"/>
                <a:ea typeface="ＭＳ Ｐゴシック" charset="0"/>
              </a:rPr>
              <a:t>‘</a:t>
            </a:r>
            <a:r>
              <a:rPr lang="en-US" altLang="ja-JP">
                <a:solidFill>
                  <a:schemeClr val="tx2"/>
                </a:solidFill>
                <a:latin typeface="Gill Sans" charset="0"/>
                <a:ea typeface="ＭＳ Ｐゴシック" charset="0"/>
              </a:rPr>
              <a:t>le livre est sur le table</a:t>
            </a:r>
            <a:r>
              <a:rPr lang="ja-JP" altLang="en-US">
                <a:solidFill>
                  <a:schemeClr val="tx2"/>
                </a:solidFill>
                <a:latin typeface="Gill Sans" charset="0"/>
                <a:ea typeface="ＭＳ Ｐゴシック" charset="0"/>
              </a:rPr>
              <a:t>’</a:t>
            </a:r>
            <a:r>
              <a:rPr lang="en-US" altLang="ja-JP">
                <a:latin typeface="Gill Sans" charset="0"/>
                <a:ea typeface="ＭＳ Ｐゴシック" charset="0"/>
              </a:rPr>
              <a:t> est vrai.</a:t>
            </a:r>
            <a:r>
              <a:rPr lang="ja-JP" altLang="en-US">
                <a:latin typeface="Gill Sans" charset="0"/>
                <a:ea typeface="ＭＳ Ｐゴシック" charset="0"/>
              </a:rPr>
              <a:t>”</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Sentences and Propositions</a:t>
            </a:r>
          </a:p>
        </p:txBody>
      </p:sp>
      <p:sp>
        <p:nvSpPr>
          <p:cNvPr id="112643" name="Rectangle 3"/>
          <p:cNvSpPr>
            <a:spLocks noGrp="1" noChangeArrowheads="1"/>
          </p:cNvSpPr>
          <p:nvPr>
            <p:ph idx="1"/>
          </p:nvPr>
        </p:nvSpPr>
        <p:spPr>
          <a:xfrm>
            <a:off x="762000" y="990600"/>
            <a:ext cx="7772400" cy="5410200"/>
          </a:xfrm>
        </p:spPr>
        <p:txBody>
          <a:bodyPr/>
          <a:lstStyle/>
          <a:p>
            <a:pPr eaLnBrk="1" hangingPunct="1">
              <a:spcAft>
                <a:spcPts val="3600"/>
              </a:spcAft>
            </a:pPr>
            <a:r>
              <a:rPr lang="en-US">
                <a:latin typeface="Gill Sans" charset="0"/>
                <a:ea typeface="ＭＳ Ｐゴシック" charset="0"/>
              </a:rPr>
              <a:t>George believes the book is on the table.</a:t>
            </a:r>
          </a:p>
          <a:p>
            <a:pPr eaLnBrk="1" hangingPunct="1">
              <a:spcAft>
                <a:spcPts val="3600"/>
              </a:spcAft>
            </a:pPr>
            <a:r>
              <a:rPr lang="en-US">
                <a:latin typeface="Gill Sans" charset="0"/>
                <a:ea typeface="ＭＳ Ｐゴシック" charset="0"/>
              </a:rPr>
              <a:t>George believes the </a:t>
            </a:r>
            <a:r>
              <a:rPr lang="en-US" i="1">
                <a:solidFill>
                  <a:schemeClr val="tx2"/>
                </a:solidFill>
                <a:latin typeface="Gill Sans" charset="0"/>
                <a:ea typeface="ＭＳ Ｐゴシック" charset="0"/>
              </a:rPr>
              <a:t>proposition</a:t>
            </a:r>
            <a:r>
              <a:rPr lang="en-US">
                <a:latin typeface="Gill Sans" charset="0"/>
                <a:ea typeface="ＭＳ Ｐゴシック" charset="0"/>
              </a:rPr>
              <a:t> that speakers of other languages would express as, e.g. </a:t>
            </a:r>
            <a:r>
              <a:rPr lang="ja-JP" altLang="en-US">
                <a:latin typeface="Gill Sans" charset="0"/>
                <a:ea typeface="ＭＳ Ｐゴシック" charset="0"/>
              </a:rPr>
              <a:t>“</a:t>
            </a:r>
            <a:r>
              <a:rPr lang="en-US" altLang="ja-JP">
                <a:latin typeface="Gill Sans" charset="0"/>
                <a:ea typeface="ＭＳ Ｐゴシック" charset="0"/>
              </a:rPr>
              <a:t>le livre est sur le table,</a:t>
            </a:r>
            <a:r>
              <a:rPr lang="ja-JP" altLang="en-US">
                <a:latin typeface="Gill Sans" charset="0"/>
                <a:ea typeface="ＭＳ Ｐゴシック" charset="0"/>
              </a:rPr>
              <a:t>”</a:t>
            </a:r>
            <a:r>
              <a:rPr lang="en-US" altLang="ja-JP">
                <a:latin typeface="Gill Sans" charset="0"/>
                <a:ea typeface="ＭＳ Ｐゴシック" charset="0"/>
              </a:rPr>
              <a:t> </a:t>
            </a:r>
            <a:r>
              <a:rPr lang="ja-JP" altLang="en-US">
                <a:latin typeface="Gill Sans" charset="0"/>
                <a:ea typeface="ＭＳ Ｐゴシック" charset="0"/>
              </a:rPr>
              <a:t>“</a:t>
            </a:r>
            <a:r>
              <a:rPr lang="en-US" altLang="ja-JP">
                <a:latin typeface="Gill Sans" charset="0"/>
                <a:ea typeface="ＭＳ Ｐゴシック" charset="0"/>
              </a:rPr>
              <a:t>il libro é sul tavolo,</a:t>
            </a:r>
            <a:r>
              <a:rPr lang="ja-JP" altLang="en-US">
                <a:latin typeface="Gill Sans" charset="0"/>
                <a:ea typeface="ＭＳ Ｐゴシック" charset="0"/>
              </a:rPr>
              <a:t>”</a:t>
            </a:r>
            <a:r>
              <a:rPr lang="en-US" altLang="ja-JP">
                <a:latin typeface="Gill Sans" charset="0"/>
                <a:ea typeface="ＭＳ Ｐゴシック" charset="0"/>
              </a:rPr>
              <a:t> etc.</a:t>
            </a:r>
          </a:p>
          <a:p>
            <a:pPr lvl="1" eaLnBrk="1" hangingPunct="1">
              <a:spcAft>
                <a:spcPts val="3600"/>
              </a:spcAft>
            </a:pPr>
            <a:r>
              <a:rPr lang="en-US">
                <a:latin typeface="Gill Sans" charset="0"/>
                <a:ea typeface="ＭＳ Ｐゴシック" charset="0"/>
              </a:rPr>
              <a:t>When English, French and Italian speakers say these things they</a:t>
            </a:r>
            <a:r>
              <a:rPr lang="ja-JP" altLang="en-US">
                <a:latin typeface="Gill Sans" charset="0"/>
                <a:ea typeface="ＭＳ Ｐゴシック" charset="0"/>
              </a:rPr>
              <a:t>’</a:t>
            </a:r>
            <a:r>
              <a:rPr lang="en-US" altLang="ja-JP">
                <a:latin typeface="Gill Sans" charset="0"/>
                <a:ea typeface="ＭＳ Ｐゴシック" charset="0"/>
              </a:rPr>
              <a:t>re uttering the different sentences but expressing the same proposition.</a:t>
            </a:r>
          </a:p>
          <a:p>
            <a:pPr eaLnBrk="1" hangingPunct="1">
              <a:spcAft>
                <a:spcPts val="3600"/>
              </a:spcAft>
            </a:pPr>
            <a:r>
              <a:rPr lang="en-US">
                <a:latin typeface="Gill Sans" charset="0"/>
                <a:ea typeface="ＭＳ Ｐゴシック" charset="0"/>
              </a:rPr>
              <a:t>But he does not believe that those non-English </a:t>
            </a:r>
            <a:r>
              <a:rPr lang="en-US">
                <a:solidFill>
                  <a:schemeClr val="tx2"/>
                </a:solidFill>
                <a:latin typeface="Gill Sans" charset="0"/>
                <a:ea typeface="ＭＳ Ｐゴシック" charset="0"/>
              </a:rPr>
              <a:t>sentences</a:t>
            </a:r>
            <a:r>
              <a:rPr lang="en-US">
                <a:latin typeface="Gill Sans" charset="0"/>
                <a:ea typeface="ＭＳ Ｐゴシック" charset="0"/>
              </a:rPr>
              <a:t> express true propositions because he does not know what the heck those </a:t>
            </a:r>
            <a:r>
              <a:rPr lang="en-US" i="1">
                <a:latin typeface="Gill Sans" charset="0"/>
                <a:ea typeface="ＭＳ Ｐゴシック" charset="0"/>
              </a:rPr>
              <a:t>sentences</a:t>
            </a:r>
            <a:r>
              <a:rPr lang="en-US">
                <a:latin typeface="Gill Sans" charset="0"/>
                <a:ea typeface="ＭＳ Ｐゴシック" charset="0"/>
              </a:rPr>
              <a:t> mean.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So we still have a problem…</a:t>
            </a:r>
          </a:p>
        </p:txBody>
      </p:sp>
      <p:sp>
        <p:nvSpPr>
          <p:cNvPr id="113667" name="Rectangle 3"/>
          <p:cNvSpPr>
            <a:spLocks noGrp="1" noChangeArrowheads="1"/>
          </p:cNvSpPr>
          <p:nvPr>
            <p:ph idx="1"/>
          </p:nvPr>
        </p:nvSpPr>
        <p:spPr/>
        <p:txBody>
          <a:bodyPr/>
          <a:lstStyle/>
          <a:p>
            <a:pPr eaLnBrk="1" hangingPunct="1">
              <a:spcAft>
                <a:spcPts val="3600"/>
              </a:spcAft>
            </a:pPr>
            <a:r>
              <a:rPr lang="en-US">
                <a:latin typeface="Gill Sans" charset="0"/>
                <a:ea typeface="ＭＳ Ｐゴシック" charset="0"/>
              </a:rPr>
              <a:t>George believes that Mark Twain wrote </a:t>
            </a:r>
            <a:r>
              <a:rPr lang="en-US" i="1">
                <a:latin typeface="Gill Sans" charset="0"/>
                <a:ea typeface="ＭＳ Ｐゴシック" charset="0"/>
              </a:rPr>
              <a:t>Huckleberry Finn.</a:t>
            </a:r>
          </a:p>
          <a:p>
            <a:pPr eaLnBrk="1" hangingPunct="1">
              <a:spcAft>
                <a:spcPts val="3600"/>
              </a:spcAft>
            </a:pPr>
            <a:r>
              <a:rPr lang="en-US">
                <a:latin typeface="Gill Sans" charset="0"/>
                <a:ea typeface="ＭＳ Ｐゴシック" charset="0"/>
              </a:rPr>
              <a:t>Someone in the know would affirm that George believes it was Samuel Clemens that wrote the book and not someone else</a:t>
            </a:r>
          </a:p>
          <a:p>
            <a:pPr lvl="1" eaLnBrk="1" hangingPunct="1">
              <a:spcAft>
                <a:spcPts val="3600"/>
              </a:spcAft>
            </a:pPr>
            <a:r>
              <a:rPr lang="en-US">
                <a:latin typeface="Gill Sans" charset="0"/>
                <a:ea typeface="ＭＳ Ｐゴシック" charset="0"/>
              </a:rPr>
              <a:t>Compare George who believes that </a:t>
            </a:r>
            <a:r>
              <a:rPr lang="en-US" i="1">
                <a:latin typeface="Gill Sans" charset="0"/>
                <a:ea typeface="ＭＳ Ｐゴシック" charset="0"/>
              </a:rPr>
              <a:t>that guy </a:t>
            </a:r>
            <a:r>
              <a:rPr lang="en-US">
                <a:latin typeface="Gill Sans" charset="0"/>
                <a:ea typeface="ＭＳ Ｐゴシック" charset="0"/>
              </a:rPr>
              <a:t>wrote the book even though he doesn</a:t>
            </a:r>
            <a:r>
              <a:rPr lang="ja-JP" altLang="en-US">
                <a:latin typeface="Gill Sans" charset="0"/>
                <a:ea typeface="ＭＳ Ｐゴシック" charset="0"/>
              </a:rPr>
              <a:t>’</a:t>
            </a:r>
            <a:r>
              <a:rPr lang="en-US" altLang="ja-JP">
                <a:latin typeface="Gill Sans" charset="0"/>
                <a:ea typeface="ＭＳ Ｐゴシック" charset="0"/>
              </a:rPr>
              <a:t>t know that guy was also called Samuel Clemens</a:t>
            </a:r>
          </a:p>
          <a:p>
            <a:pPr lvl="1" eaLnBrk="1" hangingPunct="1">
              <a:spcAft>
                <a:spcPts val="3600"/>
              </a:spcAft>
            </a:pPr>
            <a:r>
              <a:rPr lang="en-US">
                <a:latin typeface="Gill Sans" charset="0"/>
                <a:ea typeface="ＭＳ Ｐゴシック" charset="0"/>
              </a:rPr>
              <a:t>With someone who believes that </a:t>
            </a:r>
            <a:r>
              <a:rPr lang="en-US" i="1">
                <a:latin typeface="Gill Sans" charset="0"/>
                <a:ea typeface="ＭＳ Ｐゴシック" charset="0"/>
              </a:rPr>
              <a:t>Huckleberry Finn</a:t>
            </a:r>
            <a:r>
              <a:rPr lang="en-US">
                <a:latin typeface="Gill Sans" charset="0"/>
                <a:ea typeface="ＭＳ Ｐゴシック" charset="0"/>
              </a:rPr>
              <a:t> was really written by H. L. Mencken. </a:t>
            </a:r>
          </a:p>
          <a:p>
            <a:pPr eaLnBrk="1" hangingPunct="1">
              <a:spcAft>
                <a:spcPts val="3600"/>
              </a:spcAft>
            </a:pPr>
            <a:r>
              <a:rPr lang="en-US">
                <a:latin typeface="Gill Sans" charset="0"/>
                <a:ea typeface="ＭＳ Ｐゴシック" charset="0"/>
              </a:rPr>
              <a:t>But George does not believe that Samuel Clemens wrote </a:t>
            </a:r>
            <a:r>
              <a:rPr lang="en-US" i="1">
                <a:latin typeface="Gill Sans" charset="0"/>
                <a:ea typeface="ＭＳ Ｐゴシック" charset="0"/>
              </a:rPr>
              <a:t>Huckleberry Finn.</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6858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Substitutivity Fails</a:t>
            </a:r>
            <a:endParaRPr lang="en-US" i="1">
              <a:effectLst>
                <a:outerShdw blurRad="38100" dist="38100" dir="2700000" algn="tl">
                  <a:srgbClr val="000000"/>
                </a:outerShdw>
              </a:effectLst>
              <a:latin typeface="Gill Sans" charset="0"/>
              <a:ea typeface="ＭＳ Ｐゴシック" charset="0"/>
            </a:endParaRPr>
          </a:p>
        </p:txBody>
      </p:sp>
      <p:sp>
        <p:nvSpPr>
          <p:cNvPr id="72707" name="Rectangle 3"/>
          <p:cNvSpPr>
            <a:spLocks noGrp="1" noChangeArrowheads="1"/>
          </p:cNvSpPr>
          <p:nvPr>
            <p:ph idx="1"/>
          </p:nvPr>
        </p:nvSpPr>
        <p:spPr>
          <a:xfrm>
            <a:off x="228600" y="914400"/>
            <a:ext cx="8686800" cy="5486400"/>
          </a:xfrm>
        </p:spPr>
        <p:txBody>
          <a:bodyPr/>
          <a:lstStyle/>
          <a:p>
            <a:pPr eaLnBrk="1" hangingPunct="1">
              <a:lnSpc>
                <a:spcPct val="90000"/>
              </a:lnSpc>
              <a:spcAft>
                <a:spcPts val="3600"/>
              </a:spcAft>
              <a:buFontTx/>
              <a:buNone/>
            </a:pPr>
            <a:r>
              <a:rPr lang="en-US">
                <a:latin typeface="Gill Sans" charset="0"/>
                <a:ea typeface="ＭＳ Ｐゴシック" charset="0"/>
              </a:rPr>
              <a:t>	(7) George believes that ___ wrote</a:t>
            </a:r>
            <a:r>
              <a:rPr lang="en-US" i="1">
                <a:latin typeface="Gill Sans" charset="0"/>
                <a:ea typeface="ＭＳ Ｐゴシック" charset="0"/>
              </a:rPr>
              <a:t> Huckleberry Finn</a:t>
            </a:r>
          </a:p>
          <a:p>
            <a:pPr eaLnBrk="1" hangingPunct="1">
              <a:lnSpc>
                <a:spcPct val="90000"/>
              </a:lnSpc>
              <a:spcAft>
                <a:spcPts val="3600"/>
              </a:spcAft>
            </a:pPr>
            <a:r>
              <a:rPr lang="en-US">
                <a:latin typeface="Gill Sans" charset="0"/>
                <a:ea typeface="ＭＳ Ｐゴシック" charset="0"/>
              </a:rPr>
              <a:t>(7) (apparently) designates the property of being-believed-by-George-to-be-the-author-of-</a:t>
            </a:r>
            <a:r>
              <a:rPr lang="en-US" i="1">
                <a:latin typeface="Gill Sans" charset="0"/>
                <a:ea typeface="ＭＳ Ｐゴシック" charset="0"/>
              </a:rPr>
              <a:t>Huckleberry-Finn</a:t>
            </a:r>
          </a:p>
          <a:p>
            <a:pPr lvl="1" eaLnBrk="1" hangingPunct="1">
              <a:lnSpc>
                <a:spcPct val="90000"/>
              </a:lnSpc>
              <a:spcAft>
                <a:spcPts val="3600"/>
              </a:spcAft>
            </a:pPr>
            <a:r>
              <a:rPr lang="en-US">
                <a:latin typeface="Gill Sans" charset="0"/>
                <a:ea typeface="ＭＳ Ｐゴシック" charset="0"/>
              </a:rPr>
              <a:t>Plugging a name into the blank (apparently) ascribes that property to the individual to which the name refers, e.g. plugging in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ascribes that property to Mark Twain—a.k.a. Samuel Clemens.</a:t>
            </a:r>
          </a:p>
          <a:p>
            <a:pPr eaLnBrk="1" hangingPunct="1">
              <a:lnSpc>
                <a:spcPct val="90000"/>
              </a:lnSpc>
              <a:spcAft>
                <a:spcPts val="3600"/>
              </a:spcAft>
            </a:pPr>
            <a:r>
              <a:rPr lang="en-US">
                <a:latin typeface="Gill Sans" charset="0"/>
                <a:ea typeface="ＭＳ Ｐゴシック" charset="0"/>
              </a:rPr>
              <a:t>George has heard the author referred to as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George has never heard the name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in that connection</a:t>
            </a:r>
          </a:p>
          <a:p>
            <a:pPr eaLnBrk="1" hangingPunct="1">
              <a:lnSpc>
                <a:spcPct val="90000"/>
              </a:lnSpc>
              <a:spcAft>
                <a:spcPts val="3600"/>
              </a:spcAft>
            </a:pPr>
            <a:r>
              <a:rPr lang="en-US">
                <a:latin typeface="Gill Sans" charset="0"/>
                <a:ea typeface="ＭＳ Ｐゴシック" charset="0"/>
              </a:rPr>
              <a:t>So filling the blank with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gets a true sentence while plugging in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doesn</a:t>
            </a:r>
            <a:r>
              <a:rPr lang="ja-JP" altLang="en-US">
                <a:latin typeface="Gill Sans" charset="0"/>
                <a:ea typeface="ＭＳ Ｐゴシック" charset="0"/>
              </a:rPr>
              <a:t>’</a:t>
            </a:r>
            <a:r>
              <a:rPr lang="en-US" altLang="ja-JP">
                <a:latin typeface="Gill Sans" charset="0"/>
                <a:ea typeface="ＭＳ Ｐゴシック" charset="0"/>
              </a:rPr>
              <a:t>t.</a:t>
            </a:r>
            <a:endParaRPr lang="en-US" i="1">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i="1">
                <a:effectLst>
                  <a:outerShdw blurRad="38100" dist="38100" dir="2700000" algn="tl">
                    <a:srgbClr val="000000"/>
                  </a:outerShdw>
                </a:effectLst>
                <a:latin typeface="Gill Sans" charset="0"/>
                <a:ea typeface="ＭＳ Ｐゴシック" charset="0"/>
              </a:rPr>
              <a:t>How can this be?!!?!</a:t>
            </a:r>
          </a:p>
        </p:txBody>
      </p:sp>
      <p:sp>
        <p:nvSpPr>
          <p:cNvPr id="74755" name="Rectangle 3"/>
          <p:cNvSpPr>
            <a:spLocks noGrp="1" noChangeArrowheads="1"/>
          </p:cNvSpPr>
          <p:nvPr>
            <p:ph idx="1"/>
          </p:nvPr>
        </p:nvSpPr>
        <p:spPr>
          <a:xfrm>
            <a:off x="685800" y="914400"/>
            <a:ext cx="7772400" cy="5410200"/>
          </a:xfrm>
        </p:spPr>
        <p:txBody>
          <a:bodyPr/>
          <a:lstStyle/>
          <a:p>
            <a:pPr eaLnBrk="1" hangingPunct="1">
              <a:lnSpc>
                <a:spcPct val="90000"/>
              </a:lnSpc>
              <a:spcAft>
                <a:spcPts val="3600"/>
              </a:spcAft>
            </a:pPr>
            <a:r>
              <a:rPr lang="en-US">
                <a:latin typeface="Gill Sans" charset="0"/>
                <a:ea typeface="ＭＳ Ｐゴシック" charset="0"/>
              </a:rPr>
              <a:t>Either a thing has a property or it doesn</a:t>
            </a:r>
            <a:r>
              <a:rPr lang="ja-JP" altLang="en-US">
                <a:latin typeface="Gill Sans" charset="0"/>
                <a:ea typeface="ＭＳ Ｐゴシック" charset="0"/>
              </a:rPr>
              <a:t>’</a:t>
            </a:r>
            <a:r>
              <a:rPr lang="en-US" altLang="ja-JP">
                <a:latin typeface="Gill Sans" charset="0"/>
                <a:ea typeface="ＭＳ Ｐゴシック" charset="0"/>
              </a:rPr>
              <a:t>t</a:t>
            </a:r>
          </a:p>
          <a:p>
            <a:pPr lvl="1" eaLnBrk="1" hangingPunct="1">
              <a:lnSpc>
                <a:spcPct val="90000"/>
              </a:lnSpc>
              <a:spcAft>
                <a:spcPts val="3600"/>
              </a:spcAft>
            </a:pPr>
            <a:r>
              <a:rPr lang="en-US">
                <a:latin typeface="Gill Sans" charset="0"/>
                <a:ea typeface="ＭＳ Ｐゴシック" charset="0"/>
              </a:rPr>
              <a:t>The name by which we call it or the way in which we describe it shouldn</a:t>
            </a:r>
            <a:r>
              <a:rPr lang="ja-JP" altLang="en-US">
                <a:latin typeface="Gill Sans" charset="0"/>
                <a:ea typeface="ＭＳ Ｐゴシック" charset="0"/>
              </a:rPr>
              <a:t>’</a:t>
            </a:r>
            <a:r>
              <a:rPr lang="en-US" altLang="ja-JP">
                <a:latin typeface="Gill Sans" charset="0"/>
                <a:ea typeface="ＭＳ Ｐゴシック" charset="0"/>
              </a:rPr>
              <a:t>t make any difference to whether it has the property or not.</a:t>
            </a:r>
          </a:p>
          <a:p>
            <a:pPr lvl="1" eaLnBrk="1" hangingPunct="1">
              <a:lnSpc>
                <a:spcPct val="90000"/>
              </a:lnSpc>
              <a:spcAft>
                <a:spcPts val="3600"/>
              </a:spcAft>
            </a:pPr>
            <a:r>
              <a:rPr lang="en-US">
                <a:latin typeface="Gill Sans" charset="0"/>
                <a:ea typeface="ＭＳ Ｐゴシック" charset="0"/>
              </a:rPr>
              <a:t>So how come the (supposed) property of </a:t>
            </a:r>
            <a:r>
              <a:rPr lang="en-US">
                <a:solidFill>
                  <a:schemeClr val="tx2"/>
                </a:solidFill>
                <a:latin typeface="Gill Sans" charset="0"/>
                <a:ea typeface="ＭＳ Ｐゴシック" charset="0"/>
              </a:rPr>
              <a:t>being-believed-by-George-to-be-the-author-of-Huckleberry-Finn</a:t>
            </a:r>
            <a:r>
              <a:rPr lang="en-US">
                <a:latin typeface="Gill Sans" charset="0"/>
                <a:ea typeface="ＭＳ Ｐゴシック" charset="0"/>
              </a:rPr>
              <a:t> attaches to this guy when we call him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but not when we call him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a:t>
            </a:r>
          </a:p>
          <a:p>
            <a:pPr eaLnBrk="1" hangingPunct="1">
              <a:lnSpc>
                <a:spcPct val="90000"/>
              </a:lnSpc>
              <a:spcAft>
                <a:spcPts val="3600"/>
              </a:spcAft>
            </a:pPr>
            <a:r>
              <a:rPr lang="en-US">
                <a:latin typeface="Gill Sans" charset="0"/>
                <a:ea typeface="ＭＳ Ｐゴシック" charset="0"/>
              </a:rPr>
              <a:t>Subordinate clauses like </a:t>
            </a:r>
            <a:r>
              <a:rPr lang="ja-JP" altLang="en-US">
                <a:latin typeface="Gill Sans" charset="0"/>
                <a:ea typeface="ＭＳ Ｐゴシック" charset="0"/>
              </a:rPr>
              <a:t>“</a:t>
            </a:r>
            <a:r>
              <a:rPr lang="en-US" altLang="ja-JP">
                <a:latin typeface="Gill Sans" charset="0"/>
                <a:ea typeface="ＭＳ Ｐゴシック" charset="0"/>
              </a:rPr>
              <a:t>Mark Twain wrote </a:t>
            </a:r>
            <a:r>
              <a:rPr lang="en-US" altLang="ja-JP" i="1">
                <a:latin typeface="Gill Sans" charset="0"/>
                <a:ea typeface="ＭＳ Ｐゴシック" charset="0"/>
              </a:rPr>
              <a:t>Huckleberry Finn</a:t>
            </a:r>
            <a:r>
              <a:rPr lang="ja-JP" altLang="en-US">
                <a:latin typeface="Gill Sans" charset="0"/>
                <a:ea typeface="ＭＳ Ｐゴシック" charset="0"/>
              </a:rPr>
              <a:t>”</a:t>
            </a:r>
            <a:r>
              <a:rPr lang="en-US" altLang="ja-JP">
                <a:latin typeface="Gill Sans" charset="0"/>
                <a:ea typeface="ＭＳ Ｐゴシック" charset="0"/>
              </a:rPr>
              <a:t> as it occurs in (3) pose a problem because we want the truth value of a compound sentence to be a </a:t>
            </a:r>
            <a:r>
              <a:rPr lang="en-US" altLang="ja-JP" i="1">
                <a:latin typeface="Gill Sans" charset="0"/>
                <a:ea typeface="ＭＳ Ｐゴシック" charset="0"/>
              </a:rPr>
              <a:t>function</a:t>
            </a:r>
            <a:r>
              <a:rPr lang="en-US" altLang="ja-JP">
                <a:latin typeface="Gill Sans" charset="0"/>
                <a:ea typeface="ＭＳ Ｐゴシック" charset="0"/>
              </a:rPr>
              <a:t> of their sentential parts.</a:t>
            </a:r>
          </a:p>
          <a:p>
            <a:pPr eaLnBrk="1" hangingPunct="1">
              <a:lnSpc>
                <a:spcPct val="90000"/>
              </a:lnSpc>
              <a:spcAft>
                <a:spcPts val="3600"/>
              </a:spcAft>
            </a:pPr>
            <a:r>
              <a:rPr lang="en-US">
                <a:latin typeface="Gill Sans" charset="0"/>
                <a:ea typeface="ＭＳ Ｐゴシック" charset="0"/>
              </a:rPr>
              <a:t>The problem is that </a:t>
            </a:r>
            <a:r>
              <a:rPr lang="ja-JP" altLang="en-US">
                <a:latin typeface="Gill Sans" charset="0"/>
                <a:ea typeface="ＭＳ Ｐゴシック" charset="0"/>
              </a:rPr>
              <a:t>“</a:t>
            </a:r>
            <a:r>
              <a:rPr lang="en-US" altLang="ja-JP">
                <a:latin typeface="Gill Sans" charset="0"/>
                <a:ea typeface="ＭＳ Ｐゴシック" charset="0"/>
              </a:rPr>
              <a:t>x believes that…</a:t>
            </a:r>
            <a:r>
              <a:rPr lang="ja-JP" altLang="en-US">
                <a:latin typeface="Gill Sans" charset="0"/>
                <a:ea typeface="ＭＳ Ｐゴシック" charset="0"/>
              </a:rPr>
              <a:t>”</a:t>
            </a:r>
            <a:r>
              <a:rPr lang="en-US" altLang="ja-JP">
                <a:latin typeface="Gill Sans" charset="0"/>
                <a:ea typeface="ＭＳ Ｐゴシック" charset="0"/>
              </a:rPr>
              <a:t> isn</a:t>
            </a:r>
            <a:r>
              <a:rPr lang="ja-JP" altLang="en-US">
                <a:latin typeface="Gill Sans" charset="0"/>
                <a:ea typeface="ＭＳ Ｐゴシック" charset="0"/>
              </a:rPr>
              <a:t>’</a:t>
            </a:r>
            <a:r>
              <a:rPr lang="en-US" altLang="ja-JP">
                <a:latin typeface="Gill Sans" charset="0"/>
                <a:ea typeface="ＭＳ Ｐゴシック" charset="0"/>
              </a:rPr>
              <a:t>t truth functional!</a:t>
            </a:r>
          </a:p>
          <a:p>
            <a:pPr lvl="1" eaLnBrk="1" hangingPunct="1">
              <a:lnSpc>
                <a:spcPct val="90000"/>
              </a:lnSpc>
              <a:spcAft>
                <a:spcPts val="3600"/>
              </a:spcAft>
            </a:pP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Short answer</a:t>
            </a:r>
          </a:p>
        </p:txBody>
      </p:sp>
      <p:sp>
        <p:nvSpPr>
          <p:cNvPr id="76803" name="Rectangle 3"/>
          <p:cNvSpPr>
            <a:spLocks noGrp="1" noChangeArrowheads="1"/>
          </p:cNvSpPr>
          <p:nvPr>
            <p:ph idx="1"/>
          </p:nvPr>
        </p:nvSpPr>
        <p:spPr/>
        <p:txBody>
          <a:bodyPr/>
          <a:lstStyle/>
          <a:p>
            <a:pPr eaLnBrk="1" hangingPunct="1">
              <a:spcAft>
                <a:spcPts val="6000"/>
              </a:spcAft>
              <a:buFont typeface="Arial" charset="0"/>
              <a:buNone/>
            </a:pPr>
            <a:r>
              <a:rPr lang="en-US">
                <a:latin typeface="Gill Sans" charset="0"/>
                <a:ea typeface="ＭＳ Ｐゴシック" charset="0"/>
              </a:rPr>
              <a:t>(7) George believes that ___ wrote</a:t>
            </a:r>
            <a:r>
              <a:rPr lang="en-US" i="1">
                <a:latin typeface="Gill Sans" charset="0"/>
                <a:ea typeface="ＭＳ Ｐゴシック" charset="0"/>
              </a:rPr>
              <a:t> Huckleberry Finn</a:t>
            </a:r>
          </a:p>
          <a:p>
            <a:pPr eaLnBrk="1" hangingPunct="1">
              <a:spcAft>
                <a:spcPts val="6000"/>
              </a:spcAft>
            </a:pPr>
            <a:r>
              <a:rPr lang="en-US">
                <a:latin typeface="Gill Sans" charset="0"/>
                <a:ea typeface="ＭＳ Ｐゴシック" charset="0"/>
              </a:rPr>
              <a:t>(7) doesn</a:t>
            </a:r>
            <a:r>
              <a:rPr lang="ja-JP" altLang="en-US">
                <a:latin typeface="Gill Sans" charset="0"/>
                <a:ea typeface="ＭＳ Ｐゴシック" charset="0"/>
              </a:rPr>
              <a:t>’</a:t>
            </a:r>
            <a:r>
              <a:rPr lang="en-US" altLang="ja-JP">
                <a:latin typeface="Gill Sans" charset="0"/>
                <a:ea typeface="ＭＳ Ｐゴシック" charset="0"/>
              </a:rPr>
              <a:t>t really ascribe a property to the guy whose name plugs in the blank</a:t>
            </a:r>
          </a:p>
          <a:p>
            <a:pPr eaLnBrk="1" hangingPunct="1">
              <a:spcAft>
                <a:spcPts val="6000"/>
              </a:spcAft>
            </a:pPr>
            <a:r>
              <a:rPr lang="en-US">
                <a:latin typeface="Gill Sans" charset="0"/>
                <a:ea typeface="ＭＳ Ｐゴシック" charset="0"/>
              </a:rPr>
              <a:t>In general, not all contexts in which names occur ascribe properties to the referents of those names</a:t>
            </a:r>
          </a:p>
          <a:p>
            <a:pPr eaLnBrk="1" hangingPunct="1">
              <a:spcAft>
                <a:spcPts val="6000"/>
              </a:spcAft>
            </a:pPr>
            <a:r>
              <a:rPr lang="en-US">
                <a:latin typeface="Gill Sans" charset="0"/>
                <a:ea typeface="ＭＳ Ｐゴシック" charset="0"/>
              </a:rPr>
              <a:t>Why this is so, is a long story!</a:t>
            </a:r>
            <a:endParaRPr lang="en-US" i="1">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Propositional attitudes</a:t>
            </a:r>
          </a:p>
        </p:txBody>
      </p:sp>
      <p:sp>
        <p:nvSpPr>
          <p:cNvPr id="65539" name="Rectangle 3"/>
          <p:cNvSpPr>
            <a:spLocks noGrp="1" noChangeArrowheads="1"/>
          </p:cNvSpPr>
          <p:nvPr>
            <p:ph idx="1"/>
          </p:nvPr>
        </p:nvSpPr>
        <p:spPr>
          <a:xfrm>
            <a:off x="685800" y="838200"/>
            <a:ext cx="7772400" cy="5562600"/>
          </a:xfrm>
        </p:spPr>
        <p:txBody>
          <a:bodyPr/>
          <a:lstStyle/>
          <a:p>
            <a:pPr eaLnBrk="1" hangingPunct="1">
              <a:lnSpc>
                <a:spcPct val="90000"/>
              </a:lnSpc>
              <a:spcAft>
                <a:spcPts val="3600"/>
              </a:spcAft>
            </a:pPr>
            <a:r>
              <a:rPr lang="ja-JP" altLang="en-US">
                <a:latin typeface="Gill Sans" charset="0"/>
                <a:ea typeface="ＭＳ Ｐゴシック" charset="0"/>
              </a:rPr>
              <a:t>“</a:t>
            </a:r>
            <a:r>
              <a:rPr lang="en-US" altLang="ja-JP">
                <a:latin typeface="Gill Sans" charset="0"/>
                <a:ea typeface="ＭＳ Ｐゴシック" charset="0"/>
              </a:rPr>
              <a:t>believe…</a:t>
            </a:r>
            <a:r>
              <a:rPr lang="ja-JP" altLang="en-US">
                <a:latin typeface="Gill Sans" charset="0"/>
                <a:ea typeface="ＭＳ Ｐゴシック" charset="0"/>
              </a:rPr>
              <a:t>”</a:t>
            </a:r>
            <a:r>
              <a:rPr lang="en-US" altLang="ja-JP">
                <a:latin typeface="Gill Sans" charset="0"/>
                <a:ea typeface="ＭＳ Ｐゴシック" charset="0"/>
              </a:rPr>
              <a:t>, and other propositional attitude verbs that introduce relative clauses create contexts where co-referential expressions cannot be intersubstituted </a:t>
            </a:r>
            <a:r>
              <a:rPr lang="en-US" altLang="ja-JP" i="1">
                <a:latin typeface="Gill Sans" charset="0"/>
                <a:ea typeface="ＭＳ Ｐゴシック" charset="0"/>
              </a:rPr>
              <a:t>salve veritate.</a:t>
            </a:r>
          </a:p>
          <a:p>
            <a:pPr lvl="1" eaLnBrk="1" hangingPunct="1">
              <a:lnSpc>
                <a:spcPct val="90000"/>
              </a:lnSpc>
              <a:spcAft>
                <a:spcPts val="3600"/>
              </a:spcAft>
              <a:buFont typeface="Arial" charset="0"/>
              <a:buNone/>
            </a:pPr>
            <a:r>
              <a:rPr lang="en-US">
                <a:latin typeface="Gill Sans" charset="0"/>
                <a:ea typeface="ＭＳ Ｐゴシック" charset="0"/>
              </a:rPr>
              <a:t>(3) George believes that Mark Twain wrote </a:t>
            </a:r>
            <a:r>
              <a:rPr lang="en-US" i="1">
                <a:latin typeface="Gill Sans" charset="0"/>
                <a:ea typeface="ＭＳ Ｐゴシック" charset="0"/>
              </a:rPr>
              <a:t>Huckleberry Finn</a:t>
            </a:r>
            <a:r>
              <a:rPr lang="en-US">
                <a:latin typeface="Gill Sans" charset="0"/>
                <a:ea typeface="ＭＳ Ｐゴシック" charset="0"/>
              </a:rPr>
              <a:t>.</a:t>
            </a:r>
          </a:p>
          <a:p>
            <a:pPr lvl="1" eaLnBrk="1" hangingPunct="1">
              <a:lnSpc>
                <a:spcPct val="90000"/>
              </a:lnSpc>
              <a:spcAft>
                <a:spcPts val="3600"/>
              </a:spcAft>
              <a:buFont typeface="Arial" charset="0"/>
              <a:buNone/>
            </a:pPr>
            <a:r>
              <a:rPr lang="en-US">
                <a:latin typeface="Gill Sans" charset="0"/>
                <a:ea typeface="ＭＳ Ｐゴシック" charset="0"/>
              </a:rPr>
              <a:t>(4) George believes that Samuel Clemens wrote </a:t>
            </a:r>
            <a:r>
              <a:rPr lang="en-US" i="1">
                <a:latin typeface="Gill Sans" charset="0"/>
                <a:ea typeface="ＭＳ Ｐゴシック" charset="0"/>
              </a:rPr>
              <a:t>Huckleberry Finn</a:t>
            </a:r>
            <a:r>
              <a:rPr lang="en-US">
                <a:latin typeface="Gill Sans" charset="0"/>
                <a:ea typeface="ＭＳ Ｐゴシック" charset="0"/>
              </a:rPr>
              <a:t>.</a:t>
            </a:r>
          </a:p>
          <a:p>
            <a:pPr eaLnBrk="1" hangingPunct="1">
              <a:lnSpc>
                <a:spcPct val="90000"/>
              </a:lnSpc>
              <a:spcAft>
                <a:spcPts val="3600"/>
              </a:spcAft>
            </a:pPr>
            <a:r>
              <a:rPr lang="en-US">
                <a:latin typeface="Gill Sans" charset="0"/>
                <a:ea typeface="ＭＳ Ｐゴシック" charset="0"/>
              </a:rPr>
              <a:t>In (3) and (4) what George believes are the </a:t>
            </a:r>
            <a:r>
              <a:rPr lang="en-US" i="1">
                <a:latin typeface="Gill Sans" charset="0"/>
                <a:ea typeface="ＭＳ Ｐゴシック" charset="0"/>
              </a:rPr>
              <a:t>propositions</a:t>
            </a:r>
            <a:r>
              <a:rPr lang="en-US">
                <a:latin typeface="Gill Sans" charset="0"/>
                <a:ea typeface="ＭＳ Ｐゴシック" charset="0"/>
              </a:rPr>
              <a:t> expressed by (5) and (6), i.e. their senses.</a:t>
            </a:r>
          </a:p>
          <a:p>
            <a:pPr lvl="1" eaLnBrk="1" hangingPunct="1">
              <a:lnSpc>
                <a:spcPct val="90000"/>
              </a:lnSpc>
              <a:spcAft>
                <a:spcPts val="3000"/>
              </a:spcAft>
              <a:buFont typeface="Arial" charset="0"/>
              <a:buNone/>
            </a:pPr>
            <a:r>
              <a:rPr lang="en-US">
                <a:latin typeface="Gill Sans" charset="0"/>
                <a:ea typeface="ＭＳ Ｐゴシック" charset="0"/>
              </a:rPr>
              <a:t>(5) Mark Twain wrote </a:t>
            </a:r>
            <a:r>
              <a:rPr lang="en-US" i="1">
                <a:latin typeface="Gill Sans" charset="0"/>
                <a:ea typeface="ＭＳ Ｐゴシック" charset="0"/>
              </a:rPr>
              <a:t>Huckleberry Finn.</a:t>
            </a:r>
          </a:p>
          <a:p>
            <a:pPr lvl="1" eaLnBrk="1" hangingPunct="1">
              <a:lnSpc>
                <a:spcPct val="90000"/>
              </a:lnSpc>
              <a:spcAft>
                <a:spcPts val="3000"/>
              </a:spcAft>
              <a:buFont typeface="Arial" charset="0"/>
              <a:buNone/>
            </a:pPr>
            <a:r>
              <a:rPr lang="en-US">
                <a:latin typeface="Gill Sans" charset="0"/>
                <a:ea typeface="ＭＳ Ｐゴシック" charset="0"/>
              </a:rPr>
              <a:t>(6) Samuel Clemens wrote </a:t>
            </a:r>
            <a:r>
              <a:rPr lang="en-US" i="1">
                <a:latin typeface="Gill Sans" charset="0"/>
                <a:ea typeface="ＭＳ Ｐゴシック" charset="0"/>
              </a:rPr>
              <a:t>Huckleberry Finn</a:t>
            </a:r>
            <a:endParaRPr lang="en-US">
              <a:latin typeface="Gill Sans" charset="0"/>
              <a:ea typeface="ＭＳ Ｐゴシック" charset="0"/>
            </a:endParaRPr>
          </a:p>
          <a:p>
            <a:pPr eaLnBrk="1" hangingPunct="1">
              <a:lnSpc>
                <a:spcPct val="90000"/>
              </a:lnSpc>
              <a:spcAft>
                <a:spcPts val="3600"/>
              </a:spcAft>
            </a:pPr>
            <a:endParaRPr lang="en-US">
              <a:latin typeface="Gill Sans" charset="0"/>
              <a:ea typeface="ＭＳ Ｐゴシック" charset="0"/>
            </a:endParaRPr>
          </a:p>
          <a:p>
            <a:pPr eaLnBrk="1" hangingPunct="1">
              <a:lnSpc>
                <a:spcPct val="90000"/>
              </a:lnSpc>
              <a:spcAft>
                <a:spcPct val="100000"/>
              </a:spcAft>
            </a:pPr>
            <a:endParaRPr lang="en-US" i="1">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Compositionality Thesis </a:t>
            </a:r>
          </a:p>
        </p:txBody>
      </p:sp>
      <p:sp>
        <p:nvSpPr>
          <p:cNvPr id="23555" name="Rectangle 3"/>
          <p:cNvSpPr>
            <a:spLocks noGrp="1" noChangeArrowheads="1"/>
          </p:cNvSpPr>
          <p:nvPr>
            <p:ph idx="1"/>
          </p:nvPr>
        </p:nvSpPr>
        <p:spPr>
          <a:xfrm>
            <a:off x="609600" y="762000"/>
            <a:ext cx="7874000" cy="5913438"/>
          </a:xfrm>
        </p:spPr>
        <p:txBody>
          <a:bodyPr/>
          <a:lstStyle/>
          <a:p>
            <a:pPr eaLnBrk="1" hangingPunct="1">
              <a:spcAft>
                <a:spcPts val="1200"/>
              </a:spcAft>
            </a:pPr>
            <a:r>
              <a:rPr lang="en-US" b="1" dirty="0">
                <a:latin typeface="Gill Sans" charset="0"/>
                <a:ea typeface="ＭＳ Ｐゴシック" charset="0"/>
              </a:rPr>
              <a:t>Compositionality: </a:t>
            </a:r>
            <a:r>
              <a:rPr lang="en-US" dirty="0">
                <a:latin typeface="Gill Sans" charset="0"/>
                <a:ea typeface="ＭＳ Ｐゴシック" charset="0"/>
              </a:rPr>
              <a:t>The meaning of a whole sentence is determined by the meaning of its parts.</a:t>
            </a:r>
          </a:p>
          <a:p>
            <a:pPr lvl="1" eaLnBrk="1" hangingPunct="1">
              <a:spcAft>
                <a:spcPts val="1200"/>
              </a:spcAft>
            </a:pPr>
            <a:r>
              <a:rPr lang="en-US" b="1" dirty="0" err="1">
                <a:solidFill>
                  <a:schemeClr val="tx2"/>
                </a:solidFill>
                <a:latin typeface="Gill Sans" charset="0"/>
                <a:ea typeface="ＭＳ Ｐゴシック" charset="0"/>
              </a:rPr>
              <a:t>Substitutivity</a:t>
            </a:r>
            <a:r>
              <a:rPr lang="en-US" b="1" dirty="0">
                <a:solidFill>
                  <a:schemeClr val="tx2"/>
                </a:solidFill>
                <a:latin typeface="Gill Sans" charset="0"/>
                <a:ea typeface="ＭＳ Ｐゴシック" charset="0"/>
              </a:rPr>
              <a:t> Principle: </a:t>
            </a:r>
            <a:r>
              <a:rPr lang="en-US" dirty="0">
                <a:latin typeface="Gill Sans" charset="0"/>
                <a:ea typeface="ＭＳ Ｐゴシック" charset="0"/>
              </a:rPr>
              <a:t>replacing parts of a sentence with other expressions that mean the same thing  should leave the </a:t>
            </a:r>
            <a:r>
              <a:rPr lang="en-US" i="1" dirty="0">
                <a:latin typeface="Gill Sans" charset="0"/>
                <a:ea typeface="ＭＳ Ｐゴシック" charset="0"/>
              </a:rPr>
              <a:t>meaning </a:t>
            </a:r>
            <a:r>
              <a:rPr lang="en-US" dirty="0">
                <a:latin typeface="Gill Sans" charset="0"/>
                <a:ea typeface="ＭＳ Ｐゴシック" charset="0"/>
              </a:rPr>
              <a:t>of the whole sentence unchanged.</a:t>
            </a:r>
          </a:p>
          <a:p>
            <a:pPr eaLnBrk="1" hangingPunct="1">
              <a:spcAft>
                <a:spcPts val="1200"/>
              </a:spcAft>
            </a:pPr>
            <a:r>
              <a:rPr lang="en-US" dirty="0">
                <a:latin typeface="Gill Sans" charset="0"/>
                <a:ea typeface="ＭＳ Ｐゴシック" charset="0"/>
              </a:rPr>
              <a:t>Why should we care about compositionality?</a:t>
            </a:r>
          </a:p>
          <a:p>
            <a:pPr eaLnBrk="1" hangingPunct="1">
              <a:spcAft>
                <a:spcPts val="1200"/>
              </a:spcAft>
            </a:pPr>
            <a:r>
              <a:rPr lang="en-US" dirty="0">
                <a:latin typeface="Gill Sans" charset="0"/>
                <a:ea typeface="ＭＳ Ｐゴシック" charset="0"/>
              </a:rPr>
              <a:t>Because we want certain characteristics of sentences to be a function of characteristics of their parts, for example, we want the truth values of sentences </a:t>
            </a:r>
            <a:r>
              <a:rPr lang="en-US" dirty="0" smtClean="0">
                <a:latin typeface="Gill Sans" charset="0"/>
                <a:ea typeface="ＭＳ Ｐゴシック" charset="0"/>
              </a:rPr>
              <a:t>to </a:t>
            </a:r>
            <a:r>
              <a:rPr lang="en-US" dirty="0">
                <a:latin typeface="Gill Sans" charset="0"/>
                <a:ea typeface="ＭＳ Ｐゴシック" charset="0"/>
              </a:rPr>
              <a:t>be a function of the truth values of their parts. </a:t>
            </a:r>
          </a:p>
          <a:p>
            <a:pPr eaLnBrk="1" hangingPunct="1">
              <a:spcAft>
                <a:spcPts val="1200"/>
              </a:spcAft>
            </a:pPr>
            <a:r>
              <a:rPr lang="en-US" b="1" dirty="0">
                <a:latin typeface="Gill Sans" charset="0"/>
                <a:ea typeface="ＭＳ Ｐゴシック" charset="0"/>
              </a:rPr>
              <a:t>Putative counterexamples: </a:t>
            </a:r>
            <a:r>
              <a:rPr lang="en-US" dirty="0">
                <a:latin typeface="Gill Sans" charset="0"/>
                <a:ea typeface="ＭＳ Ｐゴシック" charset="0"/>
              </a:rPr>
              <a:t>failures of </a:t>
            </a:r>
            <a:r>
              <a:rPr lang="en-US" dirty="0" err="1">
                <a:latin typeface="Gill Sans" charset="0"/>
                <a:ea typeface="ＭＳ Ｐゴシック" charset="0"/>
              </a:rPr>
              <a:t>substitutivity</a:t>
            </a:r>
            <a:endParaRPr lang="en-US" dirty="0">
              <a:latin typeface="Gill Sans" charset="0"/>
              <a:ea typeface="ＭＳ Ｐゴシック" charset="0"/>
            </a:endParaRPr>
          </a:p>
          <a:p>
            <a:pPr lvl="1" eaLnBrk="1" hangingPunct="1">
              <a:spcAft>
                <a:spcPts val="1200"/>
              </a:spcAft>
            </a:pPr>
            <a:r>
              <a:rPr lang="en-US" dirty="0" err="1">
                <a:latin typeface="Gill Sans" charset="0"/>
                <a:ea typeface="ＭＳ Ｐゴシック" charset="0"/>
              </a:rPr>
              <a:t>Frege</a:t>
            </a:r>
            <a:r>
              <a:rPr lang="ja-JP" altLang="en-US" dirty="0">
                <a:latin typeface="Gill Sans" charset="0"/>
                <a:ea typeface="ＭＳ Ｐゴシック" charset="0"/>
              </a:rPr>
              <a:t>’</a:t>
            </a:r>
            <a:r>
              <a:rPr lang="en-US" altLang="ja-JP" dirty="0">
                <a:latin typeface="Gill Sans" charset="0"/>
                <a:ea typeface="ＭＳ Ｐゴシック" charset="0"/>
              </a:rPr>
              <a:t>s Identity Puzzle</a:t>
            </a:r>
          </a:p>
          <a:p>
            <a:pPr lvl="1" eaLnBrk="1" hangingPunct="1">
              <a:spcAft>
                <a:spcPts val="1200"/>
              </a:spcAft>
            </a:pPr>
            <a:r>
              <a:rPr lang="en-US" dirty="0" err="1">
                <a:latin typeface="Gill Sans" charset="0"/>
                <a:ea typeface="ＭＳ Ｐゴシック" charset="0"/>
              </a:rPr>
              <a:t>Frege</a:t>
            </a:r>
            <a:r>
              <a:rPr lang="ja-JP" altLang="en-US" dirty="0">
                <a:latin typeface="Gill Sans" charset="0"/>
                <a:ea typeface="ＭＳ Ｐゴシック" charset="0"/>
              </a:rPr>
              <a:t>’</a:t>
            </a:r>
            <a:r>
              <a:rPr lang="en-US" altLang="ja-JP" dirty="0">
                <a:latin typeface="Gill Sans" charset="0"/>
                <a:ea typeface="ＭＳ Ｐゴシック" charset="0"/>
              </a:rPr>
              <a:t>s Propositional Attitude puzzle</a:t>
            </a:r>
            <a:endParaRPr lang="en-US" dirty="0">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52387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Propositional Attitudes: 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Solution</a:t>
            </a:r>
          </a:p>
        </p:txBody>
      </p:sp>
      <p:sp>
        <p:nvSpPr>
          <p:cNvPr id="70659" name="Rectangle 3"/>
          <p:cNvSpPr>
            <a:spLocks noGrp="1" noChangeArrowheads="1"/>
          </p:cNvSpPr>
          <p:nvPr>
            <p:ph idx="1"/>
          </p:nvPr>
        </p:nvSpPr>
        <p:spPr>
          <a:xfrm>
            <a:off x="609600" y="609600"/>
            <a:ext cx="7772400" cy="4267200"/>
          </a:xfrm>
        </p:spPr>
        <p:txBody>
          <a:bodyPr/>
          <a:lstStyle/>
          <a:p>
            <a:pPr eaLnBrk="1" hangingPunct="1">
              <a:lnSpc>
                <a:spcPct val="90000"/>
              </a:lnSpc>
              <a:spcAft>
                <a:spcPts val="1800"/>
              </a:spcAft>
            </a:pPr>
            <a:r>
              <a:rPr lang="en-US">
                <a:latin typeface="Gill Sans" charset="0"/>
                <a:ea typeface="ＭＳ Ｐゴシック" charset="0"/>
              </a:rPr>
              <a:t>In </a:t>
            </a:r>
            <a:r>
              <a:rPr lang="en-US">
                <a:solidFill>
                  <a:schemeClr val="tx2"/>
                </a:solidFill>
                <a:latin typeface="Gill Sans" charset="0"/>
                <a:ea typeface="ＭＳ Ｐゴシック" charset="0"/>
              </a:rPr>
              <a:t>direct discourse</a:t>
            </a:r>
            <a:r>
              <a:rPr lang="en-US">
                <a:latin typeface="Gill Sans" charset="0"/>
                <a:ea typeface="ＭＳ Ｐゴシック" charset="0"/>
              </a:rPr>
              <a:t> expressions have their </a:t>
            </a:r>
            <a:r>
              <a:rPr lang="ja-JP" altLang="en-US">
                <a:latin typeface="Gill Sans" charset="0"/>
                <a:ea typeface="ＭＳ Ｐゴシック" charset="0"/>
              </a:rPr>
              <a:t>“</a:t>
            </a:r>
            <a:r>
              <a:rPr lang="en-US" altLang="ja-JP">
                <a:latin typeface="Gill Sans" charset="0"/>
                <a:ea typeface="ＭＳ Ｐゴシック" charset="0"/>
              </a:rPr>
              <a:t>customary</a:t>
            </a:r>
            <a:r>
              <a:rPr lang="ja-JP" altLang="en-US">
                <a:latin typeface="Gill Sans" charset="0"/>
                <a:ea typeface="ＭＳ Ｐゴシック" charset="0"/>
              </a:rPr>
              <a:t>”</a:t>
            </a:r>
            <a:r>
              <a:rPr lang="en-US" altLang="ja-JP">
                <a:latin typeface="Gill Sans" charset="0"/>
                <a:ea typeface="ＭＳ Ｐゴシック" charset="0"/>
              </a:rPr>
              <a:t> sense and reference.</a:t>
            </a:r>
          </a:p>
          <a:p>
            <a:pPr lvl="1" eaLnBrk="1" hangingPunct="1">
              <a:lnSpc>
                <a:spcPct val="90000"/>
              </a:lnSpc>
              <a:spcAft>
                <a:spcPts val="1800"/>
              </a:spcAft>
            </a:pPr>
            <a:r>
              <a:rPr lang="en-US">
                <a:latin typeface="Gill Sans" charset="0"/>
                <a:ea typeface="ＭＳ Ｐゴシック" charset="0"/>
              </a:rPr>
              <a:t>Direct discourse: we</a:t>
            </a:r>
            <a:r>
              <a:rPr lang="ja-JP" altLang="en-US">
                <a:latin typeface="Gill Sans" charset="0"/>
                <a:ea typeface="ＭＳ Ｐゴシック" charset="0"/>
              </a:rPr>
              <a:t>’</a:t>
            </a:r>
            <a:r>
              <a:rPr lang="en-US" altLang="ja-JP">
                <a:latin typeface="Gill Sans" charset="0"/>
                <a:ea typeface="ＭＳ Ｐゴシック" charset="0"/>
              </a:rPr>
              <a:t>re simply expressing a proposition; we</a:t>
            </a:r>
            <a:r>
              <a:rPr lang="ja-JP" altLang="en-US">
                <a:latin typeface="Gill Sans" charset="0"/>
                <a:ea typeface="ＭＳ Ｐゴシック" charset="0"/>
              </a:rPr>
              <a:t>’</a:t>
            </a:r>
            <a:r>
              <a:rPr lang="en-US" altLang="ja-JP">
                <a:latin typeface="Gill Sans" charset="0"/>
                <a:ea typeface="ＭＳ Ｐゴシック" charset="0"/>
              </a:rPr>
              <a:t>re not quoting someone else or talking about someone else</a:t>
            </a:r>
            <a:r>
              <a:rPr lang="ja-JP" altLang="en-US">
                <a:latin typeface="Gill Sans" charset="0"/>
                <a:ea typeface="ＭＳ Ｐゴシック" charset="0"/>
              </a:rPr>
              <a:t>’</a:t>
            </a:r>
            <a:r>
              <a:rPr lang="en-US" altLang="ja-JP">
                <a:latin typeface="Gill Sans" charset="0"/>
                <a:ea typeface="ＭＳ Ｐゴシック" charset="0"/>
              </a:rPr>
              <a:t>s believing a proposition.</a:t>
            </a:r>
          </a:p>
          <a:p>
            <a:pPr eaLnBrk="1" hangingPunct="1">
              <a:lnSpc>
                <a:spcPct val="90000"/>
              </a:lnSpc>
              <a:spcAft>
                <a:spcPts val="1800"/>
              </a:spcAft>
            </a:pPr>
            <a:r>
              <a:rPr lang="en-US">
                <a:latin typeface="Gill Sans" charset="0"/>
                <a:ea typeface="ＭＳ Ｐゴシック" charset="0"/>
              </a:rPr>
              <a:t>So the </a:t>
            </a:r>
            <a:r>
              <a:rPr lang="en-US" b="1">
                <a:latin typeface="Gill Sans" charset="0"/>
                <a:ea typeface="ＭＳ Ｐゴシック" charset="0"/>
              </a:rPr>
              <a:t>reference</a:t>
            </a:r>
            <a:r>
              <a:rPr lang="en-US">
                <a:latin typeface="Gill Sans" charset="0"/>
                <a:ea typeface="ＭＳ Ｐゴシック" charset="0"/>
              </a:rPr>
              <a:t> of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in the following sentences is the same--a certain person who is the </a:t>
            </a:r>
            <a:r>
              <a:rPr lang="ja-JP" altLang="en-US">
                <a:latin typeface="Gill Sans" charset="0"/>
                <a:ea typeface="ＭＳ Ｐゴシック" charset="0"/>
              </a:rPr>
              <a:t>“</a:t>
            </a:r>
            <a:r>
              <a:rPr lang="en-US" altLang="ja-JP">
                <a:latin typeface="Gill Sans" charset="0"/>
                <a:ea typeface="ＭＳ Ｐゴシック" charset="0"/>
              </a:rPr>
              <a:t>customary</a:t>
            </a:r>
            <a:r>
              <a:rPr lang="ja-JP" altLang="en-US">
                <a:latin typeface="Gill Sans" charset="0"/>
                <a:ea typeface="ＭＳ Ｐゴシック" charset="0"/>
              </a:rPr>
              <a:t>”</a:t>
            </a:r>
            <a:r>
              <a:rPr lang="en-US" altLang="ja-JP">
                <a:latin typeface="Gill Sans" charset="0"/>
                <a:ea typeface="ＭＳ Ｐゴシック" charset="0"/>
              </a:rPr>
              <a:t> reference of that name.</a:t>
            </a:r>
          </a:p>
          <a:p>
            <a:pPr lvl="1" eaLnBrk="1" hangingPunct="1">
              <a:lnSpc>
                <a:spcPct val="90000"/>
              </a:lnSpc>
              <a:spcAft>
                <a:spcPts val="1800"/>
              </a:spcAft>
            </a:pPr>
            <a:r>
              <a:rPr lang="en-US">
                <a:latin typeface="Gill Sans" charset="0"/>
                <a:ea typeface="ＭＳ Ｐゴシック" charset="0"/>
              </a:rPr>
              <a:t>(5) </a:t>
            </a:r>
            <a:r>
              <a:rPr lang="en-US">
                <a:solidFill>
                  <a:srgbClr val="FF0000"/>
                </a:solidFill>
                <a:latin typeface="Gill Sans" charset="0"/>
                <a:ea typeface="ＭＳ Ｐゴシック" charset="0"/>
              </a:rPr>
              <a:t>Mark Twain </a:t>
            </a:r>
            <a:r>
              <a:rPr lang="en-US">
                <a:latin typeface="Gill Sans" charset="0"/>
                <a:ea typeface="ＭＳ Ｐゴシック" charset="0"/>
              </a:rPr>
              <a:t>wrote </a:t>
            </a:r>
            <a:r>
              <a:rPr lang="en-US" i="1">
                <a:latin typeface="Gill Sans" charset="0"/>
                <a:ea typeface="ＭＳ Ｐゴシック" charset="0"/>
              </a:rPr>
              <a:t>Huckleberry Finn.</a:t>
            </a:r>
            <a:endParaRPr lang="en-US">
              <a:latin typeface="Gill Sans" charset="0"/>
              <a:ea typeface="ＭＳ Ｐゴシック" charset="0"/>
            </a:endParaRPr>
          </a:p>
          <a:p>
            <a:pPr lvl="1" eaLnBrk="1" hangingPunct="1">
              <a:lnSpc>
                <a:spcPct val="90000"/>
              </a:lnSpc>
              <a:spcAft>
                <a:spcPts val="1800"/>
              </a:spcAft>
            </a:pPr>
            <a:r>
              <a:rPr lang="en-US">
                <a:latin typeface="Gill Sans" charset="0"/>
                <a:ea typeface="ＭＳ Ｐゴシック" charset="0"/>
              </a:rPr>
              <a:t>(6) </a:t>
            </a:r>
            <a:r>
              <a:rPr lang="en-US">
                <a:solidFill>
                  <a:srgbClr val="FF0000"/>
                </a:solidFill>
                <a:latin typeface="Gill Sans" charset="0"/>
                <a:ea typeface="ＭＳ Ｐゴシック" charset="0"/>
              </a:rPr>
              <a:t>Samuel Clemens </a:t>
            </a:r>
            <a:r>
              <a:rPr lang="en-US">
                <a:latin typeface="Gill Sans" charset="0"/>
                <a:ea typeface="ＭＳ Ｐゴシック" charset="0"/>
              </a:rPr>
              <a:t>wrote </a:t>
            </a:r>
            <a:r>
              <a:rPr lang="en-US" i="1">
                <a:latin typeface="Gill Sans" charset="0"/>
                <a:ea typeface="ＭＳ Ｐゴシック" charset="0"/>
              </a:rPr>
              <a:t>Huckleberry Finn.</a:t>
            </a:r>
            <a:endParaRPr lang="en-US">
              <a:latin typeface="Gill Sans" charset="0"/>
              <a:ea typeface="ＭＳ Ｐゴシック" charset="0"/>
            </a:endParaRPr>
          </a:p>
        </p:txBody>
      </p:sp>
      <p:pic>
        <p:nvPicPr>
          <p:cNvPr id="4" name="Picture 5"/>
          <p:cNvPicPr>
            <a:picLocks noChangeAspect="1" noChangeArrowheads="1"/>
          </p:cNvPicPr>
          <p:nvPr/>
        </p:nvPicPr>
        <p:blipFill>
          <a:blip r:embed="rId3"/>
          <a:srcRect l="44899" t="-4839" r="12245" b="56452"/>
          <a:stretch>
            <a:fillRect/>
          </a:stretch>
        </p:blipFill>
        <p:spPr bwMode="auto">
          <a:xfrm>
            <a:off x="7086600" y="4572000"/>
            <a:ext cx="1386840" cy="1981200"/>
          </a:xfrm>
          <a:prstGeom prst="ellipse">
            <a:avLst/>
          </a:prstGeom>
          <a:ln>
            <a:noFill/>
          </a:ln>
          <a:effectLst>
            <a:softEdge rad="112500"/>
          </a:effectLst>
        </p:spPr>
      </p:pic>
      <p:sp>
        <p:nvSpPr>
          <p:cNvPr id="5" name="Right Arrow Callout 4"/>
          <p:cNvSpPr/>
          <p:nvPr/>
        </p:nvSpPr>
        <p:spPr>
          <a:xfrm>
            <a:off x="3276600" y="5105400"/>
            <a:ext cx="3352800" cy="1295400"/>
          </a:xfrm>
          <a:prstGeom prst="rightArrowCallout">
            <a:avLst>
              <a:gd name="adj1" fmla="val 29783"/>
              <a:gd name="adj2" fmla="val 36957"/>
              <a:gd name="adj3" fmla="val 25000"/>
              <a:gd name="adj4" fmla="val 80464"/>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800">
                <a:solidFill>
                  <a:schemeClr val="tx1"/>
                </a:solidFill>
                <a:latin typeface="Calibri" charset="0"/>
                <a:ea typeface="ＭＳ Ｐゴシック" charset="0"/>
                <a:cs typeface="ＭＳ Ｐゴシック" charset="0"/>
              </a:rPr>
              <a:t> In (5) and (6), </a:t>
            </a:r>
            <a:r>
              <a:rPr lang="ja-JP" altLang="en-US" sz="1800">
                <a:solidFill>
                  <a:schemeClr val="tx1"/>
                </a:solidFill>
                <a:latin typeface="Calibri" charset="0"/>
                <a:ea typeface="ＭＳ Ｐゴシック" charset="0"/>
                <a:cs typeface="ＭＳ Ｐゴシック" charset="0"/>
              </a:rPr>
              <a:t>“</a:t>
            </a:r>
            <a:r>
              <a:rPr lang="en-US" sz="1800">
                <a:solidFill>
                  <a:schemeClr val="tx1"/>
                </a:solidFill>
                <a:latin typeface="Calibri" charset="0"/>
                <a:ea typeface="ＭＳ Ｐゴシック" charset="0"/>
                <a:cs typeface="ＭＳ Ｐゴシック" charset="0"/>
              </a:rPr>
              <a:t>Mark Twain</a:t>
            </a:r>
            <a:r>
              <a:rPr lang="ja-JP" altLang="en-US" sz="1800">
                <a:solidFill>
                  <a:schemeClr val="tx1"/>
                </a:solidFill>
                <a:latin typeface="Calibri" charset="0"/>
                <a:ea typeface="ＭＳ Ｐゴシック" charset="0"/>
                <a:cs typeface="ＭＳ Ｐゴシック" charset="0"/>
              </a:rPr>
              <a:t>”</a:t>
            </a:r>
            <a:r>
              <a:rPr lang="en-US" sz="1800">
                <a:solidFill>
                  <a:schemeClr val="tx1"/>
                </a:solidFill>
                <a:latin typeface="Calibri" charset="0"/>
                <a:ea typeface="ＭＳ Ｐゴシック" charset="0"/>
                <a:cs typeface="ＭＳ Ｐゴシック" charset="0"/>
              </a:rPr>
              <a:t> and </a:t>
            </a:r>
            <a:r>
              <a:rPr lang="ja-JP" altLang="en-US" sz="1800">
                <a:solidFill>
                  <a:schemeClr val="tx1"/>
                </a:solidFill>
                <a:latin typeface="Calibri" charset="0"/>
                <a:ea typeface="ＭＳ Ｐゴシック" charset="0"/>
                <a:cs typeface="ＭＳ Ｐゴシック" charset="0"/>
              </a:rPr>
              <a:t>“</a:t>
            </a:r>
            <a:r>
              <a:rPr lang="en-US" sz="1800">
                <a:solidFill>
                  <a:schemeClr val="tx1"/>
                </a:solidFill>
                <a:latin typeface="Calibri" charset="0"/>
                <a:ea typeface="ＭＳ Ｐゴシック" charset="0"/>
                <a:cs typeface="ＭＳ Ｐゴシック" charset="0"/>
              </a:rPr>
              <a:t>Samuel Clemens</a:t>
            </a:r>
            <a:r>
              <a:rPr lang="ja-JP" altLang="en-US" sz="1800">
                <a:solidFill>
                  <a:schemeClr val="tx1"/>
                </a:solidFill>
                <a:latin typeface="Calibri" charset="0"/>
                <a:ea typeface="ＭＳ Ｐゴシック" charset="0"/>
                <a:cs typeface="ＭＳ Ｐゴシック" charset="0"/>
              </a:rPr>
              <a:t>”</a:t>
            </a:r>
            <a:r>
              <a:rPr lang="en-US" sz="1800">
                <a:solidFill>
                  <a:schemeClr val="tx1"/>
                </a:solidFill>
                <a:latin typeface="Calibri" charset="0"/>
                <a:ea typeface="ＭＳ Ｐゴシック" charset="0"/>
                <a:cs typeface="ＭＳ Ｐゴシック" charset="0"/>
              </a:rPr>
              <a:t> refer to this guy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childTnLst>
                          </p:cTn>
                        </p:par>
                        <p:par>
                          <p:cTn id="17" fill="hold" nodeType="afterGroup">
                            <p:stCondLst>
                              <p:cond delay="0"/>
                            </p:stCondLst>
                            <p:childTnLst>
                              <p:par>
                                <p:cTn id="18" presetID="2" presetClass="entr" presetSubtype="8" accel="50000" decel="50000" fill="hold" grpId="0" nodeType="afterEffect">
                                  <p:stCondLst>
                                    <p:cond delay="20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a:off x="198438" y="1173163"/>
            <a:ext cx="1219200" cy="685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a:solidFill>
                  <a:srgbClr val="000000"/>
                </a:solidFill>
                <a:latin typeface="Calibri" charset="0"/>
                <a:ea typeface="ＭＳ Ｐゴシック" charset="0"/>
                <a:cs typeface="ＭＳ Ｐゴシック" charset="0"/>
              </a:rPr>
              <a:t>sense</a:t>
            </a:r>
          </a:p>
        </p:txBody>
      </p:sp>
      <p:sp>
        <p:nvSpPr>
          <p:cNvPr id="182274" name="Rectangle 2"/>
          <p:cNvSpPr>
            <a:spLocks noGrp="1" noChangeArrowheads="1"/>
          </p:cNvSpPr>
          <p:nvPr>
            <p:ph type="title"/>
          </p:nvPr>
        </p:nvSpPr>
        <p:spPr>
          <a:xfrm>
            <a:off x="0" y="0"/>
            <a:ext cx="9144000" cy="52387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In indirect discourse reference shifts</a:t>
            </a:r>
          </a:p>
        </p:txBody>
      </p:sp>
      <p:sp>
        <p:nvSpPr>
          <p:cNvPr id="182276" name="Text Box 4"/>
          <p:cNvSpPr txBox="1">
            <a:spLocks noChangeArrowheads="1"/>
          </p:cNvSpPr>
          <p:nvPr/>
        </p:nvSpPr>
        <p:spPr bwMode="auto">
          <a:xfrm>
            <a:off x="1371600" y="20574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solidFill>
                  <a:srgbClr val="008000"/>
                </a:solidFill>
                <a:latin typeface="Arial" charset="0"/>
              </a:rPr>
              <a:t>Mark Twain </a:t>
            </a:r>
            <a:r>
              <a:rPr lang="en-US">
                <a:solidFill>
                  <a:srgbClr val="660066"/>
                </a:solidFill>
                <a:latin typeface="Arial" charset="0"/>
              </a:rPr>
              <a:t>wrote </a:t>
            </a:r>
            <a:r>
              <a:rPr lang="en-US" i="1">
                <a:solidFill>
                  <a:srgbClr val="660066"/>
                </a:solidFill>
                <a:latin typeface="Arial" charset="0"/>
              </a:rPr>
              <a:t>Huckleberry Finn</a:t>
            </a:r>
            <a:r>
              <a:rPr lang="en-US">
                <a:latin typeface="Arial" charset="0"/>
              </a:rPr>
              <a:t>.</a:t>
            </a:r>
          </a:p>
        </p:txBody>
      </p:sp>
      <p:sp>
        <p:nvSpPr>
          <p:cNvPr id="182277" name="Text Box 5"/>
          <p:cNvSpPr txBox="1">
            <a:spLocks noChangeArrowheads="1"/>
          </p:cNvSpPr>
          <p:nvPr/>
        </p:nvSpPr>
        <p:spPr bwMode="auto">
          <a:xfrm>
            <a:off x="685800" y="4343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latin typeface="Arial" charset="0"/>
              </a:rPr>
              <a:t>George believes that Mark Twain wrote </a:t>
            </a:r>
            <a:r>
              <a:rPr lang="en-US" i="1">
                <a:latin typeface="Arial" charset="0"/>
              </a:rPr>
              <a:t>Huckleberry Finn</a:t>
            </a:r>
            <a:r>
              <a:rPr lang="en-US">
                <a:latin typeface="Arial" charset="0"/>
              </a:rPr>
              <a:t>.</a:t>
            </a:r>
          </a:p>
        </p:txBody>
      </p:sp>
      <p:sp>
        <p:nvSpPr>
          <p:cNvPr id="182279" name="AutoShape 7"/>
          <p:cNvSpPr>
            <a:spLocks noChangeArrowheads="1"/>
          </p:cNvSpPr>
          <p:nvPr/>
        </p:nvSpPr>
        <p:spPr bwMode="auto">
          <a:xfrm>
            <a:off x="2286000" y="990600"/>
            <a:ext cx="1676400" cy="990600"/>
          </a:xfrm>
          <a:prstGeom prst="cloudCallout">
            <a:avLst>
              <a:gd name="adj1" fmla="val -43750"/>
              <a:gd name="adj2" fmla="val 70000"/>
            </a:avLst>
          </a:prstGeom>
          <a:solidFill>
            <a:srgbClr val="008000"/>
          </a:solidFill>
          <a:ln w="9525">
            <a:solidFill>
              <a:schemeClr val="tx1"/>
            </a:solidFill>
            <a:round/>
            <a:headEnd/>
            <a:tailEnd/>
          </a:ln>
        </p:spPr>
        <p:txBody>
          <a:bodyPr wrap="none" anchor="ctr"/>
          <a:lstStyle/>
          <a:p>
            <a:pPr algn="ctr" eaLnBrk="0" hangingPunct="0"/>
            <a:endParaRPr lang="en-US"/>
          </a:p>
        </p:txBody>
      </p:sp>
      <p:sp>
        <p:nvSpPr>
          <p:cNvPr id="182281" name="AutoShape 9"/>
          <p:cNvSpPr>
            <a:spLocks noChangeArrowheads="1"/>
          </p:cNvSpPr>
          <p:nvPr/>
        </p:nvSpPr>
        <p:spPr bwMode="auto">
          <a:xfrm>
            <a:off x="4724400" y="914400"/>
            <a:ext cx="1828800" cy="1066800"/>
          </a:xfrm>
          <a:prstGeom prst="cloudCallout">
            <a:avLst>
              <a:gd name="adj1" fmla="val -43750"/>
              <a:gd name="adj2" fmla="val 70000"/>
            </a:avLst>
          </a:prstGeom>
          <a:solidFill>
            <a:srgbClr val="660066"/>
          </a:solidFill>
          <a:ln w="9525">
            <a:solidFill>
              <a:schemeClr val="tx1"/>
            </a:solidFill>
            <a:round/>
            <a:headEnd/>
            <a:tailEnd/>
          </a:ln>
        </p:spPr>
        <p:txBody>
          <a:bodyPr wrap="none" anchor="ctr"/>
          <a:lstStyle/>
          <a:p>
            <a:pPr algn="ctr" eaLnBrk="0" hangingPunct="0"/>
            <a:r>
              <a:rPr lang="en-US" sz="2000">
                <a:latin typeface="Gill Sans" charset="0"/>
                <a:cs typeface="Gill Sans" charset="0"/>
              </a:rPr>
              <a:t>property</a:t>
            </a:r>
            <a:endParaRPr lang="en-US">
              <a:latin typeface="Gill Sans" charset="0"/>
              <a:cs typeface="Gill Sans" charset="0"/>
            </a:endParaRPr>
          </a:p>
        </p:txBody>
      </p:sp>
      <p:sp>
        <p:nvSpPr>
          <p:cNvPr id="182282" name="Text Box 10"/>
          <p:cNvSpPr txBox="1">
            <a:spLocks noChangeArrowheads="1"/>
          </p:cNvSpPr>
          <p:nvPr/>
        </p:nvSpPr>
        <p:spPr bwMode="auto">
          <a:xfrm>
            <a:off x="2543175" y="1104900"/>
            <a:ext cx="1157288" cy="7080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Gill Sans" charset="0"/>
                <a:cs typeface="Gill Sans" charset="0"/>
              </a:rPr>
              <a:t>Individual</a:t>
            </a:r>
            <a:br>
              <a:rPr lang="en-US" sz="2000">
                <a:latin typeface="Gill Sans" charset="0"/>
                <a:cs typeface="Gill Sans" charset="0"/>
              </a:rPr>
            </a:br>
            <a:r>
              <a:rPr lang="en-US" sz="2000">
                <a:latin typeface="Gill Sans" charset="0"/>
                <a:cs typeface="Gill Sans" charset="0"/>
              </a:rPr>
              <a:t>concept</a:t>
            </a:r>
            <a:endParaRPr lang="en-US">
              <a:latin typeface="Gill Sans" charset="0"/>
              <a:cs typeface="Gill Sans" charset="0"/>
            </a:endParaRPr>
          </a:p>
        </p:txBody>
      </p:sp>
      <p:sp>
        <p:nvSpPr>
          <p:cNvPr id="182284" name="AutoShape 12"/>
          <p:cNvSpPr>
            <a:spLocks noChangeArrowheads="1"/>
          </p:cNvSpPr>
          <p:nvPr/>
        </p:nvSpPr>
        <p:spPr bwMode="auto">
          <a:xfrm>
            <a:off x="6858000" y="1143000"/>
            <a:ext cx="1905000" cy="990600"/>
          </a:xfrm>
          <a:prstGeom prst="cloudCallout">
            <a:avLst>
              <a:gd name="adj1" fmla="val -66167"/>
              <a:gd name="adj2" fmla="val 69551"/>
            </a:avLst>
          </a:prstGeom>
          <a:solidFill>
            <a:srgbClr val="FF0000"/>
          </a:solidFill>
          <a:ln w="9525">
            <a:solidFill>
              <a:schemeClr val="tx1"/>
            </a:solidFill>
            <a:round/>
            <a:headEnd/>
            <a:tailEnd/>
          </a:ln>
        </p:spPr>
        <p:txBody>
          <a:bodyPr wrap="none" anchor="ctr"/>
          <a:lstStyle/>
          <a:p>
            <a:pPr algn="ctr" eaLnBrk="0" hangingPunct="0"/>
            <a:r>
              <a:rPr lang="en-US" sz="2000">
                <a:latin typeface="Gill Sans" charset="0"/>
                <a:cs typeface="Gill Sans" charset="0"/>
              </a:rPr>
              <a:t>proposition</a:t>
            </a:r>
            <a:endParaRPr lang="en-US">
              <a:latin typeface="Gill Sans" charset="0"/>
              <a:cs typeface="Gill Sans" charset="0"/>
            </a:endParaRPr>
          </a:p>
        </p:txBody>
      </p:sp>
      <p:sp>
        <p:nvSpPr>
          <p:cNvPr id="182285" name="Line 13"/>
          <p:cNvSpPr>
            <a:spLocks noChangeShapeType="1"/>
          </p:cNvSpPr>
          <p:nvPr/>
        </p:nvSpPr>
        <p:spPr bwMode="auto">
          <a:xfrm>
            <a:off x="3886200" y="2514600"/>
            <a:ext cx="0" cy="68580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2286" name="Line 14"/>
          <p:cNvSpPr>
            <a:spLocks noChangeShapeType="1"/>
          </p:cNvSpPr>
          <p:nvPr/>
        </p:nvSpPr>
        <p:spPr bwMode="auto">
          <a:xfrm>
            <a:off x="1447800" y="2514600"/>
            <a:ext cx="480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87" name="Text Box 15"/>
          <p:cNvSpPr txBox="1">
            <a:spLocks noChangeArrowheads="1"/>
          </p:cNvSpPr>
          <p:nvPr/>
        </p:nvSpPr>
        <p:spPr bwMode="auto">
          <a:xfrm>
            <a:off x="3124200" y="32004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latin typeface="Gill Sans" charset="0"/>
                <a:cs typeface="Gill Sans" charset="0"/>
              </a:rPr>
              <a:t>The True</a:t>
            </a:r>
            <a:endParaRPr lang="en-US">
              <a:latin typeface="Gill Sans" charset="0"/>
              <a:cs typeface="Gill Sans" charset="0"/>
            </a:endParaRPr>
          </a:p>
        </p:txBody>
      </p:sp>
      <p:sp>
        <p:nvSpPr>
          <p:cNvPr id="182288" name="Line 16"/>
          <p:cNvSpPr>
            <a:spLocks noChangeShapeType="1"/>
          </p:cNvSpPr>
          <p:nvPr/>
        </p:nvSpPr>
        <p:spPr bwMode="auto">
          <a:xfrm>
            <a:off x="3657600" y="4800600"/>
            <a:ext cx="480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2289" name="AutoShape 17"/>
          <p:cNvSpPr>
            <a:spLocks noChangeArrowheads="1"/>
          </p:cNvSpPr>
          <p:nvPr/>
        </p:nvSpPr>
        <p:spPr bwMode="auto">
          <a:xfrm>
            <a:off x="5943600" y="5105400"/>
            <a:ext cx="1905000" cy="990600"/>
          </a:xfrm>
          <a:prstGeom prst="cloudCallout">
            <a:avLst>
              <a:gd name="adj1" fmla="val -85250"/>
              <a:gd name="adj2" fmla="val -71634"/>
            </a:avLst>
          </a:prstGeom>
          <a:solidFill>
            <a:srgbClr val="FF0000"/>
          </a:solidFill>
          <a:ln w="9525">
            <a:solidFill>
              <a:schemeClr val="tx1"/>
            </a:solidFill>
            <a:round/>
            <a:headEnd/>
            <a:tailEnd/>
          </a:ln>
        </p:spPr>
        <p:txBody>
          <a:bodyPr wrap="none" anchor="ctr"/>
          <a:lstStyle/>
          <a:p>
            <a:pPr algn="ctr" eaLnBrk="0" hangingPunct="0"/>
            <a:r>
              <a:rPr lang="en-US" sz="2000">
                <a:latin typeface="Gill Sans" charset="0"/>
                <a:cs typeface="Gill Sans" charset="0"/>
              </a:rPr>
              <a:t>proposition</a:t>
            </a:r>
            <a:endParaRPr lang="en-US">
              <a:latin typeface="Gill Sans" charset="0"/>
              <a:cs typeface="Gill Sans" charset="0"/>
            </a:endParaRPr>
          </a:p>
        </p:txBody>
      </p:sp>
      <p:sp>
        <p:nvSpPr>
          <p:cNvPr id="182290" name="Line 18"/>
          <p:cNvSpPr>
            <a:spLocks noChangeShapeType="1"/>
          </p:cNvSpPr>
          <p:nvPr/>
        </p:nvSpPr>
        <p:spPr bwMode="auto">
          <a:xfrm flipH="1">
            <a:off x="7162800" y="2209800"/>
            <a:ext cx="609600" cy="2819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Right Arrow 17"/>
          <p:cNvSpPr/>
          <p:nvPr/>
        </p:nvSpPr>
        <p:spPr>
          <a:xfrm>
            <a:off x="241300" y="3097213"/>
            <a:ext cx="1600200" cy="685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a:solidFill>
                  <a:srgbClr val="000000"/>
                </a:solidFill>
                <a:latin typeface="Calibri" charset="0"/>
                <a:ea typeface="ＭＳ Ｐゴシック" charset="0"/>
                <a:cs typeface="ＭＳ Ｐゴシック" charset="0"/>
              </a:rPr>
              <a:t>reference</a:t>
            </a:r>
          </a:p>
        </p:txBody>
      </p:sp>
      <p:sp>
        <p:nvSpPr>
          <p:cNvPr id="19" name="Right Arrow 18"/>
          <p:cNvSpPr/>
          <p:nvPr/>
        </p:nvSpPr>
        <p:spPr>
          <a:xfrm>
            <a:off x="228600" y="5181600"/>
            <a:ext cx="1600200" cy="685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a:solidFill>
                  <a:srgbClr val="000000"/>
                </a:solidFill>
                <a:latin typeface="Calibri" charset="0"/>
                <a:ea typeface="ＭＳ Ｐゴシック" charset="0"/>
                <a:cs typeface="ＭＳ Ｐゴシック" charset="0"/>
              </a:rPr>
              <a:t>reference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2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22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22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228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2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22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2276" grpId="0"/>
      <p:bldP spid="182277" grpId="0"/>
      <p:bldP spid="182279" grpId="0" animBg="1"/>
      <p:bldP spid="182281" grpId="0" animBg="1"/>
      <p:bldP spid="182282" grpId="0" animBg="1"/>
      <p:bldP spid="182284" grpId="0" animBg="1"/>
      <p:bldP spid="182285" grpId="0" animBg="1"/>
      <p:bldP spid="182286" grpId="0" animBg="1"/>
      <p:bldP spid="182287" grpId="0"/>
      <p:bldP spid="182288" grpId="0" animBg="1"/>
      <p:bldP spid="182289" grpId="0" animBg="1"/>
      <p:bldP spid="182290"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52387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Senses of Names and Sentences</a:t>
            </a:r>
          </a:p>
        </p:txBody>
      </p:sp>
      <p:sp>
        <p:nvSpPr>
          <p:cNvPr id="53251" name="Rectangle 3"/>
          <p:cNvSpPr>
            <a:spLocks noGrp="1" noChangeArrowheads="1"/>
          </p:cNvSpPr>
          <p:nvPr>
            <p:ph idx="1"/>
          </p:nvPr>
        </p:nvSpPr>
        <p:spPr>
          <a:xfrm>
            <a:off x="457200" y="838200"/>
            <a:ext cx="7772400" cy="5715000"/>
          </a:xfrm>
        </p:spPr>
        <p:txBody>
          <a:bodyPr/>
          <a:lstStyle/>
          <a:p>
            <a:pPr eaLnBrk="1" hangingPunct="1">
              <a:lnSpc>
                <a:spcPct val="90000"/>
              </a:lnSpc>
              <a:spcAft>
                <a:spcPts val="3600"/>
              </a:spcAft>
            </a:pPr>
            <a:r>
              <a:rPr lang="en-US">
                <a:latin typeface="Gill Sans" charset="0"/>
                <a:ea typeface="ＭＳ Ｐゴシック" charset="0"/>
              </a:rPr>
              <a:t>The </a:t>
            </a:r>
            <a:r>
              <a:rPr lang="en-US" i="1">
                <a:latin typeface="Gill Sans" charset="0"/>
                <a:ea typeface="ＭＳ Ｐゴシック" charset="0"/>
              </a:rPr>
              <a:t>sense</a:t>
            </a:r>
            <a:r>
              <a:rPr lang="en-US">
                <a:latin typeface="Gill Sans" charset="0"/>
                <a:ea typeface="ＭＳ Ｐゴシック" charset="0"/>
              </a:rPr>
              <a:t> of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is something like </a:t>
            </a:r>
            <a:r>
              <a:rPr lang="ja-JP" altLang="en-US">
                <a:latin typeface="Gill Sans" charset="0"/>
                <a:ea typeface="ＭＳ Ｐゴシック" charset="0"/>
              </a:rPr>
              <a:t>“</a:t>
            </a:r>
            <a:r>
              <a:rPr lang="en-US" altLang="ja-JP">
                <a:latin typeface="Gill Sans" charset="0"/>
                <a:ea typeface="ＭＳ Ｐゴシック" charset="0"/>
              </a:rPr>
              <a:t>the famous journalist and author who wrote </a:t>
            </a:r>
            <a:r>
              <a:rPr lang="en-US" altLang="ja-JP" i="1">
                <a:latin typeface="Gill Sans" charset="0"/>
                <a:ea typeface="ＭＳ Ｐゴシック" charset="0"/>
              </a:rPr>
              <a:t>Huckleberry Finn</a:t>
            </a:r>
            <a:r>
              <a:rPr lang="en-US" altLang="ja-JP">
                <a:latin typeface="Gill Sans" charset="0"/>
                <a:ea typeface="ＭＳ Ｐゴシック" charset="0"/>
              </a:rPr>
              <a:t>, etc.</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lnSpc>
                <a:spcPct val="90000"/>
              </a:lnSpc>
              <a:spcAft>
                <a:spcPts val="3600"/>
              </a:spcAft>
            </a:pPr>
            <a:r>
              <a:rPr lang="en-US">
                <a:latin typeface="Gill Sans" charset="0"/>
                <a:ea typeface="ＭＳ Ｐゴシック" charset="0"/>
              </a:rPr>
              <a:t>The </a:t>
            </a:r>
            <a:r>
              <a:rPr lang="en-US" i="1">
                <a:latin typeface="Gill Sans" charset="0"/>
                <a:ea typeface="ＭＳ Ｐゴシック" charset="0"/>
              </a:rPr>
              <a:t>sense</a:t>
            </a:r>
            <a:r>
              <a:rPr lang="en-US">
                <a:latin typeface="Gill Sans" charset="0"/>
                <a:ea typeface="ＭＳ Ｐゴシック" charset="0"/>
              </a:rPr>
              <a:t> of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is something like </a:t>
            </a:r>
            <a:r>
              <a:rPr lang="ja-JP" altLang="en-US">
                <a:latin typeface="Gill Sans" charset="0"/>
                <a:ea typeface="ＭＳ Ｐゴシック" charset="0"/>
              </a:rPr>
              <a:t>“</a:t>
            </a:r>
            <a:r>
              <a:rPr lang="en-US" altLang="ja-JP">
                <a:latin typeface="Gill Sans" charset="0"/>
                <a:ea typeface="ＭＳ Ｐゴシック" charset="0"/>
              </a:rPr>
              <a:t>Mr.  and Mrs. Clemens</a:t>
            </a:r>
            <a:r>
              <a:rPr lang="ja-JP" altLang="en-US">
                <a:latin typeface="Gill Sans" charset="0"/>
                <a:ea typeface="ＭＳ Ｐゴシック" charset="0"/>
              </a:rPr>
              <a:t>’</a:t>
            </a:r>
            <a:r>
              <a:rPr lang="en-US" altLang="ja-JP">
                <a:latin typeface="Gill Sans" charset="0"/>
                <a:ea typeface="ＭＳ Ｐゴシック" charset="0"/>
              </a:rPr>
              <a:t> kid  Sam</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lnSpc>
                <a:spcPct val="90000"/>
              </a:lnSpc>
              <a:spcAft>
                <a:spcPts val="3600"/>
              </a:spcAft>
            </a:pPr>
            <a:r>
              <a:rPr lang="en-US">
                <a:latin typeface="Gill Sans" charset="0"/>
                <a:ea typeface="ＭＳ Ｐゴシック" charset="0"/>
              </a:rPr>
              <a:t>So the customary senses of </a:t>
            </a:r>
            <a:r>
              <a:rPr lang="ja-JP" altLang="en-US">
                <a:latin typeface="Gill Sans" charset="0"/>
                <a:ea typeface="ＭＳ Ｐゴシック" charset="0"/>
              </a:rPr>
              <a:t>“</a:t>
            </a:r>
            <a:r>
              <a:rPr lang="en-US" altLang="ja-JP">
                <a:latin typeface="Gill Sans" charset="0"/>
                <a:ea typeface="ＭＳ Ｐゴシック" charset="0"/>
              </a:rPr>
              <a:t>Mark Twain</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Samuel Clemens</a:t>
            </a:r>
            <a:r>
              <a:rPr lang="ja-JP" altLang="en-US">
                <a:latin typeface="Gill Sans" charset="0"/>
                <a:ea typeface="ＭＳ Ｐゴシック" charset="0"/>
              </a:rPr>
              <a:t>”</a:t>
            </a:r>
            <a:r>
              <a:rPr lang="en-US" altLang="ja-JP">
                <a:latin typeface="Gill Sans" charset="0"/>
                <a:ea typeface="ＭＳ Ｐゴシック" charset="0"/>
              </a:rPr>
              <a:t> are different.</a:t>
            </a:r>
          </a:p>
          <a:p>
            <a:pPr eaLnBrk="1" hangingPunct="1">
              <a:lnSpc>
                <a:spcPct val="90000"/>
              </a:lnSpc>
              <a:spcAft>
                <a:spcPts val="3600"/>
              </a:spcAft>
            </a:pPr>
            <a:r>
              <a:rPr lang="en-US">
                <a:latin typeface="Gill Sans" charset="0"/>
                <a:ea typeface="ＭＳ Ｐゴシック" charset="0"/>
              </a:rPr>
              <a:t>Since the sense of the whole is determined by the sense of its parts,(5) and (6) have different senses, i.e. express different propositions.</a:t>
            </a:r>
          </a:p>
          <a:p>
            <a:pPr lvl="2" eaLnBrk="1" hangingPunct="1">
              <a:lnSpc>
                <a:spcPct val="90000"/>
              </a:lnSpc>
              <a:spcAft>
                <a:spcPts val="3000"/>
              </a:spcAft>
              <a:buFont typeface="Arial" charset="0"/>
              <a:buNone/>
            </a:pPr>
            <a:r>
              <a:rPr lang="en-US">
                <a:latin typeface="Gill Sans" charset="0"/>
                <a:ea typeface="ＭＳ Ｐゴシック" charset="0"/>
              </a:rPr>
              <a:t>(5) Mark Twain wrote </a:t>
            </a:r>
            <a:r>
              <a:rPr lang="en-US" i="1">
                <a:latin typeface="Gill Sans" charset="0"/>
                <a:ea typeface="ＭＳ Ｐゴシック" charset="0"/>
              </a:rPr>
              <a:t>Huckleberry Finn.</a:t>
            </a:r>
          </a:p>
          <a:p>
            <a:pPr lvl="2" eaLnBrk="1" hangingPunct="1">
              <a:lnSpc>
                <a:spcPct val="90000"/>
              </a:lnSpc>
              <a:spcAft>
                <a:spcPts val="3000"/>
              </a:spcAft>
              <a:buFont typeface="Arial" charset="0"/>
              <a:buNone/>
            </a:pPr>
            <a:r>
              <a:rPr lang="en-US">
                <a:latin typeface="Gill Sans" charset="0"/>
                <a:ea typeface="ＭＳ Ｐゴシック" charset="0"/>
              </a:rPr>
              <a:t>(6) Samuel Clemens wrote </a:t>
            </a:r>
            <a:r>
              <a:rPr lang="en-US" i="1">
                <a:latin typeface="Gill Sans" charset="0"/>
                <a:ea typeface="ＭＳ Ｐゴシック" charset="0"/>
              </a:rPr>
              <a:t>Huckleberry Finn</a:t>
            </a:r>
            <a:endParaRPr lang="en-US">
              <a:latin typeface="Gill Sans" charset="0"/>
              <a:ea typeface="ＭＳ Ｐゴシック" charset="0"/>
            </a:endParaRPr>
          </a:p>
          <a:p>
            <a:pPr eaLnBrk="1" hangingPunct="1">
              <a:lnSpc>
                <a:spcPct val="90000"/>
              </a:lnSpc>
              <a:spcAft>
                <a:spcPts val="3600"/>
              </a:spcAft>
              <a:buFont typeface="Arial" charset="0"/>
              <a:buNone/>
            </a:pP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Indirect Discourse: Reference shifts</a:t>
            </a:r>
          </a:p>
        </p:txBody>
      </p:sp>
      <p:sp>
        <p:nvSpPr>
          <p:cNvPr id="56323" name="Rectangle 3"/>
          <p:cNvSpPr>
            <a:spLocks noGrp="1" noChangeArrowheads="1"/>
          </p:cNvSpPr>
          <p:nvPr>
            <p:ph idx="1"/>
          </p:nvPr>
        </p:nvSpPr>
        <p:spPr/>
        <p:txBody>
          <a:bodyPr/>
          <a:lstStyle/>
          <a:p>
            <a:pPr lvl="2" eaLnBrk="1" hangingPunct="1">
              <a:lnSpc>
                <a:spcPct val="90000"/>
              </a:lnSpc>
              <a:spcAft>
                <a:spcPts val="1200"/>
              </a:spcAft>
              <a:buFont typeface="Arial" charset="0"/>
              <a:buNone/>
            </a:pPr>
            <a:r>
              <a:rPr lang="en-US">
                <a:latin typeface="Gill Sans" charset="0"/>
                <a:ea typeface="ＭＳ Ｐゴシック" charset="0"/>
              </a:rPr>
              <a:t>(3) George believes that Mark Twain wrote </a:t>
            </a:r>
            <a:r>
              <a:rPr lang="en-US" i="1">
                <a:latin typeface="Gill Sans" charset="0"/>
                <a:ea typeface="ＭＳ Ｐゴシック" charset="0"/>
              </a:rPr>
              <a:t>Huckleberry Finn</a:t>
            </a:r>
            <a:r>
              <a:rPr lang="en-US">
                <a:latin typeface="Gill Sans" charset="0"/>
                <a:ea typeface="ＭＳ Ｐゴシック" charset="0"/>
              </a:rPr>
              <a:t>.</a:t>
            </a:r>
          </a:p>
          <a:p>
            <a:pPr lvl="2" eaLnBrk="1" hangingPunct="1">
              <a:lnSpc>
                <a:spcPct val="90000"/>
              </a:lnSpc>
              <a:spcAft>
                <a:spcPts val="1200"/>
              </a:spcAft>
              <a:buFont typeface="Arial" charset="0"/>
              <a:buNone/>
            </a:pPr>
            <a:r>
              <a:rPr lang="en-US">
                <a:latin typeface="Gill Sans" charset="0"/>
                <a:ea typeface="ＭＳ Ｐゴシック" charset="0"/>
              </a:rPr>
              <a:t>(4) George believes that Samuel Clemens wrote </a:t>
            </a:r>
            <a:r>
              <a:rPr lang="en-US" i="1">
                <a:latin typeface="Gill Sans" charset="0"/>
                <a:ea typeface="ＭＳ Ｐゴシック" charset="0"/>
              </a:rPr>
              <a:t>Huckleberry Finn</a:t>
            </a:r>
            <a:r>
              <a:rPr lang="en-US">
                <a:latin typeface="Gill Sans" charset="0"/>
                <a:ea typeface="ＭＳ Ｐゴシック" charset="0"/>
              </a:rPr>
              <a:t>.</a:t>
            </a:r>
          </a:p>
          <a:p>
            <a:pPr lvl="2" eaLnBrk="1" hangingPunct="1">
              <a:lnSpc>
                <a:spcPct val="90000"/>
              </a:lnSpc>
              <a:spcAft>
                <a:spcPts val="1200"/>
              </a:spcAft>
              <a:buFont typeface="Arial" charset="0"/>
              <a:buNone/>
            </a:pPr>
            <a:r>
              <a:rPr lang="en-US">
                <a:latin typeface="Gill Sans" charset="0"/>
                <a:ea typeface="ＭＳ Ｐゴシック" charset="0"/>
              </a:rPr>
              <a:t>(5) Mark Twain wrote </a:t>
            </a:r>
            <a:r>
              <a:rPr lang="en-US" i="1">
                <a:latin typeface="Gill Sans" charset="0"/>
                <a:ea typeface="ＭＳ Ｐゴシック" charset="0"/>
              </a:rPr>
              <a:t>Huckleberry Finn.</a:t>
            </a:r>
          </a:p>
          <a:p>
            <a:pPr lvl="2" eaLnBrk="1" hangingPunct="1">
              <a:lnSpc>
                <a:spcPct val="90000"/>
              </a:lnSpc>
              <a:spcAft>
                <a:spcPts val="3600"/>
              </a:spcAft>
              <a:buFont typeface="Arial" charset="0"/>
              <a:buNone/>
            </a:pPr>
            <a:r>
              <a:rPr lang="en-US">
                <a:latin typeface="Gill Sans" charset="0"/>
                <a:ea typeface="ＭＳ Ｐゴシック" charset="0"/>
              </a:rPr>
              <a:t>(6) Samuel Clemens wrote </a:t>
            </a:r>
            <a:r>
              <a:rPr lang="en-US" i="1">
                <a:latin typeface="Gill Sans" charset="0"/>
                <a:ea typeface="ＭＳ Ｐゴシック" charset="0"/>
              </a:rPr>
              <a:t>Huckleberry Finn</a:t>
            </a:r>
            <a:endParaRPr lang="en-US">
              <a:latin typeface="Gill Sans" charset="0"/>
              <a:ea typeface="ＭＳ Ｐゴシック" charset="0"/>
            </a:endParaRPr>
          </a:p>
          <a:p>
            <a:pPr eaLnBrk="1" hangingPunct="1">
              <a:lnSpc>
                <a:spcPct val="90000"/>
              </a:lnSpc>
              <a:spcAft>
                <a:spcPts val="3600"/>
              </a:spcAft>
            </a:pPr>
            <a:r>
              <a:rPr lang="en-US">
                <a:latin typeface="Gill Sans" charset="0"/>
                <a:ea typeface="ＭＳ Ｐゴシック" charset="0"/>
              </a:rPr>
              <a:t>In </a:t>
            </a:r>
            <a:r>
              <a:rPr lang="en-US">
                <a:solidFill>
                  <a:schemeClr val="tx2"/>
                </a:solidFill>
                <a:latin typeface="Gill Sans" charset="0"/>
                <a:ea typeface="ＭＳ Ｐゴシック" charset="0"/>
              </a:rPr>
              <a:t>indirect discourse and propositional attitude ascriptions,</a:t>
            </a:r>
            <a:r>
              <a:rPr lang="en-US">
                <a:latin typeface="Gill Sans" charset="0"/>
                <a:ea typeface="ＭＳ Ｐゴシック" charset="0"/>
              </a:rPr>
              <a:t> e.g. (3) and (4), the </a:t>
            </a:r>
            <a:r>
              <a:rPr lang="en-US" i="1">
                <a:latin typeface="Gill Sans" charset="0"/>
                <a:ea typeface="ＭＳ Ｐゴシック" charset="0"/>
              </a:rPr>
              <a:t>customary senses</a:t>
            </a:r>
            <a:r>
              <a:rPr lang="en-US">
                <a:latin typeface="Gill Sans" charset="0"/>
                <a:ea typeface="ＭＳ Ｐゴシック" charset="0"/>
              </a:rPr>
              <a:t> of expressions become their </a:t>
            </a:r>
            <a:r>
              <a:rPr lang="en-US" i="1">
                <a:latin typeface="Gill Sans" charset="0"/>
                <a:ea typeface="ＭＳ Ｐゴシック" charset="0"/>
              </a:rPr>
              <a:t>references</a:t>
            </a:r>
            <a:r>
              <a:rPr lang="en-US">
                <a:latin typeface="Gill Sans" charset="0"/>
                <a:ea typeface="ＭＳ Ｐゴシック" charset="0"/>
              </a:rPr>
              <a:t>.</a:t>
            </a:r>
          </a:p>
          <a:p>
            <a:pPr eaLnBrk="1" hangingPunct="1">
              <a:lnSpc>
                <a:spcPct val="90000"/>
              </a:lnSpc>
              <a:spcAft>
                <a:spcPts val="3600"/>
              </a:spcAft>
            </a:pPr>
            <a:r>
              <a:rPr lang="en-US">
                <a:latin typeface="Gill Sans" charset="0"/>
                <a:ea typeface="ＭＳ Ｐゴシック" charset="0"/>
              </a:rPr>
              <a:t>So in (3) the reference of </a:t>
            </a:r>
            <a:r>
              <a:rPr lang="ja-JP" altLang="en-US">
                <a:latin typeface="Gill Sans" charset="0"/>
                <a:ea typeface="ＭＳ Ｐゴシック" charset="0"/>
              </a:rPr>
              <a:t>“</a:t>
            </a:r>
            <a:r>
              <a:rPr lang="en-US" altLang="ja-JP">
                <a:latin typeface="Gill Sans" charset="0"/>
                <a:ea typeface="ＭＳ Ｐゴシック" charset="0"/>
              </a:rPr>
              <a:t>Mark Twain wrote </a:t>
            </a:r>
            <a:r>
              <a:rPr lang="en-US" altLang="ja-JP" i="1">
                <a:latin typeface="Gill Sans" charset="0"/>
                <a:ea typeface="ＭＳ Ｐゴシック" charset="0"/>
              </a:rPr>
              <a:t>Huckleberry Finn</a:t>
            </a:r>
            <a:r>
              <a:rPr lang="ja-JP" altLang="en-US">
                <a:latin typeface="Gill Sans" charset="0"/>
                <a:ea typeface="ＭＳ Ｐゴシック" charset="0"/>
              </a:rPr>
              <a:t>”</a:t>
            </a:r>
            <a:r>
              <a:rPr lang="en-US" altLang="ja-JP">
                <a:latin typeface="Gill Sans" charset="0"/>
                <a:ea typeface="ＭＳ Ｐゴシック" charset="0"/>
              </a:rPr>
              <a:t> is the  </a:t>
            </a:r>
            <a:r>
              <a:rPr lang="en-US" altLang="ja-JP" b="1">
                <a:latin typeface="Gill Sans" charset="0"/>
                <a:ea typeface="ＭＳ Ｐゴシック" charset="0"/>
              </a:rPr>
              <a:t>sense</a:t>
            </a:r>
            <a:r>
              <a:rPr lang="en-US" altLang="ja-JP">
                <a:latin typeface="Gill Sans" charset="0"/>
                <a:ea typeface="ＭＳ Ｐゴシック" charset="0"/>
              </a:rPr>
              <a:t> of (5).</a:t>
            </a:r>
            <a:endParaRPr lang="en-US" altLang="ja-JP" b="1">
              <a:latin typeface="Gill Sans" charset="0"/>
              <a:ea typeface="ＭＳ Ｐゴシック" charset="0"/>
            </a:endParaRPr>
          </a:p>
          <a:p>
            <a:pPr eaLnBrk="1" hangingPunct="1">
              <a:lnSpc>
                <a:spcPct val="90000"/>
              </a:lnSpc>
              <a:spcAft>
                <a:spcPts val="3600"/>
              </a:spcAft>
            </a:pPr>
            <a:r>
              <a:rPr lang="en-US">
                <a:latin typeface="Gill Sans" charset="0"/>
                <a:ea typeface="ＭＳ Ｐゴシック" charset="0"/>
              </a:rPr>
              <a:t>In (4) the reference of </a:t>
            </a:r>
            <a:r>
              <a:rPr lang="ja-JP" altLang="en-US">
                <a:latin typeface="Gill Sans" charset="0"/>
                <a:ea typeface="ＭＳ Ｐゴシック" charset="0"/>
              </a:rPr>
              <a:t>“</a:t>
            </a:r>
            <a:r>
              <a:rPr lang="en-US" altLang="ja-JP">
                <a:latin typeface="Gill Sans" charset="0"/>
                <a:ea typeface="ＭＳ Ｐゴシック" charset="0"/>
              </a:rPr>
              <a:t>Samuel Clemens wrote </a:t>
            </a:r>
            <a:r>
              <a:rPr lang="en-US" altLang="ja-JP" i="1">
                <a:latin typeface="Gill Sans" charset="0"/>
                <a:ea typeface="ＭＳ Ｐゴシック" charset="0"/>
              </a:rPr>
              <a:t>Huckleberry Finn</a:t>
            </a:r>
            <a:r>
              <a:rPr lang="ja-JP" altLang="en-US" i="1">
                <a:latin typeface="Gill Sans" charset="0"/>
                <a:ea typeface="ＭＳ Ｐゴシック" charset="0"/>
              </a:rPr>
              <a:t>”</a:t>
            </a:r>
            <a:r>
              <a:rPr lang="en-US" altLang="ja-JP" i="1">
                <a:latin typeface="Gill Sans" charset="0"/>
                <a:ea typeface="ＭＳ Ｐゴシック" charset="0"/>
              </a:rPr>
              <a:t> </a:t>
            </a:r>
            <a:r>
              <a:rPr lang="en-US" altLang="ja-JP">
                <a:latin typeface="Gill Sans" charset="0"/>
                <a:ea typeface="ＭＳ Ｐゴシック" charset="0"/>
              </a:rPr>
              <a:t>is the </a:t>
            </a:r>
            <a:r>
              <a:rPr lang="en-US" altLang="ja-JP" b="1">
                <a:latin typeface="Gill Sans" charset="0"/>
                <a:ea typeface="ＭＳ Ｐゴシック" charset="0"/>
              </a:rPr>
              <a:t>sense</a:t>
            </a:r>
            <a:r>
              <a:rPr lang="en-US" altLang="ja-JP" b="1" i="1">
                <a:latin typeface="Gill Sans" charset="0"/>
                <a:ea typeface="ＭＳ Ｐゴシック" charset="0"/>
              </a:rPr>
              <a:t> </a:t>
            </a:r>
            <a:r>
              <a:rPr lang="en-US" altLang="ja-JP">
                <a:latin typeface="Gill Sans" charset="0"/>
                <a:ea typeface="ＭＳ Ｐゴシック" charset="0"/>
              </a:rPr>
              <a:t>of (6).</a:t>
            </a:r>
            <a:endParaRPr lang="en-US" i="1">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Where we went wrong</a:t>
            </a:r>
          </a:p>
        </p:txBody>
      </p:sp>
      <p:sp>
        <p:nvSpPr>
          <p:cNvPr id="178179" name="Rectangle 1027"/>
          <p:cNvSpPr>
            <a:spLocks noGrp="1" noChangeArrowheads="1"/>
          </p:cNvSpPr>
          <p:nvPr>
            <p:ph idx="1"/>
          </p:nvPr>
        </p:nvSpPr>
        <p:spPr>
          <a:xfrm>
            <a:off x="685800" y="914400"/>
            <a:ext cx="7772400" cy="5638800"/>
          </a:xfrm>
        </p:spPr>
        <p:txBody>
          <a:bodyPr/>
          <a:lstStyle/>
          <a:p>
            <a:pPr lvl="1" eaLnBrk="1" hangingPunct="1">
              <a:lnSpc>
                <a:spcPct val="90000"/>
              </a:lnSpc>
              <a:spcAft>
                <a:spcPts val="4800"/>
              </a:spcAft>
              <a:buFont typeface="Arial" charset="0"/>
              <a:buNone/>
            </a:pPr>
            <a:r>
              <a:rPr lang="en-US">
                <a:latin typeface="Gill Sans" charset="0"/>
                <a:ea typeface="ＭＳ Ｐゴシック" charset="0"/>
              </a:rPr>
              <a:t>(3) George believes that </a:t>
            </a:r>
            <a:r>
              <a:rPr lang="en-US">
                <a:solidFill>
                  <a:srgbClr val="FF0000"/>
                </a:solidFill>
                <a:latin typeface="Gill Sans" charset="0"/>
                <a:ea typeface="ＭＳ Ｐゴシック" charset="0"/>
              </a:rPr>
              <a:t>Mark Twain wrote </a:t>
            </a:r>
            <a:r>
              <a:rPr lang="en-US" i="1">
                <a:solidFill>
                  <a:srgbClr val="FF0000"/>
                </a:solidFill>
                <a:latin typeface="Gill Sans" charset="0"/>
                <a:ea typeface="ＭＳ Ｐゴシック" charset="0"/>
              </a:rPr>
              <a:t>Huckleberry Finn</a:t>
            </a:r>
            <a:r>
              <a:rPr lang="en-US">
                <a:latin typeface="Gill Sans" charset="0"/>
                <a:ea typeface="ＭＳ Ｐゴシック" charset="0"/>
              </a:rPr>
              <a:t>.</a:t>
            </a:r>
          </a:p>
          <a:p>
            <a:pPr lvl="1" eaLnBrk="1" hangingPunct="1">
              <a:lnSpc>
                <a:spcPct val="90000"/>
              </a:lnSpc>
              <a:spcAft>
                <a:spcPts val="4800"/>
              </a:spcAft>
              <a:buFont typeface="Arial" charset="0"/>
              <a:buNone/>
            </a:pPr>
            <a:r>
              <a:rPr lang="en-US">
                <a:latin typeface="Gill Sans" charset="0"/>
                <a:ea typeface="ＭＳ Ｐゴシック" charset="0"/>
              </a:rPr>
              <a:t>(4) George believes that </a:t>
            </a:r>
            <a:r>
              <a:rPr lang="en-US">
                <a:solidFill>
                  <a:srgbClr val="FF0000"/>
                </a:solidFill>
                <a:latin typeface="Gill Sans" charset="0"/>
                <a:ea typeface="ＭＳ Ｐゴシック" charset="0"/>
              </a:rPr>
              <a:t>Samuel Clemens wrote </a:t>
            </a:r>
            <a:r>
              <a:rPr lang="en-US" i="1">
                <a:solidFill>
                  <a:srgbClr val="FF0000"/>
                </a:solidFill>
                <a:latin typeface="Gill Sans" charset="0"/>
                <a:ea typeface="ＭＳ Ｐゴシック" charset="0"/>
              </a:rPr>
              <a:t>Huckleberry Finn</a:t>
            </a:r>
            <a:r>
              <a:rPr lang="en-US">
                <a:latin typeface="Gill Sans" charset="0"/>
                <a:ea typeface="ＭＳ Ｐゴシック" charset="0"/>
              </a:rPr>
              <a:t>.</a:t>
            </a:r>
          </a:p>
          <a:p>
            <a:pPr eaLnBrk="1" hangingPunct="1">
              <a:lnSpc>
                <a:spcPct val="90000"/>
              </a:lnSpc>
              <a:spcAft>
                <a:spcPts val="4800"/>
              </a:spcAft>
            </a:pPr>
            <a:r>
              <a:rPr lang="en-US">
                <a:latin typeface="Gill Sans" charset="0"/>
                <a:ea typeface="ＭＳ Ｐゴシック" charset="0"/>
              </a:rPr>
              <a:t>Our mistake was thinking that the </a:t>
            </a:r>
            <a:r>
              <a:rPr lang="en-US">
                <a:solidFill>
                  <a:srgbClr val="FF0000"/>
                </a:solidFill>
                <a:latin typeface="Gill Sans" charset="0"/>
                <a:ea typeface="ＭＳ Ｐゴシック" charset="0"/>
              </a:rPr>
              <a:t>embedded sentences </a:t>
            </a:r>
            <a:r>
              <a:rPr lang="en-US">
                <a:latin typeface="Gill Sans" charset="0"/>
                <a:ea typeface="ＭＳ Ｐゴシック" charset="0"/>
              </a:rPr>
              <a:t>in (3) and (4) had their customary reference, i.e. The True</a:t>
            </a:r>
            <a:r>
              <a:rPr lang="en-US" i="1">
                <a:solidFill>
                  <a:schemeClr val="tx2"/>
                </a:solidFill>
                <a:latin typeface="Gill Sans" charset="0"/>
                <a:ea typeface="ＭＳ Ｐゴシック" charset="0"/>
              </a:rPr>
              <a:t>.</a:t>
            </a:r>
          </a:p>
          <a:p>
            <a:pPr eaLnBrk="1" hangingPunct="1">
              <a:lnSpc>
                <a:spcPct val="90000"/>
              </a:lnSpc>
              <a:spcAft>
                <a:spcPts val="4800"/>
              </a:spcAft>
            </a:pPr>
            <a:r>
              <a:rPr lang="en-US">
                <a:latin typeface="Gill Sans" charset="0"/>
                <a:ea typeface="ＭＳ Ｐゴシック" charset="0"/>
              </a:rPr>
              <a:t>If that were so then substituting one for the other shouldn</a:t>
            </a:r>
            <a:r>
              <a:rPr lang="ja-JP" altLang="en-US">
                <a:latin typeface="Gill Sans" charset="0"/>
                <a:ea typeface="ＭＳ Ｐゴシック" charset="0"/>
              </a:rPr>
              <a:t>’</a:t>
            </a:r>
            <a:r>
              <a:rPr lang="en-US" altLang="ja-JP">
                <a:latin typeface="Gill Sans" charset="0"/>
                <a:ea typeface="ＭＳ Ｐゴシック" charset="0"/>
              </a:rPr>
              <a:t>t change the truth value of the whole sentences.</a:t>
            </a:r>
          </a:p>
          <a:p>
            <a:pPr eaLnBrk="1" hangingPunct="1">
              <a:lnSpc>
                <a:spcPct val="90000"/>
              </a:lnSpc>
              <a:spcAft>
                <a:spcPts val="4800"/>
              </a:spcAft>
            </a:pPr>
            <a:r>
              <a:rPr lang="en-US">
                <a:latin typeface="Gill Sans" charset="0"/>
                <a:ea typeface="ＭＳ Ｐゴシック" charset="0"/>
              </a:rPr>
              <a:t>But the reference of the </a:t>
            </a:r>
            <a:r>
              <a:rPr lang="en-US">
                <a:solidFill>
                  <a:srgbClr val="FF0000"/>
                </a:solidFill>
                <a:latin typeface="Gill Sans" charset="0"/>
                <a:ea typeface="ＭＳ Ｐゴシック" charset="0"/>
              </a:rPr>
              <a:t>embedded sentences </a:t>
            </a:r>
            <a:r>
              <a:rPr lang="en-US">
                <a:latin typeface="Gill Sans" charset="0"/>
                <a:ea typeface="ＭＳ Ｐゴシック" charset="0"/>
              </a:rPr>
              <a:t>has shifted to their customary senses, which are different!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So reference of the sentences may be different</a:t>
            </a:r>
          </a:p>
        </p:txBody>
      </p:sp>
      <p:sp>
        <p:nvSpPr>
          <p:cNvPr id="178179" name="Rectangle 1027"/>
          <p:cNvSpPr>
            <a:spLocks noGrp="1" noChangeArrowheads="1"/>
          </p:cNvSpPr>
          <p:nvPr>
            <p:ph idx="1"/>
          </p:nvPr>
        </p:nvSpPr>
        <p:spPr>
          <a:xfrm>
            <a:off x="685800" y="914400"/>
            <a:ext cx="7772400" cy="5638800"/>
          </a:xfrm>
        </p:spPr>
        <p:txBody>
          <a:bodyPr/>
          <a:lstStyle/>
          <a:p>
            <a:pPr lvl="1" eaLnBrk="1" hangingPunct="1">
              <a:lnSpc>
                <a:spcPct val="90000"/>
              </a:lnSpc>
              <a:spcAft>
                <a:spcPts val="3000"/>
              </a:spcAft>
              <a:buFont typeface="Arial" charset="0"/>
              <a:buNone/>
            </a:pPr>
            <a:r>
              <a:rPr lang="en-US">
                <a:latin typeface="Gill Sans" charset="0"/>
                <a:ea typeface="ＭＳ Ｐゴシック" charset="0"/>
              </a:rPr>
              <a:t>(3) George believes that </a:t>
            </a:r>
            <a:r>
              <a:rPr lang="en-US">
                <a:solidFill>
                  <a:srgbClr val="FF0000"/>
                </a:solidFill>
                <a:latin typeface="Gill Sans" charset="0"/>
                <a:ea typeface="ＭＳ Ｐゴシック" charset="0"/>
              </a:rPr>
              <a:t>Mark Twain wrote </a:t>
            </a:r>
            <a:r>
              <a:rPr lang="en-US" i="1">
                <a:solidFill>
                  <a:srgbClr val="FF0000"/>
                </a:solidFill>
                <a:latin typeface="Gill Sans" charset="0"/>
                <a:ea typeface="ＭＳ Ｐゴシック" charset="0"/>
              </a:rPr>
              <a:t>Huckleberry Finn</a:t>
            </a:r>
            <a:r>
              <a:rPr lang="en-US">
                <a:latin typeface="Gill Sans" charset="0"/>
                <a:ea typeface="ＭＳ Ｐゴシック" charset="0"/>
              </a:rPr>
              <a:t>.</a:t>
            </a:r>
          </a:p>
          <a:p>
            <a:pPr lvl="1" eaLnBrk="1" hangingPunct="1">
              <a:lnSpc>
                <a:spcPct val="90000"/>
              </a:lnSpc>
              <a:spcAft>
                <a:spcPts val="3000"/>
              </a:spcAft>
              <a:buFont typeface="Arial" charset="0"/>
              <a:buNone/>
            </a:pPr>
            <a:r>
              <a:rPr lang="en-US">
                <a:latin typeface="Gill Sans" charset="0"/>
                <a:ea typeface="ＭＳ Ｐゴシック" charset="0"/>
              </a:rPr>
              <a:t>(4) George believes that </a:t>
            </a:r>
            <a:r>
              <a:rPr lang="en-US">
                <a:solidFill>
                  <a:srgbClr val="FF0000"/>
                </a:solidFill>
                <a:latin typeface="Gill Sans" charset="0"/>
                <a:ea typeface="ＭＳ Ｐゴシック" charset="0"/>
              </a:rPr>
              <a:t>Samuel Clemens wrote </a:t>
            </a:r>
            <a:r>
              <a:rPr lang="en-US" i="1">
                <a:solidFill>
                  <a:srgbClr val="FF0000"/>
                </a:solidFill>
                <a:latin typeface="Gill Sans" charset="0"/>
                <a:ea typeface="ＭＳ Ｐゴシック" charset="0"/>
              </a:rPr>
              <a:t>Huckleberry Finn</a:t>
            </a:r>
            <a:r>
              <a:rPr lang="en-US">
                <a:latin typeface="Gill Sans" charset="0"/>
                <a:ea typeface="ＭＳ Ｐゴシック" charset="0"/>
              </a:rPr>
              <a:t>.</a:t>
            </a:r>
          </a:p>
          <a:p>
            <a:pPr eaLnBrk="1" hangingPunct="1">
              <a:lnSpc>
                <a:spcPct val="90000"/>
              </a:lnSpc>
              <a:spcAft>
                <a:spcPts val="3000"/>
              </a:spcAft>
            </a:pPr>
            <a:r>
              <a:rPr lang="en-US">
                <a:solidFill>
                  <a:schemeClr val="tx2"/>
                </a:solidFill>
                <a:latin typeface="Gill Sans" charset="0"/>
                <a:ea typeface="ＭＳ Ｐゴシック" charset="0"/>
              </a:rPr>
              <a:t>The </a:t>
            </a:r>
            <a:r>
              <a:rPr lang="en-US" b="1">
                <a:solidFill>
                  <a:schemeClr val="tx2"/>
                </a:solidFill>
                <a:latin typeface="Gill Sans" charset="0"/>
                <a:ea typeface="ＭＳ Ｐゴシック" charset="0"/>
              </a:rPr>
              <a:t>reference</a:t>
            </a:r>
            <a:r>
              <a:rPr lang="en-US">
                <a:solidFill>
                  <a:schemeClr val="tx2"/>
                </a:solidFill>
                <a:latin typeface="Gill Sans" charset="0"/>
                <a:ea typeface="ＭＳ Ｐゴシック" charset="0"/>
              </a:rPr>
              <a:t> of the </a:t>
            </a:r>
            <a:r>
              <a:rPr lang="en-US" i="1">
                <a:solidFill>
                  <a:schemeClr val="tx2"/>
                </a:solidFill>
                <a:latin typeface="Gill Sans" charset="0"/>
                <a:ea typeface="ＭＳ Ｐゴシック" charset="0"/>
              </a:rPr>
              <a:t>parts</a:t>
            </a:r>
            <a:r>
              <a:rPr lang="en-US">
                <a:solidFill>
                  <a:schemeClr val="tx2"/>
                </a:solidFill>
                <a:latin typeface="Gill Sans" charset="0"/>
                <a:ea typeface="ＭＳ Ｐゴシック" charset="0"/>
              </a:rPr>
              <a:t> of (3) and (4) are different so the </a:t>
            </a:r>
            <a:r>
              <a:rPr lang="en-US" b="1">
                <a:solidFill>
                  <a:schemeClr val="tx2"/>
                </a:solidFill>
                <a:latin typeface="Gill Sans" charset="0"/>
                <a:ea typeface="ＭＳ Ｐゴシック" charset="0"/>
              </a:rPr>
              <a:t>references</a:t>
            </a:r>
            <a:r>
              <a:rPr lang="en-US">
                <a:solidFill>
                  <a:schemeClr val="tx2"/>
                </a:solidFill>
                <a:latin typeface="Gill Sans" charset="0"/>
                <a:ea typeface="ＭＳ Ｐゴシック" charset="0"/>
              </a:rPr>
              <a:t> of the whole sentences (3) and (4) can be different.</a:t>
            </a:r>
          </a:p>
          <a:p>
            <a:pPr lvl="1" eaLnBrk="1" hangingPunct="1">
              <a:lnSpc>
                <a:spcPct val="90000"/>
              </a:lnSpc>
              <a:spcAft>
                <a:spcPts val="3000"/>
              </a:spcAft>
            </a:pPr>
            <a:r>
              <a:rPr lang="en-US">
                <a:solidFill>
                  <a:schemeClr val="tx2"/>
                </a:solidFill>
                <a:latin typeface="Gill Sans" charset="0"/>
                <a:ea typeface="ＭＳ Ｐゴシック" charset="0"/>
              </a:rPr>
              <a:t>The embedded sentences refer to the customary senses of (5) and (6) respectively</a:t>
            </a:r>
          </a:p>
          <a:p>
            <a:pPr lvl="1" eaLnBrk="1" hangingPunct="1">
              <a:lnSpc>
                <a:spcPct val="90000"/>
              </a:lnSpc>
              <a:spcAft>
                <a:spcPts val="3000"/>
              </a:spcAft>
            </a:pPr>
            <a:r>
              <a:rPr lang="en-US">
                <a:solidFill>
                  <a:schemeClr val="tx2"/>
                </a:solidFill>
                <a:latin typeface="Gill Sans" charset="0"/>
                <a:ea typeface="ＭＳ Ｐゴシック" charset="0"/>
              </a:rPr>
              <a:t>And these senses are different!</a:t>
            </a:r>
          </a:p>
          <a:p>
            <a:pPr eaLnBrk="1" hangingPunct="1">
              <a:lnSpc>
                <a:spcPct val="90000"/>
              </a:lnSpc>
              <a:spcAft>
                <a:spcPts val="3000"/>
              </a:spcAft>
            </a:pPr>
            <a:r>
              <a:rPr lang="en-US">
                <a:solidFill>
                  <a:schemeClr val="tx2"/>
                </a:solidFill>
                <a:latin typeface="Gill Sans" charset="0"/>
                <a:ea typeface="ＭＳ Ｐゴシック" charset="0"/>
              </a:rPr>
              <a:t>So there is no reason why the </a:t>
            </a:r>
            <a:r>
              <a:rPr lang="en-US" i="1">
                <a:solidFill>
                  <a:schemeClr val="tx2"/>
                </a:solidFill>
                <a:latin typeface="Gill Sans" charset="0"/>
                <a:ea typeface="ＭＳ Ｐゴシック" charset="0"/>
              </a:rPr>
              <a:t>reference, </a:t>
            </a:r>
            <a:r>
              <a:rPr lang="en-US">
                <a:solidFill>
                  <a:schemeClr val="tx2"/>
                </a:solidFill>
                <a:latin typeface="Gill Sans" charset="0"/>
                <a:ea typeface="ＭＳ Ｐゴシック" charset="0"/>
              </a:rPr>
              <a:t>i.e. truth value of (3) and (4) should be the same!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Some predicates attribute properties to objects</a:t>
            </a:r>
          </a:p>
        </p:txBody>
      </p:sp>
      <p:sp>
        <p:nvSpPr>
          <p:cNvPr id="64515" name="Rectangle 3"/>
          <p:cNvSpPr>
            <a:spLocks noGrp="1" noChangeArrowheads="1"/>
          </p:cNvSpPr>
          <p:nvPr>
            <p:ph idx="1"/>
          </p:nvPr>
        </p:nvSpPr>
        <p:spPr>
          <a:xfrm>
            <a:off x="685800" y="990600"/>
            <a:ext cx="7772400" cy="5562600"/>
          </a:xfrm>
        </p:spPr>
        <p:txBody>
          <a:bodyPr/>
          <a:lstStyle/>
          <a:p>
            <a:pPr eaLnBrk="1" hangingPunct="1">
              <a:lnSpc>
                <a:spcPct val="90000"/>
              </a:lnSpc>
              <a:spcAft>
                <a:spcPts val="5400"/>
              </a:spcAft>
            </a:pPr>
            <a:r>
              <a:rPr lang="en-US">
                <a:latin typeface="Gill Sans" charset="0"/>
                <a:ea typeface="ＭＳ Ｐゴシック" charset="0"/>
              </a:rPr>
              <a:t>Example:  </a:t>
            </a:r>
            <a:r>
              <a:rPr lang="ja-JP" altLang="en-US">
                <a:latin typeface="Gill Sans" charset="0"/>
                <a:ea typeface="ＭＳ Ｐゴシック" charset="0"/>
              </a:rPr>
              <a:t>“</a:t>
            </a:r>
            <a:r>
              <a:rPr lang="en-US" altLang="ja-JP">
                <a:latin typeface="Gill Sans" charset="0"/>
                <a:ea typeface="ＭＳ Ｐゴシック" charset="0"/>
              </a:rPr>
              <a:t>___ is red</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lnSpc>
                <a:spcPct val="90000"/>
              </a:lnSpc>
              <a:spcAft>
                <a:spcPts val="5400"/>
              </a:spcAft>
            </a:pPr>
            <a:r>
              <a:rPr lang="en-US">
                <a:latin typeface="Gill Sans" charset="0"/>
                <a:ea typeface="ＭＳ Ｐゴシック" charset="0"/>
              </a:rPr>
              <a:t>The name that fills the blank refers to an individual</a:t>
            </a:r>
          </a:p>
          <a:p>
            <a:pPr eaLnBrk="1" hangingPunct="1">
              <a:lnSpc>
                <a:spcPct val="90000"/>
              </a:lnSpc>
              <a:spcAft>
                <a:spcPts val="5400"/>
              </a:spcAft>
            </a:pPr>
            <a:r>
              <a:rPr lang="en-US">
                <a:latin typeface="Gill Sans" charset="0"/>
                <a:ea typeface="ＭＳ Ｐゴシック" charset="0"/>
              </a:rPr>
              <a:t>The predicate </a:t>
            </a:r>
            <a:r>
              <a:rPr lang="ja-JP" altLang="en-US">
                <a:latin typeface="Gill Sans" charset="0"/>
                <a:ea typeface="ＭＳ Ｐゴシック" charset="0"/>
              </a:rPr>
              <a:t>“</a:t>
            </a:r>
            <a:r>
              <a:rPr lang="en-US" altLang="ja-JP">
                <a:latin typeface="Gill Sans" charset="0"/>
                <a:ea typeface="ＭＳ Ｐゴシック" charset="0"/>
              </a:rPr>
              <a:t>___ is red</a:t>
            </a:r>
            <a:r>
              <a:rPr lang="ja-JP" altLang="en-US">
                <a:latin typeface="Gill Sans" charset="0"/>
                <a:ea typeface="ＭＳ Ｐゴシック" charset="0"/>
              </a:rPr>
              <a:t>”</a:t>
            </a:r>
            <a:r>
              <a:rPr lang="en-US" altLang="ja-JP">
                <a:latin typeface="Gill Sans" charset="0"/>
                <a:ea typeface="ＭＳ Ｐゴシック" charset="0"/>
              </a:rPr>
              <a:t> designates a property</a:t>
            </a:r>
          </a:p>
          <a:p>
            <a:pPr eaLnBrk="1" hangingPunct="1">
              <a:lnSpc>
                <a:spcPct val="90000"/>
              </a:lnSpc>
              <a:spcAft>
                <a:spcPts val="5400"/>
              </a:spcAft>
            </a:pPr>
            <a:r>
              <a:rPr lang="en-US">
                <a:latin typeface="Gill Sans" charset="0"/>
                <a:ea typeface="ＭＳ Ｐゴシック" charset="0"/>
              </a:rPr>
              <a:t>The complete sentence, when a name is filled in, says that the individual to which the name refers has that property.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542925"/>
          </a:xfrm>
        </p:spPr>
        <p:txBody>
          <a:bodyPr>
            <a:normAutofit/>
          </a:bodyPr>
          <a:lstStyle/>
          <a:p>
            <a:pPr eaLnBrk="1" hangingPunct="1">
              <a:spcAft>
                <a:spcPct val="100000"/>
              </a:spcAft>
              <a:defRPr/>
            </a:pPr>
            <a:r>
              <a:rPr lang="en-US" sz="2500">
                <a:effectLst>
                  <a:outerShdw blurRad="38100" dist="38100" dir="2700000" algn="tl">
                    <a:srgbClr val="000000"/>
                  </a:outerShdw>
                </a:effectLst>
                <a:latin typeface="Gill Sans" charset="0"/>
                <a:ea typeface="ＭＳ Ｐゴシック" charset="0"/>
              </a:rPr>
              <a:t>Some predicates don</a:t>
            </a:r>
            <a:r>
              <a:rPr lang="ja-JP" altLang="en-US" sz="2500">
                <a:effectLst>
                  <a:outerShdw blurRad="38100" dist="38100" dir="2700000" algn="tl">
                    <a:srgbClr val="000000"/>
                  </a:outerShdw>
                </a:effectLst>
                <a:latin typeface="Gill Sans" charset="0"/>
                <a:ea typeface="ＭＳ Ｐゴシック" charset="0"/>
              </a:rPr>
              <a:t>’</a:t>
            </a:r>
            <a:r>
              <a:rPr lang="en-US" sz="2500">
                <a:effectLst>
                  <a:outerShdw blurRad="38100" dist="38100" dir="2700000" algn="tl">
                    <a:srgbClr val="000000"/>
                  </a:outerShdw>
                </a:effectLst>
                <a:latin typeface="Gill Sans" charset="0"/>
                <a:ea typeface="ＭＳ Ｐゴシック" charset="0"/>
              </a:rPr>
              <a:t>t assign properties to objects</a:t>
            </a:r>
          </a:p>
        </p:txBody>
      </p:sp>
      <p:sp>
        <p:nvSpPr>
          <p:cNvPr id="79875" name="Rectangle 3"/>
          <p:cNvSpPr>
            <a:spLocks noGrp="1" noChangeArrowheads="1"/>
          </p:cNvSpPr>
          <p:nvPr>
            <p:ph idx="1"/>
          </p:nvPr>
        </p:nvSpPr>
        <p:spPr>
          <a:xfrm>
            <a:off x="609600" y="1066800"/>
            <a:ext cx="7848600" cy="5486400"/>
          </a:xfrm>
        </p:spPr>
        <p:txBody>
          <a:bodyPr/>
          <a:lstStyle/>
          <a:p>
            <a:pPr eaLnBrk="1" hangingPunct="1">
              <a:lnSpc>
                <a:spcPct val="90000"/>
              </a:lnSpc>
              <a:spcAft>
                <a:spcPts val="6000"/>
              </a:spcAft>
            </a:pPr>
            <a:r>
              <a:rPr lang="en-US">
                <a:latin typeface="Gill Sans" charset="0"/>
                <a:ea typeface="ＭＳ Ｐゴシック" charset="0"/>
              </a:rPr>
              <a:t>Example: </a:t>
            </a:r>
            <a:r>
              <a:rPr lang="ja-JP" altLang="en-US">
                <a:latin typeface="Gill Sans" charset="0"/>
                <a:ea typeface="ＭＳ Ｐゴシック" charset="0"/>
              </a:rPr>
              <a:t>“</a:t>
            </a:r>
            <a:r>
              <a:rPr lang="en-US" altLang="ja-JP">
                <a:latin typeface="Gill Sans" charset="0"/>
                <a:ea typeface="ＭＳ Ｐゴシック" charset="0"/>
              </a:rPr>
              <a:t>George believes that ____ wrote </a:t>
            </a:r>
            <a:r>
              <a:rPr lang="en-US" altLang="ja-JP" i="1">
                <a:latin typeface="Gill Sans" charset="0"/>
                <a:ea typeface="ＭＳ Ｐゴシック" charset="0"/>
              </a:rPr>
              <a:t>Huckleberry Finn</a:t>
            </a:r>
            <a:r>
              <a:rPr lang="en-US" altLang="ja-JP">
                <a:latin typeface="Gill Sans" charset="0"/>
                <a:ea typeface="ＭＳ Ｐゴシック" charset="0"/>
              </a:rPr>
              <a:t>.</a:t>
            </a:r>
          </a:p>
          <a:p>
            <a:pPr eaLnBrk="1" hangingPunct="1">
              <a:lnSpc>
                <a:spcPct val="90000"/>
              </a:lnSpc>
              <a:spcAft>
                <a:spcPts val="6000"/>
              </a:spcAft>
            </a:pPr>
            <a:r>
              <a:rPr lang="en-US">
                <a:latin typeface="Gill Sans" charset="0"/>
                <a:ea typeface="ＭＳ Ｐゴシック" charset="0"/>
              </a:rPr>
              <a:t>The name that fills this blank </a:t>
            </a:r>
            <a:r>
              <a:rPr lang="en-US" i="1">
                <a:latin typeface="Gill Sans" charset="0"/>
                <a:ea typeface="ＭＳ Ｐゴシック" charset="0"/>
              </a:rPr>
              <a:t>doesn</a:t>
            </a:r>
            <a:r>
              <a:rPr lang="ja-JP" altLang="en-US" i="1">
                <a:latin typeface="Gill Sans" charset="0"/>
                <a:ea typeface="ＭＳ Ｐゴシック" charset="0"/>
              </a:rPr>
              <a:t>’</a:t>
            </a:r>
            <a:r>
              <a:rPr lang="en-US" altLang="ja-JP" i="1">
                <a:latin typeface="Gill Sans" charset="0"/>
                <a:ea typeface="ＭＳ Ｐゴシック" charset="0"/>
              </a:rPr>
              <a:t>t</a:t>
            </a:r>
            <a:r>
              <a:rPr lang="en-US" altLang="ja-JP">
                <a:latin typeface="Gill Sans" charset="0"/>
                <a:ea typeface="ＭＳ Ｐゴシック" charset="0"/>
              </a:rPr>
              <a:t> refer to an individual</a:t>
            </a:r>
          </a:p>
          <a:p>
            <a:pPr eaLnBrk="1" hangingPunct="1">
              <a:lnSpc>
                <a:spcPct val="90000"/>
              </a:lnSpc>
              <a:spcAft>
                <a:spcPts val="6000"/>
              </a:spcAft>
            </a:pPr>
            <a:r>
              <a:rPr lang="en-US">
                <a:latin typeface="Gill Sans" charset="0"/>
                <a:ea typeface="ＭＳ Ｐゴシック" charset="0"/>
              </a:rPr>
              <a:t>The predicate </a:t>
            </a:r>
            <a:r>
              <a:rPr lang="en-US" i="1">
                <a:latin typeface="Gill Sans" charset="0"/>
                <a:ea typeface="ＭＳ Ｐゴシック" charset="0"/>
              </a:rPr>
              <a:t>doesn</a:t>
            </a:r>
            <a:r>
              <a:rPr lang="ja-JP" altLang="en-US" i="1">
                <a:latin typeface="Gill Sans" charset="0"/>
                <a:ea typeface="ＭＳ Ｐゴシック" charset="0"/>
              </a:rPr>
              <a:t>’</a:t>
            </a:r>
            <a:r>
              <a:rPr lang="en-US" altLang="ja-JP" i="1">
                <a:latin typeface="Gill Sans" charset="0"/>
                <a:ea typeface="ＭＳ Ｐゴシック" charset="0"/>
              </a:rPr>
              <a:t>t</a:t>
            </a:r>
            <a:r>
              <a:rPr lang="en-US" altLang="ja-JP">
                <a:latin typeface="Gill Sans" charset="0"/>
                <a:ea typeface="ＭＳ Ｐゴシック" charset="0"/>
              </a:rPr>
              <a:t> designate a property</a:t>
            </a:r>
          </a:p>
          <a:p>
            <a:pPr eaLnBrk="1" hangingPunct="1">
              <a:lnSpc>
                <a:spcPct val="90000"/>
              </a:lnSpc>
              <a:spcAft>
                <a:spcPts val="6000"/>
              </a:spcAft>
            </a:pPr>
            <a:r>
              <a:rPr lang="en-US">
                <a:latin typeface="Gill Sans" charset="0"/>
                <a:ea typeface="ＭＳ Ｐゴシック" charset="0"/>
              </a:rPr>
              <a:t>The complete sentence doesn</a:t>
            </a:r>
            <a:r>
              <a:rPr lang="ja-JP" altLang="en-US">
                <a:latin typeface="Gill Sans" charset="0"/>
                <a:ea typeface="ＭＳ Ｐゴシック" charset="0"/>
              </a:rPr>
              <a:t>’</a:t>
            </a:r>
            <a:r>
              <a:rPr lang="en-US" altLang="ja-JP">
                <a:latin typeface="Gill Sans" charset="0"/>
                <a:ea typeface="ＭＳ Ｐゴシック" charset="0"/>
              </a:rPr>
              <a:t>t say that the individual whose name fills the blank has the property of being-believed-by-George-to-have-written-</a:t>
            </a:r>
            <a:r>
              <a:rPr lang="en-US" altLang="ja-JP" i="1">
                <a:latin typeface="Gill Sans" charset="0"/>
                <a:ea typeface="ＭＳ Ｐゴシック" charset="0"/>
              </a:rPr>
              <a:t>Huckleberry-Finn</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analysis: summary</a:t>
            </a:r>
          </a:p>
        </p:txBody>
      </p:sp>
      <p:sp>
        <p:nvSpPr>
          <p:cNvPr id="81923" name="Rectangle 3"/>
          <p:cNvSpPr>
            <a:spLocks noGrp="1" noChangeArrowheads="1"/>
          </p:cNvSpPr>
          <p:nvPr>
            <p:ph idx="1"/>
          </p:nvPr>
        </p:nvSpPr>
        <p:spPr>
          <a:xfrm>
            <a:off x="685800" y="990600"/>
            <a:ext cx="7772400" cy="5486400"/>
          </a:xfrm>
        </p:spPr>
        <p:txBody>
          <a:bodyPr/>
          <a:lstStyle/>
          <a:p>
            <a:pPr eaLnBrk="1" hangingPunct="1">
              <a:lnSpc>
                <a:spcPct val="90000"/>
              </a:lnSpc>
              <a:spcAft>
                <a:spcPts val="5400"/>
              </a:spcAft>
            </a:pPr>
            <a:r>
              <a:rPr lang="ja-JP" altLang="en-US">
                <a:latin typeface="Gill Sans" charset="0"/>
                <a:ea typeface="ＭＳ Ｐゴシック" charset="0"/>
              </a:rPr>
              <a:t>“</a:t>
            </a:r>
            <a:r>
              <a:rPr lang="en-US" altLang="ja-JP">
                <a:latin typeface="Gill Sans" charset="0"/>
                <a:ea typeface="ＭＳ Ｐゴシック" charset="0"/>
              </a:rPr>
              <a:t>George believes that ___</a:t>
            </a:r>
            <a:r>
              <a:rPr lang="ja-JP" altLang="en-US">
                <a:latin typeface="Gill Sans" charset="0"/>
                <a:ea typeface="ＭＳ Ｐゴシック" charset="0"/>
              </a:rPr>
              <a:t>”</a:t>
            </a:r>
            <a:r>
              <a:rPr lang="en-US" altLang="ja-JP">
                <a:latin typeface="Gill Sans" charset="0"/>
                <a:ea typeface="ＭＳ Ｐゴシック" charset="0"/>
              </a:rPr>
              <a:t> is about the relation between George and a </a:t>
            </a:r>
            <a:r>
              <a:rPr lang="en-US" altLang="ja-JP" b="1">
                <a:latin typeface="Gill Sans" charset="0"/>
                <a:ea typeface="ＭＳ Ｐゴシック" charset="0"/>
              </a:rPr>
              <a:t>proposition</a:t>
            </a:r>
            <a:r>
              <a:rPr lang="en-US" altLang="ja-JP">
                <a:latin typeface="Gill Sans" charset="0"/>
                <a:ea typeface="ＭＳ Ｐゴシック" charset="0"/>
              </a:rPr>
              <a:t>, viz. the sense of the sentence that fills the blank.</a:t>
            </a:r>
          </a:p>
          <a:p>
            <a:pPr eaLnBrk="1" hangingPunct="1">
              <a:lnSpc>
                <a:spcPct val="90000"/>
              </a:lnSpc>
              <a:spcAft>
                <a:spcPts val="5400"/>
              </a:spcAft>
            </a:pPr>
            <a:r>
              <a:rPr lang="en-US">
                <a:latin typeface="Gill Sans" charset="0"/>
                <a:ea typeface="ＭＳ Ｐゴシック" charset="0"/>
              </a:rPr>
              <a:t>It</a:t>
            </a:r>
            <a:r>
              <a:rPr lang="ja-JP" altLang="en-US">
                <a:latin typeface="Gill Sans" charset="0"/>
                <a:ea typeface="ＭＳ Ｐゴシック" charset="0"/>
              </a:rPr>
              <a:t>’</a:t>
            </a:r>
            <a:r>
              <a:rPr lang="en-US" altLang="ja-JP">
                <a:latin typeface="Gill Sans" charset="0"/>
                <a:ea typeface="ＭＳ Ｐゴシック" charset="0"/>
              </a:rPr>
              <a:t>s not about a relation between George and Mark Twain, a.k.a. Samuel Clemens.</a:t>
            </a:r>
          </a:p>
          <a:p>
            <a:pPr eaLnBrk="1" hangingPunct="1">
              <a:lnSpc>
                <a:spcPct val="90000"/>
              </a:lnSpc>
              <a:spcAft>
                <a:spcPts val="5400"/>
              </a:spcAft>
            </a:pPr>
            <a:r>
              <a:rPr lang="ja-JP" altLang="en-US">
                <a:latin typeface="Gill Sans" charset="0"/>
                <a:ea typeface="ＭＳ Ｐゴシック" charset="0"/>
              </a:rPr>
              <a:t>“</a:t>
            </a:r>
            <a:r>
              <a:rPr lang="en-US" altLang="ja-JP">
                <a:latin typeface="Gill Sans" charset="0"/>
                <a:ea typeface="ＭＳ Ｐゴシック" charset="0"/>
              </a:rPr>
              <a:t>Mark Twain wrote Huckleberry Finn</a:t>
            </a:r>
            <a:r>
              <a:rPr lang="ja-JP" altLang="en-US">
                <a:latin typeface="Gill Sans" charset="0"/>
                <a:ea typeface="ＭＳ Ｐゴシック" charset="0"/>
              </a:rPr>
              <a:t>”</a:t>
            </a:r>
            <a:r>
              <a:rPr lang="en-US" altLang="ja-JP">
                <a:latin typeface="Gill Sans" charset="0"/>
                <a:ea typeface="ＭＳ Ｐゴシック" charset="0"/>
              </a:rPr>
              <a:t> and </a:t>
            </a:r>
            <a:r>
              <a:rPr lang="ja-JP" altLang="en-US">
                <a:latin typeface="Gill Sans" charset="0"/>
                <a:ea typeface="ＭＳ Ｐゴシック" charset="0"/>
              </a:rPr>
              <a:t>“</a:t>
            </a:r>
            <a:r>
              <a:rPr lang="en-US" altLang="ja-JP">
                <a:latin typeface="Gill Sans" charset="0"/>
                <a:ea typeface="ＭＳ Ｐゴシック" charset="0"/>
              </a:rPr>
              <a:t>Samuel Clemens wrote Hucklberry Finn</a:t>
            </a:r>
            <a:r>
              <a:rPr lang="ja-JP" altLang="en-US">
                <a:latin typeface="Gill Sans" charset="0"/>
                <a:ea typeface="ＭＳ Ｐゴシック" charset="0"/>
              </a:rPr>
              <a:t>”</a:t>
            </a:r>
            <a:r>
              <a:rPr lang="en-US" altLang="ja-JP">
                <a:latin typeface="Gill Sans" charset="0"/>
                <a:ea typeface="ＭＳ Ｐゴシック" charset="0"/>
              </a:rPr>
              <a:t> express different propositions</a:t>
            </a:r>
          </a:p>
          <a:p>
            <a:pPr eaLnBrk="1" hangingPunct="1">
              <a:lnSpc>
                <a:spcPct val="90000"/>
              </a:lnSpc>
              <a:spcAft>
                <a:spcPts val="5400"/>
              </a:spcAft>
            </a:pPr>
            <a:r>
              <a:rPr lang="en-US">
                <a:latin typeface="Gill Sans" charset="0"/>
                <a:ea typeface="ＭＳ Ｐゴシック" charset="0"/>
              </a:rPr>
              <a:t>So you can</a:t>
            </a:r>
            <a:r>
              <a:rPr lang="ja-JP" altLang="en-US">
                <a:latin typeface="Gill Sans" charset="0"/>
                <a:ea typeface="ＭＳ Ｐゴシック" charset="0"/>
              </a:rPr>
              <a:t>’</a:t>
            </a:r>
            <a:r>
              <a:rPr lang="en-US" altLang="ja-JP">
                <a:latin typeface="Gill Sans" charset="0"/>
                <a:ea typeface="ＭＳ Ｐゴシック" charset="0"/>
              </a:rPr>
              <a:t>t substitute one for the other salve veritate in indirect discourse such as </a:t>
            </a:r>
            <a:r>
              <a:rPr lang="ja-JP" altLang="en-US">
                <a:latin typeface="Gill Sans" charset="0"/>
                <a:ea typeface="ＭＳ Ｐゴシック" charset="0"/>
              </a:rPr>
              <a:t>“</a:t>
            </a:r>
            <a:r>
              <a:rPr lang="en-US" altLang="ja-JP">
                <a:latin typeface="Gill Sans" charset="0"/>
                <a:ea typeface="ＭＳ Ｐゴシック" charset="0"/>
              </a:rPr>
              <a:t>George believes that ____</a:t>
            </a:r>
            <a:r>
              <a:rPr lang="ja-JP" altLang="en-US">
                <a:latin typeface="Gill Sans" charset="0"/>
                <a:ea typeface="ＭＳ Ｐゴシック" charset="0"/>
              </a:rPr>
              <a:t>”</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theory solves both puzzles</a:t>
            </a:r>
          </a:p>
        </p:txBody>
      </p:sp>
      <p:sp>
        <p:nvSpPr>
          <p:cNvPr id="84995" name="Rectangle 3"/>
          <p:cNvSpPr>
            <a:spLocks noGrp="1" noChangeArrowheads="1"/>
          </p:cNvSpPr>
          <p:nvPr>
            <p:ph idx="1"/>
          </p:nvPr>
        </p:nvSpPr>
        <p:spPr>
          <a:xfrm>
            <a:off x="457200" y="990600"/>
            <a:ext cx="8229600" cy="3733800"/>
          </a:xfrm>
        </p:spPr>
        <p:txBody>
          <a:bodyPr/>
          <a:lstStyle/>
          <a:p>
            <a:pPr eaLnBrk="1" hangingPunct="1">
              <a:spcAft>
                <a:spcPct val="100000"/>
              </a:spcAft>
            </a:pPr>
            <a:r>
              <a:rPr lang="en-US">
                <a:latin typeface="Gill Sans" charset="0"/>
                <a:ea typeface="ＭＳ Ｐゴシック" charset="0"/>
              </a:rPr>
              <a:t>Benefits: saves Indiscernibillity of Identicals, explains restrictions on substitutivity, explains how true identities can be informative.</a:t>
            </a:r>
          </a:p>
          <a:p>
            <a:pPr eaLnBrk="1" hangingPunct="1">
              <a:spcAft>
                <a:spcPct val="100000"/>
              </a:spcAft>
            </a:pPr>
            <a:r>
              <a:rPr lang="en-US">
                <a:latin typeface="Gill Sans" charset="0"/>
                <a:ea typeface="ＭＳ Ｐゴシック" charset="0"/>
              </a:rPr>
              <a:t>Costs: commits us to:</a:t>
            </a:r>
          </a:p>
          <a:p>
            <a:pPr lvl="1" eaLnBrk="1" hangingPunct="1">
              <a:spcAft>
                <a:spcPct val="100000"/>
              </a:spcAft>
            </a:pPr>
            <a:r>
              <a:rPr lang="en-US">
                <a:latin typeface="Gill Sans" charset="0"/>
                <a:ea typeface="ＭＳ Ｐゴシック" charset="0"/>
              </a:rPr>
              <a:t>individual concepts</a:t>
            </a:r>
          </a:p>
          <a:p>
            <a:pPr lvl="1" eaLnBrk="1" hangingPunct="1">
              <a:spcAft>
                <a:spcPct val="100000"/>
              </a:spcAft>
            </a:pPr>
            <a:r>
              <a:rPr lang="en-US">
                <a:latin typeface="Gill Sans" charset="0"/>
                <a:ea typeface="ＭＳ Ｐゴシック" charset="0"/>
              </a:rPr>
              <a:t>properties</a:t>
            </a:r>
          </a:p>
          <a:p>
            <a:pPr lvl="1" eaLnBrk="1" hangingPunct="1">
              <a:spcAft>
                <a:spcPct val="100000"/>
              </a:spcAft>
            </a:pPr>
            <a:r>
              <a:rPr lang="en-US">
                <a:latin typeface="Gill Sans" charset="0"/>
                <a:ea typeface="ＭＳ Ｐゴシック" charset="0"/>
              </a:rPr>
              <a:t>propositions</a:t>
            </a:r>
          </a:p>
          <a:p>
            <a:pPr eaLnBrk="1" hangingPunct="1">
              <a:spcAft>
                <a:spcPct val="100000"/>
              </a:spcAft>
            </a:pPr>
            <a:endParaRPr lang="en-US">
              <a:latin typeface="Gill Sans" charset="0"/>
              <a:ea typeface="ＭＳ Ｐゴシック" charset="0"/>
            </a:endParaRPr>
          </a:p>
        </p:txBody>
      </p:sp>
      <p:grpSp>
        <p:nvGrpSpPr>
          <p:cNvPr id="2" name="Group 7"/>
          <p:cNvGrpSpPr>
            <a:grpSpLocks/>
          </p:cNvGrpSpPr>
          <p:nvPr/>
        </p:nvGrpSpPr>
        <p:grpSpPr bwMode="auto">
          <a:xfrm>
            <a:off x="0" y="4724400"/>
            <a:ext cx="9144000" cy="2133600"/>
            <a:chOff x="0" y="4724400"/>
            <a:chExt cx="9144000" cy="2133600"/>
          </a:xfrm>
        </p:grpSpPr>
        <p:sp>
          <p:nvSpPr>
            <p:cNvPr id="7" name="Rectangle 6"/>
            <p:cNvSpPr/>
            <p:nvPr/>
          </p:nvSpPr>
          <p:spPr>
            <a:xfrm>
              <a:off x="0" y="4724400"/>
              <a:ext cx="9144000" cy="2133600"/>
            </a:xfrm>
            <a:prstGeom prst="rect">
              <a:avLst/>
            </a:prstGeom>
            <a:solidFill>
              <a:srgbClr val="2727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Calibri" charset="0"/>
                <a:ea typeface="ＭＳ Ｐゴシック" charset="0"/>
                <a:cs typeface="ＭＳ Ｐゴシック" charset="0"/>
              </a:endParaRPr>
            </a:p>
          </p:txBody>
        </p:sp>
        <p:grpSp>
          <p:nvGrpSpPr>
            <p:cNvPr id="106502" name="Group 5"/>
            <p:cNvGrpSpPr>
              <a:grpSpLocks/>
            </p:cNvGrpSpPr>
            <p:nvPr/>
          </p:nvGrpSpPr>
          <p:grpSpPr bwMode="auto">
            <a:xfrm>
              <a:off x="7010400" y="4759960"/>
              <a:ext cx="2133600" cy="2098040"/>
              <a:chOff x="7010400" y="4759960"/>
              <a:chExt cx="2133600" cy="2098040"/>
            </a:xfrm>
          </p:grpSpPr>
          <p:pic>
            <p:nvPicPr>
              <p:cNvPr id="106503" name="Picture 3"/>
              <p:cNvPicPr>
                <a:picLocks noChangeAspect="1"/>
              </p:cNvPicPr>
              <p:nvPr/>
            </p:nvPicPr>
            <p:blipFill>
              <a:blip r:embed="rId3">
                <a:extLst>
                  <a:ext uri="{28A0092B-C50C-407E-A947-70E740481C1C}">
                    <a14:useLocalDpi xmlns:a14="http://schemas.microsoft.com/office/drawing/2010/main" val="0"/>
                  </a:ext>
                </a:extLst>
              </a:blip>
              <a:srcRect t="37234"/>
              <a:stretch>
                <a:fillRect/>
              </a:stretch>
            </p:blipFill>
            <p:spPr bwMode="auto">
              <a:xfrm flipH="1">
                <a:off x="7010400" y="4759960"/>
                <a:ext cx="2133600" cy="209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TextBox 4"/>
              <p:cNvSpPr txBox="1">
                <a:spLocks noChangeArrowheads="1"/>
              </p:cNvSpPr>
              <p:nvPr/>
            </p:nvSpPr>
            <p:spPr bwMode="auto">
              <a:xfrm>
                <a:off x="7016750" y="6454775"/>
                <a:ext cx="1295400" cy="254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000" b="1">
                    <a:solidFill>
                      <a:schemeClr val="bg1"/>
                    </a:solidFill>
                    <a:latin typeface="Gill Sans" charset="0"/>
                    <a:cs typeface="Gill Sans" charset="0"/>
                  </a:rPr>
                  <a:t>W. V. O. Quine</a:t>
                </a:r>
              </a:p>
            </p:txBody>
          </p:sp>
        </p:grpSp>
      </p:grpSp>
      <p:sp>
        <p:nvSpPr>
          <p:cNvPr id="9" name="Oval Callout 8"/>
          <p:cNvSpPr/>
          <p:nvPr/>
        </p:nvSpPr>
        <p:spPr>
          <a:xfrm>
            <a:off x="3657600" y="3962400"/>
            <a:ext cx="3048000" cy="1981200"/>
          </a:xfrm>
          <a:prstGeom prst="wedgeEllipseCallout">
            <a:avLst>
              <a:gd name="adj1" fmla="val 64461"/>
              <a:gd name="adj2" fmla="val 59484"/>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a:solidFill>
                  <a:schemeClr val="tx1"/>
                </a:solidFill>
                <a:latin typeface="Calibri" charset="0"/>
                <a:ea typeface="ＭＳ Ｐゴシック" charset="0"/>
                <a:cs typeface="ＭＳ Ｐゴシック" charset="0"/>
              </a:rPr>
              <a:t>Creatures of Darkness!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1" presetClass="entr" presetSubtype="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0" y="0"/>
            <a:ext cx="9144000" cy="54292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Identity Puzzle</a:t>
            </a:r>
          </a:p>
        </p:txBody>
      </p:sp>
      <p:sp>
        <p:nvSpPr>
          <p:cNvPr id="98307" name="Rectangle 1027"/>
          <p:cNvSpPr>
            <a:spLocks noGrp="1" noChangeArrowheads="1"/>
          </p:cNvSpPr>
          <p:nvPr>
            <p:ph idx="1"/>
          </p:nvPr>
        </p:nvSpPr>
        <p:spPr>
          <a:xfrm>
            <a:off x="363538" y="742950"/>
            <a:ext cx="8229600" cy="6019800"/>
          </a:xfrm>
        </p:spPr>
        <p:txBody>
          <a:bodyPr/>
          <a:lstStyle/>
          <a:p>
            <a:pPr eaLnBrk="1" hangingPunct="1">
              <a:lnSpc>
                <a:spcPct val="90000"/>
              </a:lnSpc>
              <a:spcAft>
                <a:spcPts val="1800"/>
              </a:spcAft>
            </a:pPr>
            <a:r>
              <a:rPr lang="en-US">
                <a:latin typeface="Gill Sans" charset="0"/>
                <a:ea typeface="ＭＳ Ｐゴシック" charset="0"/>
              </a:rPr>
              <a:t>In general,  sentences of the form </a:t>
            </a:r>
            <a:r>
              <a:rPr lang="en-US" i="1">
                <a:latin typeface="Gill Sans" charset="0"/>
                <a:ea typeface="ＭＳ Ｐゴシック" charset="0"/>
              </a:rPr>
              <a:t>a = a</a:t>
            </a:r>
            <a:r>
              <a:rPr lang="en-US">
                <a:latin typeface="Gill Sans" charset="0"/>
                <a:ea typeface="ＭＳ Ｐゴシック" charset="0"/>
              </a:rPr>
              <a:t> are </a:t>
            </a:r>
            <a:r>
              <a:rPr lang="en-US" i="1">
                <a:latin typeface="Gill Sans" charset="0"/>
                <a:ea typeface="ＭＳ Ｐゴシック" charset="0"/>
              </a:rPr>
              <a:t>a priori</a:t>
            </a:r>
            <a:r>
              <a:rPr lang="en-US">
                <a:latin typeface="Gill Sans" charset="0"/>
                <a:ea typeface="ＭＳ Ｐゴシック" charset="0"/>
              </a:rPr>
              <a:t> while sentences of the form </a:t>
            </a:r>
            <a:r>
              <a:rPr lang="en-US" i="1">
                <a:latin typeface="Gill Sans" charset="0"/>
                <a:ea typeface="ＭＳ Ｐゴシック" charset="0"/>
              </a:rPr>
              <a:t>a = b </a:t>
            </a:r>
            <a:r>
              <a:rPr lang="en-US">
                <a:latin typeface="Gill Sans" charset="0"/>
                <a:ea typeface="ＭＳ Ｐゴシック" charset="0"/>
              </a:rPr>
              <a:t>are </a:t>
            </a:r>
            <a:r>
              <a:rPr lang="en-US" i="1">
                <a:latin typeface="Gill Sans" charset="0"/>
                <a:ea typeface="ＭＳ Ｐゴシック" charset="0"/>
              </a:rPr>
              <a:t>a posteriori</a:t>
            </a:r>
          </a:p>
          <a:p>
            <a:pPr lvl="1" eaLnBrk="1" hangingPunct="1">
              <a:lnSpc>
                <a:spcPct val="90000"/>
              </a:lnSpc>
              <a:spcAft>
                <a:spcPts val="1800"/>
              </a:spcAft>
            </a:pPr>
            <a:r>
              <a:rPr lang="en-US" b="1">
                <a:latin typeface="Gill Sans" charset="0"/>
                <a:ea typeface="ＭＳ Ｐゴシック" charset="0"/>
              </a:rPr>
              <a:t>a priori: </a:t>
            </a:r>
            <a:r>
              <a:rPr lang="en-US">
                <a:latin typeface="Gill Sans" charset="0"/>
                <a:ea typeface="ＭＳ Ｐゴシック" charset="0"/>
              </a:rPr>
              <a:t>can be known </a:t>
            </a:r>
            <a:r>
              <a:rPr lang="ja-JP" altLang="en-US">
                <a:latin typeface="Gill Sans" charset="0"/>
                <a:ea typeface="ＭＳ Ｐゴシック" charset="0"/>
              </a:rPr>
              <a:t>“</a:t>
            </a:r>
            <a:r>
              <a:rPr lang="en-US" altLang="ja-JP">
                <a:latin typeface="Gill Sans" charset="0"/>
                <a:ea typeface="ＭＳ Ｐゴシック" charset="0"/>
              </a:rPr>
              <a:t>prior to</a:t>
            </a:r>
            <a:r>
              <a:rPr lang="ja-JP" altLang="en-US">
                <a:latin typeface="Gill Sans" charset="0"/>
                <a:ea typeface="ＭＳ Ｐゴシック" charset="0"/>
              </a:rPr>
              <a:t>”</a:t>
            </a:r>
            <a:r>
              <a:rPr lang="en-US" altLang="ja-JP">
                <a:latin typeface="Gill Sans" charset="0"/>
                <a:ea typeface="ＭＳ Ｐゴシック" charset="0"/>
              </a:rPr>
              <a:t> experience</a:t>
            </a:r>
          </a:p>
          <a:p>
            <a:pPr lvl="1" eaLnBrk="1" hangingPunct="1">
              <a:lnSpc>
                <a:spcPct val="90000"/>
              </a:lnSpc>
              <a:spcAft>
                <a:spcPts val="1800"/>
              </a:spcAft>
            </a:pPr>
            <a:r>
              <a:rPr lang="en-US" b="1">
                <a:latin typeface="Gill Sans" charset="0"/>
                <a:ea typeface="ＭＳ Ｐゴシック" charset="0"/>
              </a:rPr>
              <a:t>a posteriori (empirical):</a:t>
            </a:r>
            <a:r>
              <a:rPr lang="en-US">
                <a:latin typeface="Gill Sans" charset="0"/>
                <a:ea typeface="ＭＳ Ｐゴシック" charset="0"/>
              </a:rPr>
              <a:t> can only be known on the basis of experience (i.e. observation, experiment, etc.) </a:t>
            </a:r>
          </a:p>
          <a:p>
            <a:pPr eaLnBrk="1" hangingPunct="1">
              <a:lnSpc>
                <a:spcPct val="90000"/>
              </a:lnSpc>
              <a:spcAft>
                <a:spcPts val="1800"/>
              </a:spcAft>
            </a:pPr>
            <a:r>
              <a:rPr lang="en-US">
                <a:latin typeface="Gill Sans" charset="0"/>
                <a:ea typeface="ＭＳ Ｐゴシック" charset="0"/>
              </a:rPr>
              <a:t>Example: true, informative identity statements like</a:t>
            </a:r>
          </a:p>
          <a:p>
            <a:pPr lvl="1" eaLnBrk="1" hangingPunct="1">
              <a:lnSpc>
                <a:spcPct val="90000"/>
              </a:lnSpc>
              <a:spcAft>
                <a:spcPts val="1800"/>
              </a:spcAft>
            </a:pPr>
            <a:r>
              <a:rPr lang="en-US">
                <a:latin typeface="Gill Sans" charset="0"/>
                <a:ea typeface="ＭＳ Ｐゴシック" charset="0"/>
              </a:rPr>
              <a:t>(1) The Morning Star = The Evening Star</a:t>
            </a:r>
          </a:p>
          <a:p>
            <a:pPr eaLnBrk="1" hangingPunct="1">
              <a:lnSpc>
                <a:spcPct val="90000"/>
              </a:lnSpc>
              <a:spcAft>
                <a:spcPts val="1800"/>
              </a:spcAft>
            </a:pPr>
            <a:r>
              <a:rPr lang="en-US">
                <a:latin typeface="Gill Sans" charset="0"/>
                <a:ea typeface="ＭＳ Ｐゴシック" charset="0"/>
              </a:rPr>
              <a:t>are different in </a:t>
            </a:r>
            <a:r>
              <a:rPr lang="ja-JP" altLang="en-US">
                <a:latin typeface="Gill Sans" charset="0"/>
                <a:ea typeface="ＭＳ Ｐゴシック" charset="0"/>
              </a:rPr>
              <a:t>“</a:t>
            </a:r>
            <a:r>
              <a:rPr lang="en-US" altLang="ja-JP">
                <a:latin typeface="Gill Sans" charset="0"/>
                <a:ea typeface="ＭＳ Ｐゴシック" charset="0"/>
              </a:rPr>
              <a:t>cognitive value</a:t>
            </a:r>
            <a:r>
              <a:rPr lang="ja-JP" altLang="en-US">
                <a:latin typeface="Gill Sans" charset="0"/>
                <a:ea typeface="ＭＳ Ｐゴシック" charset="0"/>
              </a:rPr>
              <a:t>”</a:t>
            </a:r>
            <a:r>
              <a:rPr lang="en-US" altLang="ja-JP">
                <a:latin typeface="Gill Sans" charset="0"/>
                <a:ea typeface="ＭＳ Ｐゴシック" charset="0"/>
              </a:rPr>
              <a:t> from trivially true ones like</a:t>
            </a:r>
          </a:p>
          <a:p>
            <a:pPr lvl="1" eaLnBrk="1" hangingPunct="1">
              <a:lnSpc>
                <a:spcPct val="90000"/>
              </a:lnSpc>
              <a:spcAft>
                <a:spcPts val="1800"/>
              </a:spcAft>
            </a:pPr>
            <a:r>
              <a:rPr lang="en-US">
                <a:latin typeface="Gill Sans" charset="0"/>
                <a:ea typeface="ＭＳ Ｐゴシック" charset="0"/>
              </a:rPr>
              <a:t>(2) The Morning Star = The Morning Star</a:t>
            </a:r>
          </a:p>
          <a:p>
            <a:pPr eaLnBrk="1" hangingPunct="1">
              <a:lnSpc>
                <a:spcPct val="90000"/>
              </a:lnSpc>
              <a:spcAft>
                <a:spcPts val="1800"/>
              </a:spcAft>
            </a:pPr>
            <a:r>
              <a:rPr lang="en-US">
                <a:latin typeface="Gill Sans" charset="0"/>
                <a:ea typeface="ＭＳ Ｐゴシック" charset="0"/>
              </a:rPr>
              <a:t>(2) appears to be true in virtue of language alone--everything is identical with itself--but (1) says something about the world: it was an empirical discovery.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a:solidFill>
            <a:schemeClr val="tx1"/>
          </a:solidFill>
        </p:spPr>
        <p:txBody>
          <a:bodyPr/>
          <a:lstStyle/>
          <a:p>
            <a:pPr eaLnBrk="1" hangingPunct="1">
              <a:defRPr/>
            </a:pPr>
            <a:r>
              <a:rPr lang="en-US">
                <a:effectLst>
                  <a:outerShdw blurRad="38100" dist="38100" dir="2700000" algn="tl">
                    <a:srgbClr val="F8F8F8"/>
                  </a:outerShdw>
                </a:effectLst>
                <a:latin typeface="Gill Sans" charset="0"/>
                <a:ea typeface="ＭＳ Ｐゴシック" charset="0"/>
              </a:rPr>
              <a:t>Can we avoid the netherworld of abstracta?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057400" y="990600"/>
            <a:ext cx="5257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latin typeface="Gill Sans" charset="0"/>
                <a:cs typeface="Gill Sans" charset="0"/>
              </a:rPr>
              <a:t>or is this..</a:t>
            </a:r>
          </a:p>
          <a:p>
            <a:pPr algn="ctr"/>
            <a:r>
              <a:rPr lang="en-US" sz="7200" b="1">
                <a:solidFill>
                  <a:srgbClr val="FC4A00"/>
                </a:solidFill>
                <a:latin typeface="Euclid Fraktur" charset="0"/>
                <a:cs typeface="Euclid Fraktur" charset="0"/>
              </a:rPr>
              <a:t>The End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ChangeArrowheads="1"/>
          </p:cNvSpPr>
          <p:nvPr>
            <p:ph type="title"/>
          </p:nvPr>
        </p:nvSpPr>
        <p:spPr>
          <a:xfrm>
            <a:off x="0" y="0"/>
            <a:ext cx="9144000" cy="609600"/>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Counterexample to substitutivity?</a:t>
            </a:r>
          </a:p>
        </p:txBody>
      </p:sp>
      <p:sp>
        <p:nvSpPr>
          <p:cNvPr id="100355" name="Rectangle 1027"/>
          <p:cNvSpPr>
            <a:spLocks noGrp="1" noChangeArrowheads="1"/>
          </p:cNvSpPr>
          <p:nvPr>
            <p:ph idx="1"/>
          </p:nvPr>
        </p:nvSpPr>
        <p:spPr>
          <a:xfrm>
            <a:off x="685800" y="838200"/>
            <a:ext cx="7772400" cy="5715000"/>
          </a:xfrm>
        </p:spPr>
        <p:txBody>
          <a:bodyPr/>
          <a:lstStyle/>
          <a:p>
            <a:pPr eaLnBrk="1" hangingPunct="1">
              <a:lnSpc>
                <a:spcPct val="90000"/>
              </a:lnSpc>
              <a:spcAft>
                <a:spcPts val="1800"/>
              </a:spcAft>
            </a:pPr>
            <a:r>
              <a:rPr lang="en-US" dirty="0">
                <a:latin typeface="Gill Sans" charset="0"/>
                <a:ea typeface="ＭＳ Ｐゴシック" charset="0"/>
              </a:rPr>
              <a:t>A</a:t>
            </a:r>
            <a:r>
              <a:rPr lang="en-US" dirty="0" smtClean="0">
                <a:latin typeface="Gill Sans" charset="0"/>
                <a:ea typeface="ＭＳ Ｐゴシック" charset="0"/>
              </a:rPr>
              <a:t>lthough </a:t>
            </a:r>
            <a:r>
              <a:rPr lang="ja-JP" altLang="en-US" dirty="0">
                <a:latin typeface="Gill Sans" charset="0"/>
                <a:ea typeface="ＭＳ Ｐゴシック" charset="0"/>
              </a:rPr>
              <a:t>“</a:t>
            </a:r>
            <a:r>
              <a:rPr lang="en-US" altLang="ja-JP" dirty="0">
                <a:latin typeface="Gill Sans" charset="0"/>
                <a:ea typeface="ＭＳ Ｐゴシック" charset="0"/>
              </a:rPr>
              <a:t>The Morning Star</a:t>
            </a:r>
            <a:r>
              <a:rPr lang="ja-JP" altLang="en-US" dirty="0">
                <a:latin typeface="Gill Sans" charset="0"/>
                <a:ea typeface="ＭＳ Ｐゴシック" charset="0"/>
              </a:rPr>
              <a:t>”</a:t>
            </a:r>
            <a:r>
              <a:rPr lang="en-US" altLang="ja-JP" dirty="0">
                <a:latin typeface="Gill Sans" charset="0"/>
                <a:ea typeface="ＭＳ Ｐゴシック" charset="0"/>
              </a:rPr>
              <a:t> and </a:t>
            </a:r>
            <a:r>
              <a:rPr lang="ja-JP" altLang="en-US" dirty="0">
                <a:latin typeface="Gill Sans" charset="0"/>
                <a:ea typeface="ＭＳ Ｐゴシック" charset="0"/>
              </a:rPr>
              <a:t>“</a:t>
            </a:r>
            <a:r>
              <a:rPr lang="en-US" altLang="ja-JP" dirty="0">
                <a:latin typeface="Gill Sans" charset="0"/>
                <a:ea typeface="ＭＳ Ｐゴシック" charset="0"/>
              </a:rPr>
              <a:t>The Evening Star</a:t>
            </a:r>
            <a:r>
              <a:rPr lang="ja-JP" altLang="en-US" dirty="0">
                <a:latin typeface="Gill Sans" charset="0"/>
                <a:ea typeface="ＭＳ Ｐゴシック" charset="0"/>
              </a:rPr>
              <a:t>”</a:t>
            </a:r>
            <a:r>
              <a:rPr lang="en-US" altLang="ja-JP" dirty="0">
                <a:latin typeface="Gill Sans" charset="0"/>
                <a:ea typeface="ＭＳ Ｐゴシック" charset="0"/>
              </a:rPr>
              <a:t> are </a:t>
            </a:r>
            <a:r>
              <a:rPr lang="en-US" altLang="ja-JP" i="1" dirty="0">
                <a:latin typeface="Gill Sans" charset="0"/>
                <a:ea typeface="ＭＳ Ｐゴシック" charset="0"/>
              </a:rPr>
              <a:t>co-referential</a:t>
            </a:r>
            <a:r>
              <a:rPr lang="en-US" altLang="ja-JP" dirty="0">
                <a:latin typeface="Gill Sans" charset="0"/>
                <a:ea typeface="ＭＳ Ｐゴシック" charset="0"/>
              </a:rPr>
              <a:t> (pick out the same object) they can</a:t>
            </a:r>
            <a:r>
              <a:rPr lang="ja-JP" altLang="en-US" dirty="0">
                <a:latin typeface="Gill Sans" charset="0"/>
                <a:ea typeface="ＭＳ Ｐゴシック" charset="0"/>
              </a:rPr>
              <a:t>’</a:t>
            </a:r>
            <a:r>
              <a:rPr lang="en-US" altLang="ja-JP" dirty="0">
                <a:latin typeface="Gill Sans" charset="0"/>
                <a:ea typeface="ＭＳ Ｐゴシック" charset="0"/>
              </a:rPr>
              <a:t>t be substituted in all sentences </a:t>
            </a:r>
            <a:r>
              <a:rPr lang="en-US" altLang="ja-JP" i="1" smtClean="0">
                <a:latin typeface="Gill Sans" charset="0"/>
                <a:ea typeface="ＭＳ Ｐゴシック" charset="0"/>
              </a:rPr>
              <a:t>preserving meaning.</a:t>
            </a:r>
            <a:endParaRPr lang="en-US" altLang="ja-JP" dirty="0">
              <a:latin typeface="Gill Sans" charset="0"/>
              <a:ea typeface="ＭＳ Ｐゴシック" charset="0"/>
            </a:endParaRPr>
          </a:p>
          <a:p>
            <a:pPr lvl="1" eaLnBrk="1" hangingPunct="1">
              <a:lnSpc>
                <a:spcPct val="90000"/>
              </a:lnSpc>
              <a:spcAft>
                <a:spcPts val="1800"/>
              </a:spcAft>
            </a:pPr>
            <a:r>
              <a:rPr lang="en-US" dirty="0">
                <a:latin typeface="Gill Sans" charset="0"/>
                <a:ea typeface="ＭＳ Ｐゴシック" charset="0"/>
              </a:rPr>
              <a:t>(1) The Morning Star = </a:t>
            </a:r>
            <a:r>
              <a:rPr lang="en-US" dirty="0">
                <a:solidFill>
                  <a:srgbClr val="FF0000"/>
                </a:solidFill>
                <a:latin typeface="Gill Sans" charset="0"/>
                <a:ea typeface="ＭＳ Ｐゴシック" charset="0"/>
              </a:rPr>
              <a:t>The Evening Star</a:t>
            </a:r>
          </a:p>
          <a:p>
            <a:pPr lvl="1" eaLnBrk="1" hangingPunct="1">
              <a:lnSpc>
                <a:spcPct val="90000"/>
              </a:lnSpc>
              <a:spcAft>
                <a:spcPts val="1800"/>
              </a:spcAft>
            </a:pPr>
            <a:r>
              <a:rPr lang="en-US" dirty="0">
                <a:latin typeface="Gill Sans" charset="0"/>
                <a:ea typeface="ＭＳ Ｐゴシック" charset="0"/>
              </a:rPr>
              <a:t>(2) The Morning Star = </a:t>
            </a:r>
            <a:r>
              <a:rPr lang="en-US" dirty="0">
                <a:solidFill>
                  <a:srgbClr val="FF0000"/>
                </a:solidFill>
                <a:latin typeface="Gill Sans" charset="0"/>
                <a:ea typeface="ＭＳ Ｐゴシック" charset="0"/>
              </a:rPr>
              <a:t>The Morning Star</a:t>
            </a:r>
          </a:p>
          <a:p>
            <a:pPr eaLnBrk="1" hangingPunct="1">
              <a:lnSpc>
                <a:spcPct val="90000"/>
              </a:lnSpc>
              <a:spcAft>
                <a:spcPts val="1800"/>
              </a:spcAft>
            </a:pPr>
            <a:r>
              <a:rPr lang="en-US" dirty="0">
                <a:latin typeface="Gill Sans" charset="0"/>
                <a:ea typeface="ＭＳ Ｐゴシック" charset="0"/>
              </a:rPr>
              <a:t>The Argument:  Since </a:t>
            </a:r>
            <a:r>
              <a:rPr lang="ja-JP" altLang="en-US" dirty="0">
                <a:latin typeface="Gill Sans" charset="0"/>
                <a:ea typeface="ＭＳ Ｐゴシック" charset="0"/>
              </a:rPr>
              <a:t>“</a:t>
            </a:r>
            <a:r>
              <a:rPr lang="en-US" altLang="ja-JP" dirty="0">
                <a:latin typeface="Gill Sans" charset="0"/>
                <a:ea typeface="ＭＳ Ｐゴシック" charset="0"/>
              </a:rPr>
              <a:t>The Morning Star</a:t>
            </a:r>
            <a:r>
              <a:rPr lang="ja-JP" altLang="en-US" dirty="0">
                <a:latin typeface="Gill Sans" charset="0"/>
                <a:ea typeface="ＭＳ Ｐゴシック" charset="0"/>
              </a:rPr>
              <a:t>”</a:t>
            </a:r>
            <a:r>
              <a:rPr lang="en-US" altLang="ja-JP" dirty="0">
                <a:latin typeface="Gill Sans" charset="0"/>
                <a:ea typeface="ＭＳ Ｐゴシック" charset="0"/>
              </a:rPr>
              <a:t> and </a:t>
            </a:r>
            <a:r>
              <a:rPr lang="ja-JP" altLang="en-US" dirty="0">
                <a:latin typeface="Gill Sans" charset="0"/>
                <a:ea typeface="ＭＳ Ｐゴシック" charset="0"/>
              </a:rPr>
              <a:t>“</a:t>
            </a:r>
            <a:r>
              <a:rPr lang="en-US" altLang="ja-JP" dirty="0">
                <a:latin typeface="Gill Sans" charset="0"/>
                <a:ea typeface="ＭＳ Ｐゴシック" charset="0"/>
              </a:rPr>
              <a:t>The Evening Star</a:t>
            </a:r>
            <a:r>
              <a:rPr lang="ja-JP" altLang="en-US" dirty="0">
                <a:latin typeface="Gill Sans" charset="0"/>
                <a:ea typeface="ＭＳ Ｐゴシック" charset="0"/>
              </a:rPr>
              <a:t>”</a:t>
            </a:r>
            <a:r>
              <a:rPr lang="en-US" altLang="ja-JP" dirty="0">
                <a:latin typeface="Gill Sans" charset="0"/>
                <a:ea typeface="ＭＳ Ｐゴシック" charset="0"/>
              </a:rPr>
              <a:t> both mean (refer to) the same heavenly body.</a:t>
            </a:r>
          </a:p>
          <a:p>
            <a:pPr eaLnBrk="1" hangingPunct="1">
              <a:lnSpc>
                <a:spcPct val="90000"/>
              </a:lnSpc>
              <a:spcAft>
                <a:spcPts val="1800"/>
              </a:spcAft>
            </a:pPr>
            <a:r>
              <a:rPr lang="en-US" dirty="0">
                <a:latin typeface="Gill Sans" charset="0"/>
                <a:ea typeface="ＭＳ Ｐゴシック" charset="0"/>
              </a:rPr>
              <a:t>by </a:t>
            </a:r>
            <a:r>
              <a:rPr lang="en-US" dirty="0" err="1">
                <a:latin typeface="Gill Sans" charset="0"/>
                <a:ea typeface="ＭＳ Ｐゴシック" charset="0"/>
              </a:rPr>
              <a:t>substitutivity</a:t>
            </a:r>
            <a:r>
              <a:rPr lang="en-US" dirty="0">
                <a:latin typeface="Gill Sans" charset="0"/>
                <a:ea typeface="ＭＳ Ｐゴシック" charset="0"/>
              </a:rPr>
              <a:t>, (1) and (2) should mean the same thing.</a:t>
            </a:r>
          </a:p>
          <a:p>
            <a:pPr eaLnBrk="1" hangingPunct="1">
              <a:lnSpc>
                <a:spcPct val="90000"/>
              </a:lnSpc>
              <a:spcAft>
                <a:spcPts val="1800"/>
              </a:spcAft>
            </a:pPr>
            <a:r>
              <a:rPr lang="en-US" dirty="0">
                <a:latin typeface="Gill Sans" charset="0"/>
                <a:ea typeface="ＭＳ Ｐゴシック" charset="0"/>
              </a:rPr>
              <a:t>But (as we shall see) they don</a:t>
            </a:r>
            <a:r>
              <a:rPr lang="ja-JP" altLang="en-US" dirty="0">
                <a:latin typeface="Gill Sans" charset="0"/>
                <a:ea typeface="ＭＳ Ｐゴシック" charset="0"/>
              </a:rPr>
              <a:t>’</a:t>
            </a:r>
            <a:r>
              <a:rPr lang="en-US" altLang="ja-JP" dirty="0">
                <a:latin typeface="Gill Sans" charset="0"/>
                <a:ea typeface="ＭＳ Ｐゴシック" charset="0"/>
              </a:rPr>
              <a:t>t so we have to either</a:t>
            </a:r>
          </a:p>
          <a:p>
            <a:pPr lvl="1" eaLnBrk="1" hangingPunct="1">
              <a:lnSpc>
                <a:spcPct val="90000"/>
              </a:lnSpc>
              <a:spcAft>
                <a:spcPts val="1800"/>
              </a:spcAft>
            </a:pPr>
            <a:r>
              <a:rPr lang="en-US" dirty="0">
                <a:latin typeface="Gill Sans" charset="0"/>
                <a:ea typeface="ＭＳ Ｐゴシック" charset="0"/>
              </a:rPr>
              <a:t>reject </a:t>
            </a:r>
            <a:r>
              <a:rPr lang="en-US" dirty="0" err="1">
                <a:latin typeface="Gill Sans" charset="0"/>
                <a:ea typeface="ＭＳ Ｐゴシック" charset="0"/>
              </a:rPr>
              <a:t>substitutivity</a:t>
            </a:r>
            <a:r>
              <a:rPr lang="en-US" dirty="0">
                <a:latin typeface="Gill Sans" charset="0"/>
                <a:ea typeface="ＭＳ Ｐゴシック" charset="0"/>
              </a:rPr>
              <a:t> (which trashes compositionality) or</a:t>
            </a:r>
          </a:p>
          <a:p>
            <a:pPr lvl="1" eaLnBrk="1" hangingPunct="1">
              <a:lnSpc>
                <a:spcPct val="90000"/>
              </a:lnSpc>
              <a:spcAft>
                <a:spcPts val="1800"/>
              </a:spcAft>
            </a:pPr>
            <a:r>
              <a:rPr lang="en-US" dirty="0">
                <a:latin typeface="Gill Sans" charset="0"/>
                <a:ea typeface="ＭＳ Ｐゴシック" charset="0"/>
              </a:rPr>
              <a:t>show that </a:t>
            </a:r>
            <a:r>
              <a:rPr lang="ja-JP" altLang="en-US" dirty="0">
                <a:latin typeface="Gill Sans" charset="0"/>
                <a:ea typeface="ＭＳ Ｐゴシック" charset="0"/>
              </a:rPr>
              <a:t>“</a:t>
            </a:r>
            <a:r>
              <a:rPr lang="en-US" altLang="ja-JP" dirty="0">
                <a:latin typeface="Gill Sans" charset="0"/>
                <a:ea typeface="ＭＳ Ｐゴシック" charset="0"/>
              </a:rPr>
              <a:t>The Morning Star</a:t>
            </a:r>
            <a:r>
              <a:rPr lang="ja-JP" altLang="en-US" dirty="0">
                <a:latin typeface="Gill Sans" charset="0"/>
                <a:ea typeface="ＭＳ Ｐゴシック" charset="0"/>
              </a:rPr>
              <a:t>”</a:t>
            </a:r>
            <a:r>
              <a:rPr lang="en-US" altLang="ja-JP" dirty="0">
                <a:latin typeface="Gill Sans" charset="0"/>
                <a:ea typeface="ＭＳ Ｐゴシック" charset="0"/>
              </a:rPr>
              <a:t> and </a:t>
            </a:r>
            <a:r>
              <a:rPr lang="ja-JP" altLang="en-US" dirty="0">
                <a:latin typeface="Gill Sans" charset="0"/>
                <a:ea typeface="ＭＳ Ｐゴシック" charset="0"/>
              </a:rPr>
              <a:t>“</a:t>
            </a:r>
            <a:r>
              <a:rPr lang="en-US" altLang="ja-JP" dirty="0">
                <a:latin typeface="Gill Sans" charset="0"/>
                <a:ea typeface="ＭＳ Ｐゴシック" charset="0"/>
              </a:rPr>
              <a:t>The Evening Star</a:t>
            </a:r>
            <a:r>
              <a:rPr lang="ja-JP" altLang="en-US" dirty="0">
                <a:latin typeface="Gill Sans" charset="0"/>
                <a:ea typeface="ＭＳ Ｐゴシック" charset="0"/>
              </a:rPr>
              <a:t>”</a:t>
            </a:r>
            <a:r>
              <a:rPr lang="en-US" altLang="ja-JP" dirty="0">
                <a:latin typeface="Gill Sans" charset="0"/>
                <a:ea typeface="ＭＳ Ｐゴシック" charset="0"/>
              </a:rPr>
              <a:t> don</a:t>
            </a:r>
            <a:r>
              <a:rPr lang="ja-JP" altLang="en-US" dirty="0">
                <a:latin typeface="Gill Sans" charset="0"/>
                <a:ea typeface="ＭＳ Ｐゴシック" charset="0"/>
              </a:rPr>
              <a:t>’</a:t>
            </a:r>
            <a:r>
              <a:rPr lang="en-US" altLang="ja-JP" dirty="0">
                <a:latin typeface="Gill Sans" charset="0"/>
                <a:ea typeface="ＭＳ Ｐゴシック" charset="0"/>
              </a:rPr>
              <a:t>t mean the same thing.</a:t>
            </a:r>
            <a:endParaRPr lang="en-US" dirty="0">
              <a:latin typeface="Gill Sans" charset="0"/>
              <a:ea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35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9144000" cy="52387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Frege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Propositional Attitude Puzzle</a:t>
            </a:r>
          </a:p>
        </p:txBody>
      </p:sp>
      <p:sp>
        <p:nvSpPr>
          <p:cNvPr id="99331" name="Rectangle 3"/>
          <p:cNvSpPr>
            <a:spLocks noGrp="1" noChangeArrowheads="1"/>
          </p:cNvSpPr>
          <p:nvPr>
            <p:ph idx="1"/>
          </p:nvPr>
        </p:nvSpPr>
        <p:spPr>
          <a:xfrm>
            <a:off x="457200" y="838200"/>
            <a:ext cx="8382000" cy="5791200"/>
          </a:xfrm>
        </p:spPr>
        <p:txBody>
          <a:bodyPr/>
          <a:lstStyle/>
          <a:p>
            <a:pPr eaLnBrk="1" hangingPunct="1">
              <a:lnSpc>
                <a:spcPct val="90000"/>
              </a:lnSpc>
              <a:spcAft>
                <a:spcPct val="100000"/>
              </a:spcAft>
            </a:pPr>
            <a:r>
              <a:rPr lang="en-US">
                <a:latin typeface="Gill Sans" charset="0"/>
                <a:ea typeface="ＭＳ Ｐゴシック" charset="0"/>
              </a:rPr>
              <a:t>Propositional attitudes: ways in which people are related to propositions, e.g. believing, hoping, fearing, etc.</a:t>
            </a:r>
          </a:p>
          <a:p>
            <a:pPr eaLnBrk="1" hangingPunct="1">
              <a:lnSpc>
                <a:spcPct val="90000"/>
              </a:lnSpc>
              <a:spcAft>
                <a:spcPct val="100000"/>
              </a:spcAft>
            </a:pPr>
            <a:r>
              <a:rPr lang="en-US">
                <a:latin typeface="Gill Sans" charset="0"/>
                <a:ea typeface="ＭＳ Ｐゴシック" charset="0"/>
              </a:rPr>
              <a:t>We describe people as having propositional attitudes in sentences with subordinate clauses</a:t>
            </a:r>
          </a:p>
          <a:p>
            <a:pPr lvl="1" eaLnBrk="1" hangingPunct="1">
              <a:lnSpc>
                <a:spcPct val="90000"/>
              </a:lnSpc>
              <a:spcAft>
                <a:spcPct val="100000"/>
              </a:spcAft>
            </a:pPr>
            <a:r>
              <a:rPr lang="en-US">
                <a:latin typeface="Gill Sans" charset="0"/>
                <a:ea typeface="ＭＳ Ｐゴシック" charset="0"/>
              </a:rPr>
              <a:t>Example: sentences of the form </a:t>
            </a:r>
            <a:r>
              <a:rPr lang="ja-JP" altLang="en-US">
                <a:latin typeface="Gill Sans" charset="0"/>
                <a:ea typeface="ＭＳ Ｐゴシック" charset="0"/>
              </a:rPr>
              <a:t>‘</a:t>
            </a:r>
            <a:r>
              <a:rPr lang="en-US" altLang="ja-JP">
                <a:latin typeface="Gill Sans" charset="0"/>
                <a:ea typeface="ＭＳ Ｐゴシック" charset="0"/>
              </a:rPr>
              <a:t>x believes that P</a:t>
            </a:r>
            <a:r>
              <a:rPr lang="ja-JP" altLang="en-US">
                <a:latin typeface="Gill Sans" charset="0"/>
                <a:ea typeface="ＭＳ Ｐゴシック" charset="0"/>
              </a:rPr>
              <a:t>’</a:t>
            </a:r>
            <a:r>
              <a:rPr lang="en-US" altLang="ja-JP">
                <a:latin typeface="Gill Sans" charset="0"/>
                <a:ea typeface="ＭＳ Ｐゴシック" charset="0"/>
              </a:rPr>
              <a:t> where </a:t>
            </a:r>
            <a:r>
              <a:rPr lang="ja-JP" altLang="en-US">
                <a:latin typeface="Gill Sans" charset="0"/>
                <a:ea typeface="ＭＳ Ｐゴシック" charset="0"/>
              </a:rPr>
              <a:t>‘</a:t>
            </a:r>
            <a:r>
              <a:rPr lang="en-US" altLang="ja-JP">
                <a:latin typeface="Gill Sans" charset="0"/>
                <a:ea typeface="ＭＳ Ｐゴシック" charset="0"/>
              </a:rPr>
              <a:t>P</a:t>
            </a:r>
            <a:r>
              <a:rPr lang="ja-JP" altLang="en-US">
                <a:latin typeface="Gill Sans" charset="0"/>
                <a:ea typeface="ＭＳ Ｐゴシック" charset="0"/>
              </a:rPr>
              <a:t>’</a:t>
            </a:r>
            <a:r>
              <a:rPr lang="en-US" altLang="ja-JP">
                <a:latin typeface="Gill Sans" charset="0"/>
                <a:ea typeface="ＭＳ Ｐゴシック" charset="0"/>
              </a:rPr>
              <a:t> stands for a subordinate clause (P is a complete sentence but </a:t>
            </a:r>
            <a:r>
              <a:rPr lang="ja-JP" altLang="en-US">
                <a:latin typeface="Gill Sans" charset="0"/>
                <a:ea typeface="ＭＳ Ｐゴシック" charset="0"/>
              </a:rPr>
              <a:t>‘</a:t>
            </a:r>
            <a:r>
              <a:rPr lang="en-US" altLang="ja-JP">
                <a:latin typeface="Gill Sans" charset="0"/>
                <a:ea typeface="ＭＳ Ｐゴシック" charset="0"/>
              </a:rPr>
              <a:t>x believes that</a:t>
            </a:r>
            <a:r>
              <a:rPr lang="ja-JP" altLang="en-US">
                <a:latin typeface="Gill Sans" charset="0"/>
                <a:ea typeface="ＭＳ Ｐゴシック" charset="0"/>
              </a:rPr>
              <a:t>’</a:t>
            </a:r>
            <a:r>
              <a:rPr lang="en-US" altLang="ja-JP">
                <a:latin typeface="Gill Sans" charset="0"/>
                <a:ea typeface="ＭＳ Ｐゴシック" charset="0"/>
              </a:rPr>
              <a:t> isn</a:t>
            </a:r>
            <a:r>
              <a:rPr lang="ja-JP" altLang="en-US">
                <a:latin typeface="Gill Sans" charset="0"/>
                <a:ea typeface="ＭＳ Ｐゴシック" charset="0"/>
              </a:rPr>
              <a:t>’</a:t>
            </a:r>
            <a:r>
              <a:rPr lang="en-US" altLang="ja-JP">
                <a:latin typeface="Gill Sans" charset="0"/>
                <a:ea typeface="ＭＳ Ｐゴシック" charset="0"/>
              </a:rPr>
              <a:t>t)</a:t>
            </a:r>
          </a:p>
          <a:p>
            <a:pPr eaLnBrk="1" hangingPunct="1">
              <a:lnSpc>
                <a:spcPct val="90000"/>
              </a:lnSpc>
              <a:spcAft>
                <a:spcPct val="100000"/>
              </a:spcAft>
            </a:pPr>
            <a:r>
              <a:rPr lang="en-US">
                <a:latin typeface="Gill Sans" charset="0"/>
                <a:ea typeface="ＭＳ Ｐゴシック" charset="0"/>
              </a:rPr>
              <a:t>Problem: substitutivity fails within such subordinate clauses, for example</a:t>
            </a:r>
          </a:p>
          <a:p>
            <a:pPr lvl="1" eaLnBrk="1" hangingPunct="1">
              <a:lnSpc>
                <a:spcPct val="90000"/>
              </a:lnSpc>
              <a:spcAft>
                <a:spcPct val="100000"/>
              </a:spcAft>
            </a:pPr>
            <a:r>
              <a:rPr lang="en-US">
                <a:latin typeface="Gill Sans" charset="0"/>
                <a:ea typeface="ＭＳ Ｐゴシック" charset="0"/>
              </a:rPr>
              <a:t>(3) George believes that </a:t>
            </a:r>
            <a:r>
              <a:rPr lang="en-US">
                <a:solidFill>
                  <a:srgbClr val="FF0000"/>
                </a:solidFill>
                <a:latin typeface="Gill Sans" charset="0"/>
                <a:ea typeface="ＭＳ Ｐゴシック" charset="0"/>
              </a:rPr>
              <a:t>Mark Twain </a:t>
            </a:r>
            <a:r>
              <a:rPr lang="en-US">
                <a:latin typeface="Gill Sans" charset="0"/>
                <a:ea typeface="ＭＳ Ｐゴシック" charset="0"/>
              </a:rPr>
              <a:t>wrote </a:t>
            </a:r>
            <a:r>
              <a:rPr lang="en-US" i="1">
                <a:latin typeface="Gill Sans" charset="0"/>
                <a:ea typeface="ＭＳ Ｐゴシック" charset="0"/>
              </a:rPr>
              <a:t>Huckleberry Finn</a:t>
            </a:r>
            <a:r>
              <a:rPr lang="en-US">
                <a:latin typeface="Gill Sans" charset="0"/>
                <a:ea typeface="ＭＳ Ｐゴシック" charset="0"/>
              </a:rPr>
              <a:t>.</a:t>
            </a:r>
          </a:p>
          <a:p>
            <a:pPr lvl="1" eaLnBrk="1" hangingPunct="1">
              <a:lnSpc>
                <a:spcPct val="90000"/>
              </a:lnSpc>
              <a:spcAft>
                <a:spcPct val="100000"/>
              </a:spcAft>
            </a:pPr>
            <a:r>
              <a:rPr lang="en-US">
                <a:latin typeface="Gill Sans" charset="0"/>
                <a:ea typeface="ＭＳ Ｐゴシック" charset="0"/>
              </a:rPr>
              <a:t>(4) George believes that </a:t>
            </a:r>
            <a:r>
              <a:rPr lang="en-US">
                <a:solidFill>
                  <a:srgbClr val="FF0000"/>
                </a:solidFill>
                <a:latin typeface="Gill Sans" charset="0"/>
                <a:ea typeface="ＭＳ Ｐゴシック" charset="0"/>
              </a:rPr>
              <a:t>Samuel Clemens </a:t>
            </a:r>
            <a:r>
              <a:rPr lang="en-US">
                <a:latin typeface="Gill Sans" charset="0"/>
                <a:ea typeface="ＭＳ Ｐゴシック" charset="0"/>
              </a:rPr>
              <a:t>wrote </a:t>
            </a:r>
            <a:r>
              <a:rPr lang="en-US" i="1">
                <a:latin typeface="Gill Sans" charset="0"/>
                <a:ea typeface="ＭＳ Ｐゴシック" charset="0"/>
              </a:rPr>
              <a:t>Huckleberry Finn</a:t>
            </a:r>
            <a:r>
              <a:rPr lang="en-US">
                <a:latin typeface="Gill Sans" charset="0"/>
                <a:ea typeface="ＭＳ Ｐゴシック" charset="0"/>
              </a:rPr>
              <a:t>.</a:t>
            </a:r>
          </a:p>
          <a:p>
            <a:pPr eaLnBrk="1" hangingPunct="1">
              <a:lnSpc>
                <a:spcPct val="90000"/>
              </a:lnSpc>
              <a:spcAft>
                <a:spcPct val="100000"/>
              </a:spcAft>
            </a:pPr>
            <a:r>
              <a:rPr lang="en-US">
                <a:latin typeface="Gill Sans" charset="0"/>
                <a:ea typeface="ＭＳ Ｐゴシック" charset="0"/>
              </a:rPr>
              <a:t>(3) may be true even if (4) is false, even though…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9237663" cy="588963"/>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Mark Twain = Samuel Clemens</a:t>
            </a:r>
          </a:p>
        </p:txBody>
      </p:sp>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87475"/>
            <a:ext cx="3201988"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r="10204"/>
          <a:stretch>
            <a:fillRect/>
          </a:stretch>
        </p:blipFill>
        <p:spPr bwMode="auto">
          <a:xfrm>
            <a:off x="5105400" y="13716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6"/>
          <p:cNvSpPr txBox="1">
            <a:spLocks noChangeArrowheads="1"/>
          </p:cNvSpPr>
          <p:nvPr/>
        </p:nvSpPr>
        <p:spPr bwMode="auto">
          <a:xfrm>
            <a:off x="1368425" y="56689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a:latin typeface="Gill Sans" charset="0"/>
                <a:cs typeface="Gill Sans" charset="0"/>
              </a:rPr>
              <a:t>Mark Twain</a:t>
            </a:r>
          </a:p>
        </p:txBody>
      </p:sp>
      <p:sp>
        <p:nvSpPr>
          <p:cNvPr id="26629" name="TextBox 7"/>
          <p:cNvSpPr txBox="1">
            <a:spLocks noChangeArrowheads="1"/>
          </p:cNvSpPr>
          <p:nvPr/>
        </p:nvSpPr>
        <p:spPr bwMode="auto">
          <a:xfrm>
            <a:off x="5940425" y="5668963"/>
            <a:ext cx="2133600"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a:latin typeface="Gill Sans" charset="0"/>
                <a:cs typeface="Gill Sans" charset="0"/>
              </a:rPr>
              <a:t>Samuel Clemens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0"/>
            <a:ext cx="9144000" cy="523875"/>
          </a:xfrm>
        </p:spPr>
        <p:txBody>
          <a:bodyPr/>
          <a:lstStyle/>
          <a:p>
            <a:pPr eaLnBrk="1" hangingPunct="1">
              <a:spcAft>
                <a:spcPct val="100000"/>
              </a:spcAft>
              <a:defRPr/>
            </a:pPr>
            <a:r>
              <a:rPr lang="en-US">
                <a:effectLst>
                  <a:outerShdw blurRad="38100" dist="38100" dir="2700000" algn="tl">
                    <a:srgbClr val="000000"/>
                  </a:outerShdw>
                </a:effectLst>
                <a:latin typeface="Gill Sans" charset="0"/>
                <a:ea typeface="ＭＳ Ｐゴシック" charset="0"/>
              </a:rPr>
              <a:t>Counterexample?</a:t>
            </a:r>
          </a:p>
        </p:txBody>
      </p:sp>
      <p:sp>
        <p:nvSpPr>
          <p:cNvPr id="28674" name="Rectangle 3"/>
          <p:cNvSpPr>
            <a:spLocks noGrp="1" noChangeArrowheads="1"/>
          </p:cNvSpPr>
          <p:nvPr>
            <p:ph idx="1"/>
          </p:nvPr>
        </p:nvSpPr>
        <p:spPr/>
        <p:txBody>
          <a:bodyPr/>
          <a:lstStyle/>
          <a:p>
            <a:pPr eaLnBrk="1" hangingPunct="1">
              <a:lnSpc>
                <a:spcPct val="90000"/>
              </a:lnSpc>
              <a:spcAft>
                <a:spcPts val="3000"/>
              </a:spcAft>
            </a:pPr>
            <a:r>
              <a:rPr lang="en-US" dirty="0">
                <a:latin typeface="Gill Sans" charset="0"/>
                <a:ea typeface="ＭＳ Ｐゴシック" charset="0"/>
              </a:rPr>
              <a:t>(3) and (4) don</a:t>
            </a:r>
            <a:r>
              <a:rPr lang="ja-JP" altLang="en-US" dirty="0">
                <a:latin typeface="Gill Sans" charset="0"/>
                <a:ea typeface="ＭＳ Ｐゴシック" charset="0"/>
              </a:rPr>
              <a:t>’</a:t>
            </a:r>
            <a:r>
              <a:rPr lang="en-US" altLang="ja-JP" dirty="0">
                <a:latin typeface="Gill Sans" charset="0"/>
                <a:ea typeface="ＭＳ Ｐゴシック" charset="0"/>
              </a:rPr>
              <a:t>t have the same cognitive value: George may believe that Mark Twain wrote </a:t>
            </a:r>
            <a:r>
              <a:rPr lang="en-US" altLang="ja-JP" i="1" dirty="0">
                <a:latin typeface="Gill Sans" charset="0"/>
                <a:ea typeface="ＭＳ Ｐゴシック" charset="0"/>
              </a:rPr>
              <a:t>Huckleberry Finn</a:t>
            </a:r>
            <a:r>
              <a:rPr lang="en-US" altLang="ja-JP" dirty="0">
                <a:latin typeface="Gill Sans" charset="0"/>
                <a:ea typeface="ＭＳ Ｐゴシック" charset="0"/>
              </a:rPr>
              <a:t> but not believe that Samuel Clemens wrote </a:t>
            </a:r>
            <a:r>
              <a:rPr lang="en-US" altLang="ja-JP" i="1" dirty="0">
                <a:latin typeface="Gill Sans" charset="0"/>
                <a:ea typeface="ＭＳ Ｐゴシック" charset="0"/>
              </a:rPr>
              <a:t>Huckleberry Finn</a:t>
            </a:r>
            <a:r>
              <a:rPr lang="en-US" altLang="ja-JP" dirty="0">
                <a:latin typeface="Gill Sans" charset="0"/>
                <a:ea typeface="ＭＳ Ｐゴシック" charset="0"/>
              </a:rPr>
              <a:t> </a:t>
            </a:r>
          </a:p>
          <a:p>
            <a:pPr lvl="1" eaLnBrk="1" hangingPunct="1">
              <a:lnSpc>
                <a:spcPct val="90000"/>
              </a:lnSpc>
              <a:spcAft>
                <a:spcPts val="3000"/>
              </a:spcAft>
            </a:pPr>
            <a:r>
              <a:rPr lang="en-US" dirty="0">
                <a:latin typeface="Gill Sans" charset="0"/>
                <a:ea typeface="ＭＳ Ｐゴシック" charset="0"/>
              </a:rPr>
              <a:t>(3) George believes that </a:t>
            </a:r>
            <a:r>
              <a:rPr lang="en-US" dirty="0">
                <a:solidFill>
                  <a:srgbClr val="FF0000"/>
                </a:solidFill>
                <a:latin typeface="Gill Sans" charset="0"/>
                <a:ea typeface="ＭＳ Ｐゴシック" charset="0"/>
              </a:rPr>
              <a:t>Mark Twain </a:t>
            </a:r>
            <a:r>
              <a:rPr lang="en-US" dirty="0">
                <a:latin typeface="Gill Sans" charset="0"/>
                <a:ea typeface="ＭＳ Ｐゴシック" charset="0"/>
              </a:rPr>
              <a:t>wrote </a:t>
            </a:r>
            <a:r>
              <a:rPr lang="en-US" i="1" dirty="0">
                <a:latin typeface="Gill Sans" charset="0"/>
                <a:ea typeface="ＭＳ Ｐゴシック" charset="0"/>
              </a:rPr>
              <a:t>Huckleberry Finn.</a:t>
            </a:r>
            <a:endParaRPr lang="en-US" dirty="0">
              <a:latin typeface="Gill Sans" charset="0"/>
              <a:ea typeface="ＭＳ Ｐゴシック" charset="0"/>
            </a:endParaRPr>
          </a:p>
          <a:p>
            <a:pPr lvl="1" eaLnBrk="1" hangingPunct="1">
              <a:lnSpc>
                <a:spcPct val="90000"/>
              </a:lnSpc>
              <a:spcAft>
                <a:spcPts val="3000"/>
              </a:spcAft>
            </a:pPr>
            <a:r>
              <a:rPr lang="en-US" dirty="0">
                <a:latin typeface="Gill Sans" charset="0"/>
                <a:ea typeface="ＭＳ Ｐゴシック" charset="0"/>
              </a:rPr>
              <a:t>(4) George believes that </a:t>
            </a:r>
            <a:r>
              <a:rPr lang="en-US" dirty="0">
                <a:solidFill>
                  <a:srgbClr val="FF0000"/>
                </a:solidFill>
                <a:latin typeface="Gill Sans" charset="0"/>
                <a:ea typeface="ＭＳ Ｐゴシック" charset="0"/>
              </a:rPr>
              <a:t>Samuel Clemens </a:t>
            </a:r>
            <a:r>
              <a:rPr lang="en-US" dirty="0">
                <a:latin typeface="Gill Sans" charset="0"/>
                <a:ea typeface="ＭＳ Ｐゴシック" charset="0"/>
              </a:rPr>
              <a:t>wrote </a:t>
            </a:r>
            <a:r>
              <a:rPr lang="en-US" i="1" dirty="0">
                <a:latin typeface="Gill Sans" charset="0"/>
                <a:ea typeface="ＭＳ Ｐゴシック" charset="0"/>
              </a:rPr>
              <a:t>Huckleberry Finn.</a:t>
            </a:r>
            <a:endParaRPr lang="en-US" dirty="0">
              <a:latin typeface="Gill Sans" charset="0"/>
              <a:ea typeface="ＭＳ Ｐゴシック" charset="0"/>
            </a:endParaRPr>
          </a:p>
          <a:p>
            <a:pPr eaLnBrk="1" hangingPunct="1">
              <a:lnSpc>
                <a:spcPct val="90000"/>
              </a:lnSpc>
              <a:spcAft>
                <a:spcPts val="3000"/>
              </a:spcAft>
            </a:pPr>
            <a:r>
              <a:rPr lang="en-US" dirty="0">
                <a:latin typeface="Gill Sans" charset="0"/>
                <a:ea typeface="ＭＳ Ｐゴシック" charset="0"/>
              </a:rPr>
              <a:t>So it could be that (3) is true but (4) is false</a:t>
            </a:r>
          </a:p>
          <a:p>
            <a:pPr eaLnBrk="1" hangingPunct="1">
              <a:lnSpc>
                <a:spcPct val="90000"/>
              </a:lnSpc>
              <a:spcAft>
                <a:spcPts val="3000"/>
              </a:spcAft>
            </a:pPr>
            <a:r>
              <a:rPr lang="en-US" dirty="0">
                <a:latin typeface="Gill Sans" charset="0"/>
                <a:ea typeface="ＭＳ Ｐゴシック" charset="0"/>
              </a:rPr>
              <a:t>But (4) is just the result of substituting another name of the same person for </a:t>
            </a:r>
            <a:r>
              <a:rPr lang="ja-JP" altLang="en-US" dirty="0">
                <a:latin typeface="Gill Sans" charset="0"/>
                <a:ea typeface="ＭＳ Ｐゴシック" charset="0"/>
              </a:rPr>
              <a:t>“</a:t>
            </a:r>
            <a:r>
              <a:rPr lang="en-US" altLang="ja-JP" dirty="0">
                <a:latin typeface="Gill Sans" charset="0"/>
                <a:ea typeface="ＭＳ Ｐゴシック" charset="0"/>
              </a:rPr>
              <a:t>Mark Twain</a:t>
            </a:r>
            <a:r>
              <a:rPr lang="ja-JP" altLang="en-US" dirty="0">
                <a:latin typeface="Gill Sans" charset="0"/>
                <a:ea typeface="ＭＳ Ｐゴシック" charset="0"/>
              </a:rPr>
              <a:t>”</a:t>
            </a:r>
            <a:r>
              <a:rPr lang="en-US" altLang="ja-JP" dirty="0">
                <a:latin typeface="Gill Sans" charset="0"/>
                <a:ea typeface="ＭＳ Ｐゴシック" charset="0"/>
              </a:rPr>
              <a:t> since Mark Twain = Samuel Clemens</a:t>
            </a:r>
          </a:p>
          <a:p>
            <a:pPr eaLnBrk="1" hangingPunct="1">
              <a:lnSpc>
                <a:spcPct val="90000"/>
              </a:lnSpc>
              <a:spcAft>
                <a:spcPts val="3000"/>
              </a:spcAft>
            </a:pPr>
            <a:r>
              <a:rPr lang="en-US" dirty="0">
                <a:latin typeface="Gill Sans" charset="0"/>
                <a:ea typeface="ＭＳ Ｐゴシック" charset="0"/>
              </a:rPr>
              <a:t>Again, </a:t>
            </a:r>
            <a:r>
              <a:rPr lang="en-US" dirty="0" err="1">
                <a:latin typeface="Gill Sans" charset="0"/>
                <a:ea typeface="ＭＳ Ｐゴシック" charset="0"/>
              </a:rPr>
              <a:t>substitutivity</a:t>
            </a:r>
            <a:r>
              <a:rPr lang="en-US" dirty="0">
                <a:latin typeface="Gill Sans" charset="0"/>
                <a:ea typeface="ＭＳ Ｐゴシック" charset="0"/>
              </a:rPr>
              <a:t> seems to be violated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nalyticphi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analyticphil.thmx</Template>
  <TotalTime>7956</TotalTime>
  <Words>3962</Words>
  <Application>Microsoft Macintosh PowerPoint</Application>
  <PresentationFormat>On-screen Show (4:3)</PresentationFormat>
  <Paragraphs>348</Paragraphs>
  <Slides>50</Slides>
  <Notes>44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analyticphil</vt:lpstr>
      <vt:lpstr>On Sense and Reference</vt:lpstr>
      <vt:lpstr>The Identity Dilemma</vt:lpstr>
      <vt:lpstr>How can identity statements be informative?</vt:lpstr>
      <vt:lpstr>Compositionality Thesis </vt:lpstr>
      <vt:lpstr>Frege’s Identity Puzzle</vt:lpstr>
      <vt:lpstr>Counterexample to substitutivity?</vt:lpstr>
      <vt:lpstr>Frege’s Propositional Attitude Puzzle</vt:lpstr>
      <vt:lpstr>Mark Twain = Samuel Clemens</vt:lpstr>
      <vt:lpstr>Counterexample?</vt:lpstr>
      <vt:lpstr>Toward a solution: the sense/reference distinction</vt:lpstr>
      <vt:lpstr>Senses aren’t ideas</vt:lpstr>
      <vt:lpstr>Sense</vt:lpstr>
      <vt:lpstr>Sense and Reference</vt:lpstr>
      <vt:lpstr>Compositionality Thesis Revised </vt:lpstr>
      <vt:lpstr>Truth Values as Reference of Sentences</vt:lpstr>
      <vt:lpstr>Truth Value as the Reference of Sentences</vt:lpstr>
      <vt:lpstr>Frege’s Identity Puzzle</vt:lpstr>
      <vt:lpstr>Leaping between the horns</vt:lpstr>
      <vt:lpstr>A Misguided Attempt</vt:lpstr>
      <vt:lpstr>PowerPoint Presentation</vt:lpstr>
      <vt:lpstr>Why this solution fails</vt:lpstr>
      <vt:lpstr>Some facts about identity</vt:lpstr>
      <vt:lpstr>Indiscernibility of Identicals</vt:lpstr>
      <vt:lpstr>Solution to the Identity Puzzle</vt:lpstr>
      <vt:lpstr>Same sense, same reference</vt:lpstr>
      <vt:lpstr>Different sense, same reference</vt:lpstr>
      <vt:lpstr>Different sense, same reference </vt:lpstr>
      <vt:lpstr>Substitutivity vindicated!</vt:lpstr>
      <vt:lpstr>Frege’s Propositional Attitude Puzzle</vt:lpstr>
      <vt:lpstr>Problem with truth value</vt:lpstr>
      <vt:lpstr>A misguided solution</vt:lpstr>
      <vt:lpstr>PowerPoint Presentation</vt:lpstr>
      <vt:lpstr>Why this solution fails</vt:lpstr>
      <vt:lpstr>Sentences and Propositions</vt:lpstr>
      <vt:lpstr>So we still have a problem…</vt:lpstr>
      <vt:lpstr>Substitutivity Fails</vt:lpstr>
      <vt:lpstr>How can this be?!!?!</vt:lpstr>
      <vt:lpstr>Short answer</vt:lpstr>
      <vt:lpstr>Propositional attitudes</vt:lpstr>
      <vt:lpstr>Propositional Attitudes: Frege’s Solution</vt:lpstr>
      <vt:lpstr>In indirect discourse reference shifts</vt:lpstr>
      <vt:lpstr>Senses of Names and Sentences</vt:lpstr>
      <vt:lpstr>Indirect Discourse: Reference shifts</vt:lpstr>
      <vt:lpstr>Where we went wrong</vt:lpstr>
      <vt:lpstr>So reference of the sentences may be different</vt:lpstr>
      <vt:lpstr>Some predicates attribute properties to objects</vt:lpstr>
      <vt:lpstr>Some predicates don’t assign properties to objects</vt:lpstr>
      <vt:lpstr>Frege’s analysis: summary</vt:lpstr>
      <vt:lpstr>Frege’s theory solves both puzzles</vt:lpstr>
      <vt:lpstr>Can we avoid the netherworld of abstracta?</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Frege on Sense and Reference</dc:title>
  <dc:creator>H. E. Baber</dc:creator>
  <cp:lastModifiedBy>H. E. Baber</cp:lastModifiedBy>
  <cp:revision>301</cp:revision>
  <dcterms:created xsi:type="dcterms:W3CDTF">2010-02-23T21:57:56Z</dcterms:created>
  <dcterms:modified xsi:type="dcterms:W3CDTF">2012-10-18T13:58:00Z</dcterms:modified>
</cp:coreProperties>
</file>