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0"/>
  </p:notesMasterIdLst>
  <p:sldIdLst>
    <p:sldId id="256" r:id="rId2"/>
    <p:sldId id="301" r:id="rId3"/>
    <p:sldId id="257" r:id="rId4"/>
    <p:sldId id="258" r:id="rId5"/>
    <p:sldId id="259" r:id="rId6"/>
    <p:sldId id="260" r:id="rId7"/>
    <p:sldId id="261" r:id="rId8"/>
    <p:sldId id="262" r:id="rId9"/>
    <p:sldId id="299" r:id="rId10"/>
    <p:sldId id="263" r:id="rId11"/>
    <p:sldId id="297" r:id="rId12"/>
    <p:sldId id="264" r:id="rId13"/>
    <p:sldId id="265" r:id="rId14"/>
    <p:sldId id="266" r:id="rId15"/>
    <p:sldId id="267" r:id="rId16"/>
    <p:sldId id="268" r:id="rId17"/>
    <p:sldId id="269" r:id="rId18"/>
    <p:sldId id="284" r:id="rId19"/>
    <p:sldId id="286" r:id="rId20"/>
    <p:sldId id="270" r:id="rId21"/>
    <p:sldId id="271" r:id="rId22"/>
    <p:sldId id="272" r:id="rId23"/>
    <p:sldId id="273" r:id="rId24"/>
    <p:sldId id="302" r:id="rId25"/>
    <p:sldId id="300" r:id="rId26"/>
    <p:sldId id="274" r:id="rId27"/>
    <p:sldId id="275" r:id="rId28"/>
    <p:sldId id="276" r:id="rId29"/>
    <p:sldId id="277" r:id="rId30"/>
    <p:sldId id="278" r:id="rId31"/>
    <p:sldId id="279" r:id="rId32"/>
    <p:sldId id="303" r:id="rId33"/>
    <p:sldId id="280" r:id="rId34"/>
    <p:sldId id="281" r:id="rId35"/>
    <p:sldId id="282" r:id="rId36"/>
    <p:sldId id="283" r:id="rId37"/>
    <p:sldId id="285" r:id="rId38"/>
    <p:sldId id="287" r:id="rId39"/>
    <p:sldId id="288" r:id="rId40"/>
    <p:sldId id="289" r:id="rId41"/>
    <p:sldId id="290" r:id="rId42"/>
    <p:sldId id="291" r:id="rId43"/>
    <p:sldId id="292" r:id="rId44"/>
    <p:sldId id="293" r:id="rId45"/>
    <p:sldId id="294" r:id="rId46"/>
    <p:sldId id="295" r:id="rId47"/>
    <p:sldId id="296" r:id="rId48"/>
    <p:sldId id="298" r:id="rId4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138" autoAdjust="0"/>
    <p:restoredTop sz="94660"/>
  </p:normalViewPr>
  <p:slideViewPr>
    <p:cSldViewPr>
      <p:cViewPr varScale="1">
        <p:scale>
          <a:sx n="68" d="100"/>
          <a:sy n="68" d="100"/>
        </p:scale>
        <p:origin x="-96" y="-4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19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9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9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379EFE65-3A23-4348-88AE-ECBB7F54E959}" type="slidenum">
              <a:rPr lang="en-US"/>
              <a:pPr>
                <a:defRPr/>
              </a:pPr>
              <a:t>‹#›</a:t>
            </a:fld>
            <a:endParaRPr lang="en-US"/>
          </a:p>
        </p:txBody>
      </p:sp>
    </p:spTree>
    <p:extLst>
      <p:ext uri="{BB962C8B-B14F-4D97-AF65-F5344CB8AC3E}">
        <p14:creationId xmlns:p14="http://schemas.microsoft.com/office/powerpoint/2010/main" val="2414136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A172233-5447-5C4B-A9CE-447CDAC0BB29}" type="slidenum">
              <a:rPr lang="en-US" sz="1200"/>
              <a:pPr/>
              <a:t>1</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B9969E8-15B7-D44B-BBA3-06D69E591FE9}" type="slidenum">
              <a:rPr lang="en-US" sz="1200"/>
              <a:pPr/>
              <a:t>13</a:t>
            </a:fld>
            <a:endParaRPr lang="en-US" sz="12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5DE465B-C6AD-AA4D-A557-A10EA9226F65}" type="slidenum">
              <a:rPr lang="en-US" sz="1200"/>
              <a:pPr/>
              <a:t>14</a:t>
            </a:fld>
            <a:endParaRPr 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1C00854-11BF-C34F-9AE5-03BB6D117798}" type="slidenum">
              <a:rPr lang="en-US" sz="1200"/>
              <a:pPr/>
              <a:t>15</a:t>
            </a:fld>
            <a:endParaRPr lang="en-US" sz="120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ECA9C6-81E8-304A-BC22-A2B1247D68EC}" type="slidenum">
              <a:rPr lang="en-US" sz="1200"/>
              <a:pPr/>
              <a:t>16</a:t>
            </a:fld>
            <a:endParaRPr lang="en-US" sz="120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E9AFC9F-2D16-9C4E-B5B9-D87A8F70775C}" type="slidenum">
              <a:rPr lang="en-US" sz="1200"/>
              <a:pPr/>
              <a:t>17</a:t>
            </a:fld>
            <a:endParaRPr lang="en-US" sz="12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B859261-1EB3-F046-8344-58AC3156E6CC}" type="slidenum">
              <a:rPr lang="en-US" sz="1200"/>
              <a:pPr/>
              <a:t>18</a:t>
            </a:fld>
            <a:endParaRPr lang="en-US" sz="120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E84C225-BC24-EB44-922D-50772273A770}" type="slidenum">
              <a:rPr lang="en-US" sz="1200"/>
              <a:pPr/>
              <a:t>19</a:t>
            </a:fld>
            <a:endParaRPr lang="en-US" sz="12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4A881C9-8696-9E4E-A3D2-E462799C5D88}" type="slidenum">
              <a:rPr lang="en-US" sz="1200"/>
              <a:pPr/>
              <a:t>20</a:t>
            </a:fld>
            <a:endParaRPr lang="en-US" sz="12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BF89417-F7F1-514A-8D9A-E418256F2755}" type="slidenum">
              <a:rPr lang="en-US" sz="1200"/>
              <a:pPr/>
              <a:t>21</a:t>
            </a:fld>
            <a:endParaRPr lang="en-US" sz="12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EB38552-3F39-BC40-8631-D20A327CDDB8}" type="slidenum">
              <a:rPr lang="en-US" sz="1200"/>
              <a:pPr/>
              <a:t>22</a:t>
            </a:fld>
            <a:endParaRPr 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FA3B6BD-E720-524E-8C3C-C7E5A29ADD37}" type="slidenum">
              <a:rPr lang="en-US" sz="1200"/>
              <a:pPr/>
              <a:t>3</a:t>
            </a:fld>
            <a:endParaRPr lang="en-US" sz="12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E0DB494-718F-CE4E-84A9-A3ABF5E2AB25}" type="slidenum">
              <a:rPr lang="en-US" sz="1200"/>
              <a:pPr/>
              <a:t>23</a:t>
            </a:fld>
            <a:endParaRPr lang="en-US" sz="120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1EDD543-AA52-5C49-82F5-B73165396C62}" type="slidenum">
              <a:rPr lang="en-US" sz="1200"/>
              <a:pPr/>
              <a:t>26</a:t>
            </a:fld>
            <a:endParaRPr 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78BD82-F60E-404B-9969-E979190E5A95}" type="slidenum">
              <a:rPr lang="en-US" sz="1200"/>
              <a:pPr/>
              <a:t>27</a:t>
            </a:fld>
            <a:endParaRPr lang="en-US"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0DEDEAA-0BD5-9340-8B3C-5A6943F9B3A7}" type="slidenum">
              <a:rPr lang="en-US" sz="1200"/>
              <a:pPr/>
              <a:t>28</a:t>
            </a:fld>
            <a:endParaRPr lang="en-US" sz="12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3292A0A-6C38-6748-8B32-490C84824B40}" type="slidenum">
              <a:rPr lang="en-US" sz="1200"/>
              <a:pPr/>
              <a:t>29</a:t>
            </a:fld>
            <a:endParaRPr lang="en-US" sz="120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EA7701E-CB43-B441-89A1-1E9D366CDD14}" type="slidenum">
              <a:rPr lang="en-US" sz="1200"/>
              <a:pPr/>
              <a:t>30</a:t>
            </a:fld>
            <a:endParaRPr lang="en-US" sz="120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4AC7970-A2EE-6F49-BEA0-02F1A3DE0D3F}" type="slidenum">
              <a:rPr lang="en-US" sz="1200"/>
              <a:pPr/>
              <a:t>31</a:t>
            </a:fld>
            <a:endParaRPr lang="en-US" sz="120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CBB22C3-9C20-834D-9825-22C81FF7F7C0}" type="slidenum">
              <a:rPr lang="en-US" sz="1200"/>
              <a:pPr/>
              <a:t>33</a:t>
            </a:fld>
            <a:endParaRPr lang="en-US" sz="120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13D91A3-ED10-1D4D-B18D-368FE3A31194}" type="slidenum">
              <a:rPr lang="en-US" sz="1200"/>
              <a:pPr/>
              <a:t>34</a:t>
            </a:fld>
            <a:endParaRPr lang="en-US" sz="120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EB5DBEB-F462-2548-B163-09AF5696E6D5}" type="slidenum">
              <a:rPr lang="en-US" sz="1200"/>
              <a:pPr/>
              <a:t>35</a:t>
            </a:fld>
            <a:endParaRPr lang="en-US" sz="120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F834E80-D671-DA4A-8C1F-3ECC95398BC3}" type="slidenum">
              <a:rPr lang="en-US" sz="1200"/>
              <a:pPr/>
              <a:t>4</a:t>
            </a:fld>
            <a:endParaRPr lang="en-US" sz="12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1A03542-3C9A-FD44-87A6-4E6EFCF7EFBF}" type="slidenum">
              <a:rPr lang="en-US" sz="1200"/>
              <a:pPr/>
              <a:t>36</a:t>
            </a:fld>
            <a:endParaRPr lang="en-US" sz="120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152F96F-6EBD-FE41-AB06-EEB855FB74F9}" type="slidenum">
              <a:rPr lang="en-US" sz="1200"/>
              <a:pPr/>
              <a:t>37</a:t>
            </a:fld>
            <a:endParaRPr lang="en-US" sz="120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F2A7DFE-FA1C-904C-8A0D-84F5BF09D2E4}" type="slidenum">
              <a:rPr lang="en-US" sz="1200"/>
              <a:pPr/>
              <a:t>38</a:t>
            </a:fld>
            <a:endParaRPr lang="en-US" sz="120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DE555A9-A9EC-BD41-ADEC-5F7301CF3895}" type="slidenum">
              <a:rPr lang="en-US" sz="1200"/>
              <a:pPr/>
              <a:t>39</a:t>
            </a:fld>
            <a:endParaRPr lang="en-US" sz="120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27FD1C9-C081-A344-B159-87ACB5C78B7A}" type="slidenum">
              <a:rPr lang="en-US" sz="1200"/>
              <a:pPr/>
              <a:t>40</a:t>
            </a:fld>
            <a:endParaRPr lang="en-US" sz="120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0E0E981-7642-354D-AF54-749592DB07A5}" type="slidenum">
              <a:rPr lang="en-US" sz="1200"/>
              <a:pPr/>
              <a:t>41</a:t>
            </a:fld>
            <a:endParaRPr lang="en-US" sz="120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FC5CD64-D8B7-BB48-B3CF-261D8290FF4B}" type="slidenum">
              <a:rPr lang="en-US" sz="1200"/>
              <a:pPr/>
              <a:t>42</a:t>
            </a:fld>
            <a:endParaRPr lang="en-US" sz="120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8EEA3B2-4FEB-0B4E-A859-CBC92B0A2BCF}" type="slidenum">
              <a:rPr lang="en-US" sz="1200"/>
              <a:pPr/>
              <a:t>43</a:t>
            </a:fld>
            <a:endParaRPr lang="en-US" sz="120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4DC8859-1825-BA4A-9B53-2919107CA336}" type="slidenum">
              <a:rPr lang="en-US" sz="1200"/>
              <a:pPr/>
              <a:t>44</a:t>
            </a:fld>
            <a:endParaRPr lang="en-US" sz="12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2512B48-7A6F-1843-954B-C073962734AB}" type="slidenum">
              <a:rPr lang="en-US" sz="1200"/>
              <a:pPr/>
              <a:t>45</a:t>
            </a:fld>
            <a:endParaRPr lang="en-US" sz="12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D2B8703-558F-8141-AFAC-C8DF85CEB004}" type="slidenum">
              <a:rPr lang="en-US" sz="1200"/>
              <a:pPr/>
              <a:t>5</a:t>
            </a:fld>
            <a:endParaRPr lang="en-US"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CF2E1B2-3CDE-914D-887D-0ACC758918FA}" type="slidenum">
              <a:rPr lang="en-US" sz="1200"/>
              <a:pPr/>
              <a:t>46</a:t>
            </a:fld>
            <a:endParaRPr lang="en-US" sz="120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a:ln/>
        </p:spPr>
      </p:sp>
      <p:sp>
        <p:nvSpPr>
          <p:cNvPr id="1003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1003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7C57128-DF11-CB43-BEAE-42873E3A741E}" type="slidenum">
              <a:rPr lang="en-US" sz="1200"/>
              <a:pPr/>
              <a:t>48</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424039A-C07B-CD45-AA9F-028E35C6E456}" type="slidenum">
              <a:rPr lang="en-US" sz="1200"/>
              <a:pPr/>
              <a:t>6</a:t>
            </a:fld>
            <a:endParaRPr lang="en-US"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C869512-E679-9949-99BB-10938B1374E4}" type="slidenum">
              <a:rPr lang="en-US" sz="1200"/>
              <a:pPr/>
              <a:t>7</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1F614F4-835E-CF4B-AFBD-0EC6AAE9EADB}" type="slidenum">
              <a:rPr lang="en-US" sz="1200"/>
              <a:pPr/>
              <a:t>8</a:t>
            </a:fld>
            <a:endParaRPr lang="en-US"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DB93ADD-F6F6-F54A-B7D3-709AE7BA3316}" type="slidenum">
              <a:rPr lang="en-US" sz="1200"/>
              <a:pPr/>
              <a:t>10</a:t>
            </a:fld>
            <a:endParaRPr 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B5D511-E95D-954C-AF33-58F4CEAEDBD3}" type="slidenum">
              <a:rPr lang="en-US" sz="1200"/>
              <a:pPr/>
              <a:t>12</a:t>
            </a:fld>
            <a:endParaRPr lang="en-US" sz="12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FCD85F-C796-9A4E-A059-7FB093D9D5EC}" type="slidenum">
              <a:rPr lang="en-US"/>
              <a:pPr>
                <a:defRPr/>
              </a:pPr>
              <a:t>‹#›</a:t>
            </a:fld>
            <a:endParaRPr lang="en-US"/>
          </a:p>
        </p:txBody>
      </p:sp>
    </p:spTree>
    <p:extLst>
      <p:ext uri="{BB962C8B-B14F-4D97-AF65-F5344CB8AC3E}">
        <p14:creationId xmlns:p14="http://schemas.microsoft.com/office/powerpoint/2010/main" val="3576287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4D6F02-13C1-5840-A784-4449CBFEAB0A}" type="slidenum">
              <a:rPr lang="en-US"/>
              <a:pPr>
                <a:defRPr/>
              </a:pPr>
              <a:t>‹#›</a:t>
            </a:fld>
            <a:endParaRPr lang="en-US"/>
          </a:p>
        </p:txBody>
      </p:sp>
    </p:spTree>
    <p:extLst>
      <p:ext uri="{BB962C8B-B14F-4D97-AF65-F5344CB8AC3E}">
        <p14:creationId xmlns:p14="http://schemas.microsoft.com/office/powerpoint/2010/main" val="2781432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DE2D01-3FDC-7544-A9A4-E4A44A5F1B0E}" type="slidenum">
              <a:rPr lang="en-US"/>
              <a:pPr>
                <a:defRPr/>
              </a:pPr>
              <a:t>‹#›</a:t>
            </a:fld>
            <a:endParaRPr lang="en-US"/>
          </a:p>
        </p:txBody>
      </p:sp>
    </p:spTree>
    <p:extLst>
      <p:ext uri="{BB962C8B-B14F-4D97-AF65-F5344CB8AC3E}">
        <p14:creationId xmlns:p14="http://schemas.microsoft.com/office/powerpoint/2010/main" val="1513520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998A1A-CD45-6943-81F6-AEFE2C24CF24}" type="slidenum">
              <a:rPr lang="en-US"/>
              <a:pPr>
                <a:defRPr/>
              </a:pPr>
              <a:t>‹#›</a:t>
            </a:fld>
            <a:endParaRPr lang="en-US"/>
          </a:p>
        </p:txBody>
      </p:sp>
    </p:spTree>
    <p:extLst>
      <p:ext uri="{BB962C8B-B14F-4D97-AF65-F5344CB8AC3E}">
        <p14:creationId xmlns:p14="http://schemas.microsoft.com/office/powerpoint/2010/main" val="3476547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B9F0C4-B52F-0340-A890-F81DBC13889F}" type="slidenum">
              <a:rPr lang="en-US"/>
              <a:pPr>
                <a:defRPr/>
              </a:pPr>
              <a:t>‹#›</a:t>
            </a:fld>
            <a:endParaRPr lang="en-US"/>
          </a:p>
        </p:txBody>
      </p:sp>
    </p:spTree>
    <p:extLst>
      <p:ext uri="{BB962C8B-B14F-4D97-AF65-F5344CB8AC3E}">
        <p14:creationId xmlns:p14="http://schemas.microsoft.com/office/powerpoint/2010/main" val="274135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55AEE8-8DDE-8641-B631-06CDD3E2AB80}" type="slidenum">
              <a:rPr lang="en-US"/>
              <a:pPr>
                <a:defRPr/>
              </a:pPr>
              <a:t>‹#›</a:t>
            </a:fld>
            <a:endParaRPr lang="en-US"/>
          </a:p>
        </p:txBody>
      </p:sp>
    </p:spTree>
    <p:extLst>
      <p:ext uri="{BB962C8B-B14F-4D97-AF65-F5344CB8AC3E}">
        <p14:creationId xmlns:p14="http://schemas.microsoft.com/office/powerpoint/2010/main" val="3518260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4E7AB4-E47E-3147-9186-52C707B61FDA}" type="slidenum">
              <a:rPr lang="en-US"/>
              <a:pPr>
                <a:defRPr/>
              </a:pPr>
              <a:t>‹#›</a:t>
            </a:fld>
            <a:endParaRPr lang="en-US"/>
          </a:p>
        </p:txBody>
      </p:sp>
    </p:spTree>
    <p:extLst>
      <p:ext uri="{BB962C8B-B14F-4D97-AF65-F5344CB8AC3E}">
        <p14:creationId xmlns:p14="http://schemas.microsoft.com/office/powerpoint/2010/main" val="384523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4D9F79D-AB67-2B4C-840A-89B0C18FD5CE}" type="slidenum">
              <a:rPr lang="en-US"/>
              <a:pPr>
                <a:defRPr/>
              </a:pPr>
              <a:t>‹#›</a:t>
            </a:fld>
            <a:endParaRPr lang="en-US"/>
          </a:p>
        </p:txBody>
      </p:sp>
    </p:spTree>
    <p:extLst>
      <p:ext uri="{BB962C8B-B14F-4D97-AF65-F5344CB8AC3E}">
        <p14:creationId xmlns:p14="http://schemas.microsoft.com/office/powerpoint/2010/main" val="209130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173D30A-C3E9-FA48-A987-16C194EF88FB}" type="slidenum">
              <a:rPr lang="en-US"/>
              <a:pPr>
                <a:defRPr/>
              </a:pPr>
              <a:t>‹#›</a:t>
            </a:fld>
            <a:endParaRPr lang="en-US"/>
          </a:p>
        </p:txBody>
      </p:sp>
    </p:spTree>
    <p:extLst>
      <p:ext uri="{BB962C8B-B14F-4D97-AF65-F5344CB8AC3E}">
        <p14:creationId xmlns:p14="http://schemas.microsoft.com/office/powerpoint/2010/main" val="1472166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672F069-D504-AA4E-A245-18B5C23B2361}" type="slidenum">
              <a:rPr lang="en-US"/>
              <a:pPr>
                <a:defRPr/>
              </a:pPr>
              <a:t>‹#›</a:t>
            </a:fld>
            <a:endParaRPr lang="en-US"/>
          </a:p>
        </p:txBody>
      </p:sp>
    </p:spTree>
    <p:extLst>
      <p:ext uri="{BB962C8B-B14F-4D97-AF65-F5344CB8AC3E}">
        <p14:creationId xmlns:p14="http://schemas.microsoft.com/office/powerpoint/2010/main" val="910492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33131C-A52E-D44E-B406-DD941D646147}" type="slidenum">
              <a:rPr lang="en-US"/>
              <a:pPr>
                <a:defRPr/>
              </a:pPr>
              <a:t>‹#›</a:t>
            </a:fld>
            <a:endParaRPr lang="en-US"/>
          </a:p>
        </p:txBody>
      </p:sp>
    </p:spTree>
    <p:extLst>
      <p:ext uri="{BB962C8B-B14F-4D97-AF65-F5344CB8AC3E}">
        <p14:creationId xmlns:p14="http://schemas.microsoft.com/office/powerpoint/2010/main" val="1911800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211A29-D499-444E-9EF8-49F59DC28094}" type="slidenum">
              <a:rPr lang="en-US"/>
              <a:pPr>
                <a:defRPr/>
              </a:pPr>
              <a:t>‹#›</a:t>
            </a:fld>
            <a:endParaRPr lang="en-US"/>
          </a:p>
        </p:txBody>
      </p:sp>
    </p:spTree>
    <p:extLst>
      <p:ext uri="{BB962C8B-B14F-4D97-AF65-F5344CB8AC3E}">
        <p14:creationId xmlns:p14="http://schemas.microsoft.com/office/powerpoint/2010/main" val="37553227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4478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21BE3AC-BA35-5D40-8064-1CE49D86DA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7">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2">
            <p:tnLst>
              <p:par>
                <p:cTn xmlns:p14="http://schemas.microsoft.com/office/powerpoint/2010/mai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3">
            <p:tnLst>
              <p:par>
                <p:cTn xmlns:p14="http://schemas.microsoft.com/office/powerpoint/2010/mai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4">
            <p:tnLst>
              <p:par>
                <p:cTn xmlns:p14="http://schemas.microsoft.com/office/powerpoint/2010/mai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 lvl="5">
            <p:tnLst>
              <p:par>
                <p:cTn xmlns:p14="http://schemas.microsoft.com/office/powerpoint/2010/mai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subTnLst>
                    <p:animClr clrSpc="rgb" dir="cw">
                      <p:cBhvr override="childStyle">
                        <p:cTn dur="1" fill="hold" display="0" masterRel="nextClick" afterEffect="1"/>
                        <p:tgtEl>
                          <p:spTgt spid="1027"/>
                        </p:tgtEl>
                        <p:attrNameLst>
                          <p:attrName>ppt_c</p:attrName>
                        </p:attrNameLst>
                      </p:cBhvr>
                      <p:to>
                        <a:schemeClr val="bg2"/>
                      </p:to>
                    </p:animClr>
                  </p:sub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ts val="2400"/>
        </a:spcAft>
        <a:buChar char="•"/>
        <a:defRPr sz="2000">
          <a:solidFill>
            <a:schemeClr val="tx1"/>
          </a:solidFill>
          <a:latin typeface="+mn-lt"/>
          <a:ea typeface="+mn-ea"/>
          <a:cs typeface="+mn-cs"/>
        </a:defRPr>
      </a:lvl1pPr>
      <a:lvl2pPr marL="742950" indent="-285750" algn="l" rtl="0" eaLnBrk="0" fontAlgn="base" hangingPunct="0">
        <a:spcBef>
          <a:spcPct val="20000"/>
        </a:spcBef>
        <a:spcAft>
          <a:spcPts val="2400"/>
        </a:spcAft>
        <a:buChar char="–"/>
        <a:defRPr sz="2000">
          <a:solidFill>
            <a:schemeClr val="tx1"/>
          </a:solidFill>
          <a:latin typeface="+mn-lt"/>
          <a:ea typeface="+mn-ea"/>
        </a:defRPr>
      </a:lvl2pPr>
      <a:lvl3pPr marL="1143000" indent="-228600" algn="l" rtl="0" eaLnBrk="0" fontAlgn="base" hangingPunct="0">
        <a:spcBef>
          <a:spcPct val="20000"/>
        </a:spcBef>
        <a:spcAft>
          <a:spcPts val="2400"/>
        </a:spcAft>
        <a:buChar char="•"/>
        <a:defRPr sz="2000">
          <a:solidFill>
            <a:schemeClr val="tx1"/>
          </a:solidFill>
          <a:latin typeface="+mn-lt"/>
          <a:ea typeface="+mn-ea"/>
        </a:defRPr>
      </a:lvl3pPr>
      <a:lvl4pPr marL="1600200" indent="-228600" algn="l" rtl="0" eaLnBrk="0" fontAlgn="base" hangingPunct="0">
        <a:spcBef>
          <a:spcPct val="20000"/>
        </a:spcBef>
        <a:spcAft>
          <a:spcPts val="2400"/>
        </a:spcAft>
        <a:buChar char="–"/>
        <a:defRPr sz="2000">
          <a:solidFill>
            <a:schemeClr val="tx1"/>
          </a:solidFill>
          <a:latin typeface="+mn-lt"/>
          <a:ea typeface="+mn-ea"/>
        </a:defRPr>
      </a:lvl4pPr>
      <a:lvl5pPr marL="2057400" indent="-228600" algn="l" rtl="0" eaLnBrk="0" fontAlgn="base" hangingPunct="0">
        <a:spcBef>
          <a:spcPct val="20000"/>
        </a:spcBef>
        <a:spcAft>
          <a:spcPts val="240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text.com/quine/quin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762000" y="609600"/>
            <a:ext cx="7772400" cy="1143000"/>
          </a:xfrm>
        </p:spPr>
        <p:txBody>
          <a:bodyPr/>
          <a:lstStyle/>
          <a:p>
            <a:pPr eaLnBrk="1" hangingPunct="1"/>
            <a:r>
              <a:rPr lang="en-US">
                <a:latin typeface="Arial" charset="0"/>
                <a:ea typeface="ＭＳ Ｐゴシック" charset="0"/>
                <a:cs typeface="ＭＳ Ｐゴシック" charset="0"/>
              </a:rPr>
              <a:t>Identity and Necessity</a:t>
            </a:r>
          </a:p>
        </p:txBody>
      </p:sp>
      <p:sp>
        <p:nvSpPr>
          <p:cNvPr id="15362" name="Rectangle 3"/>
          <p:cNvSpPr>
            <a:spLocks noGrp="1" noChangeArrowheads="1"/>
          </p:cNvSpPr>
          <p:nvPr>
            <p:ph type="subTitle" idx="1"/>
          </p:nvPr>
        </p:nvSpPr>
        <p:spPr>
          <a:xfrm>
            <a:off x="1371600" y="5638800"/>
            <a:ext cx="6400800" cy="457200"/>
          </a:xfrm>
        </p:spPr>
        <p:txBody>
          <a:bodyPr/>
          <a:lstStyle/>
          <a:p>
            <a:pPr eaLnBrk="1" hangingPunct="1"/>
            <a:r>
              <a:rPr lang="en-US">
                <a:latin typeface="Arial" charset="0"/>
                <a:ea typeface="ＭＳ Ｐゴシック" charset="0"/>
                <a:cs typeface="ＭＳ Ｐゴシック" charset="0"/>
              </a:rPr>
              <a:t>Saul Kripke</a:t>
            </a:r>
          </a:p>
        </p:txBody>
      </p:sp>
      <p:pic>
        <p:nvPicPr>
          <p:cNvPr id="153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905000"/>
            <a:ext cx="43688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Warning!</a:t>
            </a:r>
          </a:p>
        </p:txBody>
      </p:sp>
      <p:sp>
        <p:nvSpPr>
          <p:cNvPr id="29698" name="Rectangle 3"/>
          <p:cNvSpPr>
            <a:spLocks noGrp="1" noChangeArrowheads="1"/>
          </p:cNvSpPr>
          <p:nvPr>
            <p:ph type="body" idx="1"/>
          </p:nvPr>
        </p:nvSpPr>
        <p:spPr/>
        <p:txBody>
          <a:bodyPr/>
          <a:lstStyle/>
          <a:p>
            <a:pPr eaLnBrk="1" hangingPunct="1">
              <a:spcAft>
                <a:spcPts val="3600"/>
              </a:spcAft>
            </a:pPr>
            <a:r>
              <a:rPr lang="en-US" dirty="0">
                <a:latin typeface="Arial" charset="0"/>
                <a:ea typeface="ＭＳ Ｐゴシック" charset="0"/>
                <a:cs typeface="ＭＳ Ｐゴシック" charset="0"/>
              </a:rPr>
              <a:t>Analyticity and </a:t>
            </a:r>
            <a:r>
              <a:rPr lang="en-US" dirty="0" err="1">
                <a:latin typeface="Arial" charset="0"/>
                <a:ea typeface="ＭＳ Ｐゴシック" charset="0"/>
                <a:cs typeface="ＭＳ Ｐゴシック" charset="0"/>
              </a:rPr>
              <a:t>syntheticity</a:t>
            </a:r>
            <a:r>
              <a:rPr lang="en-US" dirty="0">
                <a:latin typeface="Arial" charset="0"/>
                <a:ea typeface="ＭＳ Ｐゴシック" charset="0"/>
                <a:cs typeface="ＭＳ Ｐゴシック" charset="0"/>
              </a:rPr>
              <a:t> are </a:t>
            </a:r>
            <a:r>
              <a:rPr lang="en-US" i="1" dirty="0">
                <a:latin typeface="Arial" charset="0"/>
                <a:ea typeface="ＭＳ Ｐゴシック" charset="0"/>
                <a:cs typeface="ＭＳ Ｐゴシック" charset="0"/>
              </a:rPr>
              <a:t>semantic</a:t>
            </a:r>
            <a:r>
              <a:rPr lang="en-US" dirty="0">
                <a:latin typeface="Arial" charset="0"/>
                <a:ea typeface="ＭＳ Ｐゴシック" charset="0"/>
                <a:cs typeface="ＭＳ Ｐゴシック" charset="0"/>
              </a:rPr>
              <a:t> concepts</a:t>
            </a:r>
          </a:p>
          <a:p>
            <a:pPr eaLnBrk="1" hangingPunct="1">
              <a:spcAft>
                <a:spcPts val="3600"/>
              </a:spcAft>
            </a:pPr>
            <a:r>
              <a:rPr lang="en-US" dirty="0">
                <a:latin typeface="Arial" charset="0"/>
                <a:ea typeface="ＭＳ Ｐゴシック" charset="0"/>
                <a:cs typeface="ＭＳ Ｐゴシック" charset="0"/>
              </a:rPr>
              <a:t>Necessity and contingency are </a:t>
            </a:r>
            <a:r>
              <a:rPr lang="en-US" i="1" dirty="0">
                <a:latin typeface="Arial" charset="0"/>
                <a:ea typeface="ＭＳ Ｐゴシック" charset="0"/>
                <a:cs typeface="ＭＳ Ｐゴシック" charset="0"/>
              </a:rPr>
              <a:t>metaphysical</a:t>
            </a:r>
            <a:r>
              <a:rPr lang="en-US"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concepts</a:t>
            </a:r>
          </a:p>
          <a:p>
            <a:pPr eaLnBrk="1" hangingPunct="1">
              <a:spcAft>
                <a:spcPts val="3600"/>
              </a:spcAft>
            </a:pPr>
            <a:r>
              <a:rPr lang="en-US" dirty="0" smtClean="0">
                <a:latin typeface="Arial" charset="0"/>
                <a:ea typeface="ＭＳ Ｐゴシック" charset="0"/>
                <a:cs typeface="ＭＳ Ｐゴシック" charset="0"/>
              </a:rPr>
              <a:t>A priority and a </a:t>
            </a:r>
            <a:r>
              <a:rPr lang="en-US" dirty="0" err="1" smtClean="0">
                <a:latin typeface="Arial" charset="0"/>
                <a:ea typeface="ＭＳ Ｐゴシック" charset="0"/>
                <a:cs typeface="ＭＳ Ｐゴシック" charset="0"/>
              </a:rPr>
              <a:t>posteriority</a:t>
            </a:r>
            <a:r>
              <a:rPr lang="en-US" dirty="0" smtClean="0">
                <a:latin typeface="Arial" charset="0"/>
                <a:ea typeface="ＭＳ Ｐゴシック" charset="0"/>
                <a:cs typeface="ＭＳ Ｐゴシック" charset="0"/>
              </a:rPr>
              <a:t> are </a:t>
            </a:r>
            <a:r>
              <a:rPr lang="en-US" i="1" dirty="0" smtClean="0">
                <a:latin typeface="Arial" charset="0"/>
                <a:ea typeface="ＭＳ Ｐゴシック" charset="0"/>
                <a:cs typeface="ＭＳ Ｐゴシック" charset="0"/>
              </a:rPr>
              <a:t>epistemic</a:t>
            </a:r>
            <a:r>
              <a:rPr lang="en-US" dirty="0" smtClean="0">
                <a:latin typeface="Arial" charset="0"/>
                <a:ea typeface="ＭＳ Ｐゴシック" charset="0"/>
                <a:cs typeface="ＭＳ Ｐゴシック" charset="0"/>
              </a:rPr>
              <a:t> concepts</a:t>
            </a:r>
          </a:p>
          <a:p>
            <a:pPr eaLnBrk="1" hangingPunct="1">
              <a:spcAft>
                <a:spcPts val="3600"/>
              </a:spcAft>
            </a:pPr>
            <a:r>
              <a:rPr lang="en-US" dirty="0" smtClean="0">
                <a:latin typeface="Arial" charset="0"/>
                <a:ea typeface="ＭＳ Ｐゴシック" charset="0"/>
                <a:cs typeface="ＭＳ Ｐゴシック" charset="0"/>
              </a:rPr>
              <a:t>So </a:t>
            </a:r>
            <a:r>
              <a:rPr lang="en-US" dirty="0">
                <a:latin typeface="Arial" charset="0"/>
                <a:ea typeface="ＭＳ Ｐゴシック" charset="0"/>
                <a:cs typeface="ＭＳ Ｐゴシック" charset="0"/>
              </a:rPr>
              <a:t>we can ask:</a:t>
            </a:r>
          </a:p>
          <a:p>
            <a:pPr lvl="1" eaLnBrk="1" hangingPunct="1">
              <a:spcAft>
                <a:spcPts val="3600"/>
              </a:spcAft>
            </a:pPr>
            <a:r>
              <a:rPr lang="en-US" dirty="0">
                <a:latin typeface="Arial" charset="0"/>
                <a:ea typeface="ＭＳ Ｐゴシック" charset="0"/>
              </a:rPr>
              <a:t>Are all and only a priori propositions necessary?</a:t>
            </a:r>
          </a:p>
          <a:p>
            <a:pPr lvl="1" eaLnBrk="1" hangingPunct="1">
              <a:spcAft>
                <a:spcPts val="3600"/>
              </a:spcAft>
            </a:pPr>
            <a:r>
              <a:rPr lang="en-US" dirty="0">
                <a:latin typeface="Arial" charset="0"/>
                <a:ea typeface="ＭＳ Ｐゴシック" charset="0"/>
              </a:rPr>
              <a:t>Are all and only a posteriori propositions contingent?</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sz="3200" dirty="0">
                <a:latin typeface="Arial" charset="0"/>
                <a:ea typeface="ＭＳ Ｐゴシック" charset="0"/>
                <a:cs typeface="ＭＳ Ｐゴシック" charset="0"/>
              </a:rPr>
              <a:t>The Analytic-Synthetic Distinction:</a:t>
            </a:r>
            <a:br>
              <a:rPr lang="en-US" sz="3200" dirty="0">
                <a:latin typeface="Arial" charset="0"/>
                <a:ea typeface="ＭＳ Ｐゴシック" charset="0"/>
                <a:cs typeface="ＭＳ Ｐゴシック" charset="0"/>
              </a:rPr>
            </a:br>
            <a:r>
              <a:rPr lang="en-US" sz="3200" dirty="0">
                <a:latin typeface="Arial" charset="0"/>
                <a:ea typeface="ＭＳ Ｐゴシック" charset="0"/>
                <a:cs typeface="ＭＳ Ｐゴシック" charset="0"/>
              </a:rPr>
              <a:t>Pre-</a:t>
            </a:r>
            <a:r>
              <a:rPr lang="en-US" sz="3200" dirty="0" err="1">
                <a:latin typeface="Arial" charset="0"/>
                <a:ea typeface="ＭＳ Ｐゴシック" charset="0"/>
                <a:cs typeface="ＭＳ Ｐゴシック" charset="0"/>
              </a:rPr>
              <a:t>Kripkean</a:t>
            </a:r>
            <a:r>
              <a:rPr lang="en-US" sz="3200" dirty="0">
                <a:latin typeface="Arial" charset="0"/>
                <a:ea typeface="ＭＳ Ｐゴシック" charset="0"/>
                <a:cs typeface="ＭＳ Ｐゴシック" charset="0"/>
              </a:rPr>
              <a:t> Orthodoxy</a:t>
            </a:r>
            <a:endParaRPr lang="en-US" sz="4000" dirty="0">
              <a:latin typeface="Arial" charset="0"/>
              <a:ea typeface="ＭＳ Ｐゴシック" charset="0"/>
              <a:cs typeface="ＭＳ Ｐゴシック" charset="0"/>
            </a:endParaRPr>
          </a:p>
        </p:txBody>
      </p:sp>
      <p:sp>
        <p:nvSpPr>
          <p:cNvPr id="31746" name="Rectangle 3"/>
          <p:cNvSpPr>
            <a:spLocks noGrp="1" noChangeArrowheads="1"/>
          </p:cNvSpPr>
          <p:nvPr>
            <p:ph type="body" sz="half" idx="1"/>
          </p:nvPr>
        </p:nvSpPr>
        <p:spPr>
          <a:xfrm>
            <a:off x="381000" y="1371600"/>
            <a:ext cx="3810000" cy="4837113"/>
          </a:xfrm>
        </p:spPr>
        <p:txBody>
          <a:bodyPr/>
          <a:lstStyle/>
          <a:p>
            <a:pPr algn="ctr" eaLnBrk="1" hangingPunct="1">
              <a:spcAft>
                <a:spcPts val="1200"/>
              </a:spcAft>
              <a:buFontTx/>
              <a:buNone/>
            </a:pPr>
            <a:r>
              <a:rPr lang="en-US" b="1" dirty="0">
                <a:latin typeface="Arial" charset="0"/>
                <a:ea typeface="ＭＳ Ｐゴシック" charset="0"/>
                <a:cs typeface="ＭＳ Ｐゴシック" charset="0"/>
              </a:rPr>
              <a:t>Analytic</a:t>
            </a:r>
            <a:endParaRPr lang="en-US" sz="2400" b="1" dirty="0">
              <a:latin typeface="Arial" charset="0"/>
              <a:ea typeface="ＭＳ Ｐゴシック" charset="0"/>
              <a:cs typeface="ＭＳ Ｐゴシック" charset="0"/>
            </a:endParaRPr>
          </a:p>
          <a:p>
            <a:pPr eaLnBrk="1" hangingPunct="1">
              <a:spcAft>
                <a:spcPts val="1200"/>
              </a:spcAft>
            </a:pPr>
            <a:r>
              <a:rPr lang="en-US" sz="1800" b="1" dirty="0">
                <a:latin typeface="Arial" charset="0"/>
                <a:ea typeface="ＭＳ Ｐゴシック" charset="0"/>
                <a:cs typeface="ＭＳ Ｐゴシック" charset="0"/>
              </a:rPr>
              <a:t>Necessary</a:t>
            </a:r>
          </a:p>
          <a:p>
            <a:pPr lvl="1" eaLnBrk="1" hangingPunct="1">
              <a:spcAft>
                <a:spcPts val="1200"/>
              </a:spcAft>
            </a:pPr>
            <a:r>
              <a:rPr lang="en-US" sz="1800" dirty="0">
                <a:latin typeface="Arial" charset="0"/>
                <a:ea typeface="ＭＳ Ｐゴシック" charset="0"/>
              </a:rPr>
              <a:t>Since analytic propositions are true in virtue of language alone nothing about the world we</a:t>
            </a:r>
            <a:r>
              <a:rPr lang="ja-JP" altLang="en-US" sz="1800" dirty="0">
                <a:latin typeface="Arial" charset="0"/>
                <a:ea typeface="ＭＳ Ｐゴシック" charset="0"/>
              </a:rPr>
              <a:t>’</a:t>
            </a:r>
            <a:r>
              <a:rPr lang="en-US" altLang="ja-JP" sz="1800" dirty="0">
                <a:latin typeface="Arial" charset="0"/>
                <a:ea typeface="ＭＳ Ｐゴシック" charset="0"/>
              </a:rPr>
              <a:t>re at makes a difference</a:t>
            </a:r>
            <a:endParaRPr lang="en-US" altLang="ja-JP" sz="2000" dirty="0">
              <a:latin typeface="Arial" charset="0"/>
              <a:ea typeface="ＭＳ Ｐゴシック" charset="0"/>
            </a:endParaRPr>
          </a:p>
          <a:p>
            <a:pPr eaLnBrk="1" hangingPunct="1">
              <a:spcAft>
                <a:spcPts val="1200"/>
              </a:spcAft>
            </a:pPr>
            <a:r>
              <a:rPr lang="en-US" sz="2000" b="1" dirty="0">
                <a:latin typeface="Arial" charset="0"/>
                <a:ea typeface="ＭＳ Ｐゴシック" charset="0"/>
                <a:cs typeface="ＭＳ Ｐゴシック" charset="0"/>
              </a:rPr>
              <a:t>A priori</a:t>
            </a:r>
          </a:p>
          <a:p>
            <a:pPr lvl="1" eaLnBrk="1" hangingPunct="1">
              <a:spcAft>
                <a:spcPts val="1200"/>
              </a:spcAft>
            </a:pPr>
            <a:r>
              <a:rPr lang="en-US" sz="1800" dirty="0">
                <a:latin typeface="Arial" charset="0"/>
                <a:ea typeface="ＭＳ Ｐゴシック" charset="0"/>
              </a:rPr>
              <a:t>Since nothing about the world we</a:t>
            </a:r>
            <a:r>
              <a:rPr lang="ja-JP" altLang="en-US" sz="1800" dirty="0">
                <a:latin typeface="Arial" charset="0"/>
                <a:ea typeface="ＭＳ Ｐゴシック" charset="0"/>
              </a:rPr>
              <a:t>’</a:t>
            </a:r>
            <a:r>
              <a:rPr lang="en-US" altLang="ja-JP" sz="1800" dirty="0">
                <a:latin typeface="Arial" charset="0"/>
                <a:ea typeface="ＭＳ Ｐゴシック" charset="0"/>
              </a:rPr>
              <a:t>re at makes a difference we don</a:t>
            </a:r>
            <a:r>
              <a:rPr lang="ja-JP" altLang="en-US" sz="1800" dirty="0">
                <a:latin typeface="Arial" charset="0"/>
                <a:ea typeface="ＭＳ Ｐゴシック" charset="0"/>
              </a:rPr>
              <a:t>’</a:t>
            </a:r>
            <a:r>
              <a:rPr lang="en-US" altLang="ja-JP" sz="1800" dirty="0">
                <a:latin typeface="Arial" charset="0"/>
                <a:ea typeface="ＭＳ Ｐゴシック" charset="0"/>
              </a:rPr>
              <a:t>t need to make observations about that world to determine that they</a:t>
            </a:r>
            <a:r>
              <a:rPr lang="ja-JP" altLang="en-US" sz="1800" dirty="0">
                <a:latin typeface="Arial" charset="0"/>
                <a:ea typeface="ＭＳ Ｐゴシック" charset="0"/>
              </a:rPr>
              <a:t>’</a:t>
            </a:r>
            <a:r>
              <a:rPr lang="en-US" altLang="ja-JP" sz="1800" dirty="0">
                <a:latin typeface="Arial" charset="0"/>
                <a:ea typeface="ＭＳ Ｐゴシック" charset="0"/>
              </a:rPr>
              <a:t>re true</a:t>
            </a:r>
            <a:endParaRPr lang="en-US" sz="2000" dirty="0">
              <a:latin typeface="Arial" charset="0"/>
              <a:ea typeface="ＭＳ Ｐゴシック" charset="0"/>
            </a:endParaRPr>
          </a:p>
        </p:txBody>
      </p:sp>
      <p:sp>
        <p:nvSpPr>
          <p:cNvPr id="31747" name="Rectangle 4"/>
          <p:cNvSpPr>
            <a:spLocks noGrp="1" noChangeArrowheads="1"/>
          </p:cNvSpPr>
          <p:nvPr>
            <p:ph type="body" sz="half" idx="2"/>
          </p:nvPr>
        </p:nvSpPr>
        <p:spPr>
          <a:xfrm>
            <a:off x="4625975" y="1371600"/>
            <a:ext cx="3810000" cy="4837113"/>
          </a:xfrm>
        </p:spPr>
        <p:txBody>
          <a:bodyPr/>
          <a:lstStyle/>
          <a:p>
            <a:pPr algn="ctr" eaLnBrk="1" hangingPunct="1">
              <a:spcAft>
                <a:spcPts val="1200"/>
              </a:spcAft>
              <a:buFontTx/>
              <a:buNone/>
            </a:pPr>
            <a:r>
              <a:rPr lang="en-US" b="1" dirty="0">
                <a:latin typeface="Arial" charset="0"/>
                <a:ea typeface="ＭＳ Ｐゴシック" charset="0"/>
                <a:cs typeface="ＭＳ Ｐゴシック" charset="0"/>
              </a:rPr>
              <a:t>Synthetic</a:t>
            </a:r>
            <a:endParaRPr lang="en-US" sz="2400" b="1" dirty="0">
              <a:latin typeface="Arial" charset="0"/>
              <a:ea typeface="ＭＳ Ｐゴシック" charset="0"/>
              <a:cs typeface="ＭＳ Ｐゴシック" charset="0"/>
            </a:endParaRPr>
          </a:p>
          <a:p>
            <a:pPr eaLnBrk="1" hangingPunct="1">
              <a:spcAft>
                <a:spcPts val="1200"/>
              </a:spcAft>
            </a:pPr>
            <a:r>
              <a:rPr lang="en-US" sz="2000" b="1" dirty="0">
                <a:latin typeface="Arial" charset="0"/>
                <a:ea typeface="ＭＳ Ｐゴシック" charset="0"/>
                <a:cs typeface="ＭＳ Ｐゴシック" charset="0"/>
              </a:rPr>
              <a:t>Contingent</a:t>
            </a:r>
          </a:p>
          <a:p>
            <a:pPr lvl="1" eaLnBrk="1" hangingPunct="1">
              <a:spcAft>
                <a:spcPts val="1200"/>
              </a:spcAft>
            </a:pPr>
            <a:r>
              <a:rPr lang="en-US" sz="1800" dirty="0">
                <a:latin typeface="Arial" charset="0"/>
                <a:ea typeface="ＭＳ Ｐゴシック" charset="0"/>
              </a:rPr>
              <a:t>Their truth value is contingent on the way things are at a given </a:t>
            </a:r>
            <a:r>
              <a:rPr lang="en-US" sz="1800" dirty="0" smtClean="0">
                <a:latin typeface="Arial" charset="0"/>
                <a:ea typeface="ＭＳ Ｐゴシック" charset="0"/>
              </a:rPr>
              <a:t>world</a:t>
            </a:r>
            <a:br>
              <a:rPr lang="en-US" sz="1800" dirty="0" smtClean="0">
                <a:latin typeface="Arial" charset="0"/>
                <a:ea typeface="ＭＳ Ｐゴシック" charset="0"/>
              </a:rPr>
            </a:br>
            <a:endParaRPr lang="en-US" sz="2000" dirty="0">
              <a:latin typeface="Arial" charset="0"/>
              <a:ea typeface="ＭＳ Ｐゴシック" charset="0"/>
            </a:endParaRPr>
          </a:p>
          <a:p>
            <a:pPr eaLnBrk="1" hangingPunct="1">
              <a:spcAft>
                <a:spcPts val="1200"/>
              </a:spcAft>
            </a:pPr>
            <a:r>
              <a:rPr lang="en-US" sz="2000" b="1" dirty="0" smtClean="0">
                <a:latin typeface="Arial" charset="0"/>
                <a:ea typeface="ＭＳ Ｐゴシック" charset="0"/>
                <a:cs typeface="ＭＳ Ｐゴシック" charset="0"/>
              </a:rPr>
              <a:t>A </a:t>
            </a:r>
            <a:r>
              <a:rPr lang="en-US" sz="2000" b="1" dirty="0">
                <a:latin typeface="Arial" charset="0"/>
                <a:ea typeface="ＭＳ Ｐゴシック" charset="0"/>
                <a:cs typeface="ＭＳ Ｐゴシック" charset="0"/>
              </a:rPr>
              <a:t>posteriori</a:t>
            </a:r>
          </a:p>
          <a:p>
            <a:pPr lvl="1" eaLnBrk="1" hangingPunct="1">
              <a:spcAft>
                <a:spcPts val="1200"/>
              </a:spcAft>
            </a:pPr>
            <a:r>
              <a:rPr lang="en-US" sz="1800" dirty="0">
                <a:latin typeface="Arial" charset="0"/>
                <a:ea typeface="ＭＳ Ｐゴシック" charset="0"/>
              </a:rPr>
              <a:t>So to know whether they</a:t>
            </a:r>
            <a:r>
              <a:rPr lang="ja-JP" altLang="en-US" sz="1800" dirty="0">
                <a:latin typeface="Arial" charset="0"/>
                <a:ea typeface="ＭＳ Ｐゴシック" charset="0"/>
              </a:rPr>
              <a:t>’</a:t>
            </a:r>
            <a:r>
              <a:rPr lang="en-US" altLang="ja-JP" sz="1800" dirty="0">
                <a:latin typeface="Arial" charset="0"/>
                <a:ea typeface="ＭＳ Ｐゴシック" charset="0"/>
              </a:rPr>
              <a:t>re true or false we need to make observations to determine what that world is like.</a:t>
            </a:r>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Kripke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Unorthodox Answers</a:t>
            </a:r>
            <a:endParaRPr lang="en-US">
              <a:latin typeface="Arial" charset="0"/>
              <a:ea typeface="ＭＳ Ｐゴシック" charset="0"/>
              <a:cs typeface="ＭＳ Ｐゴシック" charset="0"/>
            </a:endParaRPr>
          </a:p>
        </p:txBody>
      </p:sp>
      <p:pic>
        <p:nvPicPr>
          <p:cNvPr id="327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343400"/>
            <a:ext cx="25273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p:cNvSpPr>
            <a:spLocks noGrp="1" noChangeArrowheads="1"/>
          </p:cNvSpPr>
          <p:nvPr>
            <p:ph type="body" idx="1"/>
          </p:nvPr>
        </p:nvSpPr>
        <p:spPr/>
        <p:txBody>
          <a:bodyPr/>
          <a:lstStyle/>
          <a:p>
            <a:pPr eaLnBrk="1" hangingPunct="1">
              <a:spcAft>
                <a:spcPts val="5400"/>
              </a:spcAft>
            </a:pPr>
            <a:r>
              <a:rPr lang="en-US">
                <a:latin typeface="Arial" charset="0"/>
                <a:ea typeface="ＭＳ Ｐゴシック" charset="0"/>
                <a:cs typeface="ＭＳ Ｐゴシック" charset="0"/>
              </a:rPr>
              <a:t>Some a priori propositions are contingent</a:t>
            </a:r>
          </a:p>
          <a:p>
            <a:pPr lvl="1" eaLnBrk="1" hangingPunct="1">
              <a:spcAft>
                <a:spcPts val="5400"/>
              </a:spcAft>
            </a:pPr>
            <a:r>
              <a:rPr lang="en-US">
                <a:latin typeface="Arial" charset="0"/>
                <a:ea typeface="ＭＳ Ｐゴシック" charset="0"/>
              </a:rPr>
              <a:t>The standard meter rod in Paris is one meter long.</a:t>
            </a:r>
          </a:p>
          <a:p>
            <a:pPr eaLnBrk="1" hangingPunct="1">
              <a:spcAft>
                <a:spcPts val="5400"/>
              </a:spcAft>
            </a:pPr>
            <a:r>
              <a:rPr lang="en-US">
                <a:latin typeface="Arial" charset="0"/>
                <a:ea typeface="ＭＳ Ｐゴシック" charset="0"/>
                <a:cs typeface="ＭＳ Ｐゴシック" charset="0"/>
              </a:rPr>
              <a:t>Some a posteriori propositions</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are necessary</a:t>
            </a:r>
          </a:p>
          <a:p>
            <a:pPr lvl="1" eaLnBrk="1" hangingPunct="1">
              <a:spcAft>
                <a:spcPts val="5400"/>
              </a:spcAft>
            </a:pPr>
            <a:r>
              <a:rPr lang="en-US">
                <a:latin typeface="Arial" charset="0"/>
                <a:ea typeface="ＭＳ Ｐゴシック" charset="0"/>
              </a:rPr>
              <a:t>Water is H</a:t>
            </a:r>
            <a:r>
              <a:rPr lang="en-US" baseline="-25000">
                <a:latin typeface="Arial" charset="0"/>
                <a:ea typeface="ＭＳ Ｐゴシック" charset="0"/>
              </a:rPr>
              <a:t>2</a:t>
            </a:r>
            <a:r>
              <a:rPr lang="en-US">
                <a:latin typeface="Arial" charset="0"/>
                <a:ea typeface="ＭＳ Ｐゴシック" charset="0"/>
              </a:rPr>
              <a:t>0</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762000" y="304800"/>
            <a:ext cx="7772400" cy="990600"/>
          </a:xfrm>
        </p:spPr>
        <p:txBody>
          <a:bodyPr/>
          <a:lstStyle/>
          <a:p>
            <a:pPr eaLnBrk="1" hangingPunct="1"/>
            <a:r>
              <a:rPr lang="en-US">
                <a:latin typeface="Arial" charset="0"/>
                <a:ea typeface="ＭＳ Ｐゴシック" charset="0"/>
                <a:cs typeface="ＭＳ Ｐゴシック" charset="0"/>
              </a:rPr>
              <a:t>How can this be?!!?!</a:t>
            </a:r>
          </a:p>
        </p:txBody>
      </p:sp>
      <p:pic>
        <p:nvPicPr>
          <p:cNvPr id="348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371600"/>
            <a:ext cx="49022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Contingent, but a priori</a:t>
            </a:r>
          </a:p>
        </p:txBody>
      </p:sp>
      <p:sp>
        <p:nvSpPr>
          <p:cNvPr id="36866" name="Rectangle 3"/>
          <p:cNvSpPr>
            <a:spLocks noGrp="1" noChangeArrowheads="1"/>
          </p:cNvSpPr>
          <p:nvPr>
            <p:ph type="body" idx="1"/>
          </p:nvPr>
        </p:nvSpPr>
        <p:spPr/>
        <p:txBody>
          <a:bodyPr/>
          <a:lstStyle/>
          <a:p>
            <a:pPr eaLnBrk="1" hangingPunct="1">
              <a:spcAft>
                <a:spcPts val="6600"/>
              </a:spcAft>
            </a:pPr>
            <a:r>
              <a:rPr lang="en-US" dirty="0">
                <a:latin typeface="Arial" charset="0"/>
                <a:ea typeface="ＭＳ Ｐゴシック" charset="0"/>
                <a:cs typeface="ＭＳ Ｐゴシック" charset="0"/>
              </a:rPr>
              <a:t>I know a priori that the standard meter rod is exactly 1 meter long because it sets the standard for what one meter is.</a:t>
            </a:r>
          </a:p>
          <a:p>
            <a:pPr eaLnBrk="1" hangingPunct="1">
              <a:spcAft>
                <a:spcPts val="6600"/>
              </a:spcAft>
            </a:pPr>
            <a:r>
              <a:rPr lang="en-US" dirty="0">
                <a:latin typeface="Arial" charset="0"/>
                <a:ea typeface="ＭＳ Ｐゴシック" charset="0"/>
                <a:cs typeface="ＭＳ Ｐゴシック" charset="0"/>
              </a:rPr>
              <a:t>But it</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only a contingent fact that </a:t>
            </a:r>
            <a:r>
              <a:rPr lang="en-US" altLang="ja-JP" i="1" dirty="0">
                <a:latin typeface="Arial" charset="0"/>
                <a:ea typeface="ＭＳ Ｐゴシック" charset="0"/>
                <a:cs typeface="ＭＳ Ｐゴシック" charset="0"/>
              </a:rPr>
              <a:t>this</a:t>
            </a:r>
            <a:r>
              <a:rPr lang="en-US" altLang="ja-JP" dirty="0">
                <a:latin typeface="Arial" charset="0"/>
                <a:ea typeface="ＭＳ Ｐゴシック" charset="0"/>
                <a:cs typeface="ＭＳ Ｐゴシック" charset="0"/>
              </a:rPr>
              <a:t> rod was selected to set that standard.</a:t>
            </a:r>
          </a:p>
          <a:p>
            <a:pPr eaLnBrk="1" hangingPunct="1">
              <a:spcAft>
                <a:spcPts val="6600"/>
              </a:spcAft>
            </a:pPr>
            <a:r>
              <a:rPr lang="en-US" dirty="0">
                <a:latin typeface="Arial" charset="0"/>
                <a:ea typeface="ＭＳ Ｐゴシック" charset="0"/>
                <a:cs typeface="ＭＳ Ｐゴシック" charset="0"/>
              </a:rPr>
              <a:t>This rod </a:t>
            </a:r>
            <a:r>
              <a:rPr lang="en-US" i="1" dirty="0">
                <a:latin typeface="Arial" charset="0"/>
                <a:ea typeface="ＭＳ Ｐゴシック" charset="0"/>
                <a:cs typeface="ＭＳ Ｐゴシック" charset="0"/>
              </a:rPr>
              <a:t>could</a:t>
            </a:r>
            <a:r>
              <a:rPr lang="en-US" dirty="0">
                <a:latin typeface="Arial" charset="0"/>
                <a:ea typeface="ＭＳ Ｐゴシック" charset="0"/>
                <a:cs typeface="ＭＳ Ｐゴシック" charset="0"/>
              </a:rPr>
              <a:t> have been other than 1 meter if, e.g. another standard had been adopted.</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Necessary, but a posteriori</a:t>
            </a:r>
          </a:p>
        </p:txBody>
      </p:sp>
      <p:sp>
        <p:nvSpPr>
          <p:cNvPr id="38914" name="Rectangle 3"/>
          <p:cNvSpPr>
            <a:spLocks noGrp="1" noChangeArrowheads="1"/>
          </p:cNvSpPr>
          <p:nvPr>
            <p:ph type="body" idx="1"/>
          </p:nvPr>
        </p:nvSpPr>
        <p:spPr/>
        <p:txBody>
          <a:bodyPr/>
          <a:lstStyle/>
          <a:p>
            <a:pPr eaLnBrk="1" hangingPunct="1">
              <a:spcAft>
                <a:spcPts val="5400"/>
              </a:spcAft>
            </a:pPr>
            <a:r>
              <a:rPr lang="en-US">
                <a:latin typeface="Arial" charset="0"/>
                <a:ea typeface="ＭＳ Ｐゴシック" charset="0"/>
                <a:cs typeface="ＭＳ Ｐゴシック" charset="0"/>
              </a:rPr>
              <a:t>We learnt by experiment that water is H</a:t>
            </a:r>
            <a:r>
              <a:rPr lang="en-US" baseline="-25000">
                <a:latin typeface="Arial" charset="0"/>
                <a:ea typeface="ＭＳ Ｐゴシック" charset="0"/>
                <a:cs typeface="ＭＳ Ｐゴシック" charset="0"/>
              </a:rPr>
              <a:t>2</a:t>
            </a:r>
            <a:r>
              <a:rPr lang="en-US">
                <a:latin typeface="Arial" charset="0"/>
                <a:ea typeface="ＭＳ Ｐゴシック" charset="0"/>
                <a:cs typeface="ＭＳ Ｐゴシック" charset="0"/>
              </a:rPr>
              <a:t>O</a:t>
            </a:r>
          </a:p>
          <a:p>
            <a:pPr lvl="1" eaLnBrk="1" hangingPunct="1">
              <a:spcAft>
                <a:spcPts val="5400"/>
              </a:spcAft>
            </a:pPr>
            <a:r>
              <a:rPr lang="en-US">
                <a:latin typeface="Arial" charset="0"/>
                <a:ea typeface="ＭＳ Ｐゴシック" charset="0"/>
              </a:rPr>
              <a:t>It</a:t>
            </a:r>
            <a:r>
              <a:rPr lang="ja-JP" altLang="en-US">
                <a:latin typeface="Arial" charset="0"/>
                <a:ea typeface="ＭＳ Ｐゴシック" charset="0"/>
              </a:rPr>
              <a:t>’</a:t>
            </a:r>
            <a:r>
              <a:rPr lang="en-US" altLang="ja-JP">
                <a:latin typeface="Arial" charset="0"/>
                <a:ea typeface="ＭＳ Ｐゴシック" charset="0"/>
              </a:rPr>
              <a:t>s not something we could just figure out</a:t>
            </a:r>
          </a:p>
          <a:p>
            <a:pPr lvl="1" eaLnBrk="1" hangingPunct="1">
              <a:spcAft>
                <a:spcPts val="5400"/>
              </a:spcAft>
            </a:pPr>
            <a:r>
              <a:rPr lang="en-US">
                <a:latin typeface="Arial" charset="0"/>
                <a:ea typeface="ＭＳ Ｐゴシック" charset="0"/>
              </a:rPr>
              <a:t>It isn</a:t>
            </a:r>
            <a:r>
              <a:rPr lang="ja-JP" altLang="en-US">
                <a:latin typeface="Arial" charset="0"/>
                <a:ea typeface="ＭＳ Ｐゴシック" charset="0"/>
              </a:rPr>
              <a:t>’</a:t>
            </a:r>
            <a:r>
              <a:rPr lang="en-US" altLang="ja-JP">
                <a:latin typeface="Arial" charset="0"/>
                <a:ea typeface="ＭＳ Ｐゴシック" charset="0"/>
              </a:rPr>
              <a:t>t true in virtue of language alone</a:t>
            </a:r>
          </a:p>
          <a:p>
            <a:pPr eaLnBrk="1" hangingPunct="1">
              <a:spcAft>
                <a:spcPts val="5400"/>
              </a:spcAft>
            </a:pPr>
            <a:r>
              <a:rPr lang="en-US">
                <a:latin typeface="Arial" charset="0"/>
                <a:ea typeface="ＭＳ Ｐゴシック" charset="0"/>
                <a:cs typeface="ＭＳ Ｐゴシック" charset="0"/>
              </a:rPr>
              <a:t>But, having learnt that water is H2O we won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 </a:t>
            </a:r>
            <a:r>
              <a:rPr lang="en-US" altLang="ja-JP" i="1">
                <a:latin typeface="Arial" charset="0"/>
                <a:ea typeface="ＭＳ Ｐゴシック" charset="0"/>
                <a:cs typeface="ＭＳ Ｐゴシック" charset="0"/>
              </a:rPr>
              <a:t>count</a:t>
            </a:r>
            <a:r>
              <a:rPr lang="en-US" altLang="ja-JP">
                <a:latin typeface="Arial" charset="0"/>
                <a:ea typeface="ＭＳ Ｐゴシック" charset="0"/>
                <a:cs typeface="ＭＳ Ｐゴシック" charset="0"/>
              </a:rPr>
              <a:t> anything as water unless it</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H</a:t>
            </a:r>
            <a:r>
              <a:rPr lang="en-US" altLang="ja-JP" baseline="-25000">
                <a:latin typeface="Arial" charset="0"/>
                <a:ea typeface="ＭＳ Ｐゴシック" charset="0"/>
                <a:cs typeface="ＭＳ Ｐゴシック" charset="0"/>
              </a:rPr>
              <a:t>2</a:t>
            </a:r>
            <a:r>
              <a:rPr lang="en-US" altLang="ja-JP">
                <a:latin typeface="Arial" charset="0"/>
                <a:ea typeface="ＭＳ Ｐゴシック" charset="0"/>
                <a:cs typeface="ＭＳ Ｐゴシック" charset="0"/>
              </a:rPr>
              <a:t>O</a:t>
            </a:r>
            <a:endParaRPr lang="en-US">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609600" y="228600"/>
            <a:ext cx="7772400" cy="1143000"/>
          </a:xfrm>
        </p:spPr>
        <p:txBody>
          <a:bodyPr/>
          <a:lstStyle/>
          <a:p>
            <a:pPr eaLnBrk="1" hangingPunct="1"/>
            <a:r>
              <a:rPr lang="en-US">
                <a:latin typeface="Arial" charset="0"/>
                <a:ea typeface="ＭＳ Ｐゴシック" charset="0"/>
                <a:cs typeface="ＭＳ Ｐゴシック" charset="0"/>
              </a:rPr>
              <a:t>Water = H</a:t>
            </a:r>
            <a:r>
              <a:rPr lang="en-US" baseline="-25000">
                <a:latin typeface="Arial" charset="0"/>
                <a:ea typeface="ＭＳ Ｐゴシック" charset="0"/>
                <a:cs typeface="ＭＳ Ｐゴシック" charset="0"/>
              </a:rPr>
              <a:t>2</a:t>
            </a:r>
            <a:r>
              <a:rPr lang="en-US">
                <a:latin typeface="Arial" charset="0"/>
                <a:ea typeface="ＭＳ Ｐゴシック" charset="0"/>
                <a:cs typeface="ＭＳ Ｐゴシック" charset="0"/>
              </a:rPr>
              <a:t>0 is not a definition</a:t>
            </a:r>
          </a:p>
        </p:txBody>
      </p:sp>
      <p:pic>
        <p:nvPicPr>
          <p:cNvPr id="4096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819400"/>
            <a:ext cx="2462213"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AutoShape 6"/>
          <p:cNvSpPr>
            <a:spLocks noChangeArrowheads="1"/>
          </p:cNvSpPr>
          <p:nvPr/>
        </p:nvSpPr>
        <p:spPr bwMode="auto">
          <a:xfrm flipH="1">
            <a:off x="4876800" y="2667000"/>
            <a:ext cx="1981200" cy="1143000"/>
          </a:xfrm>
          <a:prstGeom prst="wedgeRoundRectCallout">
            <a:avLst>
              <a:gd name="adj1" fmla="val -41829"/>
              <a:gd name="adj2" fmla="val 77356"/>
              <a:gd name="adj3" fmla="val 16667"/>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t>I know what</a:t>
            </a:r>
            <a:br>
              <a:rPr lang="en-US"/>
            </a:br>
            <a:r>
              <a:rPr lang="en-US"/>
              <a:t>water is!</a:t>
            </a:r>
          </a:p>
        </p:txBody>
      </p:sp>
      <p:sp>
        <p:nvSpPr>
          <p:cNvPr id="40964" name="Text Box 7"/>
          <p:cNvSpPr txBox="1">
            <a:spLocks noChangeArrowheads="1"/>
          </p:cNvSpPr>
          <p:nvPr/>
        </p:nvSpPr>
        <p:spPr bwMode="auto">
          <a:xfrm>
            <a:off x="762000" y="5562600"/>
            <a:ext cx="502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dirty="0"/>
              <a:t>People who don</a:t>
            </a:r>
            <a:r>
              <a:rPr lang="ja-JP" altLang="en-US" dirty="0"/>
              <a:t>’</a:t>
            </a:r>
            <a:r>
              <a:rPr lang="en-US" altLang="ja-JP" dirty="0"/>
              <a:t>t know that water is H</a:t>
            </a:r>
            <a:r>
              <a:rPr lang="en-US" altLang="ja-JP" baseline="-25000" dirty="0"/>
              <a:t>2</a:t>
            </a:r>
            <a:r>
              <a:rPr lang="en-US" altLang="ja-JP" dirty="0"/>
              <a:t>O still know what water </a:t>
            </a:r>
            <a:r>
              <a:rPr lang="en-US" altLang="ja-JP" dirty="0" smtClean="0"/>
              <a:t>is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Rigid Designator</a:t>
            </a:r>
          </a:p>
        </p:txBody>
      </p:sp>
      <p:sp>
        <p:nvSpPr>
          <p:cNvPr id="43010" name="Rectangle 3"/>
          <p:cNvSpPr>
            <a:spLocks noGrp="1" noChangeArrowheads="1"/>
          </p:cNvSpPr>
          <p:nvPr>
            <p:ph type="body" idx="1"/>
          </p:nvPr>
        </p:nvSpPr>
        <p:spPr/>
        <p:txBody>
          <a:bodyPr/>
          <a:lstStyle/>
          <a:p>
            <a:pPr eaLnBrk="1" hangingPunct="1"/>
            <a:r>
              <a:rPr lang="en-US" dirty="0" smtClean="0">
                <a:latin typeface="Arial" charset="0"/>
                <a:ea typeface="ＭＳ Ｐゴシック" charset="0"/>
                <a:cs typeface="ＭＳ Ｐゴシック" charset="0"/>
              </a:rPr>
              <a:t>Water however is </a:t>
            </a:r>
            <a:r>
              <a:rPr lang="en-US" i="1" dirty="0" smtClean="0">
                <a:latin typeface="Arial" charset="0"/>
                <a:ea typeface="ＭＳ Ｐゴシック" charset="0"/>
                <a:cs typeface="ＭＳ Ｐゴシック" charset="0"/>
              </a:rPr>
              <a:t>necessarily H2O</a:t>
            </a:r>
            <a:r>
              <a:rPr lang="en-US" dirty="0" smtClean="0">
                <a:latin typeface="Arial" charset="0"/>
                <a:ea typeface="ＭＳ Ｐゴシック" charset="0"/>
                <a:cs typeface="ＭＳ Ｐゴシック" charset="0"/>
              </a:rPr>
              <a:t>: our </a:t>
            </a:r>
            <a:r>
              <a:rPr lang="en-US" i="1" dirty="0" smtClean="0">
                <a:latin typeface="Arial" charset="0"/>
                <a:ea typeface="ＭＳ Ｐゴシック" charset="0"/>
                <a:cs typeface="ＭＳ Ｐゴシック" charset="0"/>
              </a:rPr>
              <a:t>natural kind</a:t>
            </a:r>
            <a:r>
              <a:rPr lang="en-US" dirty="0" smtClean="0">
                <a:latin typeface="Arial" charset="0"/>
                <a:ea typeface="ＭＳ Ｐゴシック" charset="0"/>
                <a:cs typeface="ＭＳ Ｐゴシック" charset="0"/>
              </a:rPr>
              <a:t> term “water” picks out H2O at all possible worlds</a:t>
            </a:r>
          </a:p>
          <a:p>
            <a:pPr lvl="1" eaLnBrk="1" hangingPunct="1"/>
            <a:r>
              <a:rPr lang="en-US" dirty="0" smtClean="0">
                <a:latin typeface="Arial" charset="0"/>
                <a:ea typeface="ＭＳ Ｐゴシック" charset="0"/>
                <a:cs typeface="ＭＳ Ｐゴシック" charset="0"/>
              </a:rPr>
              <a:t>Note: </a:t>
            </a:r>
            <a:r>
              <a:rPr lang="en-US" i="1" dirty="0" smtClean="0">
                <a:latin typeface="Arial" charset="0"/>
                <a:ea typeface="ＭＳ Ｐゴシック" charset="0"/>
                <a:cs typeface="ＭＳ Ｐゴシック" charset="0"/>
              </a:rPr>
              <a:t>our</a:t>
            </a:r>
            <a:r>
              <a:rPr lang="en-US" dirty="0" smtClean="0">
                <a:latin typeface="Arial" charset="0"/>
                <a:ea typeface="ＭＳ Ｐゴシック" charset="0"/>
                <a:cs typeface="ＭＳ Ｐゴシック" charset="0"/>
              </a:rPr>
              <a:t> term—i.e. “water” in English. People at other possible worlds might mean something else when they utter the word “water.”</a:t>
            </a:r>
          </a:p>
          <a:p>
            <a:pPr eaLnBrk="1" hangingPunct="1"/>
            <a:r>
              <a:rPr lang="en-US" dirty="0" smtClean="0">
                <a:latin typeface="Arial" charset="0"/>
                <a:ea typeface="ＭＳ Ｐゴシック" charset="0"/>
                <a:cs typeface="ＭＳ Ｐゴシック" charset="0"/>
              </a:rPr>
              <a:t>A </a:t>
            </a:r>
            <a:r>
              <a:rPr lang="en-US" i="1" dirty="0">
                <a:latin typeface="Arial" charset="0"/>
                <a:ea typeface="ＭＳ Ｐゴシック" charset="0"/>
                <a:cs typeface="ＭＳ Ｐゴシック" charset="0"/>
              </a:rPr>
              <a:t>rigid designator</a:t>
            </a:r>
            <a:r>
              <a:rPr lang="en-US" dirty="0">
                <a:latin typeface="Arial" charset="0"/>
                <a:ea typeface="ＭＳ Ｐゴシック" charset="0"/>
                <a:cs typeface="ＭＳ Ｐゴシック" charset="0"/>
              </a:rPr>
              <a:t> designates (picks out, denotes, refers to) the same thing in all possible worlds in which that thing exists and does not designate anything else in those possible worlds in which that thing does not exist.</a:t>
            </a:r>
          </a:p>
          <a:p>
            <a:pPr eaLnBrk="1" hangingPunct="1"/>
            <a:r>
              <a:rPr lang="en-US" dirty="0">
                <a:latin typeface="Arial" charset="0"/>
                <a:ea typeface="ＭＳ Ｐゴシック" charset="0"/>
                <a:cs typeface="ＭＳ Ｐゴシック" charset="0"/>
              </a:rPr>
              <a:t>On </a:t>
            </a:r>
            <a:r>
              <a:rPr lang="en-US" dirty="0" err="1">
                <a:latin typeface="Arial" charset="0"/>
                <a:ea typeface="ＭＳ Ｐゴシック" charset="0"/>
                <a:cs typeface="ＭＳ Ｐゴシック" charset="0"/>
              </a:rPr>
              <a:t>Kripke</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account, ordinary proper names are rigid designators.</a:t>
            </a:r>
            <a:endParaRPr lang="en-US"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ChangeArrowheads="1"/>
          </p:cNvSpPr>
          <p:nvPr/>
        </p:nvSpPr>
        <p:spPr bwMode="auto">
          <a:xfrm>
            <a:off x="762000" y="1143000"/>
            <a:ext cx="3733800" cy="381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58" name="Rectangle 8"/>
          <p:cNvSpPr>
            <a:spLocks noChangeArrowheads="1"/>
          </p:cNvSpPr>
          <p:nvPr/>
        </p:nvSpPr>
        <p:spPr bwMode="auto">
          <a:xfrm>
            <a:off x="4495800" y="1143000"/>
            <a:ext cx="3733800" cy="3810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5059" name="Rectangle 2"/>
          <p:cNvSpPr>
            <a:spLocks noGrp="1" noChangeArrowheads="1"/>
          </p:cNvSpPr>
          <p:nvPr>
            <p:ph type="title"/>
          </p:nvPr>
        </p:nvSpPr>
        <p:spPr>
          <a:xfrm>
            <a:off x="457200" y="152400"/>
            <a:ext cx="8153400" cy="762000"/>
          </a:xfrm>
        </p:spPr>
        <p:txBody>
          <a:bodyPr/>
          <a:lstStyle/>
          <a:p>
            <a:pPr eaLnBrk="1" hangingPunct="1"/>
            <a:r>
              <a:rPr lang="en-US" sz="3600">
                <a:latin typeface="Arial" charset="0"/>
                <a:ea typeface="ＭＳ Ｐゴシック" charset="0"/>
                <a:cs typeface="ＭＳ Ｐゴシック" charset="0"/>
              </a:rPr>
              <a:t>But can</a:t>
            </a:r>
            <a:r>
              <a:rPr lang="ja-JP" altLang="en-US" sz="3600">
                <a:latin typeface="Arial" charset="0"/>
                <a:ea typeface="ＭＳ Ｐゴシック" charset="0"/>
                <a:cs typeface="ＭＳ Ｐゴシック" charset="0"/>
              </a:rPr>
              <a:t>’</a:t>
            </a:r>
            <a:r>
              <a:rPr lang="en-US" altLang="ja-JP" sz="3600">
                <a:latin typeface="Arial" charset="0"/>
                <a:ea typeface="ＭＳ Ｐゴシック" charset="0"/>
                <a:cs typeface="ＭＳ Ｐゴシック" charset="0"/>
              </a:rPr>
              <a:t>t things have different names?</a:t>
            </a:r>
            <a:endParaRPr lang="en-US">
              <a:latin typeface="Arial" charset="0"/>
              <a:ea typeface="ＭＳ Ｐゴシック" charset="0"/>
              <a:cs typeface="ＭＳ Ｐゴシック" charset="0"/>
            </a:endParaRPr>
          </a:p>
        </p:txBody>
      </p:sp>
      <p:pic>
        <p:nvPicPr>
          <p:cNvPr id="450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14600"/>
            <a:ext cx="17986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00800" y="2514600"/>
            <a:ext cx="17986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AutoShape 9"/>
          <p:cNvSpPr>
            <a:spLocks noChangeArrowheads="1"/>
          </p:cNvSpPr>
          <p:nvPr/>
        </p:nvSpPr>
        <p:spPr bwMode="auto">
          <a:xfrm>
            <a:off x="1981200" y="2209800"/>
            <a:ext cx="1524000" cy="914400"/>
          </a:xfrm>
          <a:prstGeom prst="wedgeRoundRectCallout">
            <a:avLst>
              <a:gd name="adj1" fmla="val -37500"/>
              <a:gd name="adj2" fmla="val 82468"/>
              <a:gd name="adj3" fmla="val 16667"/>
            </a:avLst>
          </a:prstGeom>
          <a:solidFill>
            <a:schemeClr val="accent1"/>
          </a:solidFill>
          <a:ln w="9525">
            <a:solidFill>
              <a:schemeClr val="tx1"/>
            </a:solidFill>
            <a:miter lim="800000"/>
            <a:headEnd/>
            <a:tailEnd/>
          </a:ln>
        </p:spPr>
        <p:txBody>
          <a:bodyPr wrap="none" anchor="ctr"/>
          <a:lstStyle/>
          <a:p>
            <a:pPr algn="ctr"/>
            <a:r>
              <a:rPr lang="en-US" sz="1800"/>
              <a:t>My name is</a:t>
            </a:r>
            <a:br>
              <a:rPr lang="en-US" sz="1800"/>
            </a:br>
            <a:r>
              <a:rPr lang="en-US" sz="1800"/>
              <a:t>Saul Kripke</a:t>
            </a:r>
            <a:endParaRPr lang="en-US"/>
          </a:p>
        </p:txBody>
      </p:sp>
      <p:sp>
        <p:nvSpPr>
          <p:cNvPr id="45063" name="AutoShape 10"/>
          <p:cNvSpPr>
            <a:spLocks noChangeArrowheads="1"/>
          </p:cNvSpPr>
          <p:nvPr/>
        </p:nvSpPr>
        <p:spPr bwMode="auto">
          <a:xfrm flipH="1">
            <a:off x="4800600" y="1828800"/>
            <a:ext cx="2133600" cy="1219200"/>
          </a:xfrm>
          <a:prstGeom prst="wedgeRoundRectCallout">
            <a:avLst>
              <a:gd name="adj1" fmla="val -39213"/>
              <a:gd name="adj2" fmla="val 81769"/>
              <a:gd name="adj3" fmla="val 16667"/>
            </a:avLst>
          </a:prstGeom>
          <a:solidFill>
            <a:schemeClr val="bg1"/>
          </a:solidFill>
          <a:ln w="9525">
            <a:solidFill>
              <a:schemeClr val="tx1"/>
            </a:solidFill>
            <a:miter lim="800000"/>
            <a:headEnd/>
            <a:tailEnd/>
          </a:ln>
        </p:spPr>
        <p:txBody>
          <a:bodyPr wrap="none" anchor="ctr"/>
          <a:lstStyle/>
          <a:p>
            <a:pPr algn="ctr"/>
            <a:r>
              <a:rPr lang="en-US" sz="1800"/>
              <a:t>My name is</a:t>
            </a:r>
            <a:br>
              <a:rPr lang="en-US" sz="1800"/>
            </a:br>
            <a:r>
              <a:rPr lang="en-US" sz="1800"/>
              <a:t>Willard van Orman</a:t>
            </a:r>
            <a:br>
              <a:rPr lang="en-US" sz="1800"/>
            </a:br>
            <a:r>
              <a:rPr lang="en-US" sz="1800"/>
              <a:t>Quine--</a:t>
            </a:r>
            <a:r>
              <a:rPr lang="en-US" sz="1800" i="1"/>
              <a:t>not</a:t>
            </a:r>
            <a:r>
              <a:rPr lang="en-US" sz="1800"/>
              <a:t> Saul</a:t>
            </a:r>
            <a:br>
              <a:rPr lang="en-US" sz="1800"/>
            </a:br>
            <a:r>
              <a:rPr lang="en-US" sz="1800"/>
              <a:t>Kripke!</a:t>
            </a:r>
            <a:endParaRPr lang="en-US"/>
          </a:p>
        </p:txBody>
      </p:sp>
      <p:sp>
        <p:nvSpPr>
          <p:cNvPr id="45064" name="Text Box 11"/>
          <p:cNvSpPr txBox="1">
            <a:spLocks noChangeArrowheads="1"/>
          </p:cNvSpPr>
          <p:nvPr/>
        </p:nvSpPr>
        <p:spPr bwMode="auto">
          <a:xfrm>
            <a:off x="1447800" y="1143000"/>
            <a:ext cx="191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Actual World</a:t>
            </a:r>
          </a:p>
        </p:txBody>
      </p:sp>
      <p:sp>
        <p:nvSpPr>
          <p:cNvPr id="45065" name="Text Box 12"/>
          <p:cNvSpPr txBox="1">
            <a:spLocks noChangeArrowheads="1"/>
          </p:cNvSpPr>
          <p:nvPr/>
        </p:nvSpPr>
        <p:spPr bwMode="auto">
          <a:xfrm>
            <a:off x="4724400" y="1143000"/>
            <a:ext cx="336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Another Possible World</a:t>
            </a:r>
          </a:p>
        </p:txBody>
      </p:sp>
      <p:sp>
        <p:nvSpPr>
          <p:cNvPr id="45066" name="AutoShape 13"/>
          <p:cNvSpPr>
            <a:spLocks noChangeArrowheads="1"/>
          </p:cNvSpPr>
          <p:nvPr/>
        </p:nvSpPr>
        <p:spPr bwMode="auto">
          <a:xfrm>
            <a:off x="3124200" y="3657600"/>
            <a:ext cx="1371600" cy="685800"/>
          </a:xfrm>
          <a:prstGeom prst="rightArrowCallout">
            <a:avLst>
              <a:gd name="adj1" fmla="val 25000"/>
              <a:gd name="adj2" fmla="val 25000"/>
              <a:gd name="adj3" fmla="val 33333"/>
              <a:gd name="adj4" fmla="val 66667"/>
            </a:avLst>
          </a:prstGeom>
          <a:solidFill>
            <a:schemeClr val="accent1"/>
          </a:solidFill>
          <a:ln w="9525">
            <a:solidFill>
              <a:schemeClr val="tx1"/>
            </a:solidFill>
            <a:miter lim="800000"/>
            <a:headEnd/>
            <a:tailEnd/>
          </a:ln>
        </p:spPr>
        <p:txBody>
          <a:bodyPr wrap="none" anchor="ctr"/>
          <a:lstStyle/>
          <a:p>
            <a:pPr algn="ctr"/>
            <a:r>
              <a:rPr lang="en-US" sz="1800"/>
              <a:t>He</a:t>
            </a:r>
            <a:r>
              <a:rPr lang="ja-JP" altLang="en-US" sz="1800"/>
              <a:t>’</a:t>
            </a:r>
            <a:r>
              <a:rPr lang="en-US" altLang="ja-JP" sz="1800"/>
              <a:t>s</a:t>
            </a:r>
            <a:br>
              <a:rPr lang="en-US" altLang="ja-JP" sz="1800"/>
            </a:br>
            <a:r>
              <a:rPr lang="en-US" altLang="ja-JP" sz="1800"/>
              <a:t>Kripke</a:t>
            </a:r>
            <a:endParaRPr lang="en-US"/>
          </a:p>
        </p:txBody>
      </p:sp>
      <p:sp>
        <p:nvSpPr>
          <p:cNvPr id="40974" name="Text Box 14"/>
          <p:cNvSpPr txBox="1">
            <a:spLocks noChangeArrowheads="1"/>
          </p:cNvSpPr>
          <p:nvPr/>
        </p:nvSpPr>
        <p:spPr bwMode="auto">
          <a:xfrm>
            <a:off x="457200" y="5257800"/>
            <a:ext cx="8153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a:t>Yes. But in saying that </a:t>
            </a:r>
            <a:r>
              <a:rPr lang="ja-JP" altLang="en-US" sz="1800"/>
              <a:t>“</a:t>
            </a:r>
            <a:r>
              <a:rPr lang="en-US" altLang="ja-JP" sz="1800"/>
              <a:t>Saul Kripke</a:t>
            </a:r>
            <a:r>
              <a:rPr lang="ja-JP" altLang="en-US" sz="1800"/>
              <a:t>”</a:t>
            </a:r>
            <a:r>
              <a:rPr lang="en-US" altLang="ja-JP" sz="1800"/>
              <a:t> is a rigid designator we mean that the name as </a:t>
            </a:r>
            <a:r>
              <a:rPr lang="en-US" altLang="ja-JP" sz="1800" i="1"/>
              <a:t>we</a:t>
            </a:r>
            <a:r>
              <a:rPr lang="en-US" altLang="ja-JP" sz="1800"/>
              <a:t> use it in </a:t>
            </a:r>
            <a:r>
              <a:rPr lang="en-US" altLang="ja-JP" sz="1800" i="1"/>
              <a:t>our</a:t>
            </a:r>
            <a:r>
              <a:rPr lang="en-US" altLang="ja-JP" sz="1800"/>
              <a:t> actual world language refers to the same individual at all possible worlds--including worlds in which he has a different name. Kripke couldn</a:t>
            </a:r>
            <a:r>
              <a:rPr lang="ja-JP" altLang="en-US" sz="1800"/>
              <a:t>’</a:t>
            </a:r>
            <a:r>
              <a:rPr lang="en-US" altLang="ja-JP" sz="1800"/>
              <a:t>t </a:t>
            </a:r>
            <a:r>
              <a:rPr lang="en-US" altLang="ja-JP" sz="1800" i="1"/>
              <a:t>be</a:t>
            </a:r>
            <a:r>
              <a:rPr lang="en-US" altLang="ja-JP" sz="1800"/>
              <a:t> Quine even though he could have been </a:t>
            </a:r>
            <a:r>
              <a:rPr lang="en-US" altLang="ja-JP" sz="1800" i="1"/>
              <a:t>named</a:t>
            </a:r>
            <a:r>
              <a:rPr lang="en-US" altLang="ja-JP" sz="1800"/>
              <a:t> </a:t>
            </a:r>
            <a:r>
              <a:rPr lang="ja-JP" altLang="en-US" sz="1800"/>
              <a:t>“</a:t>
            </a:r>
            <a:r>
              <a:rPr lang="en-US" altLang="ja-JP" sz="1800"/>
              <a:t>Quine.</a:t>
            </a:r>
            <a:r>
              <a:rPr lang="ja-JP" altLang="en-US" sz="1800"/>
              <a:t>”</a:t>
            </a:r>
            <a:endParaRPr lang="en-US" sz="18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ChangeArrowheads="1"/>
          </p:cNvSpPr>
          <p:nvPr/>
        </p:nvSpPr>
        <p:spPr bwMode="auto">
          <a:xfrm>
            <a:off x="762000" y="1143000"/>
            <a:ext cx="3733800" cy="381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06" name="Rectangle 3"/>
          <p:cNvSpPr>
            <a:spLocks noChangeArrowheads="1"/>
          </p:cNvSpPr>
          <p:nvPr/>
        </p:nvSpPr>
        <p:spPr bwMode="auto">
          <a:xfrm>
            <a:off x="4495800" y="1143000"/>
            <a:ext cx="3733800" cy="3810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7107" name="Rectangle 4"/>
          <p:cNvSpPr>
            <a:spLocks noGrp="1" noChangeArrowheads="1"/>
          </p:cNvSpPr>
          <p:nvPr>
            <p:ph type="title"/>
          </p:nvPr>
        </p:nvSpPr>
        <p:spPr>
          <a:xfrm>
            <a:off x="457200" y="152400"/>
            <a:ext cx="8153400" cy="762000"/>
          </a:xfrm>
        </p:spPr>
        <p:txBody>
          <a:bodyPr/>
          <a:lstStyle/>
          <a:p>
            <a:pPr eaLnBrk="1" hangingPunct="1"/>
            <a:r>
              <a:rPr lang="en-US" sz="3600">
                <a:latin typeface="Arial" charset="0"/>
                <a:ea typeface="ＭＳ Ｐゴシック" charset="0"/>
                <a:cs typeface="ＭＳ Ｐゴシック" charset="0"/>
              </a:rPr>
              <a:t>Both talking about the same number</a:t>
            </a:r>
            <a:endParaRPr lang="en-US">
              <a:latin typeface="Arial" charset="0"/>
              <a:ea typeface="ＭＳ Ｐゴシック" charset="0"/>
              <a:cs typeface="ＭＳ Ｐゴシック" charset="0"/>
            </a:endParaRPr>
          </a:p>
        </p:txBody>
      </p:sp>
      <p:pic>
        <p:nvPicPr>
          <p:cNvPr id="471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14600"/>
            <a:ext cx="17986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00800" y="2514600"/>
            <a:ext cx="17986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AutoShape 7"/>
          <p:cNvSpPr>
            <a:spLocks noChangeArrowheads="1"/>
          </p:cNvSpPr>
          <p:nvPr/>
        </p:nvSpPr>
        <p:spPr bwMode="auto">
          <a:xfrm>
            <a:off x="1981200" y="2209800"/>
            <a:ext cx="1524000" cy="914400"/>
          </a:xfrm>
          <a:prstGeom prst="wedgeRoundRectCallout">
            <a:avLst>
              <a:gd name="adj1" fmla="val -37500"/>
              <a:gd name="adj2" fmla="val 82468"/>
              <a:gd name="adj3" fmla="val 16667"/>
            </a:avLst>
          </a:prstGeom>
          <a:solidFill>
            <a:schemeClr val="accent1"/>
          </a:solidFill>
          <a:ln w="9525">
            <a:solidFill>
              <a:schemeClr val="tx1"/>
            </a:solidFill>
            <a:miter lim="800000"/>
            <a:headEnd/>
            <a:tailEnd/>
          </a:ln>
        </p:spPr>
        <p:txBody>
          <a:bodyPr wrap="none" anchor="ctr"/>
          <a:lstStyle/>
          <a:p>
            <a:pPr algn="ctr"/>
            <a:r>
              <a:rPr lang="en-US" sz="1800"/>
              <a:t>√81 = 9</a:t>
            </a:r>
            <a:endParaRPr lang="en-US"/>
          </a:p>
        </p:txBody>
      </p:sp>
      <p:sp>
        <p:nvSpPr>
          <p:cNvPr id="47111" name="AutoShape 8"/>
          <p:cNvSpPr>
            <a:spLocks noChangeArrowheads="1"/>
          </p:cNvSpPr>
          <p:nvPr/>
        </p:nvSpPr>
        <p:spPr bwMode="auto">
          <a:xfrm flipH="1">
            <a:off x="5638800" y="2209800"/>
            <a:ext cx="1295400" cy="838200"/>
          </a:xfrm>
          <a:prstGeom prst="wedgeRoundRectCallout">
            <a:avLst>
              <a:gd name="adj1" fmla="val -33333"/>
              <a:gd name="adj2" fmla="val 91662"/>
              <a:gd name="adj3" fmla="val 16667"/>
            </a:avLst>
          </a:prstGeom>
          <a:solidFill>
            <a:schemeClr val="bg1"/>
          </a:solidFill>
          <a:ln w="9525">
            <a:solidFill>
              <a:schemeClr val="tx1"/>
            </a:solidFill>
            <a:miter lim="800000"/>
            <a:headEnd/>
            <a:tailEnd/>
          </a:ln>
        </p:spPr>
        <p:txBody>
          <a:bodyPr wrap="none" anchor="ctr"/>
          <a:lstStyle/>
          <a:p>
            <a:pPr algn="ctr"/>
            <a:r>
              <a:rPr lang="en-US" sz="1800"/>
              <a:t>√81 = 7</a:t>
            </a:r>
          </a:p>
        </p:txBody>
      </p:sp>
      <p:sp>
        <p:nvSpPr>
          <p:cNvPr id="47112" name="Text Box 9"/>
          <p:cNvSpPr txBox="1">
            <a:spLocks noChangeArrowheads="1"/>
          </p:cNvSpPr>
          <p:nvPr/>
        </p:nvSpPr>
        <p:spPr bwMode="auto">
          <a:xfrm>
            <a:off x="1447800" y="1143000"/>
            <a:ext cx="191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Actual World</a:t>
            </a:r>
          </a:p>
        </p:txBody>
      </p:sp>
      <p:sp>
        <p:nvSpPr>
          <p:cNvPr id="47113" name="Text Box 10"/>
          <p:cNvSpPr txBox="1">
            <a:spLocks noChangeArrowheads="1"/>
          </p:cNvSpPr>
          <p:nvPr/>
        </p:nvSpPr>
        <p:spPr bwMode="auto">
          <a:xfrm>
            <a:off x="4724400" y="1143000"/>
            <a:ext cx="336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Another Possible World</a:t>
            </a:r>
          </a:p>
        </p:txBody>
      </p:sp>
      <p:sp>
        <p:nvSpPr>
          <p:cNvPr id="47114" name="Text Box 12"/>
          <p:cNvSpPr txBox="1">
            <a:spLocks noChangeArrowheads="1"/>
          </p:cNvSpPr>
          <p:nvPr/>
        </p:nvSpPr>
        <p:spPr bwMode="auto">
          <a:xfrm>
            <a:off x="762000" y="5181600"/>
            <a:ext cx="74676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i="1"/>
              <a:t>We cannot say…that the square root of 81 might have been a different number from the number it in fact is, for that number just has to be 9</a:t>
            </a:r>
          </a:p>
          <a:p>
            <a:pPr>
              <a:spcBef>
                <a:spcPct val="50000"/>
              </a:spcBef>
            </a:pPr>
            <a:r>
              <a:rPr lang="en-US" sz="1800"/>
              <a:t>--Even if we </a:t>
            </a:r>
            <a:r>
              <a:rPr lang="en-US" sz="1800" i="1"/>
              <a:t>call</a:t>
            </a:r>
            <a:r>
              <a:rPr lang="en-US" sz="1800"/>
              <a:t> it </a:t>
            </a:r>
            <a:r>
              <a:rPr lang="ja-JP" altLang="en-US" sz="1800"/>
              <a:t>“</a:t>
            </a:r>
            <a:r>
              <a:rPr lang="en-US" altLang="ja-JP" sz="1800"/>
              <a:t>7</a:t>
            </a:r>
            <a:r>
              <a:rPr lang="ja-JP" altLang="en-US" sz="1800"/>
              <a:t>”</a:t>
            </a:r>
            <a:r>
              <a:rPr lang="en-US" altLang="ja-JP" sz="1800"/>
              <a:t>!</a:t>
            </a:r>
            <a:endParaRPr lang="en-US" sz="1800"/>
          </a:p>
        </p:txBody>
      </p:sp>
      <p:sp>
        <p:nvSpPr>
          <p:cNvPr id="47115" name="Text Box 13"/>
          <p:cNvSpPr txBox="1">
            <a:spLocks noChangeArrowheads="1"/>
          </p:cNvSpPr>
          <p:nvPr/>
        </p:nvSpPr>
        <p:spPr bwMode="auto">
          <a:xfrm>
            <a:off x="2895600" y="3733800"/>
            <a:ext cx="1447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a:t>Actualese</a:t>
            </a:r>
          </a:p>
          <a:p>
            <a:pPr>
              <a:spcBef>
                <a:spcPct val="50000"/>
              </a:spcBef>
            </a:pPr>
            <a:r>
              <a:rPr lang="en-US" sz="2000"/>
              <a:t>9 = </a:t>
            </a:r>
            <a:endParaRPr lang="en-US"/>
          </a:p>
        </p:txBody>
      </p:sp>
      <p:sp>
        <p:nvSpPr>
          <p:cNvPr id="47116" name="Line 14"/>
          <p:cNvSpPr>
            <a:spLocks noChangeShapeType="1"/>
          </p:cNvSpPr>
          <p:nvPr/>
        </p:nvSpPr>
        <p:spPr bwMode="auto">
          <a:xfrm>
            <a:off x="3581400" y="4191000"/>
            <a:ext cx="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17" name="Line 15"/>
          <p:cNvSpPr>
            <a:spLocks noChangeShapeType="1"/>
          </p:cNvSpPr>
          <p:nvPr/>
        </p:nvSpPr>
        <p:spPr bwMode="auto">
          <a:xfrm>
            <a:off x="3733800" y="4191000"/>
            <a:ext cx="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18" name="Line 16"/>
          <p:cNvSpPr>
            <a:spLocks noChangeShapeType="1"/>
          </p:cNvSpPr>
          <p:nvPr/>
        </p:nvSpPr>
        <p:spPr bwMode="auto">
          <a:xfrm>
            <a:off x="3886200" y="4191000"/>
            <a:ext cx="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19" name="Line 17"/>
          <p:cNvSpPr>
            <a:spLocks noChangeShapeType="1"/>
          </p:cNvSpPr>
          <p:nvPr/>
        </p:nvSpPr>
        <p:spPr bwMode="auto">
          <a:xfrm>
            <a:off x="4038600" y="4191000"/>
            <a:ext cx="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0" name="Line 20"/>
          <p:cNvSpPr>
            <a:spLocks noChangeShapeType="1"/>
          </p:cNvSpPr>
          <p:nvPr/>
        </p:nvSpPr>
        <p:spPr bwMode="auto">
          <a:xfrm>
            <a:off x="3581400" y="4572000"/>
            <a:ext cx="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1" name="Line 21"/>
          <p:cNvSpPr>
            <a:spLocks noChangeShapeType="1"/>
          </p:cNvSpPr>
          <p:nvPr/>
        </p:nvSpPr>
        <p:spPr bwMode="auto">
          <a:xfrm>
            <a:off x="3733800" y="4572000"/>
            <a:ext cx="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2" name="Line 22"/>
          <p:cNvSpPr>
            <a:spLocks noChangeShapeType="1"/>
          </p:cNvSpPr>
          <p:nvPr/>
        </p:nvSpPr>
        <p:spPr bwMode="auto">
          <a:xfrm>
            <a:off x="3886200" y="4572000"/>
            <a:ext cx="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3" name="Line 23"/>
          <p:cNvSpPr>
            <a:spLocks noChangeShapeType="1"/>
          </p:cNvSpPr>
          <p:nvPr/>
        </p:nvSpPr>
        <p:spPr bwMode="auto">
          <a:xfrm>
            <a:off x="4038600" y="4572000"/>
            <a:ext cx="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4" name="Line 26"/>
          <p:cNvSpPr>
            <a:spLocks noChangeShapeType="1"/>
          </p:cNvSpPr>
          <p:nvPr/>
        </p:nvSpPr>
        <p:spPr bwMode="auto">
          <a:xfrm flipV="1">
            <a:off x="3505200" y="4235450"/>
            <a:ext cx="685800" cy="1841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5" name="Text Box 27"/>
          <p:cNvSpPr txBox="1">
            <a:spLocks noChangeArrowheads="1"/>
          </p:cNvSpPr>
          <p:nvPr/>
        </p:nvSpPr>
        <p:spPr bwMode="auto">
          <a:xfrm>
            <a:off x="4724400" y="3733800"/>
            <a:ext cx="1600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a:t>Possibilese</a:t>
            </a:r>
          </a:p>
          <a:p>
            <a:pPr>
              <a:spcBef>
                <a:spcPct val="50000"/>
              </a:spcBef>
            </a:pPr>
            <a:r>
              <a:rPr lang="en-US" sz="2000"/>
              <a:t>7 = </a:t>
            </a:r>
            <a:endParaRPr lang="en-US"/>
          </a:p>
        </p:txBody>
      </p:sp>
      <p:sp>
        <p:nvSpPr>
          <p:cNvPr id="47126" name="Line 28"/>
          <p:cNvSpPr>
            <a:spLocks noChangeShapeType="1"/>
          </p:cNvSpPr>
          <p:nvPr/>
        </p:nvSpPr>
        <p:spPr bwMode="auto">
          <a:xfrm>
            <a:off x="5410200" y="4191000"/>
            <a:ext cx="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7" name="Line 29"/>
          <p:cNvSpPr>
            <a:spLocks noChangeShapeType="1"/>
          </p:cNvSpPr>
          <p:nvPr/>
        </p:nvSpPr>
        <p:spPr bwMode="auto">
          <a:xfrm>
            <a:off x="5562600" y="4191000"/>
            <a:ext cx="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8" name="Line 30"/>
          <p:cNvSpPr>
            <a:spLocks noChangeShapeType="1"/>
          </p:cNvSpPr>
          <p:nvPr/>
        </p:nvSpPr>
        <p:spPr bwMode="auto">
          <a:xfrm>
            <a:off x="5715000" y="4191000"/>
            <a:ext cx="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9" name="Line 31"/>
          <p:cNvSpPr>
            <a:spLocks noChangeShapeType="1"/>
          </p:cNvSpPr>
          <p:nvPr/>
        </p:nvSpPr>
        <p:spPr bwMode="auto">
          <a:xfrm>
            <a:off x="5867400" y="4191000"/>
            <a:ext cx="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0" name="Line 32"/>
          <p:cNvSpPr>
            <a:spLocks noChangeShapeType="1"/>
          </p:cNvSpPr>
          <p:nvPr/>
        </p:nvSpPr>
        <p:spPr bwMode="auto">
          <a:xfrm>
            <a:off x="5410200" y="4572000"/>
            <a:ext cx="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1" name="Line 33"/>
          <p:cNvSpPr>
            <a:spLocks noChangeShapeType="1"/>
          </p:cNvSpPr>
          <p:nvPr/>
        </p:nvSpPr>
        <p:spPr bwMode="auto">
          <a:xfrm>
            <a:off x="5562600" y="4572000"/>
            <a:ext cx="0" cy="228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2" name="Line 36"/>
          <p:cNvSpPr>
            <a:spLocks noChangeShapeType="1"/>
          </p:cNvSpPr>
          <p:nvPr/>
        </p:nvSpPr>
        <p:spPr bwMode="auto">
          <a:xfrm flipV="1">
            <a:off x="5334000" y="4235450"/>
            <a:ext cx="685800" cy="1841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Kripke</a:t>
            </a:r>
            <a:r>
              <a:rPr lang="en-US" dirty="0" smtClean="0"/>
              <a:t> in fiction</a:t>
            </a:r>
            <a:endParaRPr lang="en-US" dirty="0"/>
          </a:p>
        </p:txBody>
      </p:sp>
      <p:pic>
        <p:nvPicPr>
          <p:cNvPr id="4" name="Picture 3"/>
          <p:cNvPicPr>
            <a:picLocks noChangeAspect="1"/>
          </p:cNvPicPr>
          <p:nvPr/>
        </p:nvPicPr>
        <p:blipFill>
          <a:blip r:embed="rId2"/>
          <a:stretch>
            <a:fillRect/>
          </a:stretch>
        </p:blipFill>
        <p:spPr>
          <a:xfrm>
            <a:off x="1676400" y="990600"/>
            <a:ext cx="5867400" cy="5867400"/>
          </a:xfrm>
          <a:prstGeom prst="rect">
            <a:avLst/>
          </a:prstGeom>
        </p:spPr>
      </p:pic>
    </p:spTree>
    <p:extLst>
      <p:ext uri="{BB962C8B-B14F-4D97-AF65-F5344CB8AC3E}">
        <p14:creationId xmlns:p14="http://schemas.microsoft.com/office/powerpoint/2010/main" val="3966887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dirty="0" smtClean="0">
                <a:latin typeface="Arial" charset="0"/>
                <a:ea typeface="ＭＳ Ｐゴシック" charset="0"/>
                <a:cs typeface="ＭＳ Ｐゴシック" charset="0"/>
              </a:rPr>
              <a:t>Reference</a:t>
            </a:r>
            <a:endParaRPr lang="en-US" dirty="0">
              <a:latin typeface="Arial" charset="0"/>
              <a:ea typeface="ＭＳ Ｐゴシック" charset="0"/>
              <a:cs typeface="ＭＳ Ｐゴシック" charset="0"/>
            </a:endParaRPr>
          </a:p>
        </p:txBody>
      </p:sp>
      <p:sp>
        <p:nvSpPr>
          <p:cNvPr id="49154" name="Rectangle 3"/>
          <p:cNvSpPr>
            <a:spLocks noGrp="1" noChangeArrowheads="1"/>
          </p:cNvSpPr>
          <p:nvPr>
            <p:ph type="body" idx="1"/>
          </p:nvPr>
        </p:nvSpPr>
        <p:spPr/>
        <p:txBody>
          <a:bodyPr/>
          <a:lstStyle/>
          <a:p>
            <a:pPr eaLnBrk="1" hangingPunct="1">
              <a:spcAft>
                <a:spcPts val="6000"/>
              </a:spcAft>
            </a:pPr>
            <a:r>
              <a:rPr lang="en-US" dirty="0">
                <a:latin typeface="Arial" charset="0"/>
                <a:ea typeface="ＭＳ Ｐゴシック" charset="0"/>
                <a:cs typeface="ＭＳ Ｐゴシック" charset="0"/>
              </a:rPr>
              <a:t>According to </a:t>
            </a:r>
            <a:r>
              <a:rPr lang="en-US" dirty="0" smtClean="0">
                <a:latin typeface="Arial" charset="0"/>
                <a:ea typeface="ＭＳ Ｐゴシック" charset="0"/>
                <a:cs typeface="ＭＳ Ｐゴシック" charset="0"/>
              </a:rPr>
              <a:t>the </a:t>
            </a:r>
            <a:r>
              <a:rPr lang="en-US" i="1" dirty="0">
                <a:latin typeface="Arial" charset="0"/>
                <a:ea typeface="ＭＳ Ｐゴシック" charset="0"/>
                <a:cs typeface="ＭＳ Ｐゴシック" charset="0"/>
              </a:rPr>
              <a:t>description </a:t>
            </a:r>
            <a:r>
              <a:rPr lang="en-US" i="1" dirty="0" smtClean="0">
                <a:latin typeface="Arial" charset="0"/>
                <a:ea typeface="ＭＳ Ｐゴシック" charset="0"/>
                <a:cs typeface="ＭＳ Ｐゴシック" charset="0"/>
              </a:rPr>
              <a:t>theory </a:t>
            </a:r>
            <a:r>
              <a:rPr lang="en-US" dirty="0" smtClean="0">
                <a:latin typeface="Arial" charset="0"/>
                <a:ea typeface="ＭＳ Ｐゴシック" charset="0"/>
                <a:cs typeface="ＭＳ Ｐゴシック" charset="0"/>
              </a:rPr>
              <a:t>of reference a </a:t>
            </a:r>
            <a:r>
              <a:rPr lang="en-US" dirty="0">
                <a:latin typeface="Arial" charset="0"/>
                <a:ea typeface="ＭＳ Ｐゴシック" charset="0"/>
                <a:cs typeface="ＭＳ Ｐゴシック" charset="0"/>
              </a:rPr>
              <a:t>name refers to an object in virtue of the object</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satisfying the description associated with the name</a:t>
            </a:r>
            <a:r>
              <a:rPr lang="en-US" altLang="ja-JP" dirty="0" smtClean="0">
                <a:latin typeface="Arial" charset="0"/>
                <a:ea typeface="ＭＳ Ｐゴシック" charset="0"/>
                <a:cs typeface="ＭＳ Ｐゴシック" charset="0"/>
              </a:rPr>
              <a:t>.</a:t>
            </a:r>
          </a:p>
          <a:p>
            <a:pPr eaLnBrk="1" hangingPunct="1">
              <a:spcAft>
                <a:spcPts val="6000"/>
              </a:spcAft>
            </a:pPr>
            <a:r>
              <a:rPr lang="en-US" altLang="ja-JP" dirty="0" smtClean="0">
                <a:latin typeface="Arial" charset="0"/>
                <a:ea typeface="ＭＳ Ｐゴシック" charset="0"/>
                <a:cs typeface="ＭＳ Ｐゴシック" charset="0"/>
              </a:rPr>
              <a:t>Recall Russell’s suggestion the ordinary</a:t>
            </a:r>
            <a:br>
              <a:rPr lang="en-US" altLang="ja-JP" dirty="0" smtClean="0">
                <a:latin typeface="Arial" charset="0"/>
                <a:ea typeface="ＭＳ Ｐゴシック" charset="0"/>
                <a:cs typeface="ＭＳ Ｐゴシック" charset="0"/>
              </a:rPr>
            </a:br>
            <a:r>
              <a:rPr lang="en-US" altLang="ja-JP" dirty="0" smtClean="0">
                <a:latin typeface="Arial" charset="0"/>
                <a:ea typeface="ＭＳ Ｐゴシック" charset="0"/>
                <a:cs typeface="ＭＳ Ｐゴシック" charset="0"/>
              </a:rPr>
              <a:t>proper names are “disguised</a:t>
            </a:r>
            <a:br>
              <a:rPr lang="en-US" altLang="ja-JP" dirty="0" smtClean="0">
                <a:latin typeface="Arial" charset="0"/>
                <a:ea typeface="ＭＳ Ｐゴシック" charset="0"/>
                <a:cs typeface="ＭＳ Ｐゴシック" charset="0"/>
              </a:rPr>
            </a:br>
            <a:r>
              <a:rPr lang="en-US" altLang="ja-JP" dirty="0" smtClean="0">
                <a:latin typeface="Arial" charset="0"/>
                <a:ea typeface="ＭＳ Ｐゴシック" charset="0"/>
                <a:cs typeface="ＭＳ Ｐゴシック" charset="0"/>
              </a:rPr>
              <a:t>descriptions” and </a:t>
            </a:r>
            <a:r>
              <a:rPr lang="en-US" altLang="ja-JP" dirty="0" err="1" smtClean="0">
                <a:latin typeface="Arial" charset="0"/>
                <a:ea typeface="ＭＳ Ｐゴシック" charset="0"/>
                <a:cs typeface="ＭＳ Ｐゴシック" charset="0"/>
              </a:rPr>
              <a:t>Frege’s</a:t>
            </a:r>
            <a:r>
              <a:rPr lang="en-US" altLang="ja-JP" dirty="0" smtClean="0">
                <a:latin typeface="Arial" charset="0"/>
                <a:ea typeface="ＭＳ Ｐゴシック" charset="0"/>
                <a:cs typeface="ＭＳ Ｐゴシック" charset="0"/>
              </a:rPr>
              <a:t> view</a:t>
            </a:r>
            <a:br>
              <a:rPr lang="en-US" altLang="ja-JP" dirty="0" smtClean="0">
                <a:latin typeface="Arial" charset="0"/>
                <a:ea typeface="ＭＳ Ｐゴシック" charset="0"/>
                <a:cs typeface="ＭＳ Ｐゴシック" charset="0"/>
              </a:rPr>
            </a:br>
            <a:r>
              <a:rPr lang="en-US" altLang="ja-JP" dirty="0" smtClean="0">
                <a:latin typeface="Arial" charset="0"/>
                <a:ea typeface="ＭＳ Ｐゴシック" charset="0"/>
                <a:cs typeface="ＭＳ Ｐゴシック" charset="0"/>
              </a:rPr>
              <a:t>that they have senses</a:t>
            </a:r>
          </a:p>
          <a:p>
            <a:pPr eaLnBrk="1" hangingPunct="1">
              <a:spcAft>
                <a:spcPts val="6000"/>
              </a:spcAft>
            </a:pPr>
            <a:r>
              <a:rPr lang="en-US" dirty="0" smtClean="0">
                <a:latin typeface="Arial" charset="0"/>
                <a:ea typeface="ＭＳ Ｐゴシック" charset="0"/>
                <a:cs typeface="ＭＳ Ｐゴシック" charset="0"/>
              </a:rPr>
              <a:t>So the description </a:t>
            </a:r>
            <a:r>
              <a:rPr lang="en-US" dirty="0">
                <a:latin typeface="Arial" charset="0"/>
                <a:ea typeface="ＭＳ Ｐゴシック" charset="0"/>
                <a:cs typeface="ＭＳ Ｐゴシック" charset="0"/>
              </a:rPr>
              <a:t>theory</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is sometimes called </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The</a:t>
            </a:r>
            <a:br>
              <a:rPr lang="en-US" altLang="ja-JP" dirty="0">
                <a:latin typeface="Arial" charset="0"/>
                <a:ea typeface="ＭＳ Ｐゴシック" charset="0"/>
                <a:cs typeface="ＭＳ Ｐゴシック" charset="0"/>
              </a:rPr>
            </a:br>
            <a:r>
              <a:rPr lang="en-US" altLang="ja-JP" dirty="0">
                <a:latin typeface="Arial" charset="0"/>
                <a:ea typeface="ＭＳ Ｐゴシック" charset="0"/>
                <a:cs typeface="ＭＳ Ｐゴシック" charset="0"/>
              </a:rPr>
              <a:t>Russell-</a:t>
            </a:r>
            <a:r>
              <a:rPr lang="en-US" altLang="ja-JP" dirty="0" err="1">
                <a:latin typeface="Arial" charset="0"/>
                <a:ea typeface="ＭＳ Ｐゴシック" charset="0"/>
                <a:cs typeface="ＭＳ Ｐゴシック" charset="0"/>
              </a:rPr>
              <a:t>Frege</a:t>
            </a:r>
            <a:r>
              <a:rPr lang="en-US" altLang="ja-JP" dirty="0">
                <a:latin typeface="Arial" charset="0"/>
                <a:ea typeface="ＭＳ Ｐゴシック" charset="0"/>
                <a:cs typeface="ＭＳ Ｐゴシック" charset="0"/>
              </a:rPr>
              <a:t> View</a:t>
            </a:r>
            <a:r>
              <a:rPr lang="ja-JP" altLang="en-US" dirty="0" smtClean="0">
                <a:latin typeface="Arial" charset="0"/>
                <a:ea typeface="ＭＳ Ｐゴシック" charset="0"/>
                <a:cs typeface="ＭＳ Ｐゴシック" charset="0"/>
              </a:rPr>
              <a:t>”</a:t>
            </a:r>
            <a:endParaRPr lang="en-US" altLang="ja-JP" dirty="0">
              <a:latin typeface="Arial" charset="0"/>
              <a:ea typeface="ＭＳ Ｐゴシック" charset="0"/>
              <a:cs typeface="ＭＳ Ｐゴシック" charset="0"/>
            </a:endParaRPr>
          </a:p>
        </p:txBody>
      </p:sp>
      <p:pic>
        <p:nvPicPr>
          <p:cNvPr id="491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25" y="3657600"/>
            <a:ext cx="312737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685800" y="304800"/>
            <a:ext cx="7772400" cy="838200"/>
          </a:xfrm>
        </p:spPr>
        <p:txBody>
          <a:bodyPr/>
          <a:lstStyle/>
          <a:p>
            <a:pPr eaLnBrk="1" hangingPunct="1"/>
            <a:r>
              <a:rPr lang="en-US">
                <a:latin typeface="Arial" charset="0"/>
                <a:ea typeface="ＭＳ Ｐゴシック" charset="0"/>
                <a:cs typeface="ＭＳ Ｐゴシック" charset="0"/>
              </a:rPr>
              <a:t>If the description fits, it refers</a:t>
            </a:r>
          </a:p>
        </p:txBody>
      </p:sp>
      <p:sp>
        <p:nvSpPr>
          <p:cNvPr id="51202" name="Rectangle 3"/>
          <p:cNvSpPr>
            <a:spLocks noGrp="1" noChangeArrowheads="1"/>
          </p:cNvSpPr>
          <p:nvPr>
            <p:ph type="body" idx="1"/>
          </p:nvPr>
        </p:nvSpPr>
        <p:spPr>
          <a:xfrm>
            <a:off x="2057400" y="1676400"/>
            <a:ext cx="6019800" cy="4419600"/>
          </a:xfrm>
        </p:spPr>
        <p:txBody>
          <a:bodyPr/>
          <a:lstStyle/>
          <a:p>
            <a:pPr algn="r" eaLnBrk="1" hangingPunct="1">
              <a:lnSpc>
                <a:spcPct val="90000"/>
              </a:lnSpc>
              <a:spcAft>
                <a:spcPts val="5400"/>
              </a:spcAft>
            </a:pPr>
            <a:r>
              <a:rPr lang="en-US" dirty="0">
                <a:latin typeface="Arial" charset="0"/>
                <a:ea typeface="ＭＳ Ｐゴシック" charset="0"/>
                <a:cs typeface="ＭＳ Ｐゴシック" charset="0"/>
              </a:rPr>
              <a:t>You can think of the description theory as the if-the-shoe-fits-wear-it account of reference.</a:t>
            </a:r>
          </a:p>
          <a:p>
            <a:pPr algn="r" eaLnBrk="1" hangingPunct="1">
              <a:lnSpc>
                <a:spcPct val="90000"/>
              </a:lnSpc>
              <a:spcAft>
                <a:spcPts val="5400"/>
              </a:spcAft>
            </a:pPr>
            <a:r>
              <a:rPr lang="en-US" dirty="0">
                <a:latin typeface="Arial" charset="0"/>
                <a:ea typeface="ＭＳ Ｐゴシック" charset="0"/>
                <a:cs typeface="ＭＳ Ｐゴシック" charset="0"/>
              </a:rPr>
              <a:t>Names </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attach</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 to objects by carrying descriptions (having senses) that uniquely describe them</a:t>
            </a:r>
            <a:r>
              <a:rPr lang="en-US" altLang="ja-JP" dirty="0" smtClean="0">
                <a:latin typeface="Arial" charset="0"/>
                <a:ea typeface="ＭＳ Ｐゴシック" charset="0"/>
                <a:cs typeface="ＭＳ Ｐゴシック" charset="0"/>
              </a:rPr>
              <a:t>.</a:t>
            </a:r>
          </a:p>
          <a:p>
            <a:pPr algn="r" eaLnBrk="1" hangingPunct="1">
              <a:lnSpc>
                <a:spcPct val="90000"/>
              </a:lnSpc>
              <a:spcAft>
                <a:spcPts val="5400"/>
              </a:spcAft>
            </a:pPr>
            <a:r>
              <a:rPr lang="en-US" dirty="0" err="1">
                <a:latin typeface="Arial" charset="0"/>
                <a:ea typeface="ＭＳ Ｐゴシック" charset="0"/>
                <a:cs typeface="ＭＳ Ｐゴシック" charset="0"/>
              </a:rPr>
              <a:t>Kripke</a:t>
            </a:r>
            <a:r>
              <a:rPr lang="en-US" dirty="0">
                <a:latin typeface="Arial" charset="0"/>
                <a:ea typeface="ＭＳ Ｐゴシック" charset="0"/>
                <a:cs typeface="ＭＳ Ｐゴシック" charset="0"/>
              </a:rPr>
              <a:t> rejects Russell</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a:t>
            </a:r>
            <a:br>
              <a:rPr lang="en-US" altLang="ja-JP" dirty="0">
                <a:latin typeface="Arial" charset="0"/>
                <a:ea typeface="ＭＳ Ｐゴシック" charset="0"/>
                <a:cs typeface="ＭＳ Ｐゴシック" charset="0"/>
              </a:rPr>
            </a:br>
            <a:r>
              <a:rPr lang="en-US" altLang="ja-JP" dirty="0">
                <a:latin typeface="Arial" charset="0"/>
                <a:ea typeface="ＭＳ Ｐゴシック" charset="0"/>
                <a:cs typeface="ＭＳ Ｐゴシック" charset="0"/>
              </a:rPr>
              <a:t>view that ordinary proper</a:t>
            </a:r>
            <a:br>
              <a:rPr lang="en-US" altLang="ja-JP" dirty="0">
                <a:latin typeface="Arial" charset="0"/>
                <a:ea typeface="ＭＳ Ｐゴシック" charset="0"/>
                <a:cs typeface="ＭＳ Ｐゴシック" charset="0"/>
              </a:rPr>
            </a:br>
            <a:r>
              <a:rPr lang="en-US" altLang="ja-JP" dirty="0">
                <a:latin typeface="Arial" charset="0"/>
                <a:ea typeface="ＭＳ Ｐゴシック" charset="0"/>
                <a:cs typeface="ＭＳ Ｐゴシック" charset="0"/>
              </a:rPr>
              <a:t>names are </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disguised</a:t>
            </a:r>
            <a:br>
              <a:rPr lang="en-US" altLang="ja-JP" dirty="0">
                <a:latin typeface="Arial" charset="0"/>
                <a:ea typeface="ＭＳ Ｐゴシック" charset="0"/>
                <a:cs typeface="ＭＳ Ｐゴシック" charset="0"/>
              </a:rPr>
            </a:br>
            <a:r>
              <a:rPr lang="en-US" altLang="ja-JP" dirty="0">
                <a:latin typeface="Arial" charset="0"/>
                <a:ea typeface="ＭＳ Ｐゴシック" charset="0"/>
                <a:cs typeface="ＭＳ Ｐゴシック" charset="0"/>
              </a:rPr>
              <a:t>descriptions.</a:t>
            </a:r>
            <a:r>
              <a:rPr lang="ja-JP" altLang="en-US" dirty="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a:p>
            <a:pPr algn="r" eaLnBrk="1" hangingPunct="1">
              <a:lnSpc>
                <a:spcPct val="90000"/>
              </a:lnSpc>
              <a:spcAft>
                <a:spcPts val="5400"/>
              </a:spcAft>
            </a:pPr>
            <a:endParaRPr lang="en-US" altLang="ja-JP" dirty="0">
              <a:latin typeface="Arial" charset="0"/>
              <a:ea typeface="ＭＳ Ｐゴシック" charset="0"/>
              <a:cs typeface="ＭＳ Ｐゴシック" charset="0"/>
            </a:endParaRPr>
          </a:p>
        </p:txBody>
      </p:sp>
      <p:pic>
        <p:nvPicPr>
          <p:cNvPr id="512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38600"/>
            <a:ext cx="37211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Kripke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Causal Theory</a:t>
            </a:r>
            <a:endParaRPr lang="en-US">
              <a:latin typeface="Arial" charset="0"/>
              <a:ea typeface="ＭＳ Ｐゴシック" charset="0"/>
              <a:cs typeface="ＭＳ Ｐゴシック" charset="0"/>
            </a:endParaRPr>
          </a:p>
        </p:txBody>
      </p:sp>
      <p:sp>
        <p:nvSpPr>
          <p:cNvPr id="53250" name="Rectangle 3"/>
          <p:cNvSpPr>
            <a:spLocks noGrp="1" noChangeArrowheads="1"/>
          </p:cNvSpPr>
          <p:nvPr>
            <p:ph type="body" idx="1"/>
          </p:nvPr>
        </p:nvSpPr>
        <p:spPr/>
        <p:txBody>
          <a:bodyPr/>
          <a:lstStyle/>
          <a:p>
            <a:pPr eaLnBrk="1" hangingPunct="1">
              <a:spcAft>
                <a:spcPts val="6000"/>
              </a:spcAft>
            </a:pPr>
            <a:r>
              <a:rPr lang="en-US">
                <a:latin typeface="Arial" charset="0"/>
                <a:ea typeface="ＭＳ Ｐゴシック" charset="0"/>
                <a:cs typeface="ＭＳ Ｐゴシック" charset="0"/>
              </a:rPr>
              <a:t>Ordinary proper names are mere tags (they don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 have senses or convey descriptions).</a:t>
            </a:r>
          </a:p>
          <a:p>
            <a:pPr eaLnBrk="1" hangingPunct="1">
              <a:spcAft>
                <a:spcPts val="6000"/>
              </a:spcAft>
            </a:pPr>
            <a:r>
              <a:rPr lang="en-US">
                <a:latin typeface="Arial" charset="0"/>
                <a:ea typeface="ＭＳ Ｐゴシック" charset="0"/>
                <a:cs typeface="ＭＳ Ｐゴシック" charset="0"/>
              </a:rPr>
              <a:t>We confer names on objects by tagging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baptizing,</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dubbing</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or</a:t>
            </a:r>
          </a:p>
          <a:p>
            <a:pPr eaLnBrk="1" hangingPunct="1">
              <a:spcAft>
                <a:spcPts val="6000"/>
              </a:spcAft>
            </a:pPr>
            <a:r>
              <a:rPr lang="en-US">
                <a:latin typeface="Arial" charset="0"/>
                <a:ea typeface="ＭＳ Ｐゴシック" charset="0"/>
                <a:cs typeface="ＭＳ Ｐゴシック" charset="0"/>
              </a:rPr>
              <a:t>By means of descriptions that </a:t>
            </a:r>
            <a:r>
              <a:rPr lang="en-US" i="1">
                <a:latin typeface="Arial" charset="0"/>
                <a:ea typeface="ＭＳ Ｐゴシック" charset="0"/>
                <a:cs typeface="ＭＳ Ｐゴシック" charset="0"/>
              </a:rPr>
              <a:t>fix reference.</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685800" y="381000"/>
            <a:ext cx="7772400" cy="685800"/>
          </a:xfrm>
        </p:spPr>
        <p:txBody>
          <a:bodyPr/>
          <a:lstStyle/>
          <a:p>
            <a:pPr eaLnBrk="1" hangingPunct="1"/>
            <a:r>
              <a:rPr lang="en-US" dirty="0">
                <a:latin typeface="Arial" charset="0"/>
                <a:ea typeface="ＭＳ Ｐゴシック" charset="0"/>
                <a:cs typeface="ＭＳ Ｐゴシック" charset="0"/>
              </a:rPr>
              <a:t>Reference-Fixing</a:t>
            </a:r>
          </a:p>
        </p:txBody>
      </p:sp>
      <p:sp>
        <p:nvSpPr>
          <p:cNvPr id="55298" name="Rectangle 3"/>
          <p:cNvSpPr>
            <a:spLocks noGrp="1" noChangeArrowheads="1"/>
          </p:cNvSpPr>
          <p:nvPr>
            <p:ph type="body" idx="1"/>
          </p:nvPr>
        </p:nvSpPr>
        <p:spPr>
          <a:xfrm>
            <a:off x="685800" y="1524000"/>
            <a:ext cx="7772400" cy="4572000"/>
          </a:xfrm>
        </p:spPr>
        <p:txBody>
          <a:bodyPr/>
          <a:lstStyle/>
          <a:p>
            <a:pPr eaLnBrk="1" hangingPunct="1">
              <a:spcAft>
                <a:spcPts val="6000"/>
              </a:spcAft>
            </a:pPr>
            <a:r>
              <a:rPr lang="en-US" u="sng">
                <a:latin typeface="Arial" charset="0"/>
                <a:ea typeface="ＭＳ Ｐゴシック" charset="0"/>
                <a:cs typeface="ＭＳ Ｐゴシック" charset="0"/>
              </a:rPr>
              <a:t>Reference-fixing descriptions are not senses of names or descriptions they </a:t>
            </a:r>
            <a:r>
              <a:rPr lang="ja-JP" altLang="en-US" u="sng">
                <a:latin typeface="Arial" charset="0"/>
                <a:ea typeface="ＭＳ Ｐゴシック" charset="0"/>
                <a:cs typeface="ＭＳ Ｐゴシック" charset="0"/>
              </a:rPr>
              <a:t>“</a:t>
            </a:r>
            <a:r>
              <a:rPr lang="en-US" altLang="ja-JP" u="sng">
                <a:latin typeface="Arial" charset="0"/>
                <a:ea typeface="ＭＳ Ｐゴシック" charset="0"/>
                <a:cs typeface="ＭＳ Ｐゴシック" charset="0"/>
              </a:rPr>
              <a:t>disguise</a:t>
            </a:r>
            <a:r>
              <a:rPr lang="ja-JP" altLang="en-US" u="sng">
                <a:latin typeface="Arial" charset="0"/>
                <a:ea typeface="ＭＳ Ｐゴシック" charset="0"/>
                <a:cs typeface="ＭＳ Ｐゴシック" charset="0"/>
              </a:rPr>
              <a:t>”</a:t>
            </a:r>
            <a:r>
              <a:rPr lang="en-US" altLang="ja-JP" u="sng">
                <a:latin typeface="Arial" charset="0"/>
                <a:ea typeface="ＭＳ Ｐゴシック" charset="0"/>
                <a:cs typeface="ＭＳ Ｐゴシック" charset="0"/>
              </a:rPr>
              <a:t>!</a:t>
            </a:r>
            <a:endParaRPr lang="en-US" altLang="ja-JP">
              <a:latin typeface="Arial" charset="0"/>
              <a:ea typeface="ＭＳ Ｐゴシック" charset="0"/>
              <a:cs typeface="ＭＳ Ｐゴシック" charset="0"/>
            </a:endParaRPr>
          </a:p>
          <a:p>
            <a:pPr eaLnBrk="1" hangingPunct="1">
              <a:spcAft>
                <a:spcPts val="6000"/>
              </a:spcAft>
            </a:pPr>
            <a:r>
              <a:rPr lang="en-US">
                <a:latin typeface="Arial" charset="0"/>
                <a:ea typeface="ＭＳ Ｐゴシック" charset="0"/>
                <a:cs typeface="ＭＳ Ｐゴシック" charset="0"/>
              </a:rPr>
              <a:t>I can successfully use a name to refer to an object even if I have no idea of the description (if any) by which the reference of the name was fixed.</a:t>
            </a:r>
          </a:p>
          <a:p>
            <a:pPr eaLnBrk="1" hangingPunct="1">
              <a:spcAft>
                <a:spcPts val="6000"/>
              </a:spcAft>
            </a:pPr>
            <a:r>
              <a:rPr lang="en-US">
                <a:latin typeface="Arial" charset="0"/>
                <a:ea typeface="ＭＳ Ｐゴシック" charset="0"/>
                <a:cs typeface="ＭＳ Ｐゴシック" charset="0"/>
              </a:rPr>
              <a:t>Names are passed down in the linguistic community via a causal chain going back to the tagging or descriptive reference-fixing.</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Kind Terms are Tags</a:t>
            </a:r>
            <a:endParaRPr lang="en-US" dirty="0"/>
          </a:p>
        </p:txBody>
      </p:sp>
      <p:sp>
        <p:nvSpPr>
          <p:cNvPr id="3" name="Content Placeholder 2"/>
          <p:cNvSpPr>
            <a:spLocks noGrp="1"/>
          </p:cNvSpPr>
          <p:nvPr>
            <p:ph idx="1"/>
          </p:nvPr>
        </p:nvSpPr>
        <p:spPr>
          <a:xfrm>
            <a:off x="685800" y="1447800"/>
            <a:ext cx="3276600" cy="4648200"/>
          </a:xfrm>
        </p:spPr>
        <p:txBody>
          <a:bodyPr/>
          <a:lstStyle/>
          <a:p>
            <a:r>
              <a:rPr lang="en-US" dirty="0" smtClean="0"/>
              <a:t>“Natural kinds,” like water, also get their names by tagging.</a:t>
            </a:r>
          </a:p>
          <a:p>
            <a:r>
              <a:rPr lang="en-US" dirty="0" smtClean="0"/>
              <a:t>You do not need to know what the stuff is like to tag it successfully</a:t>
            </a:r>
          </a:p>
          <a:p>
            <a:r>
              <a:rPr lang="en-US" dirty="0"/>
              <a:t>O</a:t>
            </a:r>
            <a:r>
              <a:rPr lang="en-US" dirty="0" smtClean="0"/>
              <a:t>r to use the term correctly to designate the stuff that was tagged.</a:t>
            </a:r>
          </a:p>
          <a:p>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819400"/>
            <a:ext cx="2462213"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6"/>
          <p:cNvSpPr>
            <a:spLocks noChangeArrowheads="1"/>
          </p:cNvSpPr>
          <p:nvPr/>
        </p:nvSpPr>
        <p:spPr bwMode="auto">
          <a:xfrm flipH="1">
            <a:off x="4876800" y="2667000"/>
            <a:ext cx="1981200" cy="1143000"/>
          </a:xfrm>
          <a:prstGeom prst="wedgeRoundRectCallout">
            <a:avLst>
              <a:gd name="adj1" fmla="val -41829"/>
              <a:gd name="adj2" fmla="val 77356"/>
              <a:gd name="adj3" fmla="val 16667"/>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120000"/>
              </a:lnSpc>
            </a:pPr>
            <a:r>
              <a:rPr lang="en-US" sz="2000" dirty="0" smtClean="0"/>
              <a:t>Let’s call this</a:t>
            </a:r>
            <a:br>
              <a:rPr lang="en-US" sz="2000" dirty="0" smtClean="0"/>
            </a:br>
            <a:r>
              <a:rPr lang="en-US" sz="2000" dirty="0" smtClean="0"/>
              <a:t>stuff “water”</a:t>
            </a:r>
            <a:endParaRPr lang="en-US" sz="2000" dirty="0"/>
          </a:p>
        </p:txBody>
      </p:sp>
      <p:sp>
        <p:nvSpPr>
          <p:cNvPr id="6" name="Rectangle 5"/>
          <p:cNvSpPr/>
          <p:nvPr/>
        </p:nvSpPr>
        <p:spPr bwMode="auto">
          <a:xfrm>
            <a:off x="0" y="5867400"/>
            <a:ext cx="9144000" cy="990600"/>
          </a:xfrm>
          <a:prstGeom prst="rect">
            <a:avLst/>
          </a:prstGeom>
          <a:blipFill rotWithShape="1">
            <a:blip r:embed="rId3">
              <a:alphaModFix amt="70000"/>
            </a:blip>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9300959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is necessarily H</a:t>
            </a:r>
            <a:r>
              <a:rPr lang="en-US" baseline="-25000" dirty="0" smtClean="0"/>
              <a:t>2</a:t>
            </a:r>
            <a:r>
              <a:rPr lang="en-US" dirty="0" smtClean="0"/>
              <a:t>O</a:t>
            </a:r>
            <a:endParaRPr lang="en-US" dirty="0"/>
          </a:p>
        </p:txBody>
      </p:sp>
      <p:sp>
        <p:nvSpPr>
          <p:cNvPr id="3" name="Content Placeholder 2"/>
          <p:cNvSpPr>
            <a:spLocks noGrp="1"/>
          </p:cNvSpPr>
          <p:nvPr>
            <p:ph idx="1"/>
          </p:nvPr>
        </p:nvSpPr>
        <p:spPr/>
        <p:txBody>
          <a:bodyPr/>
          <a:lstStyle/>
          <a:p>
            <a:r>
              <a:rPr lang="en-US" dirty="0" smtClean="0"/>
              <a:t>“Water” designates H2O at all possible worlds</a:t>
            </a:r>
          </a:p>
          <a:p>
            <a:pPr lvl="1"/>
            <a:r>
              <a:rPr lang="en-US" dirty="0" smtClean="0"/>
              <a:t>For an argument, see Putnam</a:t>
            </a:r>
          </a:p>
          <a:p>
            <a:r>
              <a:rPr lang="en-US" dirty="0" smtClean="0"/>
              <a:t>So </a:t>
            </a:r>
            <a:r>
              <a:rPr lang="en-US" i="1" dirty="0" smtClean="0"/>
              <a:t>necessarily</a:t>
            </a:r>
            <a:r>
              <a:rPr lang="en-US" dirty="0" smtClean="0"/>
              <a:t> water is H2O</a:t>
            </a:r>
          </a:p>
          <a:p>
            <a:r>
              <a:rPr lang="en-US" dirty="0" smtClean="0"/>
              <a:t>And the claim is that this is necessity </a:t>
            </a:r>
            <a:r>
              <a:rPr lang="en-US" i="1" dirty="0" smtClean="0"/>
              <a:t>de re</a:t>
            </a:r>
            <a:r>
              <a:rPr lang="en-US" dirty="0" smtClean="0"/>
              <a:t>:</a:t>
            </a:r>
          </a:p>
          <a:p>
            <a:pPr lvl="1"/>
            <a:r>
              <a:rPr lang="en-US" dirty="0" smtClean="0"/>
              <a:t>i.e. it isn’t just that water is “by definition” H2O (because it isn’t): whatever we call it </a:t>
            </a:r>
            <a:r>
              <a:rPr lang="en-US" i="1" dirty="0" smtClean="0"/>
              <a:t>this stuff</a:t>
            </a:r>
            <a:r>
              <a:rPr lang="en-US" dirty="0" smtClean="0"/>
              <a:t> is necessarily H2O</a:t>
            </a:r>
          </a:p>
          <a:p>
            <a:pPr lvl="1"/>
            <a:r>
              <a:rPr lang="en-US" dirty="0" smtClean="0"/>
              <a:t>Note: this is the kind of modality </a:t>
            </a:r>
            <a:r>
              <a:rPr lang="en-US" dirty="0" err="1" smtClean="0"/>
              <a:t>Quine</a:t>
            </a:r>
            <a:r>
              <a:rPr lang="en-US" dirty="0" smtClean="0"/>
              <a:t>—who insists that necessity can only attach to </a:t>
            </a:r>
            <a:r>
              <a:rPr lang="en-US" i="1" dirty="0" smtClean="0"/>
              <a:t>sentences</a:t>
            </a:r>
            <a:r>
              <a:rPr lang="en-US" dirty="0" smtClean="0"/>
              <a:t>—rejects modality in this sense.</a:t>
            </a:r>
            <a:endParaRPr lang="en-US" dirty="0"/>
          </a:p>
        </p:txBody>
      </p:sp>
    </p:spTree>
    <p:extLst>
      <p:ext uri="{BB962C8B-B14F-4D97-AF65-F5344CB8AC3E}">
        <p14:creationId xmlns:p14="http://schemas.microsoft.com/office/powerpoint/2010/main" val="384092131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85800" y="228600"/>
            <a:ext cx="7772400" cy="1143000"/>
          </a:xfrm>
        </p:spPr>
        <p:txBody>
          <a:bodyPr/>
          <a:lstStyle/>
          <a:p>
            <a:pPr eaLnBrk="1" hangingPunct="1"/>
            <a:r>
              <a:rPr lang="en-US" sz="4000">
                <a:latin typeface="Arial" charset="0"/>
                <a:ea typeface="ＭＳ Ｐゴシック" charset="0"/>
                <a:cs typeface="ＭＳ Ｐゴシック" charset="0"/>
              </a:rPr>
              <a:t>De Dicto/De Re:</a:t>
            </a:r>
            <a:br>
              <a:rPr lang="en-US" sz="4000">
                <a:latin typeface="Arial" charset="0"/>
                <a:ea typeface="ＭＳ Ｐゴシック" charset="0"/>
                <a:cs typeface="ＭＳ Ｐゴシック" charset="0"/>
              </a:rPr>
            </a:br>
            <a:r>
              <a:rPr lang="en-US" sz="4000">
                <a:latin typeface="Arial" charset="0"/>
                <a:ea typeface="ＭＳ Ｐゴシック" charset="0"/>
                <a:cs typeface="ＭＳ Ｐゴシック" charset="0"/>
              </a:rPr>
              <a:t>Two kinds of aboutness</a:t>
            </a:r>
            <a:endParaRPr lang="en-US">
              <a:latin typeface="Arial" charset="0"/>
              <a:ea typeface="ＭＳ Ｐゴシック" charset="0"/>
              <a:cs typeface="ＭＳ Ｐゴシック" charset="0"/>
            </a:endParaRPr>
          </a:p>
        </p:txBody>
      </p:sp>
      <p:pic>
        <p:nvPicPr>
          <p:cNvPr id="573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4800"/>
            <a:ext cx="2819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3"/>
          <p:cNvSpPr>
            <a:spLocks noGrp="1" noChangeArrowheads="1"/>
          </p:cNvSpPr>
          <p:nvPr>
            <p:ph type="body" idx="1"/>
          </p:nvPr>
        </p:nvSpPr>
        <p:spPr>
          <a:xfrm>
            <a:off x="1295400" y="1752600"/>
            <a:ext cx="7315200" cy="4724400"/>
          </a:xfrm>
        </p:spPr>
        <p:txBody>
          <a:bodyPr/>
          <a:lstStyle/>
          <a:p>
            <a:pPr eaLnBrk="1" hangingPunct="1"/>
            <a:r>
              <a:rPr lang="en-US">
                <a:latin typeface="Arial" charset="0"/>
                <a:ea typeface="ＭＳ Ｐゴシック" charset="0"/>
                <a:cs typeface="ＭＳ Ｐゴシック" charset="0"/>
              </a:rPr>
              <a:t>Statements involving belief, desire and modality can be read as </a:t>
            </a:r>
            <a:r>
              <a:rPr lang="en-US" i="1">
                <a:latin typeface="Arial" charset="0"/>
                <a:ea typeface="ＭＳ Ｐゴシック" charset="0"/>
                <a:cs typeface="ＭＳ Ｐゴシック" charset="0"/>
              </a:rPr>
              <a:t>de dicto</a:t>
            </a:r>
            <a:r>
              <a:rPr lang="en-US">
                <a:latin typeface="Arial" charset="0"/>
                <a:ea typeface="ＭＳ Ｐゴシック" charset="0"/>
                <a:cs typeface="ＭＳ Ｐゴシック" charset="0"/>
              </a:rPr>
              <a:t> or </a:t>
            </a:r>
            <a:r>
              <a:rPr lang="en-US" i="1">
                <a:latin typeface="Arial" charset="0"/>
                <a:ea typeface="ＭＳ Ｐゴシック" charset="0"/>
                <a:cs typeface="ＭＳ Ｐゴシック" charset="0"/>
              </a:rPr>
              <a:t>de re.</a:t>
            </a:r>
          </a:p>
          <a:p>
            <a:pPr eaLnBrk="1" hangingPunct="1"/>
            <a:r>
              <a:rPr lang="en-US">
                <a:latin typeface="Arial" charset="0"/>
                <a:ea typeface="ＭＳ Ｐゴシック" charset="0"/>
                <a:cs typeface="ＭＳ Ｐゴシック" charset="0"/>
              </a:rPr>
              <a:t>Example: George believes the tallest man in the room is a professional basketball player.</a:t>
            </a:r>
          </a:p>
          <a:p>
            <a:pPr lvl="3" eaLnBrk="1" hangingPunct="1"/>
            <a:r>
              <a:rPr lang="en-US">
                <a:latin typeface="Arial" charset="0"/>
                <a:ea typeface="ＭＳ Ｐゴシック" charset="0"/>
              </a:rPr>
              <a:t>De dicto: George believes that whoever the tallest man in the room is, that guy is a professional basketball player.</a:t>
            </a:r>
          </a:p>
          <a:p>
            <a:pPr lvl="3" eaLnBrk="1" hangingPunct="1"/>
            <a:r>
              <a:rPr lang="en-US">
                <a:latin typeface="Arial" charset="0"/>
                <a:ea typeface="ＭＳ Ｐゴシック" charset="0"/>
              </a:rPr>
              <a:t>De re: George believes of this guy (who as it happens is the tallest man in the room), that he</a:t>
            </a:r>
            <a:r>
              <a:rPr lang="ja-JP" altLang="en-US">
                <a:latin typeface="Arial" charset="0"/>
                <a:ea typeface="ＭＳ Ｐゴシック" charset="0"/>
              </a:rPr>
              <a:t>’</a:t>
            </a:r>
            <a:r>
              <a:rPr lang="en-US" altLang="ja-JP">
                <a:latin typeface="Arial" charset="0"/>
                <a:ea typeface="ＭＳ Ｐゴシック" charset="0"/>
              </a:rPr>
              <a:t>s a professional basketball player.</a:t>
            </a:r>
            <a:endParaRPr lang="en-US">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Modality de dicto and de re</a:t>
            </a:r>
          </a:p>
        </p:txBody>
      </p:sp>
      <p:sp>
        <p:nvSpPr>
          <p:cNvPr id="59394" name="Rectangle 3"/>
          <p:cNvSpPr>
            <a:spLocks noGrp="1" noChangeArrowheads="1"/>
          </p:cNvSpPr>
          <p:nvPr>
            <p:ph type="body" idx="1"/>
          </p:nvPr>
        </p:nvSpPr>
        <p:spPr/>
        <p:txBody>
          <a:bodyPr/>
          <a:lstStyle/>
          <a:p>
            <a:pPr eaLnBrk="1" hangingPunct="1">
              <a:lnSpc>
                <a:spcPct val="90000"/>
              </a:lnSpc>
              <a:spcAft>
                <a:spcPts val="6600"/>
              </a:spcAft>
            </a:pPr>
            <a:r>
              <a:rPr lang="en-US">
                <a:latin typeface="Arial" charset="0"/>
                <a:ea typeface="ＭＳ Ｐゴシック" charset="0"/>
                <a:cs typeface="ＭＳ Ｐゴシック" charset="0"/>
              </a:rPr>
              <a:t>Necessarily, the president of the United States is a politician.</a:t>
            </a:r>
          </a:p>
          <a:p>
            <a:pPr lvl="1" eaLnBrk="1" hangingPunct="1">
              <a:lnSpc>
                <a:spcPct val="90000"/>
              </a:lnSpc>
              <a:spcAft>
                <a:spcPts val="6600"/>
              </a:spcAft>
            </a:pPr>
            <a:r>
              <a:rPr lang="en-US" b="1">
                <a:latin typeface="Arial" charset="0"/>
                <a:ea typeface="ＭＳ Ｐゴシック" charset="0"/>
              </a:rPr>
              <a:t>De dicto: </a:t>
            </a:r>
            <a:r>
              <a:rPr lang="en-US">
                <a:latin typeface="Arial" charset="0"/>
                <a:ea typeface="ＭＳ Ｐゴシック" charset="0"/>
              </a:rPr>
              <a:t>this seems to be true, since the presidency is an elective government office and, by definition, anyone who occupies that office counts as a politician</a:t>
            </a:r>
          </a:p>
          <a:p>
            <a:pPr lvl="1" eaLnBrk="1" hangingPunct="1">
              <a:lnSpc>
                <a:spcPct val="90000"/>
              </a:lnSpc>
              <a:spcAft>
                <a:spcPts val="6600"/>
              </a:spcAft>
            </a:pPr>
            <a:r>
              <a:rPr lang="en-US" b="1">
                <a:latin typeface="Arial" charset="0"/>
                <a:ea typeface="ＭＳ Ｐゴシック" charset="0"/>
              </a:rPr>
              <a:t>De re: </a:t>
            </a:r>
            <a:r>
              <a:rPr lang="en-US">
                <a:latin typeface="Arial" charset="0"/>
                <a:ea typeface="ＭＳ Ｐゴシック" charset="0"/>
              </a:rPr>
              <a:t>this is false since read this way it says </a:t>
            </a:r>
            <a:r>
              <a:rPr lang="en-US" b="1" i="1">
                <a:latin typeface="Arial" charset="0"/>
                <a:ea typeface="ＭＳ Ｐゴシック" charset="0"/>
              </a:rPr>
              <a:t>of</a:t>
            </a:r>
            <a:r>
              <a:rPr lang="en-US" i="1">
                <a:latin typeface="Arial" charset="0"/>
                <a:ea typeface="ＭＳ Ｐゴシック" charset="0"/>
              </a:rPr>
              <a:t> Barak Obama </a:t>
            </a:r>
            <a:r>
              <a:rPr lang="en-US">
                <a:latin typeface="Arial" charset="0"/>
                <a:ea typeface="ＭＳ Ｐゴシック" charset="0"/>
              </a:rPr>
              <a:t>that </a:t>
            </a:r>
            <a:r>
              <a:rPr lang="en-US" b="1" i="1">
                <a:latin typeface="Arial" charset="0"/>
                <a:ea typeface="ＭＳ Ｐゴシック" charset="0"/>
              </a:rPr>
              <a:t>this guy </a:t>
            </a:r>
            <a:r>
              <a:rPr lang="en-US">
                <a:latin typeface="Arial" charset="0"/>
                <a:ea typeface="ＭＳ Ｐゴシック" charset="0"/>
              </a:rPr>
              <a:t>couldn</a:t>
            </a:r>
            <a:r>
              <a:rPr lang="ja-JP" altLang="en-US">
                <a:latin typeface="Arial" charset="0"/>
                <a:ea typeface="ＭＳ Ｐゴシック" charset="0"/>
              </a:rPr>
              <a:t>’</a:t>
            </a:r>
            <a:r>
              <a:rPr lang="en-US" altLang="ja-JP">
                <a:latin typeface="Arial" charset="0"/>
                <a:ea typeface="ＭＳ Ｐゴシック" charset="0"/>
              </a:rPr>
              <a:t>t have been anything but a politician</a:t>
            </a:r>
            <a:endParaRPr lang="en-US">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Essentialism</a:t>
            </a:r>
          </a:p>
        </p:txBody>
      </p:sp>
      <p:sp>
        <p:nvSpPr>
          <p:cNvPr id="61442" name="Rectangle 3"/>
          <p:cNvSpPr>
            <a:spLocks noGrp="1" noChangeArrowheads="1"/>
          </p:cNvSpPr>
          <p:nvPr>
            <p:ph type="body" idx="1"/>
          </p:nvPr>
        </p:nvSpPr>
        <p:spPr/>
        <p:txBody>
          <a:bodyPr/>
          <a:lstStyle/>
          <a:p>
            <a:pPr eaLnBrk="1" hangingPunct="1">
              <a:spcAft>
                <a:spcPts val="3600"/>
              </a:spcAft>
            </a:pPr>
            <a:r>
              <a:rPr lang="en-US" dirty="0">
                <a:latin typeface="Arial" charset="0"/>
                <a:ea typeface="ＭＳ Ｐゴシック" charset="0"/>
                <a:cs typeface="ＭＳ Ｐゴシック" charset="0"/>
              </a:rPr>
              <a:t>Modality de re commits us to </a:t>
            </a:r>
            <a:r>
              <a:rPr lang="en-US" i="1" dirty="0">
                <a:latin typeface="Arial" charset="0"/>
                <a:ea typeface="ＭＳ Ｐゴシック" charset="0"/>
                <a:cs typeface="ＭＳ Ｐゴシック" charset="0"/>
              </a:rPr>
              <a:t>essentialism</a:t>
            </a:r>
            <a:r>
              <a:rPr lang="en-US" dirty="0" smtClean="0">
                <a:latin typeface="Arial" charset="0"/>
                <a:ea typeface="ＭＳ Ｐゴシック" charset="0"/>
                <a:cs typeface="ＭＳ Ｐゴシック" charset="0"/>
              </a:rPr>
              <a:t>.</a:t>
            </a:r>
          </a:p>
          <a:p>
            <a:pPr lvl="1" eaLnBrk="1" hangingPunct="1">
              <a:spcAft>
                <a:spcPts val="3600"/>
              </a:spcAft>
            </a:pPr>
            <a:r>
              <a:rPr lang="en-US" dirty="0" smtClean="0">
                <a:latin typeface="Arial" charset="0"/>
                <a:ea typeface="ＭＳ Ｐゴシック" charset="0"/>
                <a:cs typeface="ＭＳ Ｐゴシック" charset="0"/>
              </a:rPr>
              <a:t>i.e. to “real” as well as “nominal” essences, in Locke’s terminology</a:t>
            </a:r>
            <a:endParaRPr lang="en-US" dirty="0">
              <a:latin typeface="Arial" charset="0"/>
              <a:ea typeface="ＭＳ Ｐゴシック" charset="0"/>
              <a:cs typeface="ＭＳ Ｐゴシック" charset="0"/>
            </a:endParaRPr>
          </a:p>
          <a:p>
            <a:pPr eaLnBrk="1" hangingPunct="1">
              <a:spcAft>
                <a:spcPts val="3600"/>
              </a:spcAft>
            </a:pPr>
            <a:r>
              <a:rPr lang="en-US" dirty="0">
                <a:latin typeface="Arial" charset="0"/>
                <a:ea typeface="ＭＳ Ｐゴシック" charset="0"/>
                <a:cs typeface="ＭＳ Ｐゴシック" charset="0"/>
              </a:rPr>
              <a:t>Essential property: a property an object (or kind) cannot fail to have.</a:t>
            </a:r>
          </a:p>
          <a:p>
            <a:pPr eaLnBrk="1" hangingPunct="1">
              <a:spcAft>
                <a:spcPts val="3600"/>
              </a:spcAft>
            </a:pPr>
            <a:r>
              <a:rPr lang="en-US" dirty="0">
                <a:latin typeface="Arial" charset="0"/>
                <a:ea typeface="ＭＳ Ｐゴシック" charset="0"/>
                <a:cs typeface="ＭＳ Ｐゴシック" charset="0"/>
              </a:rPr>
              <a:t>Example: being president is not essential to Barak Obama but being human (or at least not being a mosquito or not being a Bank of America credit card account) is essential to him.</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Individual Essences</a:t>
            </a:r>
          </a:p>
        </p:txBody>
      </p:sp>
      <p:sp>
        <p:nvSpPr>
          <p:cNvPr id="63490" name="Rectangle 3"/>
          <p:cNvSpPr>
            <a:spLocks noGrp="1" noChangeArrowheads="1"/>
          </p:cNvSpPr>
          <p:nvPr>
            <p:ph type="body" idx="1"/>
          </p:nvPr>
        </p:nvSpPr>
        <p:spPr/>
        <p:txBody>
          <a:bodyPr/>
          <a:lstStyle/>
          <a:p>
            <a:pPr eaLnBrk="1" hangingPunct="1">
              <a:spcAft>
                <a:spcPts val="6000"/>
              </a:spcAft>
            </a:pPr>
            <a:r>
              <a:rPr lang="en-US">
                <a:latin typeface="Arial" charset="0"/>
                <a:ea typeface="ＭＳ Ｐゴシック" charset="0"/>
                <a:cs typeface="ＭＳ Ｐゴシック" charset="0"/>
              </a:rPr>
              <a:t>This lectern could not have been made of ice.</a:t>
            </a:r>
          </a:p>
          <a:p>
            <a:pPr lvl="1" eaLnBrk="1" hangingPunct="1">
              <a:spcAft>
                <a:spcPts val="6000"/>
              </a:spcAft>
            </a:pPr>
            <a:r>
              <a:rPr lang="en-US">
                <a:latin typeface="Arial" charset="0"/>
                <a:ea typeface="ＭＳ Ｐゴシック" charset="0"/>
              </a:rPr>
              <a:t>Lecterns can be made of ice.</a:t>
            </a:r>
          </a:p>
          <a:p>
            <a:pPr lvl="1" eaLnBrk="1" hangingPunct="1">
              <a:spcAft>
                <a:spcPts val="6000"/>
              </a:spcAft>
            </a:pPr>
            <a:r>
              <a:rPr lang="en-US">
                <a:latin typeface="Arial" charset="0"/>
                <a:ea typeface="ＭＳ Ｐゴシック" charset="0"/>
              </a:rPr>
              <a:t>There could have been a lectern here that looked just like this wooden lectern and was made of ice.</a:t>
            </a:r>
          </a:p>
          <a:p>
            <a:pPr lvl="1" eaLnBrk="1" hangingPunct="1">
              <a:spcAft>
                <a:spcPts val="6000"/>
              </a:spcAft>
            </a:pPr>
            <a:r>
              <a:rPr lang="en-US" i="1">
                <a:latin typeface="Arial" charset="0"/>
                <a:ea typeface="ＭＳ Ｐゴシック" charset="0"/>
              </a:rPr>
              <a:t>But it would not be the same lectern!</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Kripke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Puzzle</a:t>
            </a:r>
            <a:endParaRPr lang="en-US">
              <a:latin typeface="Arial" charset="0"/>
              <a:ea typeface="ＭＳ Ｐゴシック" charset="0"/>
              <a:cs typeface="ＭＳ Ｐゴシック" charset="0"/>
            </a:endParaRPr>
          </a:p>
        </p:txBody>
      </p:sp>
      <p:sp>
        <p:nvSpPr>
          <p:cNvPr id="17410" name="Rectangle 5"/>
          <p:cNvSpPr>
            <a:spLocks noGrp="1" noChangeArrowheads="1"/>
          </p:cNvSpPr>
          <p:nvPr>
            <p:ph type="body" idx="1"/>
          </p:nvPr>
        </p:nvSpPr>
        <p:spPr/>
        <p:txBody>
          <a:bodyPr/>
          <a:lstStyle/>
          <a:p>
            <a:pPr eaLnBrk="1" hangingPunct="1">
              <a:spcAft>
                <a:spcPts val="4200"/>
              </a:spcAft>
            </a:pPr>
            <a:r>
              <a:rPr lang="en-US">
                <a:latin typeface="Arial" charset="0"/>
                <a:ea typeface="ＭＳ Ｐゴシック" charset="0"/>
                <a:cs typeface="ＭＳ Ｐゴシック" charset="0"/>
              </a:rPr>
              <a:t>How are contingent identity statements possible?</a:t>
            </a:r>
          </a:p>
          <a:p>
            <a:pPr lvl="1" eaLnBrk="1" hangingPunct="1">
              <a:spcAft>
                <a:spcPts val="4200"/>
              </a:spcAft>
            </a:pPr>
            <a:r>
              <a:rPr lang="en-US">
                <a:latin typeface="Arial" charset="0"/>
                <a:ea typeface="ＭＳ Ｐゴシック" charset="0"/>
              </a:rPr>
              <a:t>Since everything that exists is necessarily self-identical</a:t>
            </a:r>
          </a:p>
          <a:p>
            <a:pPr eaLnBrk="1" hangingPunct="1">
              <a:spcAft>
                <a:spcPts val="4200"/>
              </a:spcAft>
            </a:pPr>
            <a:r>
              <a:rPr lang="en-US">
                <a:latin typeface="Arial" charset="0"/>
                <a:ea typeface="ＭＳ Ｐゴシック" charset="0"/>
                <a:cs typeface="ＭＳ Ｐゴシック" charset="0"/>
              </a:rPr>
              <a:t>Answer: Contingent identity statements are possible; contingent identity isn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a:t>
            </a:r>
          </a:p>
          <a:p>
            <a:pPr eaLnBrk="1" hangingPunct="1">
              <a:spcAft>
                <a:spcPts val="4200"/>
              </a:spcAft>
            </a:pPr>
            <a:r>
              <a:rPr lang="en-US">
                <a:latin typeface="Arial" charset="0"/>
                <a:ea typeface="ＭＳ Ｐゴシック" charset="0"/>
                <a:cs typeface="ＭＳ Ｐゴシック" charset="0"/>
              </a:rPr>
              <a:t>Solution to the puzzle: referring expressions in some identity statements pick out different objects at different possible worlds.</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Kind Essences</a:t>
            </a:r>
          </a:p>
        </p:txBody>
      </p:sp>
      <p:sp>
        <p:nvSpPr>
          <p:cNvPr id="65538" name="Rectangle 3"/>
          <p:cNvSpPr>
            <a:spLocks noGrp="1" noChangeArrowheads="1"/>
          </p:cNvSpPr>
          <p:nvPr>
            <p:ph type="body" idx="1"/>
          </p:nvPr>
        </p:nvSpPr>
        <p:spPr>
          <a:xfrm>
            <a:off x="685800" y="1600200"/>
            <a:ext cx="7772400" cy="4495800"/>
          </a:xfrm>
        </p:spPr>
        <p:txBody>
          <a:bodyPr/>
          <a:lstStyle/>
          <a:p>
            <a:pPr eaLnBrk="1" hangingPunct="1">
              <a:lnSpc>
                <a:spcPct val="90000"/>
              </a:lnSpc>
              <a:spcAft>
                <a:spcPts val="4200"/>
              </a:spcAft>
            </a:pPr>
            <a:r>
              <a:rPr lang="en-US" dirty="0">
                <a:latin typeface="Arial" charset="0"/>
                <a:ea typeface="ＭＳ Ｐゴシック" charset="0"/>
                <a:cs typeface="ＭＳ Ｐゴシック" charset="0"/>
              </a:rPr>
              <a:t>Water is H</a:t>
            </a:r>
            <a:r>
              <a:rPr lang="en-US" baseline="-25000" dirty="0">
                <a:latin typeface="Arial" charset="0"/>
                <a:ea typeface="ＭＳ Ｐゴシック" charset="0"/>
                <a:cs typeface="ＭＳ Ｐゴシック" charset="0"/>
              </a:rPr>
              <a:t>2</a:t>
            </a:r>
            <a:r>
              <a:rPr lang="en-US" dirty="0">
                <a:latin typeface="Arial" charset="0"/>
                <a:ea typeface="ＭＳ Ｐゴシック" charset="0"/>
                <a:cs typeface="ＭＳ Ｐゴシック" charset="0"/>
              </a:rPr>
              <a:t>O</a:t>
            </a:r>
          </a:p>
          <a:p>
            <a:pPr eaLnBrk="1" hangingPunct="1">
              <a:lnSpc>
                <a:spcPct val="90000"/>
              </a:lnSpc>
              <a:spcAft>
                <a:spcPts val="4200"/>
              </a:spcAft>
            </a:pPr>
            <a:r>
              <a:rPr lang="en-US" dirty="0">
                <a:latin typeface="Arial" charset="0"/>
                <a:ea typeface="ＭＳ Ｐゴシック" charset="0"/>
              </a:rPr>
              <a:t>There could be a colorless, tasteless liquid that behaved just like water and filled lakes, rivers, etc. (same </a:t>
            </a:r>
            <a:r>
              <a:rPr lang="ja-JP" altLang="en-US" dirty="0">
                <a:latin typeface="Arial" charset="0"/>
                <a:ea typeface="ＭＳ Ｐゴシック" charset="0"/>
              </a:rPr>
              <a:t>“</a:t>
            </a:r>
            <a:r>
              <a:rPr lang="en-US" altLang="ja-JP" dirty="0">
                <a:latin typeface="Arial" charset="0"/>
                <a:ea typeface="ＭＳ Ｐゴシック" charset="0"/>
              </a:rPr>
              <a:t>stereotype</a:t>
            </a:r>
            <a:r>
              <a:rPr lang="ja-JP" altLang="en-US" dirty="0">
                <a:latin typeface="Arial" charset="0"/>
                <a:ea typeface="ＭＳ Ｐゴシック" charset="0"/>
              </a:rPr>
              <a:t>”</a:t>
            </a:r>
            <a:r>
              <a:rPr lang="en-US" altLang="ja-JP" dirty="0">
                <a:latin typeface="Arial" charset="0"/>
                <a:ea typeface="ＭＳ Ｐゴシック" charset="0"/>
              </a:rPr>
              <a:t> as water)</a:t>
            </a:r>
          </a:p>
          <a:p>
            <a:pPr eaLnBrk="1" hangingPunct="1">
              <a:lnSpc>
                <a:spcPct val="90000"/>
              </a:lnSpc>
              <a:spcAft>
                <a:spcPts val="4200"/>
              </a:spcAft>
            </a:pPr>
            <a:r>
              <a:rPr lang="en-US" dirty="0">
                <a:latin typeface="Arial" charset="0"/>
                <a:ea typeface="ＭＳ Ｐゴシック" charset="0"/>
              </a:rPr>
              <a:t>It could be that people called this stuff </a:t>
            </a:r>
            <a:r>
              <a:rPr lang="ja-JP" altLang="en-US" dirty="0">
                <a:latin typeface="Arial" charset="0"/>
                <a:ea typeface="ＭＳ Ｐゴシック" charset="0"/>
              </a:rPr>
              <a:t>“</a:t>
            </a:r>
            <a:r>
              <a:rPr lang="en-US" altLang="ja-JP" dirty="0">
                <a:latin typeface="Arial" charset="0"/>
                <a:ea typeface="ＭＳ Ｐゴシック" charset="0"/>
              </a:rPr>
              <a:t>water</a:t>
            </a:r>
            <a:r>
              <a:rPr lang="ja-JP" altLang="en-US" dirty="0">
                <a:latin typeface="Arial" charset="0"/>
                <a:ea typeface="ＭＳ Ｐゴシック" charset="0"/>
              </a:rPr>
              <a:t>”</a:t>
            </a:r>
            <a:endParaRPr lang="en-US" altLang="ja-JP" dirty="0">
              <a:latin typeface="Arial" charset="0"/>
              <a:ea typeface="ＭＳ Ｐゴシック" charset="0"/>
            </a:endParaRPr>
          </a:p>
          <a:p>
            <a:pPr eaLnBrk="1" hangingPunct="1">
              <a:lnSpc>
                <a:spcPct val="90000"/>
              </a:lnSpc>
              <a:spcAft>
                <a:spcPts val="4200"/>
              </a:spcAft>
            </a:pPr>
            <a:r>
              <a:rPr lang="en-US" i="1" dirty="0" smtClean="0">
                <a:latin typeface="Arial" charset="0"/>
                <a:ea typeface="ＭＳ Ｐゴシック" charset="0"/>
              </a:rPr>
              <a:t>Even though </a:t>
            </a:r>
            <a:r>
              <a:rPr lang="en-US" i="1" dirty="0">
                <a:latin typeface="Arial" charset="0"/>
                <a:ea typeface="ＭＳ Ｐゴシック" charset="0"/>
              </a:rPr>
              <a:t>it </a:t>
            </a:r>
            <a:r>
              <a:rPr lang="en-US" i="1" dirty="0" smtClean="0">
                <a:latin typeface="Arial" charset="0"/>
                <a:ea typeface="ＭＳ Ｐゴシック" charset="0"/>
              </a:rPr>
              <a:t>wasn’t </a:t>
            </a:r>
            <a:r>
              <a:rPr lang="en-US" altLang="ja-JP" i="1" dirty="0" smtClean="0">
                <a:latin typeface="Arial" charset="0"/>
                <a:ea typeface="ＭＳ Ｐゴシック" charset="0"/>
              </a:rPr>
              <a:t>water</a:t>
            </a:r>
            <a:endParaRPr lang="en-US" altLang="ja-JP" dirty="0">
              <a:latin typeface="Arial" charset="0"/>
              <a:ea typeface="ＭＳ Ｐゴシック" charset="0"/>
            </a:endParaRPr>
          </a:p>
          <a:p>
            <a:pPr eaLnBrk="1" hangingPunct="1">
              <a:lnSpc>
                <a:spcPct val="90000"/>
              </a:lnSpc>
              <a:spcAft>
                <a:spcPts val="4200"/>
              </a:spcAft>
            </a:pPr>
            <a:r>
              <a:rPr lang="en-US" dirty="0">
                <a:latin typeface="Arial" charset="0"/>
                <a:ea typeface="ＭＳ Ｐゴシック" charset="0"/>
              </a:rPr>
              <a:t>Because the essence of water is it</a:t>
            </a:r>
            <a:r>
              <a:rPr lang="en-US" altLang="ja-JP" dirty="0">
                <a:latin typeface="Arial" charset="0"/>
                <a:ea typeface="ＭＳ Ｐゴシック" charset="0"/>
              </a:rPr>
              <a:t>s molecular structure</a:t>
            </a:r>
            <a:endParaRPr lang="en-US"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5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5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Kripke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Argument</a:t>
            </a:r>
            <a:endParaRPr lang="en-US">
              <a:latin typeface="Arial" charset="0"/>
              <a:ea typeface="ＭＳ Ｐゴシック" charset="0"/>
              <a:cs typeface="ＭＳ Ｐゴシック" charset="0"/>
            </a:endParaRPr>
          </a:p>
        </p:txBody>
      </p:sp>
      <p:pic>
        <p:nvPicPr>
          <p:cNvPr id="675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98713"/>
            <a:ext cx="3289300" cy="445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AutoShape 5"/>
          <p:cNvSpPr>
            <a:spLocks noChangeArrowheads="1"/>
          </p:cNvSpPr>
          <p:nvPr/>
        </p:nvSpPr>
        <p:spPr bwMode="auto">
          <a:xfrm>
            <a:off x="2514600" y="2971800"/>
            <a:ext cx="2209800" cy="1143000"/>
          </a:xfrm>
          <a:prstGeom prst="wedgeRoundRectCallout">
            <a:avLst>
              <a:gd name="adj1" fmla="val -43750"/>
              <a:gd name="adj2" fmla="val 70000"/>
              <a:gd name="adj3" fmla="val 16667"/>
            </a:avLst>
          </a:prstGeom>
          <a:solidFill>
            <a:schemeClr val="accent1"/>
          </a:solidFill>
          <a:ln w="9525">
            <a:solidFill>
              <a:schemeClr val="tx1"/>
            </a:solidFill>
            <a:miter lim="800000"/>
            <a:headEnd/>
            <a:tailEnd/>
          </a:ln>
        </p:spPr>
        <p:txBody>
          <a:bodyPr wrap="none" anchor="ctr"/>
          <a:lstStyle/>
          <a:p>
            <a:pPr algn="ctr"/>
            <a:r>
              <a:rPr lang="en-US"/>
              <a:t>At last!</a:t>
            </a:r>
          </a:p>
        </p:txBody>
      </p:sp>
      <p:sp>
        <p:nvSpPr>
          <p:cNvPr id="67588" name="Text Box 6"/>
          <p:cNvSpPr txBox="1">
            <a:spLocks noChangeArrowheads="1"/>
          </p:cNvSpPr>
          <p:nvPr/>
        </p:nvSpPr>
        <p:spPr bwMode="auto">
          <a:xfrm>
            <a:off x="3886200" y="5562600"/>
            <a:ext cx="5029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a:t>How contingent identity </a:t>
            </a:r>
            <a:r>
              <a:rPr lang="en-US" sz="2800" i="1"/>
              <a:t>statements</a:t>
            </a:r>
            <a:r>
              <a:rPr lang="en-US" sz="2800"/>
              <a:t> are possible</a:t>
            </a:r>
            <a:endParaRPr lang="en-US"/>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Contingent Identity Statements</a:t>
            </a:r>
            <a:endParaRPr lang="en-US" dirty="0"/>
          </a:p>
        </p:txBody>
      </p:sp>
      <p:sp>
        <p:nvSpPr>
          <p:cNvPr id="3" name="Content Placeholder 2"/>
          <p:cNvSpPr>
            <a:spLocks noGrp="1"/>
          </p:cNvSpPr>
          <p:nvPr>
            <p:ph idx="1"/>
          </p:nvPr>
        </p:nvSpPr>
        <p:spPr/>
        <p:txBody>
          <a:bodyPr/>
          <a:lstStyle/>
          <a:p>
            <a:r>
              <a:rPr lang="en-US" dirty="0" smtClean="0"/>
              <a:t>Identity is necessary: everything in necessarily identical with itself and with no other thing.</a:t>
            </a:r>
          </a:p>
          <a:p>
            <a:pPr lvl="1"/>
            <a:r>
              <a:rPr lang="en-US" dirty="0" smtClean="0"/>
              <a:t>Necessarily water = H2O; necessarily heat = molecular motion</a:t>
            </a:r>
          </a:p>
          <a:p>
            <a:pPr lvl="1"/>
            <a:r>
              <a:rPr lang="en-US" dirty="0" smtClean="0"/>
              <a:t>But theoretical identities like these </a:t>
            </a:r>
            <a:r>
              <a:rPr lang="en-US" i="1" dirty="0" smtClean="0"/>
              <a:t>seem</a:t>
            </a:r>
            <a:r>
              <a:rPr lang="en-US" dirty="0" smtClean="0"/>
              <a:t> contingent: it </a:t>
            </a:r>
            <a:r>
              <a:rPr lang="en-US" i="1" dirty="0" smtClean="0"/>
              <a:t>seems</a:t>
            </a:r>
            <a:r>
              <a:rPr lang="en-US" dirty="0" smtClean="0"/>
              <a:t> that we can conceive of states of affairs where they don’t hold.</a:t>
            </a:r>
          </a:p>
          <a:p>
            <a:r>
              <a:rPr lang="en-US" dirty="0" err="1" smtClean="0"/>
              <a:t>Kripke</a:t>
            </a:r>
            <a:r>
              <a:rPr lang="en-US" dirty="0" smtClean="0"/>
              <a:t> proves Necessity of Identity</a:t>
            </a:r>
          </a:p>
          <a:p>
            <a:r>
              <a:rPr lang="en-US" dirty="0" smtClean="0"/>
              <a:t>And then will explain how the “illusion of contingency” arises-and how contingent identity statements </a:t>
            </a:r>
            <a:r>
              <a:rPr lang="en-US" smtClean="0"/>
              <a:t>are possible.</a:t>
            </a:r>
            <a:endParaRPr lang="en-US" dirty="0"/>
          </a:p>
        </p:txBody>
      </p:sp>
    </p:spTree>
    <p:extLst>
      <p:ext uri="{BB962C8B-B14F-4D97-AF65-F5344CB8AC3E}">
        <p14:creationId xmlns:p14="http://schemas.microsoft.com/office/powerpoint/2010/main" val="229155705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609600" y="0"/>
            <a:ext cx="7772400" cy="1143000"/>
          </a:xfrm>
        </p:spPr>
        <p:txBody>
          <a:bodyPr/>
          <a:lstStyle/>
          <a:p>
            <a:pPr eaLnBrk="1" hangingPunct="1"/>
            <a:r>
              <a:rPr lang="en-US">
                <a:latin typeface="Arial" charset="0"/>
                <a:ea typeface="ＭＳ Ｐゴシック" charset="0"/>
                <a:cs typeface="ＭＳ Ｐゴシック" charset="0"/>
              </a:rPr>
              <a:t>Necessity of Identity Argument</a:t>
            </a:r>
          </a:p>
        </p:txBody>
      </p:sp>
      <p:graphicFrame>
        <p:nvGraphicFramePr>
          <p:cNvPr id="33839" name="Group 47"/>
          <p:cNvGraphicFramePr>
            <a:graphicFrameLocks noGrp="1"/>
          </p:cNvGraphicFramePr>
          <p:nvPr>
            <p:ph type="tbl" idx="1"/>
          </p:nvPr>
        </p:nvGraphicFramePr>
        <p:xfrm>
          <a:off x="685800" y="1981200"/>
          <a:ext cx="7772400" cy="4114800"/>
        </p:xfrm>
        <a:graphic>
          <a:graphicData uri="http://schemas.openxmlformats.org/drawingml/2006/table">
            <a:tbl>
              <a:tblPr/>
              <a:tblGrid>
                <a:gridCol w="3886200"/>
                <a:gridCol w="3886200"/>
              </a:tblGrid>
              <a:tr h="1028700">
                <a:tc>
                  <a:txBody>
                    <a:bodyPr/>
                    <a:lstStyle/>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(1) (x)(y)[(x = y) -&gt; (</a:t>
                      </a:r>
                      <a:r>
                        <a:rPr kumimoji="0" lang="en-US" sz="1800" b="0" i="0" u="none" strike="noStrike" cap="none" normalizeH="0" baseline="0" dirty="0" err="1">
                          <a:ln>
                            <a:noFill/>
                          </a:ln>
                          <a:solidFill>
                            <a:schemeClr val="tx1"/>
                          </a:solidFill>
                          <a:effectLst/>
                          <a:latin typeface="Arial" charset="0"/>
                          <a:ea typeface="ＭＳ Ｐゴシック" charset="0"/>
                          <a:cs typeface="ＭＳ Ｐゴシック" charset="0"/>
                        </a:rPr>
                        <a:t>Fx</a:t>
                      </a: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 -&gt; </a:t>
                      </a:r>
                      <a:r>
                        <a:rPr kumimoji="0" lang="en-US" sz="1800" b="0" i="0" u="none" strike="noStrike" cap="none" normalizeH="0" baseline="0" dirty="0" err="1">
                          <a:ln>
                            <a:noFill/>
                          </a:ln>
                          <a:solidFill>
                            <a:schemeClr val="tx1"/>
                          </a:solidFill>
                          <a:effectLst/>
                          <a:latin typeface="Arial" charset="0"/>
                          <a:ea typeface="ＭＳ Ｐゴシック" charset="0"/>
                          <a:cs typeface="ＭＳ Ｐゴシック" charset="0"/>
                        </a:rPr>
                        <a:t>Fy</a:t>
                      </a: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If x = y then whatever property x has, y has and vice versa</a:t>
                      </a:r>
                      <a:endParaRPr kumimoji="0" lang="en-US" sz="20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(2) (x)     (x = x)</a:t>
                      </a:r>
                      <a:endParaRPr kumimoji="0" lang="en-US" sz="20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Everything is necessarily identical with itself</a:t>
                      </a:r>
                      <a:endParaRPr kumimoji="0" lang="en-US" sz="20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(3) (x)(y)(x = y) -&gt; [     (x = x) -&gt;</a:t>
                      </a:r>
                      <a:b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b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           (x = y)]</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If x = y then, if x is necessarily identical with x, y is necessarily identical with x</a:t>
                      </a:r>
                      <a:endParaRPr kumimoji="0" lang="en-US" sz="20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(4) (x)(y)[(x = y) -&gt;      (x = y)]</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60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If x = y then necessarily x = y</a:t>
                      </a:r>
                    </a:p>
                  </a:txBody>
                  <a:tcPr horzOverflow="overflow">
                    <a:lnL>
                      <a:noFill/>
                    </a:lnL>
                    <a:lnR>
                      <a:noFill/>
                    </a:lnR>
                    <a:lnT>
                      <a:noFill/>
                    </a:lnT>
                    <a:lnB>
                      <a:noFill/>
                    </a:lnB>
                    <a:lnTlToBr>
                      <a:noFill/>
                    </a:lnTlToBr>
                    <a:lnBlToTr>
                      <a:noFill/>
                    </a:lnBlToTr>
                    <a:noFill/>
                  </a:tcPr>
                </a:tc>
              </a:tr>
            </a:tbl>
          </a:graphicData>
        </a:graphic>
      </p:graphicFrame>
      <p:sp>
        <p:nvSpPr>
          <p:cNvPr id="69643" name="Rectangle 25"/>
          <p:cNvSpPr>
            <a:spLocks noChangeArrowheads="1"/>
          </p:cNvSpPr>
          <p:nvPr/>
        </p:nvSpPr>
        <p:spPr bwMode="auto">
          <a:xfrm>
            <a:off x="1425575" y="3098800"/>
            <a:ext cx="228600" cy="22860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44" name="Rectangle 28"/>
          <p:cNvSpPr>
            <a:spLocks noChangeArrowheads="1"/>
          </p:cNvSpPr>
          <p:nvPr/>
        </p:nvSpPr>
        <p:spPr bwMode="auto">
          <a:xfrm>
            <a:off x="2743200" y="4114800"/>
            <a:ext cx="228600" cy="22860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45" name="Rectangle 29"/>
          <p:cNvSpPr>
            <a:spLocks noChangeArrowheads="1"/>
          </p:cNvSpPr>
          <p:nvPr/>
        </p:nvSpPr>
        <p:spPr bwMode="auto">
          <a:xfrm>
            <a:off x="1208088" y="4397375"/>
            <a:ext cx="228600" cy="22860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646" name="Rectangle 30"/>
          <p:cNvSpPr>
            <a:spLocks noChangeArrowheads="1"/>
          </p:cNvSpPr>
          <p:nvPr/>
        </p:nvSpPr>
        <p:spPr bwMode="auto">
          <a:xfrm>
            <a:off x="2760663" y="5156200"/>
            <a:ext cx="228600" cy="22860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(4) Is </a:t>
            </a:r>
            <a:r>
              <a:rPr lang="en-US" i="1">
                <a:latin typeface="Arial" charset="0"/>
                <a:ea typeface="ＭＳ Ｐゴシック" charset="0"/>
                <a:cs typeface="ＭＳ Ｐゴシック" charset="0"/>
              </a:rPr>
              <a:t>de re</a:t>
            </a:r>
            <a:r>
              <a:rPr lang="en-US">
                <a:latin typeface="Arial" charset="0"/>
                <a:ea typeface="ＭＳ Ｐゴシック" charset="0"/>
                <a:cs typeface="ＭＳ Ｐゴシック" charset="0"/>
              </a:rPr>
              <a:t>!</a:t>
            </a:r>
          </a:p>
        </p:txBody>
      </p:sp>
      <p:sp>
        <p:nvSpPr>
          <p:cNvPr id="71682" name="Rectangle 4"/>
          <p:cNvSpPr>
            <a:spLocks noGrp="1" noChangeArrowheads="1"/>
          </p:cNvSpPr>
          <p:nvPr>
            <p:ph type="body" idx="1"/>
          </p:nvPr>
        </p:nvSpPr>
        <p:spPr/>
        <p:txBody>
          <a:bodyPr/>
          <a:lstStyle/>
          <a:p>
            <a:pPr eaLnBrk="1" hangingPunct="1">
              <a:spcAft>
                <a:spcPts val="6600"/>
              </a:spcAft>
            </a:pPr>
            <a:r>
              <a:rPr lang="en-US">
                <a:latin typeface="Arial" charset="0"/>
                <a:ea typeface="ＭＳ Ｐゴシック" charset="0"/>
                <a:cs typeface="ＭＳ Ｐゴシック" charset="0"/>
              </a:rPr>
              <a:t>(4) says </a:t>
            </a:r>
            <a:r>
              <a:rPr lang="en-US" i="1">
                <a:latin typeface="Arial" charset="0"/>
                <a:ea typeface="ＭＳ Ｐゴシック" charset="0"/>
                <a:cs typeface="ＭＳ Ｐゴシック" charset="0"/>
              </a:rPr>
              <a:t>of</a:t>
            </a:r>
            <a:r>
              <a:rPr lang="en-US">
                <a:latin typeface="Arial" charset="0"/>
                <a:ea typeface="ＭＳ Ｐゴシック" charset="0"/>
                <a:cs typeface="ＭＳ Ｐゴシック" charset="0"/>
              </a:rPr>
              <a:t> this thing x, a.k.a. y, that it is necessarily self-identical</a:t>
            </a:r>
          </a:p>
          <a:p>
            <a:pPr eaLnBrk="1" hangingPunct="1">
              <a:spcAft>
                <a:spcPts val="6600"/>
              </a:spcAft>
            </a:pPr>
            <a:r>
              <a:rPr lang="en-US" i="1">
                <a:latin typeface="Arial" charset="0"/>
                <a:ea typeface="ＭＳ Ｐゴシック" charset="0"/>
                <a:cs typeface="ＭＳ Ｐゴシック" charset="0"/>
              </a:rPr>
              <a:t>It does not say anything about </a:t>
            </a:r>
            <a:r>
              <a:rPr lang="en-US" i="1" u="sng">
                <a:latin typeface="Arial" charset="0"/>
                <a:ea typeface="ＭＳ Ｐゴシック" charset="0"/>
                <a:cs typeface="ＭＳ Ｐゴシック" charset="0"/>
              </a:rPr>
              <a:t>statements</a:t>
            </a:r>
            <a:r>
              <a:rPr lang="en-US" i="1">
                <a:latin typeface="Arial" charset="0"/>
                <a:ea typeface="ＭＳ Ｐゴシック" charset="0"/>
                <a:cs typeface="ＭＳ Ｐゴシック" charset="0"/>
              </a:rPr>
              <a:t> at all. It says that for every </a:t>
            </a:r>
            <a:r>
              <a:rPr lang="en-US" i="1" u="sng">
                <a:latin typeface="Arial" charset="0"/>
                <a:ea typeface="ＭＳ Ｐゴシック" charset="0"/>
                <a:cs typeface="ＭＳ Ｐゴシック" charset="0"/>
              </a:rPr>
              <a:t>object x</a:t>
            </a:r>
            <a:r>
              <a:rPr lang="en-US" i="1">
                <a:latin typeface="Arial" charset="0"/>
                <a:ea typeface="ＭＳ Ｐゴシック" charset="0"/>
                <a:cs typeface="ＭＳ Ｐゴシック" charset="0"/>
              </a:rPr>
              <a:t> and </a:t>
            </a:r>
            <a:r>
              <a:rPr lang="en-US" i="1" u="sng">
                <a:latin typeface="Arial" charset="0"/>
                <a:ea typeface="ＭＳ Ｐゴシック" charset="0"/>
                <a:cs typeface="ＭＳ Ｐゴシック" charset="0"/>
              </a:rPr>
              <a:t>object y</a:t>
            </a:r>
            <a:r>
              <a:rPr lang="en-US" i="1">
                <a:latin typeface="Arial" charset="0"/>
                <a:ea typeface="ＭＳ Ｐゴシック" charset="0"/>
                <a:cs typeface="ＭＳ Ｐゴシック" charset="0"/>
              </a:rPr>
              <a:t>, if x and y are the same object then it is necessary that x and y are the same object.</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Contingent identity </a:t>
            </a:r>
            <a:r>
              <a:rPr lang="en-US" u="sng">
                <a:latin typeface="Arial" charset="0"/>
                <a:ea typeface="ＭＳ Ｐゴシック" charset="0"/>
                <a:cs typeface="ＭＳ Ｐゴシック" charset="0"/>
              </a:rPr>
              <a:t>statements</a:t>
            </a:r>
            <a:endParaRPr lang="en-US">
              <a:latin typeface="Arial" charset="0"/>
              <a:ea typeface="ＭＳ Ｐゴシック" charset="0"/>
              <a:cs typeface="ＭＳ Ｐゴシック" charset="0"/>
            </a:endParaRPr>
          </a:p>
        </p:txBody>
      </p:sp>
      <p:sp>
        <p:nvSpPr>
          <p:cNvPr id="73730" name="Rectangle 3"/>
          <p:cNvSpPr>
            <a:spLocks noGrp="1" noChangeArrowheads="1"/>
          </p:cNvSpPr>
          <p:nvPr>
            <p:ph type="body" idx="1"/>
          </p:nvPr>
        </p:nvSpPr>
        <p:spPr/>
        <p:txBody>
          <a:bodyPr/>
          <a:lstStyle/>
          <a:p>
            <a:pPr eaLnBrk="1" hangingPunct="1">
              <a:spcAft>
                <a:spcPts val="7200"/>
              </a:spcAft>
            </a:pPr>
            <a:r>
              <a:rPr lang="en-US">
                <a:latin typeface="Arial" charset="0"/>
                <a:ea typeface="ＭＳ Ｐゴシック" charset="0"/>
                <a:cs typeface="ＭＳ Ｐゴシック" charset="0"/>
              </a:rPr>
              <a:t>Identity </a:t>
            </a:r>
            <a:r>
              <a:rPr lang="en-US" i="1">
                <a:latin typeface="Arial" charset="0"/>
                <a:ea typeface="ＭＳ Ｐゴシック" charset="0"/>
                <a:cs typeface="ＭＳ Ｐゴシック" charset="0"/>
              </a:rPr>
              <a:t>statements</a:t>
            </a:r>
            <a:r>
              <a:rPr lang="en-US">
                <a:latin typeface="Arial" charset="0"/>
                <a:ea typeface="ＭＳ Ｐゴシック" charset="0"/>
                <a:cs typeface="ＭＳ Ｐゴシック" charset="0"/>
              </a:rPr>
              <a:t> can be contingent because the referring expressions they contain may pick out different objects at different possible worlds.</a:t>
            </a:r>
          </a:p>
          <a:p>
            <a:pPr eaLnBrk="1" hangingPunct="1">
              <a:spcAft>
                <a:spcPts val="7200"/>
              </a:spcAft>
            </a:pPr>
            <a:r>
              <a:rPr lang="en-US">
                <a:latin typeface="Arial" charset="0"/>
                <a:ea typeface="ＭＳ Ｐゴシック" charset="0"/>
                <a:cs typeface="ＭＳ Ｐゴシック" charset="0"/>
              </a:rPr>
              <a:t>The first Postmaster General = the inventor of bifocals is contingent because</a:t>
            </a:r>
          </a:p>
          <a:p>
            <a:pPr eaLnBrk="1" hangingPunct="1">
              <a:spcAft>
                <a:spcPts val="7200"/>
              </a:spcAft>
            </a:pP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first Postmaster General</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and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inventor of bifocals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are not rigid designators.</a:t>
            </a:r>
            <a:endParaRPr lang="en-US">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762000" y="0"/>
            <a:ext cx="7772400" cy="762000"/>
          </a:xfrm>
        </p:spPr>
        <p:txBody>
          <a:bodyPr/>
          <a:lstStyle/>
          <a:p>
            <a:pPr eaLnBrk="1" hangingPunct="1"/>
            <a:r>
              <a:rPr lang="en-US">
                <a:latin typeface="Arial" charset="0"/>
                <a:ea typeface="ＭＳ Ｐゴシック" charset="0"/>
                <a:cs typeface="ＭＳ Ｐゴシック" charset="0"/>
              </a:rPr>
              <a:t>Two possible worlds</a:t>
            </a:r>
          </a:p>
        </p:txBody>
      </p:sp>
      <p:sp>
        <p:nvSpPr>
          <p:cNvPr id="75778" name="Rectangle 4"/>
          <p:cNvSpPr>
            <a:spLocks noChangeArrowheads="1"/>
          </p:cNvSpPr>
          <p:nvPr/>
        </p:nvSpPr>
        <p:spPr bwMode="auto">
          <a:xfrm>
            <a:off x="304800" y="1143000"/>
            <a:ext cx="4267200" cy="472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5779" name="Rectangle 5"/>
          <p:cNvSpPr>
            <a:spLocks noChangeArrowheads="1"/>
          </p:cNvSpPr>
          <p:nvPr/>
        </p:nvSpPr>
        <p:spPr bwMode="auto">
          <a:xfrm>
            <a:off x="4572000" y="1143000"/>
            <a:ext cx="4267200" cy="4724400"/>
          </a:xfrm>
          <a:prstGeom prst="rect">
            <a:avLst/>
          </a:prstGeom>
          <a:solidFill>
            <a:schemeClr val="accent1"/>
          </a:solidFill>
          <a:ln w="9525">
            <a:solidFill>
              <a:schemeClr val="tx1"/>
            </a:solidFill>
            <a:miter lim="800000"/>
            <a:headEnd/>
            <a:tailEnd/>
          </a:ln>
        </p:spPr>
        <p:txBody>
          <a:bodyPr wrap="none" anchor="ctr"/>
          <a:lstStyle/>
          <a:p>
            <a:endParaRPr lang="en-US"/>
          </a:p>
        </p:txBody>
      </p:sp>
      <p:pic>
        <p:nvPicPr>
          <p:cNvPr id="75780" name="Picture 7"/>
          <p:cNvPicPr>
            <a:picLocks noChangeAspect="1" noChangeArrowheads="1"/>
          </p:cNvPicPr>
          <p:nvPr/>
        </p:nvPicPr>
        <p:blipFill>
          <a:blip r:embed="rId3">
            <a:extLst>
              <a:ext uri="{28A0092B-C50C-407E-A947-70E740481C1C}">
                <a14:useLocalDpi xmlns:a14="http://schemas.microsoft.com/office/drawing/2010/main" val="0"/>
              </a:ext>
            </a:extLst>
          </a:blip>
          <a:srcRect l="60" t="-61" r="5658" b="61"/>
          <a:stretch>
            <a:fillRect/>
          </a:stretch>
        </p:blipFill>
        <p:spPr bwMode="auto">
          <a:xfrm flipH="1">
            <a:off x="312738" y="3243263"/>
            <a:ext cx="2513012"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 Box 8"/>
          <p:cNvSpPr txBox="1">
            <a:spLocks noChangeArrowheads="1"/>
          </p:cNvSpPr>
          <p:nvPr/>
        </p:nvSpPr>
        <p:spPr bwMode="auto">
          <a:xfrm>
            <a:off x="762000" y="1143000"/>
            <a:ext cx="2522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The Actual World</a:t>
            </a:r>
          </a:p>
        </p:txBody>
      </p:sp>
      <p:sp>
        <p:nvSpPr>
          <p:cNvPr id="75782" name="Text Box 9"/>
          <p:cNvSpPr txBox="1">
            <a:spLocks noChangeArrowheads="1"/>
          </p:cNvSpPr>
          <p:nvPr/>
        </p:nvSpPr>
        <p:spPr bwMode="auto">
          <a:xfrm>
            <a:off x="457200" y="1752600"/>
            <a:ext cx="13874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First Postmaster General</a:t>
            </a:r>
            <a:endParaRPr lang="en-US"/>
          </a:p>
        </p:txBody>
      </p:sp>
      <p:sp>
        <p:nvSpPr>
          <p:cNvPr id="75783" name="Text Box 10"/>
          <p:cNvSpPr txBox="1">
            <a:spLocks noChangeArrowheads="1"/>
          </p:cNvSpPr>
          <p:nvPr/>
        </p:nvSpPr>
        <p:spPr bwMode="auto">
          <a:xfrm>
            <a:off x="7391400" y="2362200"/>
            <a:ext cx="1238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Inventor</a:t>
            </a:r>
            <a:br>
              <a:rPr lang="en-US" sz="1800"/>
            </a:br>
            <a:r>
              <a:rPr lang="en-US" sz="1800"/>
              <a:t>of Bifocals</a:t>
            </a:r>
          </a:p>
        </p:txBody>
      </p:sp>
      <p:sp>
        <p:nvSpPr>
          <p:cNvPr id="75784" name="Line 11"/>
          <p:cNvSpPr>
            <a:spLocks noChangeShapeType="1"/>
          </p:cNvSpPr>
          <p:nvPr/>
        </p:nvSpPr>
        <p:spPr bwMode="auto">
          <a:xfrm>
            <a:off x="990600" y="2667000"/>
            <a:ext cx="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5785" name="Line 12"/>
          <p:cNvSpPr>
            <a:spLocks noChangeShapeType="1"/>
          </p:cNvSpPr>
          <p:nvPr/>
        </p:nvSpPr>
        <p:spPr bwMode="auto">
          <a:xfrm flipH="1">
            <a:off x="2438400" y="2438400"/>
            <a:ext cx="609600" cy="762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5786" name="Text Box 13"/>
          <p:cNvSpPr txBox="1">
            <a:spLocks noChangeArrowheads="1"/>
          </p:cNvSpPr>
          <p:nvPr/>
        </p:nvSpPr>
        <p:spPr bwMode="auto">
          <a:xfrm>
            <a:off x="5029200" y="1143000"/>
            <a:ext cx="336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Another Possible World</a:t>
            </a:r>
          </a:p>
        </p:txBody>
      </p:sp>
      <p:pic>
        <p:nvPicPr>
          <p:cNvPr id="75787"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810000"/>
            <a:ext cx="18145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8" name="Text Box 15"/>
          <p:cNvSpPr txBox="1">
            <a:spLocks noChangeArrowheads="1"/>
          </p:cNvSpPr>
          <p:nvPr/>
        </p:nvSpPr>
        <p:spPr bwMode="auto">
          <a:xfrm>
            <a:off x="4800600" y="2209800"/>
            <a:ext cx="13874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First Postmaster General</a:t>
            </a:r>
            <a:endParaRPr lang="en-US"/>
          </a:p>
        </p:txBody>
      </p:sp>
      <p:sp>
        <p:nvSpPr>
          <p:cNvPr id="75789" name="Line 16"/>
          <p:cNvSpPr>
            <a:spLocks noChangeShapeType="1"/>
          </p:cNvSpPr>
          <p:nvPr/>
        </p:nvSpPr>
        <p:spPr bwMode="auto">
          <a:xfrm>
            <a:off x="5334000" y="3124200"/>
            <a:ext cx="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7579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3657600"/>
            <a:ext cx="1597025"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91" name="Text Box 18"/>
          <p:cNvSpPr txBox="1">
            <a:spLocks noChangeArrowheads="1"/>
          </p:cNvSpPr>
          <p:nvPr/>
        </p:nvSpPr>
        <p:spPr bwMode="auto">
          <a:xfrm>
            <a:off x="2514600" y="1752600"/>
            <a:ext cx="1238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Inventor</a:t>
            </a:r>
            <a:br>
              <a:rPr lang="en-US" sz="1800"/>
            </a:br>
            <a:r>
              <a:rPr lang="en-US" sz="1800"/>
              <a:t>of Bifocals</a:t>
            </a:r>
          </a:p>
        </p:txBody>
      </p:sp>
      <p:sp>
        <p:nvSpPr>
          <p:cNvPr id="75792" name="Line 19"/>
          <p:cNvSpPr>
            <a:spLocks noChangeShapeType="1"/>
          </p:cNvSpPr>
          <p:nvPr/>
        </p:nvSpPr>
        <p:spPr bwMode="auto">
          <a:xfrm>
            <a:off x="8001000" y="2971800"/>
            <a:ext cx="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5793" name="Text Box 20"/>
          <p:cNvSpPr txBox="1">
            <a:spLocks noChangeArrowheads="1"/>
          </p:cNvSpPr>
          <p:nvPr/>
        </p:nvSpPr>
        <p:spPr bwMode="auto">
          <a:xfrm>
            <a:off x="838200" y="6096000"/>
            <a:ext cx="7604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Benjamin Franklin is self-identical at all possible worlds</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685800" y="0"/>
            <a:ext cx="7772400" cy="914400"/>
          </a:xfrm>
        </p:spPr>
        <p:txBody>
          <a:bodyPr/>
          <a:lstStyle/>
          <a:p>
            <a:pPr eaLnBrk="1" hangingPunct="1"/>
            <a:r>
              <a:rPr lang="en-US">
                <a:latin typeface="Arial" charset="0"/>
                <a:ea typeface="ＭＳ Ｐゴシック" charset="0"/>
                <a:cs typeface="ＭＳ Ｐゴシック" charset="0"/>
              </a:rPr>
              <a:t>The Hard Cases</a:t>
            </a:r>
          </a:p>
        </p:txBody>
      </p:sp>
      <p:sp>
        <p:nvSpPr>
          <p:cNvPr id="77826" name="Rectangle 3"/>
          <p:cNvSpPr>
            <a:spLocks noGrp="1" noChangeArrowheads="1"/>
          </p:cNvSpPr>
          <p:nvPr>
            <p:ph type="body" idx="1"/>
          </p:nvPr>
        </p:nvSpPr>
        <p:spPr>
          <a:xfrm>
            <a:off x="685800" y="1676400"/>
            <a:ext cx="7772400" cy="4419600"/>
          </a:xfrm>
        </p:spPr>
        <p:txBody>
          <a:bodyPr/>
          <a:lstStyle/>
          <a:p>
            <a:pPr eaLnBrk="1" hangingPunct="1">
              <a:spcAft>
                <a:spcPts val="3600"/>
              </a:spcAft>
            </a:pPr>
            <a:r>
              <a:rPr lang="en-US">
                <a:latin typeface="Arial" charset="0"/>
                <a:ea typeface="ＭＳ Ｐゴシック" charset="0"/>
                <a:cs typeface="ＭＳ Ｐゴシック" charset="0"/>
              </a:rPr>
              <a:t>But what about what seem to be contingent identity statements involving rigid designators, e.g.</a:t>
            </a:r>
          </a:p>
          <a:p>
            <a:pPr lvl="1" eaLnBrk="1" hangingPunct="1">
              <a:spcAft>
                <a:spcPts val="3600"/>
              </a:spcAft>
            </a:pPr>
            <a:r>
              <a:rPr lang="en-US">
                <a:latin typeface="Arial" charset="0"/>
                <a:ea typeface="ＭＳ Ｐゴシック" charset="0"/>
              </a:rPr>
              <a:t>Hesperus is Phosphoros</a:t>
            </a:r>
          </a:p>
          <a:p>
            <a:pPr lvl="1" eaLnBrk="1" hangingPunct="1">
              <a:spcAft>
                <a:spcPts val="3600"/>
              </a:spcAft>
            </a:pPr>
            <a:r>
              <a:rPr lang="en-US">
                <a:latin typeface="Arial" charset="0"/>
                <a:ea typeface="ＭＳ Ｐゴシック" charset="0"/>
              </a:rPr>
              <a:t>Heat is the motion of molecules</a:t>
            </a:r>
          </a:p>
          <a:p>
            <a:pPr eaLnBrk="1" hangingPunct="1">
              <a:spcAft>
                <a:spcPts val="3600"/>
              </a:spcAft>
            </a:pPr>
            <a:r>
              <a:rPr lang="en-US">
                <a:latin typeface="Arial" charset="0"/>
                <a:ea typeface="ＭＳ Ｐゴシック" charset="0"/>
                <a:cs typeface="ＭＳ Ｐゴシック" charset="0"/>
              </a:rPr>
              <a:t>The supposed contingency of both these sentences is an </a:t>
            </a:r>
            <a:r>
              <a:rPr lang="en-US" i="1">
                <a:latin typeface="Arial" charset="0"/>
                <a:ea typeface="ＭＳ Ｐゴシック" charset="0"/>
                <a:cs typeface="ＭＳ Ｐゴシック" charset="0"/>
              </a:rPr>
              <a:t>illusion</a:t>
            </a:r>
            <a:r>
              <a:rPr lang="en-US">
                <a:latin typeface="Arial" charset="0"/>
                <a:ea typeface="ＭＳ Ｐゴシック" charset="0"/>
                <a:cs typeface="ＭＳ Ｐゴシック" charset="0"/>
              </a:rPr>
              <a:t>!</a:t>
            </a:r>
          </a:p>
          <a:p>
            <a:pPr eaLnBrk="1" hangingPunct="1">
              <a:spcAft>
                <a:spcPts val="3600"/>
              </a:spcAft>
            </a:pPr>
            <a:r>
              <a:rPr lang="en-US">
                <a:latin typeface="Arial" charset="0"/>
                <a:ea typeface="ＭＳ Ｐゴシック" charset="0"/>
                <a:cs typeface="ＭＳ Ｐゴシック" charset="0"/>
              </a:rPr>
              <a:t>They</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re a posteriori but necessary!</a:t>
            </a:r>
            <a:endParaRPr lang="en-US">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Necessity and a prioriticity</a:t>
            </a:r>
          </a:p>
        </p:txBody>
      </p:sp>
      <p:sp>
        <p:nvSpPr>
          <p:cNvPr id="79874" name="Rectangle 3"/>
          <p:cNvSpPr>
            <a:spLocks noGrp="1" noChangeArrowheads="1"/>
          </p:cNvSpPr>
          <p:nvPr>
            <p:ph type="body" idx="1"/>
          </p:nvPr>
        </p:nvSpPr>
        <p:spPr/>
        <p:txBody>
          <a:bodyPr/>
          <a:lstStyle/>
          <a:p>
            <a:pPr eaLnBrk="1" hangingPunct="1">
              <a:spcAft>
                <a:spcPts val="7200"/>
              </a:spcAft>
            </a:pPr>
            <a:r>
              <a:rPr lang="en-US" dirty="0">
                <a:latin typeface="Arial" charset="0"/>
                <a:ea typeface="ＭＳ Ｐゴシック" charset="0"/>
                <a:cs typeface="ＭＳ Ｐゴシック" charset="0"/>
              </a:rPr>
              <a:t>The illusion of contingency comes from confusing </a:t>
            </a:r>
            <a:r>
              <a:rPr lang="en-US" i="1" dirty="0">
                <a:latin typeface="Arial" charset="0"/>
                <a:ea typeface="ＭＳ Ｐゴシック" charset="0"/>
                <a:cs typeface="ＭＳ Ｐゴシック" charset="0"/>
              </a:rPr>
              <a:t>necessity</a:t>
            </a:r>
            <a:r>
              <a:rPr lang="en-US" dirty="0">
                <a:latin typeface="Arial" charset="0"/>
                <a:ea typeface="ＭＳ Ｐゴシック" charset="0"/>
                <a:cs typeface="ＭＳ Ｐゴシック" charset="0"/>
              </a:rPr>
              <a:t> and </a:t>
            </a:r>
            <a:r>
              <a:rPr lang="en-US" i="1" dirty="0">
                <a:latin typeface="Arial" charset="0"/>
                <a:ea typeface="ＭＳ Ｐゴシック" charset="0"/>
                <a:cs typeface="ＭＳ Ｐゴシック" charset="0"/>
              </a:rPr>
              <a:t>a </a:t>
            </a:r>
            <a:r>
              <a:rPr lang="en-US" i="1" dirty="0" err="1">
                <a:latin typeface="Arial" charset="0"/>
                <a:ea typeface="ＭＳ Ｐゴシック" charset="0"/>
                <a:cs typeface="ＭＳ Ｐゴシック" charset="0"/>
              </a:rPr>
              <a:t>prioriticity</a:t>
            </a:r>
            <a:r>
              <a:rPr lang="en-US" dirty="0">
                <a:latin typeface="Arial" charset="0"/>
                <a:ea typeface="ＭＳ Ｐゴシック" charset="0"/>
                <a:cs typeface="ＭＳ Ｐゴシック" charset="0"/>
              </a:rPr>
              <a:t>!</a:t>
            </a:r>
          </a:p>
          <a:p>
            <a:pPr eaLnBrk="1" hangingPunct="1">
              <a:spcAft>
                <a:spcPts val="7200"/>
              </a:spcAft>
            </a:pPr>
            <a:r>
              <a:rPr lang="en-US" dirty="0">
                <a:latin typeface="Arial" charset="0"/>
                <a:ea typeface="ＭＳ Ｐゴシック" charset="0"/>
                <a:cs typeface="ＭＳ Ｐゴシック" charset="0"/>
              </a:rPr>
              <a:t>Both </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Hesperus = Phosphorus</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 and </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Water = H</a:t>
            </a:r>
            <a:r>
              <a:rPr lang="en-US" altLang="ja-JP" baseline="-25000" dirty="0">
                <a:latin typeface="Arial" charset="0"/>
                <a:ea typeface="ＭＳ Ｐゴシック" charset="0"/>
                <a:cs typeface="ＭＳ Ｐゴシック" charset="0"/>
              </a:rPr>
              <a:t>2</a:t>
            </a:r>
            <a:r>
              <a:rPr lang="en-US" altLang="ja-JP" dirty="0">
                <a:latin typeface="Arial" charset="0"/>
                <a:ea typeface="ＭＳ Ｐゴシック" charset="0"/>
                <a:cs typeface="ＭＳ Ｐゴシック" charset="0"/>
              </a:rPr>
              <a:t>0 are </a:t>
            </a:r>
            <a:r>
              <a:rPr lang="en-US" altLang="ja-JP" i="1" dirty="0">
                <a:latin typeface="Arial" charset="0"/>
                <a:ea typeface="ＭＳ Ｐゴシック" charset="0"/>
                <a:cs typeface="ＭＳ Ｐゴシック" charset="0"/>
              </a:rPr>
              <a:t>a posteriori</a:t>
            </a:r>
          </a:p>
          <a:p>
            <a:pPr eaLnBrk="1" hangingPunct="1">
              <a:spcAft>
                <a:spcPts val="7200"/>
              </a:spcAft>
            </a:pPr>
            <a:r>
              <a:rPr lang="en-US" dirty="0">
                <a:latin typeface="Arial" charset="0"/>
                <a:ea typeface="ＭＳ Ｐゴシック" charset="0"/>
                <a:cs typeface="ＭＳ Ｐゴシック" charset="0"/>
              </a:rPr>
              <a:t>But both are necessary</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609600" y="0"/>
            <a:ext cx="7772400" cy="1143000"/>
          </a:xfrm>
        </p:spPr>
        <p:txBody>
          <a:bodyPr/>
          <a:lstStyle/>
          <a:p>
            <a:pPr eaLnBrk="1" hangingPunct="1"/>
            <a:r>
              <a:rPr lang="en-US">
                <a:latin typeface="Arial" charset="0"/>
                <a:ea typeface="ＭＳ Ｐゴシック" charset="0"/>
                <a:cs typeface="ＭＳ Ｐゴシック" charset="0"/>
              </a:rPr>
              <a:t>Reference-fixing again</a:t>
            </a:r>
          </a:p>
        </p:txBody>
      </p:sp>
      <p:sp>
        <p:nvSpPr>
          <p:cNvPr id="81922" name="Rectangle 3"/>
          <p:cNvSpPr>
            <a:spLocks noGrp="1" noChangeArrowheads="1"/>
          </p:cNvSpPr>
          <p:nvPr>
            <p:ph type="body" idx="1"/>
          </p:nvPr>
        </p:nvSpPr>
        <p:spPr>
          <a:xfrm>
            <a:off x="685800" y="1676400"/>
            <a:ext cx="7772400" cy="4572000"/>
          </a:xfrm>
        </p:spPr>
        <p:txBody>
          <a:bodyPr/>
          <a:lstStyle/>
          <a:p>
            <a:pPr eaLnBrk="1" hangingPunct="1">
              <a:spcAft>
                <a:spcPts val="6600"/>
              </a:spcAft>
            </a:pPr>
            <a:r>
              <a:rPr lang="en-US" dirty="0">
                <a:latin typeface="Arial" charset="0"/>
                <a:ea typeface="ＭＳ Ｐゴシック" charset="0"/>
                <a:cs typeface="ＭＳ Ｐゴシック" charset="0"/>
              </a:rPr>
              <a:t>We fix the reference of </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Hesperus</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 as the heavenly body seen first in the evening and fix the reference of </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Phosphorus</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 as last heavenly body seen in the morning.</a:t>
            </a:r>
          </a:p>
          <a:p>
            <a:pPr eaLnBrk="1" hangingPunct="1">
              <a:spcAft>
                <a:spcPts val="6600"/>
              </a:spcAft>
            </a:pPr>
            <a:r>
              <a:rPr lang="en-US" dirty="0">
                <a:latin typeface="Arial" charset="0"/>
                <a:ea typeface="ＭＳ Ｐゴシック" charset="0"/>
                <a:cs typeface="ＭＳ Ｐゴシック" charset="0"/>
              </a:rPr>
              <a:t>But those descriptions fix the reference of both names to Venus: the names themselves are mere tags.</a:t>
            </a:r>
          </a:p>
          <a:p>
            <a:pPr eaLnBrk="1" hangingPunct="1">
              <a:spcAft>
                <a:spcPts val="6600"/>
              </a:spcAft>
            </a:pPr>
            <a:r>
              <a:rPr lang="en-US" dirty="0">
                <a:latin typeface="Arial" charset="0"/>
                <a:ea typeface="ＭＳ Ｐゴシック" charset="0"/>
                <a:cs typeface="ＭＳ Ｐゴシック" charset="0"/>
              </a:rPr>
              <a:t>So even if a comet yanks Venus away so that Mars is the heavenly body seen first in the evening </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Hesperus</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 still refers to Venus, and not to Mars!</a:t>
            </a:r>
            <a:endParaRPr lang="en-US"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533400" y="0"/>
            <a:ext cx="7772400" cy="1143000"/>
          </a:xfrm>
        </p:spPr>
        <p:txBody>
          <a:bodyPr/>
          <a:lstStyle/>
          <a:p>
            <a:pPr eaLnBrk="1" hangingPunct="1"/>
            <a:r>
              <a:rPr lang="en-US">
                <a:latin typeface="Arial" charset="0"/>
                <a:ea typeface="ＭＳ Ｐゴシック" charset="0"/>
                <a:cs typeface="ＭＳ Ｐゴシック" charset="0"/>
              </a:rPr>
              <a:t>An interesting consequence</a:t>
            </a:r>
          </a:p>
        </p:txBody>
      </p:sp>
      <p:sp>
        <p:nvSpPr>
          <p:cNvPr id="19458" name="Rectangle 3"/>
          <p:cNvSpPr>
            <a:spLocks noGrp="1" noChangeArrowheads="1"/>
          </p:cNvSpPr>
          <p:nvPr>
            <p:ph type="body" idx="1"/>
          </p:nvPr>
        </p:nvSpPr>
        <p:spPr>
          <a:xfrm>
            <a:off x="457200" y="1524000"/>
            <a:ext cx="7086600" cy="4572000"/>
          </a:xfrm>
        </p:spPr>
        <p:txBody>
          <a:bodyPr/>
          <a:lstStyle/>
          <a:p>
            <a:pPr eaLnBrk="1" hangingPunct="1">
              <a:spcAft>
                <a:spcPts val="3000"/>
              </a:spcAft>
            </a:pPr>
            <a:r>
              <a:rPr lang="en-US">
                <a:latin typeface="Arial" charset="0"/>
                <a:ea typeface="ＭＳ Ｐゴシック" charset="0"/>
                <a:cs typeface="ＭＳ Ｐゴシック" charset="0"/>
              </a:rPr>
              <a:t>Mental states are not identical to brain states.</a:t>
            </a:r>
          </a:p>
          <a:p>
            <a:pPr eaLnBrk="1" hangingPunct="1">
              <a:spcAft>
                <a:spcPts val="3000"/>
              </a:spcAft>
            </a:pPr>
            <a:r>
              <a:rPr lang="en-US">
                <a:latin typeface="Arial" charset="0"/>
                <a:ea typeface="ＭＳ Ｐゴシック" charset="0"/>
                <a:cs typeface="ＭＳ Ｐゴシック" charset="0"/>
              </a:rPr>
              <a:t>The Argument</a:t>
            </a:r>
          </a:p>
          <a:p>
            <a:pPr lvl="1" eaLnBrk="1" hangingPunct="1">
              <a:spcAft>
                <a:spcPts val="3000"/>
              </a:spcAft>
            </a:pPr>
            <a:r>
              <a:rPr lang="en-US">
                <a:latin typeface="Arial" charset="0"/>
                <a:ea typeface="ＭＳ Ｐゴシック" charset="0"/>
              </a:rPr>
              <a:t>Mental states are identical</a:t>
            </a:r>
            <a:br>
              <a:rPr lang="en-US">
                <a:latin typeface="Arial" charset="0"/>
                <a:ea typeface="ＭＳ Ｐゴシック" charset="0"/>
              </a:rPr>
            </a:br>
            <a:r>
              <a:rPr lang="en-US">
                <a:latin typeface="Arial" charset="0"/>
                <a:ea typeface="ＭＳ Ｐゴシック" charset="0"/>
              </a:rPr>
              <a:t>to brain states only if that</a:t>
            </a:r>
            <a:br>
              <a:rPr lang="en-US">
                <a:latin typeface="Arial" charset="0"/>
                <a:ea typeface="ＭＳ Ｐゴシック" charset="0"/>
              </a:rPr>
            </a:br>
            <a:r>
              <a:rPr lang="en-US">
                <a:latin typeface="Arial" charset="0"/>
                <a:ea typeface="ＭＳ Ｐゴシック" charset="0"/>
              </a:rPr>
              <a:t>identity is contingent.</a:t>
            </a:r>
          </a:p>
          <a:p>
            <a:pPr lvl="1" eaLnBrk="1" hangingPunct="1">
              <a:spcAft>
                <a:spcPts val="3000"/>
              </a:spcAft>
            </a:pPr>
            <a:r>
              <a:rPr lang="en-US">
                <a:latin typeface="Arial" charset="0"/>
                <a:ea typeface="ＭＳ Ｐゴシック" charset="0"/>
              </a:rPr>
              <a:t>But it can</a:t>
            </a:r>
            <a:r>
              <a:rPr lang="ja-JP" altLang="en-US">
                <a:latin typeface="Arial" charset="0"/>
                <a:ea typeface="ＭＳ Ｐゴシック" charset="0"/>
              </a:rPr>
              <a:t>’</a:t>
            </a:r>
            <a:r>
              <a:rPr lang="en-US" altLang="ja-JP">
                <a:latin typeface="Arial" charset="0"/>
                <a:ea typeface="ＭＳ Ｐゴシック" charset="0"/>
              </a:rPr>
              <a:t>t be contingent.</a:t>
            </a:r>
          </a:p>
          <a:p>
            <a:pPr lvl="1" eaLnBrk="1" hangingPunct="1">
              <a:spcAft>
                <a:spcPts val="3000"/>
              </a:spcAft>
            </a:pPr>
            <a:r>
              <a:rPr lang="en-US">
                <a:latin typeface="Arial" charset="0"/>
                <a:ea typeface="ＭＳ Ｐゴシック" charset="0"/>
              </a:rPr>
              <a:t>So mental states aren</a:t>
            </a:r>
            <a:r>
              <a:rPr lang="ja-JP" altLang="en-US">
                <a:latin typeface="Arial" charset="0"/>
                <a:ea typeface="ＭＳ Ｐゴシック" charset="0"/>
              </a:rPr>
              <a:t>’</a:t>
            </a:r>
            <a:r>
              <a:rPr lang="en-US" altLang="ja-JP">
                <a:latin typeface="Arial" charset="0"/>
                <a:ea typeface="ＭＳ Ｐゴシック" charset="0"/>
              </a:rPr>
              <a:t>t</a:t>
            </a:r>
            <a:br>
              <a:rPr lang="en-US" altLang="ja-JP">
                <a:latin typeface="Arial" charset="0"/>
                <a:ea typeface="ＭＳ Ｐゴシック" charset="0"/>
              </a:rPr>
            </a:br>
            <a:r>
              <a:rPr lang="en-US" altLang="ja-JP">
                <a:latin typeface="Arial" charset="0"/>
                <a:ea typeface="ＭＳ Ｐゴシック" charset="0"/>
              </a:rPr>
              <a:t>identical to brain states.</a:t>
            </a:r>
            <a:endParaRPr lang="en-US">
              <a:latin typeface="Arial" charset="0"/>
              <a:ea typeface="ＭＳ Ｐゴシック" charset="0"/>
            </a:endParaRPr>
          </a:p>
        </p:txBody>
      </p:sp>
      <p:pic>
        <p:nvPicPr>
          <p:cNvPr id="194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971800"/>
            <a:ext cx="26289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Necessary a posteriori</a:t>
            </a:r>
          </a:p>
        </p:txBody>
      </p:sp>
      <p:sp>
        <p:nvSpPr>
          <p:cNvPr id="83970" name="Rectangle 3"/>
          <p:cNvSpPr>
            <a:spLocks noGrp="1" noChangeArrowheads="1"/>
          </p:cNvSpPr>
          <p:nvPr>
            <p:ph type="body" idx="1"/>
          </p:nvPr>
        </p:nvSpPr>
        <p:spPr/>
        <p:txBody>
          <a:bodyPr/>
          <a:lstStyle/>
          <a:p>
            <a:pPr eaLnBrk="1" hangingPunct="1">
              <a:spcAft>
                <a:spcPts val="5400"/>
              </a:spcAft>
            </a:pPr>
            <a:r>
              <a:rPr lang="en-US" dirty="0">
                <a:latin typeface="Arial" charset="0"/>
                <a:ea typeface="ＭＳ Ｐゴシック" charset="0"/>
                <a:cs typeface="ＭＳ Ｐゴシック" charset="0"/>
              </a:rPr>
              <a:t>It could be that the heavenly body we see in the morning is not the same as the heavenly body we see in the evening.</a:t>
            </a:r>
          </a:p>
          <a:p>
            <a:pPr eaLnBrk="1" hangingPunct="1">
              <a:spcAft>
                <a:spcPts val="5400"/>
              </a:spcAft>
            </a:pPr>
            <a:r>
              <a:rPr lang="en-US" dirty="0">
                <a:latin typeface="Arial" charset="0"/>
                <a:ea typeface="ＭＳ Ｐゴシック" charset="0"/>
                <a:cs typeface="ＭＳ Ｐゴシック" charset="0"/>
              </a:rPr>
              <a:t>It is </a:t>
            </a:r>
            <a:r>
              <a:rPr lang="ja-JP" altLang="en-US" dirty="0">
                <a:latin typeface="Arial" charset="0"/>
                <a:ea typeface="ＭＳ Ｐゴシック" charset="0"/>
                <a:cs typeface="ＭＳ Ｐゴシック" charset="0"/>
              </a:rPr>
              <a:t>“</a:t>
            </a:r>
            <a:r>
              <a:rPr lang="en-US" altLang="ja-JP" dirty="0" err="1">
                <a:latin typeface="Arial" charset="0"/>
                <a:ea typeface="ＭＳ Ｐゴシック" charset="0"/>
                <a:cs typeface="ＭＳ Ｐゴシック" charset="0"/>
              </a:rPr>
              <a:t>epistemically</a:t>
            </a:r>
            <a:r>
              <a:rPr lang="en-US" altLang="ja-JP" dirty="0">
                <a:latin typeface="Arial" charset="0"/>
                <a:ea typeface="ＭＳ Ｐゴシック" charset="0"/>
                <a:cs typeface="ＭＳ Ｐゴシック" charset="0"/>
              </a:rPr>
              <a:t> possible</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 that Hesperus ≠ Phosphorus--but that</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not metaphysically possibility!</a:t>
            </a:r>
          </a:p>
          <a:p>
            <a:pPr eaLnBrk="1" hangingPunct="1">
              <a:spcAft>
                <a:spcPts val="5400"/>
              </a:spcAft>
            </a:pPr>
            <a:r>
              <a:rPr lang="en-US" dirty="0">
                <a:latin typeface="Arial" charset="0"/>
                <a:ea typeface="ＭＳ Ｐゴシック" charset="0"/>
                <a:cs typeface="ＭＳ Ｐゴシック" charset="0"/>
              </a:rPr>
              <a:t>We can</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t know whether the heavenly bodies we see in these two circumstances are the same a priori.</a:t>
            </a:r>
          </a:p>
          <a:p>
            <a:pPr eaLnBrk="1" hangingPunct="1">
              <a:spcAft>
                <a:spcPts val="5400"/>
              </a:spcAft>
            </a:pPr>
            <a:r>
              <a:rPr lang="en-US" dirty="0">
                <a:latin typeface="Arial" charset="0"/>
                <a:ea typeface="ＭＳ Ｐゴシック" charset="0"/>
                <a:cs typeface="ＭＳ Ｐゴシック" charset="0"/>
              </a:rPr>
              <a:t>But necessarily Hesperus, a.k.a. Venus = Phosphorus, </a:t>
            </a:r>
            <a:r>
              <a:rPr lang="en-US" dirty="0" err="1">
                <a:latin typeface="Arial" charset="0"/>
                <a:ea typeface="ＭＳ Ｐゴシック" charset="0"/>
                <a:cs typeface="ＭＳ Ｐゴシック" charset="0"/>
              </a:rPr>
              <a:t>a.k.a</a:t>
            </a:r>
            <a:r>
              <a:rPr lang="en-US" dirty="0">
                <a:latin typeface="Arial" charset="0"/>
                <a:ea typeface="ＭＳ Ｐゴシック" charset="0"/>
                <a:cs typeface="ＭＳ Ｐゴシック" charset="0"/>
              </a:rPr>
              <a:t> Venus</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Theoretical Reductions</a:t>
            </a:r>
          </a:p>
        </p:txBody>
      </p:sp>
      <p:sp>
        <p:nvSpPr>
          <p:cNvPr id="86018" name="Rectangle 3"/>
          <p:cNvSpPr>
            <a:spLocks noGrp="1" noChangeArrowheads="1"/>
          </p:cNvSpPr>
          <p:nvPr>
            <p:ph type="body" idx="1"/>
          </p:nvPr>
        </p:nvSpPr>
        <p:spPr>
          <a:xfrm>
            <a:off x="685800" y="1219200"/>
            <a:ext cx="7772400" cy="5181600"/>
          </a:xfrm>
        </p:spPr>
        <p:txBody>
          <a:bodyPr/>
          <a:lstStyle/>
          <a:p>
            <a:pPr eaLnBrk="1" hangingPunct="1"/>
            <a:r>
              <a:rPr lang="en-US" dirty="0">
                <a:latin typeface="Arial" charset="0"/>
                <a:ea typeface="ＭＳ Ｐゴシック" charset="0"/>
                <a:cs typeface="ＭＳ Ｐゴシック" charset="0"/>
              </a:rPr>
              <a:t>Heat is the motion of molecules</a:t>
            </a:r>
          </a:p>
          <a:p>
            <a:pPr eaLnBrk="1" hangingPunct="1"/>
            <a:r>
              <a:rPr lang="en-US" dirty="0">
                <a:latin typeface="Arial" charset="0"/>
                <a:ea typeface="ＭＳ Ｐゴシック" charset="0"/>
                <a:cs typeface="ＭＳ Ｐゴシック" charset="0"/>
              </a:rPr>
              <a:t>This is a posteriori but, according to </a:t>
            </a:r>
            <a:r>
              <a:rPr lang="en-US" dirty="0" err="1">
                <a:latin typeface="Arial" charset="0"/>
                <a:ea typeface="ＭＳ Ｐゴシック" charset="0"/>
                <a:cs typeface="ＭＳ Ｐゴシック" charset="0"/>
              </a:rPr>
              <a:t>Kripke</a:t>
            </a:r>
            <a:r>
              <a:rPr lang="en-US" dirty="0">
                <a:latin typeface="Arial" charset="0"/>
                <a:ea typeface="ＭＳ Ｐゴシック" charset="0"/>
                <a:cs typeface="ＭＳ Ｐゴシック" charset="0"/>
              </a:rPr>
              <a:t>, necessary</a:t>
            </a:r>
          </a:p>
          <a:p>
            <a:pPr eaLnBrk="1" hangingPunct="1"/>
            <a:r>
              <a:rPr lang="en-US" dirty="0">
                <a:latin typeface="Arial" charset="0"/>
                <a:ea typeface="ＭＳ Ｐゴシック" charset="0"/>
                <a:cs typeface="ＭＳ Ｐゴシック" charset="0"/>
              </a:rPr>
              <a:t>Distinguish </a:t>
            </a:r>
            <a:r>
              <a:rPr lang="en-US" i="1" dirty="0">
                <a:latin typeface="Arial" charset="0"/>
                <a:ea typeface="ＭＳ Ｐゴシック" charset="0"/>
                <a:cs typeface="ＭＳ Ｐゴシック" charset="0"/>
              </a:rPr>
              <a:t>heat</a:t>
            </a:r>
            <a:r>
              <a:rPr lang="en-US" dirty="0">
                <a:latin typeface="Arial" charset="0"/>
                <a:ea typeface="ＭＳ Ｐゴシック" charset="0"/>
                <a:cs typeface="ＭＳ Ｐゴシック" charset="0"/>
              </a:rPr>
              <a:t> from </a:t>
            </a:r>
            <a:r>
              <a:rPr lang="en-US" i="1" dirty="0">
                <a:latin typeface="Arial" charset="0"/>
                <a:ea typeface="ＭＳ Ｐゴシック" charset="0"/>
                <a:cs typeface="ＭＳ Ｐゴシック" charset="0"/>
              </a:rPr>
              <a:t>the sensation of heat--</a:t>
            </a:r>
            <a:r>
              <a:rPr lang="en-US" dirty="0">
                <a:latin typeface="Arial" charset="0"/>
                <a:ea typeface="ＭＳ Ｐゴシック" charset="0"/>
                <a:cs typeface="ＭＳ Ｐゴシック" charset="0"/>
              </a:rPr>
              <a:t>the sensation that comes from touching hot </a:t>
            </a:r>
            <a:r>
              <a:rPr lang="en-US" dirty="0" smtClean="0">
                <a:latin typeface="Arial" charset="0"/>
                <a:ea typeface="ＭＳ Ｐゴシック" charset="0"/>
                <a:cs typeface="ＭＳ Ｐゴシック" charset="0"/>
              </a:rPr>
              <a:t>things</a:t>
            </a:r>
          </a:p>
          <a:p>
            <a:pPr lvl="1" eaLnBrk="1" hangingPunct="1"/>
            <a:r>
              <a:rPr lang="en-US" dirty="0" smtClean="0">
                <a:latin typeface="Arial" charset="0"/>
                <a:ea typeface="ＭＳ Ｐゴシック" charset="0"/>
                <a:cs typeface="ＭＳ Ｐゴシック" charset="0"/>
              </a:rPr>
              <a:t>Note: we </a:t>
            </a:r>
            <a:r>
              <a:rPr lang="en-US" i="1" dirty="0" smtClean="0">
                <a:latin typeface="Arial" charset="0"/>
                <a:ea typeface="ＭＳ Ｐゴシック" charset="0"/>
                <a:cs typeface="ＭＳ Ｐゴシック" charset="0"/>
              </a:rPr>
              <a:t>fix</a:t>
            </a:r>
            <a:r>
              <a:rPr lang="en-US"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the definition of heat by reference to the sensation but that doesn’t mean that heat </a:t>
            </a:r>
            <a:r>
              <a:rPr lang="en-US" i="1" dirty="0" smtClean="0">
                <a:latin typeface="Arial" charset="0"/>
                <a:ea typeface="ＭＳ Ｐゴシック" charset="0"/>
                <a:cs typeface="ＭＳ Ｐゴシック" charset="0"/>
              </a:rPr>
              <a:t>is</a:t>
            </a:r>
            <a:r>
              <a:rPr lang="en-US" dirty="0" smtClean="0">
                <a:latin typeface="Arial" charset="0"/>
                <a:ea typeface="ＭＳ Ｐゴシック" charset="0"/>
                <a:cs typeface="ＭＳ Ｐゴシック" charset="0"/>
              </a:rPr>
              <a:t> that sensation or is necessarily associated with that sensation!!!</a:t>
            </a:r>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Heat is the motion of molecules at all possible worlds</a:t>
            </a:r>
          </a:p>
          <a:p>
            <a:pPr eaLnBrk="1" hangingPunct="1"/>
            <a:r>
              <a:rPr lang="en-US" dirty="0">
                <a:latin typeface="Arial" charset="0"/>
                <a:ea typeface="ＭＳ Ｐゴシック" charset="0"/>
                <a:cs typeface="ＭＳ Ｐゴシック" charset="0"/>
              </a:rPr>
              <a:t>But heat </a:t>
            </a:r>
            <a:r>
              <a:rPr lang="en-US" dirty="0" err="1">
                <a:latin typeface="Arial" charset="0"/>
                <a:ea typeface="ＭＳ Ｐゴシック" charset="0"/>
                <a:cs typeface="ＭＳ Ｐゴシック" charset="0"/>
              </a:rPr>
              <a:t>doesn</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t produce the sensation of heat at all possible worlds</a:t>
            </a:r>
            <a:endParaRPr lang="en-US"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1" name="Picture 5"/>
          <p:cNvPicPr>
            <a:picLocks noChangeAspect="1" noChangeArrowheads="1"/>
          </p:cNvPicPr>
          <p:nvPr/>
        </p:nvPicPr>
        <p:blipFill>
          <a:blip r:embed="rId3"/>
          <a:srcRect l="8659" r="7637"/>
          <a:stretch>
            <a:fillRect/>
          </a:stretch>
        </p:blipFill>
        <p:spPr bwMode="auto">
          <a:xfrm>
            <a:off x="6629400" y="0"/>
            <a:ext cx="2359628" cy="2819400"/>
          </a:xfrm>
          <a:prstGeom prst="ellipse">
            <a:avLst/>
          </a:prstGeom>
          <a:ln>
            <a:noFill/>
          </a:ln>
          <a:effectLst>
            <a:softEdge rad="112500"/>
          </a:effectLst>
        </p:spPr>
      </p:pic>
      <p:pic>
        <p:nvPicPr>
          <p:cNvPr id="88066" name="Picture 4"/>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2362200" y="1981200"/>
            <a:ext cx="36576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2"/>
          <p:cNvSpPr>
            <a:spLocks noGrp="1" noChangeArrowheads="1"/>
          </p:cNvSpPr>
          <p:nvPr>
            <p:ph type="title"/>
          </p:nvPr>
        </p:nvSpPr>
        <p:spPr>
          <a:xfrm>
            <a:off x="304800" y="228600"/>
            <a:ext cx="7772400" cy="838200"/>
          </a:xfrm>
        </p:spPr>
        <p:txBody>
          <a:bodyPr/>
          <a:lstStyle/>
          <a:p>
            <a:pPr eaLnBrk="1" hangingPunct="1"/>
            <a:r>
              <a:rPr lang="en-US">
                <a:latin typeface="Arial" charset="0"/>
                <a:ea typeface="ＭＳ Ｐゴシック" charset="0"/>
                <a:cs typeface="ＭＳ Ｐゴシック" charset="0"/>
              </a:rPr>
              <a:t>Enter the Martians</a:t>
            </a:r>
          </a:p>
        </p:txBody>
      </p:sp>
      <p:sp>
        <p:nvSpPr>
          <p:cNvPr id="88068" name="Text Box 6"/>
          <p:cNvSpPr txBox="1">
            <a:spLocks noChangeArrowheads="1"/>
          </p:cNvSpPr>
          <p:nvPr/>
        </p:nvSpPr>
        <p:spPr bwMode="auto">
          <a:xfrm>
            <a:off x="533400" y="5410200"/>
            <a:ext cx="7924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t>The sun feels cold to Martians. Heat causes them to feel the sensation of cold so it is not necessary that heat cause the sensation of heat.</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685800" y="0"/>
            <a:ext cx="7772400" cy="914400"/>
          </a:xfrm>
        </p:spPr>
        <p:txBody>
          <a:bodyPr/>
          <a:lstStyle/>
          <a:p>
            <a:pPr eaLnBrk="1" hangingPunct="1"/>
            <a:r>
              <a:rPr lang="en-US">
                <a:latin typeface="Arial" charset="0"/>
                <a:ea typeface="ＭＳ Ｐゴシック" charset="0"/>
                <a:cs typeface="ＭＳ Ｐゴシック" charset="0"/>
              </a:rPr>
              <a:t>The Illusion of Contingency</a:t>
            </a:r>
          </a:p>
        </p:txBody>
      </p:sp>
      <p:sp>
        <p:nvSpPr>
          <p:cNvPr id="90114" name="Rectangle 3"/>
          <p:cNvSpPr>
            <a:spLocks noGrp="1" noChangeArrowheads="1"/>
          </p:cNvSpPr>
          <p:nvPr>
            <p:ph type="body" idx="1"/>
          </p:nvPr>
        </p:nvSpPr>
        <p:spPr>
          <a:xfrm>
            <a:off x="685800" y="1905000"/>
            <a:ext cx="7772400" cy="4495800"/>
          </a:xfrm>
        </p:spPr>
        <p:txBody>
          <a:bodyPr/>
          <a:lstStyle/>
          <a:p>
            <a:pPr eaLnBrk="1" hangingPunct="1">
              <a:spcAft>
                <a:spcPts val="6600"/>
              </a:spcAft>
            </a:pPr>
            <a:r>
              <a:rPr lang="en-US">
                <a:latin typeface="Arial" charset="0"/>
                <a:ea typeface="ＭＳ Ｐゴシック" charset="0"/>
                <a:cs typeface="ＭＳ Ｐゴシック" charset="0"/>
              </a:rPr>
              <a:t>It</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contingent that </a:t>
            </a:r>
            <a:r>
              <a:rPr lang="en-US" altLang="ja-JP" i="1">
                <a:latin typeface="Arial" charset="0"/>
                <a:ea typeface="ＭＳ Ｐゴシック" charset="0"/>
                <a:cs typeface="ＭＳ Ｐゴシック" charset="0"/>
              </a:rPr>
              <a:t>the sensation of heat</a:t>
            </a:r>
            <a:r>
              <a:rPr lang="en-US" altLang="ja-JP">
                <a:latin typeface="Arial" charset="0"/>
                <a:ea typeface="ＭＳ Ｐゴシック" charset="0"/>
                <a:cs typeface="ＭＳ Ｐゴシック" charset="0"/>
              </a:rPr>
              <a:t> is caused by the motion of molecules.</a:t>
            </a:r>
          </a:p>
          <a:p>
            <a:pPr eaLnBrk="1" hangingPunct="1">
              <a:spcAft>
                <a:spcPts val="6600"/>
              </a:spcAft>
            </a:pPr>
            <a:r>
              <a:rPr lang="en-US">
                <a:latin typeface="Arial" charset="0"/>
                <a:ea typeface="ＭＳ Ｐゴシック" charset="0"/>
                <a:cs typeface="ＭＳ Ｐゴシック" charset="0"/>
              </a:rPr>
              <a:t>It is </a:t>
            </a:r>
            <a:r>
              <a:rPr lang="en-US" i="1">
                <a:latin typeface="Arial" charset="0"/>
                <a:ea typeface="ＭＳ Ｐゴシック" charset="0"/>
                <a:cs typeface="ＭＳ Ｐゴシック" charset="0"/>
              </a:rPr>
              <a:t>not</a:t>
            </a:r>
            <a:r>
              <a:rPr lang="en-US">
                <a:latin typeface="Arial" charset="0"/>
                <a:ea typeface="ＭＳ Ｐゴシック" charset="0"/>
                <a:cs typeface="ＭＳ Ｐゴシック" charset="0"/>
              </a:rPr>
              <a:t> contingent that </a:t>
            </a:r>
            <a:r>
              <a:rPr lang="en-US" i="1">
                <a:latin typeface="Arial" charset="0"/>
                <a:ea typeface="ＭＳ Ｐゴシック" charset="0"/>
                <a:cs typeface="ＭＳ Ｐゴシック" charset="0"/>
              </a:rPr>
              <a:t>heat</a:t>
            </a:r>
            <a:r>
              <a:rPr lang="en-US">
                <a:latin typeface="Arial" charset="0"/>
                <a:ea typeface="ＭＳ Ｐゴシック" charset="0"/>
                <a:cs typeface="ＭＳ Ｐゴシック" charset="0"/>
              </a:rPr>
              <a:t> is the motion of molecules.</a:t>
            </a:r>
          </a:p>
          <a:p>
            <a:pPr eaLnBrk="1" hangingPunct="1">
              <a:spcAft>
                <a:spcPts val="6600"/>
              </a:spcAft>
            </a:pPr>
            <a:r>
              <a:rPr lang="en-US">
                <a:latin typeface="Arial" charset="0"/>
                <a:ea typeface="ＭＳ Ｐゴシック" charset="0"/>
                <a:cs typeface="ＭＳ Ｐゴシック" charset="0"/>
              </a:rPr>
              <a:t>The illusion of contingency comes from confusing </a:t>
            </a:r>
            <a:r>
              <a:rPr lang="en-US" i="1">
                <a:latin typeface="Arial" charset="0"/>
                <a:ea typeface="ＭＳ Ｐゴシック" charset="0"/>
                <a:cs typeface="ＭＳ Ｐゴシック" charset="0"/>
              </a:rPr>
              <a:t>the sensation of heat</a:t>
            </a:r>
            <a:r>
              <a:rPr lang="en-US">
                <a:latin typeface="Arial" charset="0"/>
                <a:ea typeface="ＭＳ Ｐゴシック" charset="0"/>
                <a:cs typeface="ＭＳ Ｐゴシック" charset="0"/>
              </a:rPr>
              <a:t> with </a:t>
            </a:r>
            <a:r>
              <a:rPr lang="en-US" i="1">
                <a:latin typeface="Arial" charset="0"/>
                <a:ea typeface="ＭＳ Ｐゴシック" charset="0"/>
                <a:cs typeface="ＭＳ Ｐゴシック" charset="0"/>
              </a:rPr>
              <a:t>heat</a:t>
            </a:r>
            <a:r>
              <a:rPr lang="en-US">
                <a:latin typeface="Arial" charset="0"/>
                <a:ea typeface="ＭＳ Ｐゴシック" charset="0"/>
                <a:cs typeface="ＭＳ Ｐゴシック" charset="0"/>
              </a:rPr>
              <a:t>.</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609600" y="381000"/>
            <a:ext cx="7772400" cy="1143000"/>
          </a:xfrm>
        </p:spPr>
        <p:txBody>
          <a:bodyPr/>
          <a:lstStyle/>
          <a:p>
            <a:pPr eaLnBrk="1" hangingPunct="1"/>
            <a:r>
              <a:rPr lang="en-US">
                <a:latin typeface="Arial" charset="0"/>
                <a:ea typeface="ＭＳ Ｐゴシック" charset="0"/>
                <a:cs typeface="ＭＳ Ｐゴシック" charset="0"/>
              </a:rPr>
              <a:t>Heat is necessarily the motion of molecules</a:t>
            </a:r>
          </a:p>
        </p:txBody>
      </p:sp>
      <p:sp>
        <p:nvSpPr>
          <p:cNvPr id="92162" name="Rectangle 3"/>
          <p:cNvSpPr>
            <a:spLocks noGrp="1" noChangeArrowheads="1"/>
          </p:cNvSpPr>
          <p:nvPr>
            <p:ph type="body" idx="1"/>
          </p:nvPr>
        </p:nvSpPr>
        <p:spPr>
          <a:xfrm>
            <a:off x="685800" y="2362200"/>
            <a:ext cx="7772400" cy="3733800"/>
          </a:xfrm>
        </p:spPr>
        <p:txBody>
          <a:bodyPr/>
          <a:lstStyle/>
          <a:p>
            <a:pPr eaLnBrk="1" hangingPunct="1">
              <a:lnSpc>
                <a:spcPct val="90000"/>
              </a:lnSpc>
              <a:spcAft>
                <a:spcPts val="7200"/>
              </a:spcAft>
            </a:pPr>
            <a:r>
              <a:rPr lang="en-US" i="1">
                <a:latin typeface="Arial" charset="0"/>
                <a:ea typeface="ＭＳ Ｐゴシック" charset="0"/>
                <a:cs typeface="ＭＳ Ｐゴシック" charset="0"/>
              </a:rPr>
              <a:t>We use both the terms </a:t>
            </a:r>
            <a:r>
              <a:rPr lang="ja-JP" altLang="en-US" i="1">
                <a:latin typeface="Arial" charset="0"/>
                <a:ea typeface="ＭＳ Ｐゴシック" charset="0"/>
                <a:cs typeface="ＭＳ Ｐゴシック" charset="0"/>
              </a:rPr>
              <a:t>‘</a:t>
            </a:r>
            <a:r>
              <a:rPr lang="en-US" altLang="ja-JP" i="1">
                <a:latin typeface="Arial" charset="0"/>
                <a:ea typeface="ＭＳ Ｐゴシック" charset="0"/>
                <a:cs typeface="ＭＳ Ｐゴシック" charset="0"/>
              </a:rPr>
              <a:t>heat</a:t>
            </a:r>
            <a:r>
              <a:rPr lang="ja-JP" altLang="en-US" i="1">
                <a:latin typeface="Arial" charset="0"/>
                <a:ea typeface="ＭＳ Ｐゴシック" charset="0"/>
                <a:cs typeface="ＭＳ Ｐゴシック" charset="0"/>
              </a:rPr>
              <a:t>’</a:t>
            </a:r>
            <a:r>
              <a:rPr lang="en-US" altLang="ja-JP" i="1">
                <a:latin typeface="Arial" charset="0"/>
                <a:ea typeface="ＭＳ Ｐゴシック" charset="0"/>
                <a:cs typeface="ＭＳ Ｐゴシック" charset="0"/>
              </a:rPr>
              <a:t> and </a:t>
            </a:r>
            <a:r>
              <a:rPr lang="ja-JP" altLang="en-US" i="1">
                <a:latin typeface="Arial" charset="0"/>
                <a:ea typeface="ＭＳ Ｐゴシック" charset="0"/>
                <a:cs typeface="ＭＳ Ｐゴシック" charset="0"/>
              </a:rPr>
              <a:t>‘</a:t>
            </a:r>
            <a:r>
              <a:rPr lang="en-US" altLang="ja-JP" i="1">
                <a:latin typeface="Arial" charset="0"/>
                <a:ea typeface="ＭＳ Ｐゴシック" charset="0"/>
                <a:cs typeface="ＭＳ Ｐゴシック" charset="0"/>
              </a:rPr>
              <a:t>the motion of molecules as rigid designators for a certain external phenomenon…[so] it is going to be </a:t>
            </a:r>
            <a:r>
              <a:rPr lang="en-US" altLang="ja-JP" i="1" u="sng">
                <a:latin typeface="Arial" charset="0"/>
                <a:ea typeface="ＭＳ Ｐゴシック" charset="0"/>
                <a:cs typeface="ＭＳ Ｐゴシック" charset="0"/>
              </a:rPr>
              <a:t>necessary</a:t>
            </a:r>
            <a:r>
              <a:rPr lang="en-US" altLang="ja-JP" i="1">
                <a:latin typeface="Arial" charset="0"/>
                <a:ea typeface="ＭＳ Ｐゴシック" charset="0"/>
                <a:cs typeface="ＭＳ Ｐゴシック" charset="0"/>
              </a:rPr>
              <a:t> that heat is the motion of molecules.</a:t>
            </a:r>
          </a:p>
          <a:p>
            <a:pPr eaLnBrk="1" hangingPunct="1">
              <a:lnSpc>
                <a:spcPct val="90000"/>
              </a:lnSpc>
              <a:spcAft>
                <a:spcPts val="7200"/>
              </a:spcAft>
            </a:pPr>
            <a:r>
              <a:rPr lang="en-US" i="1">
                <a:latin typeface="Arial" charset="0"/>
                <a:ea typeface="ＭＳ Ｐゴシック" charset="0"/>
                <a:cs typeface="ＭＳ Ｐゴシック" charset="0"/>
              </a:rPr>
              <a:t>What gives us the illusion of contingency is the fact we have identified the heat by the contingent fact that there happen to be creatures on this planet…who are sensitive to it in a certain way.</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0" y="0"/>
            <a:ext cx="9144000" cy="762000"/>
          </a:xfrm>
        </p:spPr>
        <p:txBody>
          <a:bodyPr/>
          <a:lstStyle/>
          <a:p>
            <a:pPr eaLnBrk="1" hangingPunct="1"/>
            <a:r>
              <a:rPr lang="en-US">
                <a:latin typeface="Arial" charset="0"/>
                <a:ea typeface="ＭＳ Ｐゴシック" charset="0"/>
                <a:cs typeface="ＭＳ Ｐゴシック" charset="0"/>
              </a:rPr>
              <a:t>Mental state-brain state identity?</a:t>
            </a:r>
          </a:p>
        </p:txBody>
      </p:sp>
      <p:sp>
        <p:nvSpPr>
          <p:cNvPr id="94210" name="Rectangle 3"/>
          <p:cNvSpPr>
            <a:spLocks noGrp="1" noChangeArrowheads="1"/>
          </p:cNvSpPr>
          <p:nvPr>
            <p:ph type="body" idx="1"/>
          </p:nvPr>
        </p:nvSpPr>
        <p:spPr>
          <a:xfrm>
            <a:off x="685800" y="1447800"/>
            <a:ext cx="7772400" cy="4800600"/>
          </a:xfrm>
        </p:spPr>
        <p:txBody>
          <a:bodyPr/>
          <a:lstStyle/>
          <a:p>
            <a:pPr eaLnBrk="1" hangingPunct="1">
              <a:spcAft>
                <a:spcPts val="5400"/>
              </a:spcAft>
            </a:pPr>
            <a:r>
              <a:rPr lang="en-US">
                <a:latin typeface="Arial" charset="0"/>
                <a:ea typeface="ＭＳ Ｐゴシック" charset="0"/>
                <a:cs typeface="ＭＳ Ｐゴシック" charset="0"/>
              </a:rPr>
              <a:t>Pain is the firing of C-fibers</a:t>
            </a:r>
          </a:p>
          <a:p>
            <a:pPr eaLnBrk="1" hangingPunct="1">
              <a:spcAft>
                <a:spcPts val="5400"/>
              </a:spcAft>
            </a:pPr>
            <a:r>
              <a:rPr lang="en-US">
                <a:latin typeface="Arial" charset="0"/>
                <a:ea typeface="ＭＳ Ｐゴシック" charset="0"/>
                <a:cs typeface="ＭＳ Ｐゴシック" charset="0"/>
              </a:rPr>
              <a:t>According to Place, et. al. this is supposed to be a contingent identity statement analogous to heat is the motion of molecules</a:t>
            </a:r>
          </a:p>
          <a:p>
            <a:pPr eaLnBrk="1" hangingPunct="1">
              <a:spcAft>
                <a:spcPts val="5400"/>
              </a:spcAft>
            </a:pPr>
            <a:r>
              <a:rPr lang="en-US">
                <a:latin typeface="Arial" charset="0"/>
                <a:ea typeface="ＭＳ Ｐゴシック" charset="0"/>
                <a:cs typeface="ＭＳ Ｐゴシック" charset="0"/>
              </a:rPr>
              <a:t>But that heat is the motion of molecules only </a:t>
            </a:r>
            <a:r>
              <a:rPr lang="en-US" i="1">
                <a:latin typeface="Arial" charset="0"/>
                <a:ea typeface="ＭＳ Ｐゴシック" charset="0"/>
                <a:cs typeface="ＭＳ Ｐゴシック" charset="0"/>
              </a:rPr>
              <a:t>seems</a:t>
            </a:r>
            <a:r>
              <a:rPr lang="en-US">
                <a:latin typeface="Arial" charset="0"/>
                <a:ea typeface="ＭＳ Ｐゴシック" charset="0"/>
                <a:cs typeface="ＭＳ Ｐゴシック" charset="0"/>
              </a:rPr>
              <a:t> contingent since we confuse heat with </a:t>
            </a:r>
            <a:r>
              <a:rPr lang="en-US" i="1">
                <a:latin typeface="Arial" charset="0"/>
                <a:ea typeface="ＭＳ Ｐゴシック" charset="0"/>
                <a:cs typeface="ＭＳ Ｐゴシック" charset="0"/>
              </a:rPr>
              <a:t>the sensation of heat</a:t>
            </a:r>
          </a:p>
          <a:p>
            <a:pPr eaLnBrk="1" hangingPunct="1">
              <a:spcAft>
                <a:spcPts val="5400"/>
              </a:spcAft>
            </a:pPr>
            <a:r>
              <a:rPr lang="en-US">
                <a:latin typeface="Arial" charset="0"/>
                <a:ea typeface="ＭＳ Ｐゴシック" charset="0"/>
                <a:cs typeface="ＭＳ Ｐゴシック" charset="0"/>
              </a:rPr>
              <a:t>And it is only contingent that the sensation of heat is associated with heat.</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Are the cases analogous?</a:t>
            </a:r>
          </a:p>
        </p:txBody>
      </p:sp>
      <p:sp>
        <p:nvSpPr>
          <p:cNvPr id="96258" name="Rectangle 3"/>
          <p:cNvSpPr>
            <a:spLocks noGrp="1" noChangeArrowheads="1"/>
          </p:cNvSpPr>
          <p:nvPr>
            <p:ph type="body" idx="1"/>
          </p:nvPr>
        </p:nvSpPr>
        <p:spPr/>
        <p:txBody>
          <a:bodyPr/>
          <a:lstStyle/>
          <a:p>
            <a:pPr eaLnBrk="1" hangingPunct="1">
              <a:spcAft>
                <a:spcPts val="6600"/>
              </a:spcAft>
            </a:pPr>
            <a:r>
              <a:rPr lang="en-US">
                <a:latin typeface="Arial" charset="0"/>
                <a:ea typeface="ＭＳ Ｐゴシック" charset="0"/>
                <a:cs typeface="ＭＳ Ｐゴシック" charset="0"/>
              </a:rPr>
              <a:t>To argue the cases are analogous we have to show that:</a:t>
            </a:r>
          </a:p>
          <a:p>
            <a:pPr eaLnBrk="1" hangingPunct="1">
              <a:spcAft>
                <a:spcPts val="6600"/>
              </a:spcAft>
            </a:pPr>
            <a:r>
              <a:rPr lang="en-US">
                <a:latin typeface="Arial" charset="0"/>
                <a:ea typeface="ＭＳ Ｐゴシック" charset="0"/>
                <a:cs typeface="ＭＳ Ｐゴシック" charset="0"/>
              </a:rPr>
              <a:t>Pain is necessarily the firing of C-fibers</a:t>
            </a:r>
          </a:p>
          <a:p>
            <a:pPr eaLnBrk="1" hangingPunct="1">
              <a:spcAft>
                <a:spcPts val="6600"/>
              </a:spcAft>
            </a:pPr>
            <a:r>
              <a:rPr lang="en-US">
                <a:latin typeface="Arial" charset="0"/>
                <a:ea typeface="ＭＳ Ｐゴシック" charset="0"/>
                <a:cs typeface="ＭＳ Ｐゴシック" charset="0"/>
              </a:rPr>
              <a:t>And that an illusion of contingency arises from our confusing the sensation associated with pain and pain itself because</a:t>
            </a:r>
          </a:p>
          <a:p>
            <a:pPr eaLnBrk="1" hangingPunct="1">
              <a:spcAft>
                <a:spcPts val="6600"/>
              </a:spcAft>
            </a:pPr>
            <a:r>
              <a:rPr lang="en-US" i="1">
                <a:latin typeface="Arial" charset="0"/>
                <a:ea typeface="ＭＳ Ｐゴシック" charset="0"/>
                <a:cs typeface="ＭＳ Ｐゴシック" charset="0"/>
              </a:rPr>
              <a:t>We pick out pain contingently by the fact that it affects us in such and such a way</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But the analogy fails!</a:t>
            </a:r>
          </a:p>
        </p:txBody>
      </p:sp>
      <p:sp>
        <p:nvSpPr>
          <p:cNvPr id="98306" name="Rectangle 3"/>
          <p:cNvSpPr>
            <a:spLocks noGrp="1" noChangeArrowheads="1"/>
          </p:cNvSpPr>
          <p:nvPr>
            <p:ph type="body" idx="1"/>
          </p:nvPr>
        </p:nvSpPr>
        <p:spPr>
          <a:xfrm>
            <a:off x="685800" y="1600200"/>
            <a:ext cx="7772400" cy="4724400"/>
          </a:xfrm>
        </p:spPr>
        <p:txBody>
          <a:bodyPr/>
          <a:lstStyle/>
          <a:p>
            <a:pPr eaLnBrk="1" hangingPunct="1">
              <a:lnSpc>
                <a:spcPct val="90000"/>
              </a:lnSpc>
              <a:spcAft>
                <a:spcPts val="7800"/>
              </a:spcAft>
            </a:pPr>
            <a:r>
              <a:rPr lang="en-US">
                <a:latin typeface="Arial" charset="0"/>
                <a:ea typeface="ＭＳ Ｐゴシック" charset="0"/>
                <a:cs typeface="ＭＳ Ｐゴシック" charset="0"/>
              </a:rPr>
              <a:t>Pain is essentially painful: pain necessarily hurts!</a:t>
            </a:r>
          </a:p>
          <a:p>
            <a:pPr eaLnBrk="1" hangingPunct="1">
              <a:lnSpc>
                <a:spcPct val="90000"/>
              </a:lnSpc>
              <a:spcAft>
                <a:spcPts val="7800"/>
              </a:spcAft>
            </a:pPr>
            <a:r>
              <a:rPr lang="en-US" i="1">
                <a:latin typeface="Arial" charset="0"/>
                <a:ea typeface="ＭＳ Ｐゴシック" charset="0"/>
                <a:cs typeface="ＭＳ Ｐゴシック" charset="0"/>
              </a:rPr>
              <a:t>Both the terms </a:t>
            </a:r>
            <a:r>
              <a:rPr lang="ja-JP" altLang="en-US" i="1">
                <a:latin typeface="Arial" charset="0"/>
                <a:ea typeface="ＭＳ Ｐゴシック" charset="0"/>
                <a:cs typeface="ＭＳ Ｐゴシック" charset="0"/>
              </a:rPr>
              <a:t>‘</a:t>
            </a:r>
            <a:r>
              <a:rPr lang="en-US" altLang="ja-JP" i="1">
                <a:latin typeface="Arial" charset="0"/>
                <a:ea typeface="ＭＳ Ｐゴシック" charset="0"/>
                <a:cs typeface="ＭＳ Ｐゴシック" charset="0"/>
              </a:rPr>
              <a:t>my pain</a:t>
            </a:r>
            <a:r>
              <a:rPr lang="ja-JP" altLang="en-US" i="1">
                <a:latin typeface="Arial" charset="0"/>
                <a:ea typeface="ＭＳ Ｐゴシック" charset="0"/>
                <a:cs typeface="ＭＳ Ｐゴシック" charset="0"/>
              </a:rPr>
              <a:t>’</a:t>
            </a:r>
            <a:r>
              <a:rPr lang="en-US" altLang="ja-JP" i="1">
                <a:latin typeface="Arial" charset="0"/>
                <a:ea typeface="ＭＳ Ｐゴシック" charset="0"/>
                <a:cs typeface="ＭＳ Ｐゴシック" charset="0"/>
              </a:rPr>
              <a:t> and </a:t>
            </a:r>
            <a:r>
              <a:rPr lang="ja-JP" altLang="en-US" i="1">
                <a:latin typeface="Arial" charset="0"/>
                <a:ea typeface="ＭＳ Ｐゴシック" charset="0"/>
                <a:cs typeface="ＭＳ Ｐゴシック" charset="0"/>
              </a:rPr>
              <a:t>‘</a:t>
            </a:r>
            <a:r>
              <a:rPr lang="en-US" altLang="ja-JP" i="1">
                <a:latin typeface="Arial" charset="0"/>
                <a:ea typeface="ＭＳ Ｐゴシック" charset="0"/>
                <a:cs typeface="ＭＳ Ｐゴシック" charset="0"/>
              </a:rPr>
              <a:t>my being in such and such a brain state</a:t>
            </a:r>
            <a:r>
              <a:rPr lang="ja-JP" altLang="en-US" i="1">
                <a:latin typeface="Arial" charset="0"/>
                <a:ea typeface="ＭＳ Ｐゴシック" charset="0"/>
                <a:cs typeface="ＭＳ Ｐゴシック" charset="0"/>
              </a:rPr>
              <a:t>’</a:t>
            </a:r>
            <a:r>
              <a:rPr lang="en-US" altLang="ja-JP" i="1">
                <a:latin typeface="Arial" charset="0"/>
                <a:ea typeface="ＭＳ Ｐゴシック" charset="0"/>
                <a:cs typeface="ＭＳ Ｐゴシック" charset="0"/>
              </a:rPr>
              <a:t>…are rigid designators. One cannot say this pain might have been something else, some other state.</a:t>
            </a:r>
          </a:p>
          <a:p>
            <a:pPr eaLnBrk="1" hangingPunct="1">
              <a:lnSpc>
                <a:spcPct val="90000"/>
              </a:lnSpc>
              <a:spcAft>
                <a:spcPts val="7800"/>
              </a:spcAft>
            </a:pPr>
            <a:r>
              <a:rPr lang="en-US" i="1">
                <a:latin typeface="Arial" charset="0"/>
                <a:ea typeface="ＭＳ Ｐゴシック" charset="0"/>
                <a:cs typeface="ＭＳ Ｐゴシック" charset="0"/>
              </a:rPr>
              <a:t>Because they pick out their objects essentially, we cannot say the case where you seem to imagine the identity statement false is really an illusion like the illusion one gets in the case of heat and molecular motion</a:t>
            </a:r>
            <a:endParaRPr lang="en-US">
              <a:latin typeface="Arial" charset="0"/>
              <a:ea typeface="ＭＳ Ｐゴシック" charset="0"/>
              <a:cs typeface="ＭＳ Ｐゴシック" charset="0"/>
            </a:endParaRPr>
          </a:p>
          <a:p>
            <a:pPr eaLnBrk="1" hangingPunct="1">
              <a:lnSpc>
                <a:spcPct val="90000"/>
              </a:lnSpc>
              <a:spcAft>
                <a:spcPts val="7800"/>
              </a:spcAft>
            </a:pPr>
            <a:endParaRPr lang="en-US">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t="4694" b="4694"/>
          <a:stretch>
            <a:fillRect/>
          </a:stretch>
        </p:blipFill>
        <p:spPr>
          <a:xfrm>
            <a:off x="0" y="0"/>
            <a:ext cx="9144000" cy="6858000"/>
          </a:xfrm>
        </p:spPr>
      </p:pic>
      <p:sp>
        <p:nvSpPr>
          <p:cNvPr id="5" name="TextBox 4"/>
          <p:cNvSpPr txBox="1"/>
          <p:nvPr/>
        </p:nvSpPr>
        <p:spPr>
          <a:xfrm>
            <a:off x="533400" y="2514600"/>
            <a:ext cx="8305800" cy="3785652"/>
          </a:xfrm>
          <a:prstGeom prst="rect">
            <a:avLst/>
          </a:prstGeom>
          <a:noFill/>
        </p:spPr>
        <p:txBody>
          <a:bodyPr>
            <a:spAutoFit/>
            <a:scene3d>
              <a:camera prst="orthographicFront"/>
              <a:lightRig rig="threePt" dir="t"/>
            </a:scene3d>
            <a:sp3d extrusionH="57150">
              <a:bevelT w="69850" h="38100" prst="cross"/>
              <a:bevelB w="38100" h="38100"/>
            </a:sp3d>
          </a:bodyPr>
          <a:lstStyle/>
          <a:p>
            <a:pPr>
              <a:defRPr/>
            </a:pPr>
            <a:r>
              <a:rPr lang="en-US" sz="4800" b="1" dirty="0">
                <a:solidFill>
                  <a:srgbClr val="FF6600"/>
                </a:solidFill>
                <a:effectLst>
                  <a:glow rad="177800">
                    <a:schemeClr val="tx1">
                      <a:alpha val="75000"/>
                    </a:schemeClr>
                  </a:glow>
                </a:effectLst>
              </a:rPr>
              <a:t>This would be an apocalyptic </a:t>
            </a:r>
            <a:r>
              <a:rPr lang="en-US" sz="4800" b="1" dirty="0" err="1">
                <a:solidFill>
                  <a:srgbClr val="FF6600"/>
                </a:solidFill>
                <a:effectLst>
                  <a:glow rad="177800">
                    <a:schemeClr val="tx1">
                      <a:alpha val="75000"/>
                    </a:schemeClr>
                  </a:glow>
                </a:effectLst>
              </a:rPr>
              <a:t>conconclusion</a:t>
            </a:r>
            <a:r>
              <a:rPr lang="en-US" sz="4800" b="1" dirty="0">
                <a:solidFill>
                  <a:srgbClr val="FF6600"/>
                </a:solidFill>
                <a:effectLst>
                  <a:glow rad="177800">
                    <a:schemeClr val="tx1">
                      <a:alpha val="75000"/>
                    </a:schemeClr>
                  </a:glow>
                </a:effectLst>
              </a:rPr>
              <a:t> if </a:t>
            </a:r>
            <a:r>
              <a:rPr lang="en-US" sz="4800" b="1" dirty="0" err="1">
                <a:solidFill>
                  <a:srgbClr val="FF6600"/>
                </a:solidFill>
                <a:effectLst>
                  <a:glow rad="177800">
                    <a:schemeClr val="tx1">
                      <a:alpha val="75000"/>
                    </a:schemeClr>
                  </a:glow>
                </a:effectLst>
              </a:rPr>
              <a:t>Kripke</a:t>
            </a:r>
            <a:r>
              <a:rPr lang="en-US" sz="4800" b="1" dirty="0">
                <a:solidFill>
                  <a:srgbClr val="FF6600"/>
                </a:solidFill>
                <a:effectLst>
                  <a:glow rad="177800">
                    <a:schemeClr val="tx1">
                      <a:alpha val="75000"/>
                    </a:schemeClr>
                  </a:glow>
                </a:effectLst>
              </a:rPr>
              <a:t> has established it.</a:t>
            </a:r>
          </a:p>
          <a:p>
            <a:pPr>
              <a:defRPr/>
            </a:pPr>
            <a:endParaRPr lang="en-US" sz="4800" b="1" dirty="0">
              <a:solidFill>
                <a:srgbClr val="FF6600"/>
              </a:solidFill>
              <a:effectLst>
                <a:glow rad="177800">
                  <a:schemeClr val="tx1">
                    <a:alpha val="75000"/>
                  </a:schemeClr>
                </a:glow>
              </a:effectLst>
            </a:endParaRPr>
          </a:p>
          <a:p>
            <a:pPr>
              <a:defRPr/>
            </a:pPr>
            <a:r>
              <a:rPr lang="en-US" sz="4800" b="1" dirty="0">
                <a:solidFill>
                  <a:srgbClr val="FF6600"/>
                </a:solidFill>
                <a:effectLst>
                  <a:glow rad="177800">
                    <a:schemeClr val="tx1">
                      <a:alpha val="75000"/>
                    </a:schemeClr>
                  </a:glow>
                </a:effectLst>
              </a:rPr>
              <a:t>Has he?</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Terminology and Concepts</a:t>
            </a:r>
          </a:p>
        </p:txBody>
      </p:sp>
      <p:sp>
        <p:nvSpPr>
          <p:cNvPr id="21506" name="Rectangle 3"/>
          <p:cNvSpPr>
            <a:spLocks noGrp="1" noChangeArrowheads="1"/>
          </p:cNvSpPr>
          <p:nvPr>
            <p:ph type="body" idx="1"/>
          </p:nvPr>
        </p:nvSpPr>
        <p:spPr>
          <a:xfrm>
            <a:off x="1371600" y="1447800"/>
            <a:ext cx="7086600" cy="4648200"/>
          </a:xfrm>
        </p:spPr>
        <p:txBody>
          <a:bodyPr/>
          <a:lstStyle/>
          <a:p>
            <a:pPr eaLnBrk="1" hangingPunct="1"/>
            <a:r>
              <a:rPr lang="en-US" dirty="0">
                <a:latin typeface="Arial" charset="0"/>
                <a:ea typeface="ＭＳ Ｐゴシック" charset="0"/>
                <a:cs typeface="ＭＳ Ｐゴシック" charset="0"/>
              </a:rPr>
              <a:t>Possible worlds</a:t>
            </a:r>
          </a:p>
          <a:p>
            <a:pPr eaLnBrk="1" hangingPunct="1"/>
            <a:r>
              <a:rPr lang="en-US" dirty="0">
                <a:latin typeface="Arial" charset="0"/>
                <a:ea typeface="ＭＳ Ｐゴシック" charset="0"/>
                <a:cs typeface="ＭＳ Ｐゴシック" charset="0"/>
              </a:rPr>
              <a:t>Necessary, </a:t>
            </a:r>
            <a:r>
              <a:rPr lang="en-US" dirty="0" smtClean="0">
                <a:latin typeface="Arial" charset="0"/>
                <a:ea typeface="ＭＳ Ｐゴシック" charset="0"/>
                <a:cs typeface="ＭＳ Ｐゴシック" charset="0"/>
              </a:rPr>
              <a:t>contingent</a:t>
            </a:r>
          </a:p>
          <a:p>
            <a:pPr eaLnBrk="1" hangingPunct="1"/>
            <a:r>
              <a:rPr lang="en-US" dirty="0" smtClean="0">
                <a:latin typeface="Arial" charset="0"/>
                <a:ea typeface="ＭＳ Ｐゴシック" charset="0"/>
                <a:cs typeface="ＭＳ Ｐゴシック" charset="0"/>
              </a:rPr>
              <a:t>Analytic, synthetic</a:t>
            </a:r>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A priori, a posteriori</a:t>
            </a:r>
          </a:p>
          <a:p>
            <a:pPr eaLnBrk="1" hangingPunct="1"/>
            <a:r>
              <a:rPr lang="en-US" dirty="0">
                <a:latin typeface="Arial" charset="0"/>
                <a:ea typeface="ＭＳ Ｐゴシック" charset="0"/>
                <a:cs typeface="ＭＳ Ｐゴシック" charset="0"/>
              </a:rPr>
              <a:t>Rigid designator</a:t>
            </a:r>
          </a:p>
          <a:p>
            <a:pPr eaLnBrk="1" hangingPunct="1"/>
            <a:r>
              <a:rPr lang="en-US" dirty="0">
                <a:latin typeface="Arial" charset="0"/>
                <a:ea typeface="ＭＳ Ｐゴシック" charset="0"/>
                <a:cs typeface="ＭＳ Ｐゴシック" charset="0"/>
              </a:rPr>
              <a:t>De </a:t>
            </a:r>
            <a:r>
              <a:rPr lang="en-US" dirty="0" err="1">
                <a:latin typeface="Arial" charset="0"/>
                <a:ea typeface="ＭＳ Ｐゴシック" charset="0"/>
                <a:cs typeface="ＭＳ Ｐゴシック" charset="0"/>
              </a:rPr>
              <a:t>dicto</a:t>
            </a:r>
            <a:r>
              <a:rPr lang="en-US" dirty="0">
                <a:latin typeface="Arial" charset="0"/>
                <a:ea typeface="ＭＳ Ｐゴシック" charset="0"/>
                <a:cs typeface="ＭＳ Ｐゴシック" charset="0"/>
              </a:rPr>
              <a:t>, de re</a:t>
            </a:r>
          </a:p>
          <a:p>
            <a:pPr eaLnBrk="1" hangingPunct="1"/>
            <a:r>
              <a:rPr lang="en-US" dirty="0">
                <a:latin typeface="Arial" charset="0"/>
                <a:ea typeface="ＭＳ Ｐゴシック" charset="0"/>
                <a:cs typeface="ＭＳ Ｐゴシック" charset="0"/>
              </a:rPr>
              <a:t>Essentialism</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85800" y="0"/>
            <a:ext cx="7772400" cy="914400"/>
          </a:xfrm>
        </p:spPr>
        <p:txBody>
          <a:bodyPr/>
          <a:lstStyle/>
          <a:p>
            <a:pPr eaLnBrk="1" hangingPunct="1"/>
            <a:r>
              <a:rPr lang="en-US" dirty="0">
                <a:latin typeface="Arial" charset="0"/>
                <a:ea typeface="ＭＳ Ｐゴシック" charset="0"/>
                <a:cs typeface="ＭＳ Ｐゴシック" charset="0"/>
              </a:rPr>
              <a:t>Possible </a:t>
            </a:r>
            <a:r>
              <a:rPr lang="en-US" dirty="0" smtClean="0">
                <a:latin typeface="Arial" charset="0"/>
                <a:ea typeface="ＭＳ Ｐゴシック" charset="0"/>
                <a:cs typeface="ＭＳ Ｐゴシック" charset="0"/>
              </a:rPr>
              <a:t>Worlds</a:t>
            </a:r>
            <a:endParaRPr lang="en-US" dirty="0">
              <a:latin typeface="Arial" charset="0"/>
              <a:ea typeface="ＭＳ Ｐゴシック" charset="0"/>
              <a:cs typeface="ＭＳ Ｐゴシック" charset="0"/>
            </a:endParaRPr>
          </a:p>
        </p:txBody>
      </p:sp>
      <p:sp>
        <p:nvSpPr>
          <p:cNvPr id="23554" name="Rectangle 3"/>
          <p:cNvSpPr>
            <a:spLocks noGrp="1" noChangeArrowheads="1"/>
          </p:cNvSpPr>
          <p:nvPr>
            <p:ph type="body" idx="1"/>
          </p:nvPr>
        </p:nvSpPr>
        <p:spPr>
          <a:xfrm>
            <a:off x="685800" y="1981200"/>
            <a:ext cx="7772400" cy="4114800"/>
          </a:xfrm>
        </p:spPr>
        <p:txBody>
          <a:bodyPr/>
          <a:lstStyle/>
          <a:p>
            <a:pPr eaLnBrk="1" hangingPunct="1">
              <a:spcAft>
                <a:spcPts val="5400"/>
              </a:spcAft>
            </a:pPr>
            <a:r>
              <a:rPr lang="en-US" dirty="0">
                <a:latin typeface="Arial" charset="0"/>
                <a:ea typeface="ＭＳ Ｐゴシック" charset="0"/>
                <a:cs typeface="ＭＳ Ｐゴシック" charset="0"/>
              </a:rPr>
              <a:t>Ways things could have been</a:t>
            </a:r>
          </a:p>
          <a:p>
            <a:pPr eaLnBrk="1" hangingPunct="1">
              <a:spcAft>
                <a:spcPts val="5400"/>
              </a:spcAft>
            </a:pPr>
            <a:r>
              <a:rPr lang="en-US" dirty="0">
                <a:latin typeface="Arial" charset="0"/>
                <a:ea typeface="ＭＳ Ｐゴシック" charset="0"/>
                <a:cs typeface="ＭＳ Ｐゴシック" charset="0"/>
              </a:rPr>
              <a:t>The actual world: the way</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things actually are.</a:t>
            </a:r>
          </a:p>
          <a:p>
            <a:pPr eaLnBrk="1" hangingPunct="1">
              <a:spcAft>
                <a:spcPts val="5400"/>
              </a:spcAft>
            </a:pPr>
            <a:r>
              <a:rPr lang="en-US" dirty="0">
                <a:latin typeface="Arial" charset="0"/>
                <a:ea typeface="ＭＳ Ｐゴシック" charset="0"/>
                <a:cs typeface="ＭＳ Ｐゴシック" charset="0"/>
              </a:rPr>
              <a:t>We</a:t>
            </a:r>
            <a:r>
              <a:rPr lang="ja-JP" altLang="en-US" dirty="0">
                <a:latin typeface="Arial" charset="0"/>
                <a:ea typeface="ＭＳ Ｐゴシック" charset="0"/>
                <a:cs typeface="ＭＳ Ｐゴシック" charset="0"/>
              </a:rPr>
              <a:t>’</a:t>
            </a:r>
            <a:r>
              <a:rPr lang="en-US" altLang="ja-JP" dirty="0" err="1">
                <a:latin typeface="Arial" charset="0"/>
                <a:ea typeface="ＭＳ Ｐゴシック" charset="0"/>
                <a:cs typeface="ＭＳ Ｐゴシック" charset="0"/>
              </a:rPr>
              <a:t>ll</a:t>
            </a:r>
            <a:r>
              <a:rPr lang="en-US" altLang="ja-JP" dirty="0">
                <a:latin typeface="Arial" charset="0"/>
                <a:ea typeface="ＭＳ Ｐゴシック" charset="0"/>
                <a:cs typeface="ＭＳ Ｐゴシック" charset="0"/>
              </a:rPr>
              <a:t> use talk about</a:t>
            </a:r>
            <a:br>
              <a:rPr lang="en-US" altLang="ja-JP" dirty="0">
                <a:latin typeface="Arial" charset="0"/>
                <a:ea typeface="ＭＳ Ｐゴシック" charset="0"/>
                <a:cs typeface="ＭＳ Ｐゴシック" charset="0"/>
              </a:rPr>
            </a:br>
            <a:r>
              <a:rPr lang="en-US" altLang="ja-JP" dirty="0">
                <a:latin typeface="Arial" charset="0"/>
                <a:ea typeface="ＭＳ Ｐゴシック" charset="0"/>
                <a:cs typeface="ＭＳ Ｐゴシック" charset="0"/>
              </a:rPr>
              <a:t>possible worlds to</a:t>
            </a:r>
            <a:br>
              <a:rPr lang="en-US" altLang="ja-JP" dirty="0">
                <a:latin typeface="Arial" charset="0"/>
                <a:ea typeface="ＭＳ Ｐゴシック" charset="0"/>
                <a:cs typeface="ＭＳ Ｐゴシック" charset="0"/>
              </a:rPr>
            </a:br>
            <a:r>
              <a:rPr lang="en-US" altLang="ja-JP" dirty="0">
                <a:latin typeface="Arial" charset="0"/>
                <a:ea typeface="ＭＳ Ｐゴシック" charset="0"/>
                <a:cs typeface="ＭＳ Ｐゴシック" charset="0"/>
              </a:rPr>
              <a:t>explain </a:t>
            </a:r>
            <a:r>
              <a:rPr lang="en-US" altLang="ja-JP" i="1" dirty="0">
                <a:latin typeface="Arial" charset="0"/>
                <a:ea typeface="ＭＳ Ｐゴシック" charset="0"/>
                <a:cs typeface="ＭＳ Ｐゴシック" charset="0"/>
              </a:rPr>
              <a:t>modal </a:t>
            </a:r>
            <a:r>
              <a:rPr lang="en-US" altLang="ja-JP" dirty="0">
                <a:latin typeface="Arial" charset="0"/>
                <a:ea typeface="ＭＳ Ｐゴシック" charset="0"/>
                <a:cs typeface="ＭＳ Ｐゴシック" charset="0"/>
              </a:rPr>
              <a:t>notions</a:t>
            </a:r>
            <a:br>
              <a:rPr lang="en-US" altLang="ja-JP" dirty="0">
                <a:latin typeface="Arial" charset="0"/>
                <a:ea typeface="ＭＳ Ｐゴシック" charset="0"/>
                <a:cs typeface="ＭＳ Ｐゴシック" charset="0"/>
              </a:rPr>
            </a:br>
            <a:r>
              <a:rPr lang="en-US" altLang="ja-JP" dirty="0">
                <a:latin typeface="Arial" charset="0"/>
                <a:ea typeface="ＭＳ Ｐゴシック" charset="0"/>
                <a:cs typeface="ＭＳ Ｐゴシック" charset="0"/>
              </a:rPr>
              <a:t>like </a:t>
            </a:r>
            <a:r>
              <a:rPr lang="en-US" altLang="ja-JP" i="1" dirty="0">
                <a:latin typeface="Arial" charset="0"/>
                <a:ea typeface="ＭＳ Ｐゴシック" charset="0"/>
                <a:cs typeface="ＭＳ Ｐゴシック" charset="0"/>
              </a:rPr>
              <a:t>logical possibility,</a:t>
            </a:r>
            <a:br>
              <a:rPr lang="en-US" altLang="ja-JP" i="1" dirty="0">
                <a:latin typeface="Arial" charset="0"/>
                <a:ea typeface="ＭＳ Ｐゴシック" charset="0"/>
                <a:cs typeface="ＭＳ Ｐゴシック" charset="0"/>
              </a:rPr>
            </a:br>
            <a:r>
              <a:rPr lang="en-US" altLang="ja-JP" i="1" dirty="0">
                <a:latin typeface="Arial" charset="0"/>
                <a:ea typeface="ＭＳ Ｐゴシック" charset="0"/>
                <a:cs typeface="ＭＳ Ｐゴシック" charset="0"/>
              </a:rPr>
              <a:t>necessity</a:t>
            </a:r>
            <a:r>
              <a:rPr lang="en-US" altLang="ja-JP" dirty="0">
                <a:latin typeface="Arial" charset="0"/>
                <a:ea typeface="ＭＳ Ｐゴシック" charset="0"/>
                <a:cs typeface="ＭＳ Ｐゴシック" charset="0"/>
              </a:rPr>
              <a:t> and </a:t>
            </a:r>
            <a:r>
              <a:rPr lang="en-US" altLang="ja-JP" i="1" dirty="0">
                <a:latin typeface="Arial" charset="0"/>
                <a:ea typeface="ＭＳ Ｐゴシック" charset="0"/>
                <a:cs typeface="ＭＳ Ｐゴシック" charset="0"/>
              </a:rPr>
              <a:t>contingency.</a:t>
            </a:r>
            <a:endParaRPr lang="en-US" i="1" dirty="0">
              <a:latin typeface="Arial" charset="0"/>
              <a:ea typeface="ＭＳ Ｐゴシック" charset="0"/>
              <a:cs typeface="ＭＳ Ｐゴシック" charset="0"/>
            </a:endParaRPr>
          </a:p>
        </p:txBody>
      </p:sp>
      <p:pic>
        <p:nvPicPr>
          <p:cNvPr id="235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4384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66800" y="914400"/>
            <a:ext cx="7086600" cy="461665"/>
          </a:xfrm>
          <a:prstGeom prst="rect">
            <a:avLst/>
          </a:prstGeom>
          <a:noFill/>
        </p:spPr>
        <p:txBody>
          <a:bodyPr wrap="square" rtlCol="0">
            <a:spAutoFit/>
          </a:bodyPr>
          <a:lstStyle/>
          <a:p>
            <a:r>
              <a:rPr lang="en-US" dirty="0" err="1" smtClean="0"/>
              <a:t>Kripke’s</a:t>
            </a:r>
            <a:r>
              <a:rPr lang="en-US" dirty="0" smtClean="0"/>
              <a:t> </a:t>
            </a:r>
            <a:r>
              <a:rPr lang="en-US" dirty="0" err="1" smtClean="0"/>
              <a:t>acheivement</a:t>
            </a:r>
            <a:r>
              <a:rPr lang="en-US" dirty="0" smtClean="0"/>
              <a:t>:  semantics for modal </a:t>
            </a:r>
            <a:r>
              <a:rPr lang="en-US" dirty="0"/>
              <a:t>l</a:t>
            </a:r>
            <a:r>
              <a:rPr lang="en-US" dirty="0" smtClean="0"/>
              <a:t>ogic</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Modality</a:t>
            </a:r>
          </a:p>
        </p:txBody>
      </p:sp>
      <p:sp>
        <p:nvSpPr>
          <p:cNvPr id="25602" name="Rectangle 3"/>
          <p:cNvSpPr>
            <a:spLocks noGrp="1" noChangeArrowheads="1"/>
          </p:cNvSpPr>
          <p:nvPr>
            <p:ph type="body" idx="1"/>
          </p:nvPr>
        </p:nvSpPr>
        <p:spPr/>
        <p:txBody>
          <a:bodyPr/>
          <a:lstStyle/>
          <a:p>
            <a:pPr eaLnBrk="1" hangingPunct="1">
              <a:spcAft>
                <a:spcPts val="6000"/>
              </a:spcAft>
            </a:pPr>
            <a:r>
              <a:rPr lang="en-US" dirty="0">
                <a:latin typeface="Arial" charset="0"/>
                <a:ea typeface="ＭＳ Ｐゴシック" charset="0"/>
                <a:cs typeface="ＭＳ Ｐゴシック" charset="0"/>
              </a:rPr>
              <a:t>A state of affairs is </a:t>
            </a:r>
            <a:r>
              <a:rPr lang="en-US" i="1" dirty="0">
                <a:latin typeface="Arial" charset="0"/>
                <a:ea typeface="ＭＳ Ｐゴシック" charset="0"/>
                <a:cs typeface="ＭＳ Ｐゴシック" charset="0"/>
              </a:rPr>
              <a:t>logically possible</a:t>
            </a:r>
            <a:r>
              <a:rPr lang="en-US" dirty="0">
                <a:latin typeface="Arial" charset="0"/>
                <a:ea typeface="ＭＳ Ｐゴシック" charset="0"/>
                <a:cs typeface="ＭＳ Ｐゴシック" charset="0"/>
              </a:rPr>
              <a:t> if it</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true at some possible world.</a:t>
            </a:r>
          </a:p>
          <a:p>
            <a:pPr eaLnBrk="1" hangingPunct="1">
              <a:spcAft>
                <a:spcPts val="6000"/>
              </a:spcAft>
            </a:pPr>
            <a:r>
              <a:rPr lang="en-US" dirty="0">
                <a:latin typeface="Arial" charset="0"/>
                <a:ea typeface="ＭＳ Ｐゴシック" charset="0"/>
                <a:cs typeface="ＭＳ Ｐゴシック" charset="0"/>
              </a:rPr>
              <a:t>A proposition is </a:t>
            </a:r>
            <a:r>
              <a:rPr lang="en-US" i="1" dirty="0">
                <a:latin typeface="Arial" charset="0"/>
                <a:ea typeface="ＭＳ Ｐゴシック" charset="0"/>
                <a:cs typeface="ＭＳ Ｐゴシック" charset="0"/>
              </a:rPr>
              <a:t>necessarily true</a:t>
            </a:r>
            <a:r>
              <a:rPr lang="en-US" dirty="0">
                <a:latin typeface="Arial" charset="0"/>
                <a:ea typeface="ＭＳ Ｐゴシック" charset="0"/>
                <a:cs typeface="ＭＳ Ｐゴシック" charset="0"/>
              </a:rPr>
              <a:t> if it</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true at </a:t>
            </a:r>
            <a:r>
              <a:rPr lang="en-US" altLang="ja-JP" i="1" dirty="0">
                <a:latin typeface="Arial" charset="0"/>
                <a:ea typeface="ＭＳ Ｐゴシック" charset="0"/>
                <a:cs typeface="ＭＳ Ｐゴシック" charset="0"/>
              </a:rPr>
              <a:t>all</a:t>
            </a:r>
            <a:r>
              <a:rPr lang="en-US" altLang="ja-JP" dirty="0">
                <a:latin typeface="Arial" charset="0"/>
                <a:ea typeface="ＭＳ Ｐゴシック" charset="0"/>
                <a:cs typeface="ＭＳ Ｐゴシック" charset="0"/>
              </a:rPr>
              <a:t> possible worlds.</a:t>
            </a:r>
          </a:p>
          <a:p>
            <a:pPr eaLnBrk="1" hangingPunct="1">
              <a:spcAft>
                <a:spcPts val="6000"/>
              </a:spcAft>
            </a:pPr>
            <a:r>
              <a:rPr lang="en-US" dirty="0">
                <a:latin typeface="Arial" charset="0"/>
                <a:ea typeface="ＭＳ Ｐゴシック" charset="0"/>
                <a:cs typeface="ＭＳ Ｐゴシック" charset="0"/>
              </a:rPr>
              <a:t>A proposition is </a:t>
            </a:r>
            <a:r>
              <a:rPr lang="en-US" i="1" dirty="0">
                <a:latin typeface="Arial" charset="0"/>
                <a:ea typeface="ＭＳ Ｐゴシック" charset="0"/>
                <a:cs typeface="ＭＳ Ｐゴシック" charset="0"/>
              </a:rPr>
              <a:t>contingently true</a:t>
            </a:r>
            <a:r>
              <a:rPr lang="en-US" dirty="0">
                <a:latin typeface="Arial" charset="0"/>
                <a:ea typeface="ＭＳ Ｐゴシック" charset="0"/>
                <a:cs typeface="ＭＳ Ｐゴシック" charset="0"/>
              </a:rPr>
              <a:t> if it</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true at the actual world (or the world we</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re considering) but false at some other possible world.</a:t>
            </a:r>
            <a:endParaRPr lang="en-US"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A priori/a posteriori</a:t>
            </a:r>
          </a:p>
        </p:txBody>
      </p:sp>
      <p:sp>
        <p:nvSpPr>
          <p:cNvPr id="27650" name="Rectangle 3"/>
          <p:cNvSpPr>
            <a:spLocks noGrp="1" noChangeArrowheads="1"/>
          </p:cNvSpPr>
          <p:nvPr>
            <p:ph type="body" idx="1"/>
          </p:nvPr>
        </p:nvSpPr>
        <p:spPr/>
        <p:txBody>
          <a:bodyPr/>
          <a:lstStyle/>
          <a:p>
            <a:pPr eaLnBrk="1" hangingPunct="1">
              <a:spcAft>
                <a:spcPts val="6000"/>
              </a:spcAft>
            </a:pPr>
            <a:r>
              <a:rPr lang="en-US">
                <a:latin typeface="Arial" charset="0"/>
                <a:ea typeface="ＭＳ Ｐゴシック" charset="0"/>
                <a:cs typeface="ＭＳ Ｐゴシック" charset="0"/>
              </a:rPr>
              <a:t>A priori: knowable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before</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(apart from) experience</a:t>
            </a:r>
          </a:p>
          <a:p>
            <a:pPr lvl="1" eaLnBrk="1" hangingPunct="1">
              <a:spcAft>
                <a:spcPts val="6000"/>
              </a:spcAft>
            </a:pPr>
            <a:r>
              <a:rPr lang="en-US">
                <a:latin typeface="Arial" charset="0"/>
                <a:ea typeface="ＭＳ Ｐゴシック" charset="0"/>
              </a:rPr>
              <a:t>Examples: All bachelors are unmarried.</a:t>
            </a:r>
          </a:p>
          <a:p>
            <a:pPr eaLnBrk="1" hangingPunct="1">
              <a:spcAft>
                <a:spcPts val="6000"/>
              </a:spcAft>
            </a:pPr>
            <a:r>
              <a:rPr lang="en-US">
                <a:latin typeface="Arial" charset="0"/>
                <a:ea typeface="ＭＳ Ｐゴシック" charset="0"/>
                <a:cs typeface="ＭＳ Ｐゴシック" charset="0"/>
              </a:rPr>
              <a:t>A posteriori (empirical): can only be known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after</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(on the basis of) experience</a:t>
            </a:r>
          </a:p>
          <a:p>
            <a:pPr lvl="1" eaLnBrk="1" hangingPunct="1">
              <a:spcAft>
                <a:spcPts val="6000"/>
              </a:spcAft>
            </a:pPr>
            <a:r>
              <a:rPr lang="en-US">
                <a:latin typeface="Arial" charset="0"/>
                <a:ea typeface="ＭＳ Ｐゴシック" charset="0"/>
              </a:rPr>
              <a:t>Examples: My dog has fleas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Analytic/Synthetic</a:t>
            </a:r>
            <a:endParaRPr lang="en-US" dirty="0"/>
          </a:p>
        </p:txBody>
      </p:sp>
      <p:sp>
        <p:nvSpPr>
          <p:cNvPr id="3" name="Content Placeholder 2"/>
          <p:cNvSpPr>
            <a:spLocks noGrp="1"/>
          </p:cNvSpPr>
          <p:nvPr>
            <p:ph idx="1"/>
          </p:nvPr>
        </p:nvSpPr>
        <p:spPr/>
        <p:txBody>
          <a:bodyPr/>
          <a:lstStyle/>
          <a:p>
            <a:r>
              <a:rPr lang="en-US" dirty="0" smtClean="0"/>
              <a:t>Kant’s distinction (note: assumes subject-predicate form basic)</a:t>
            </a:r>
          </a:p>
          <a:p>
            <a:pPr lvl="1"/>
            <a:r>
              <a:rPr lang="en-US" b="1" dirty="0"/>
              <a:t>analytic proposition</a:t>
            </a:r>
            <a:r>
              <a:rPr lang="en-US" dirty="0"/>
              <a:t>: a proposition whose predicate concept is contained in its subject concept</a:t>
            </a:r>
          </a:p>
          <a:p>
            <a:pPr lvl="1"/>
            <a:r>
              <a:rPr lang="en-US" b="1" dirty="0"/>
              <a:t>synthetic proposition</a:t>
            </a:r>
            <a:r>
              <a:rPr lang="en-US" dirty="0"/>
              <a:t>: a proposition whose predicate concept is </a:t>
            </a:r>
            <a:r>
              <a:rPr lang="en-US" b="1" dirty="0"/>
              <a:t>not</a:t>
            </a:r>
            <a:r>
              <a:rPr lang="en-US" dirty="0"/>
              <a:t> contained in its subject </a:t>
            </a:r>
            <a:r>
              <a:rPr lang="en-US" dirty="0" smtClean="0"/>
              <a:t>concept</a:t>
            </a:r>
          </a:p>
          <a:p>
            <a:r>
              <a:rPr lang="en-US" dirty="0" err="1" smtClean="0"/>
              <a:t>Quine</a:t>
            </a:r>
            <a:r>
              <a:rPr lang="en-US" dirty="0" smtClean="0"/>
              <a:t> is skeptical about whether this distinction can in fact be made (see his “</a:t>
            </a:r>
            <a:r>
              <a:rPr lang="en-US" dirty="0" smtClean="0">
                <a:hlinkClick r:id="rId2"/>
              </a:rPr>
              <a:t>Two Dogmas of Empiricism</a:t>
            </a:r>
            <a:r>
              <a:rPr lang="en-US" dirty="0" smtClean="0"/>
              <a:t>”)</a:t>
            </a:r>
          </a:p>
          <a:p>
            <a:r>
              <a:rPr lang="en-US" dirty="0" smtClean="0"/>
              <a:t>Analytic statements are true “in virtue of language alone” – crude working definition.</a:t>
            </a:r>
            <a:endParaRPr lang="en-US" dirty="0"/>
          </a:p>
        </p:txBody>
      </p:sp>
    </p:spTree>
    <p:extLst>
      <p:ext uri="{BB962C8B-B14F-4D97-AF65-F5344CB8AC3E}">
        <p14:creationId xmlns:p14="http://schemas.microsoft.com/office/powerpoint/2010/main" val="35659753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6620</TotalTime>
  <Words>2702</Words>
  <Application>Microsoft Macintosh PowerPoint</Application>
  <PresentationFormat>On-screen Show (4:3)</PresentationFormat>
  <Paragraphs>280</Paragraphs>
  <Slides>48</Slides>
  <Notes>41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Blank Presentation</vt:lpstr>
      <vt:lpstr>Identity and Necessity</vt:lpstr>
      <vt:lpstr>Kripke in fiction</vt:lpstr>
      <vt:lpstr>Kripke’s Puzzle</vt:lpstr>
      <vt:lpstr>An interesting consequence</vt:lpstr>
      <vt:lpstr>Terminology and Concepts</vt:lpstr>
      <vt:lpstr>Possible Worlds</vt:lpstr>
      <vt:lpstr>Modality</vt:lpstr>
      <vt:lpstr>A priori/a posteriori</vt:lpstr>
      <vt:lpstr>Analytic/Synthetic</vt:lpstr>
      <vt:lpstr>Warning!</vt:lpstr>
      <vt:lpstr>The Analytic-Synthetic Distinction: Pre-Kripkean Orthodoxy</vt:lpstr>
      <vt:lpstr>Kripke’s Unorthodox Answers</vt:lpstr>
      <vt:lpstr>How can this be?!!?!</vt:lpstr>
      <vt:lpstr>Contingent, but a priori</vt:lpstr>
      <vt:lpstr>Necessary, but a posteriori</vt:lpstr>
      <vt:lpstr>Water = H20 is not a definition</vt:lpstr>
      <vt:lpstr>Rigid Designator</vt:lpstr>
      <vt:lpstr>But can’t things have different names?</vt:lpstr>
      <vt:lpstr>Both talking about the same number</vt:lpstr>
      <vt:lpstr>Reference</vt:lpstr>
      <vt:lpstr>If the description fits, it refers</vt:lpstr>
      <vt:lpstr>Kripke’s Causal Theory</vt:lpstr>
      <vt:lpstr>Reference-Fixing</vt:lpstr>
      <vt:lpstr>Natural Kind Terms are Tags</vt:lpstr>
      <vt:lpstr>Water is necessarily H2O</vt:lpstr>
      <vt:lpstr>De Dicto/De Re: Two kinds of aboutness</vt:lpstr>
      <vt:lpstr>Modality de dicto and de re</vt:lpstr>
      <vt:lpstr>Essentialism</vt:lpstr>
      <vt:lpstr>Individual Essences</vt:lpstr>
      <vt:lpstr>Kind Essences</vt:lpstr>
      <vt:lpstr>Kripke’s  Argument</vt:lpstr>
      <vt:lpstr>Contingent Identity Statements</vt:lpstr>
      <vt:lpstr>Necessity of Identity Argument</vt:lpstr>
      <vt:lpstr>(4) Is de re!</vt:lpstr>
      <vt:lpstr>Contingent identity statements</vt:lpstr>
      <vt:lpstr>Two possible worlds</vt:lpstr>
      <vt:lpstr>The Hard Cases</vt:lpstr>
      <vt:lpstr>Necessity and a prioriticity</vt:lpstr>
      <vt:lpstr>Reference-fixing again</vt:lpstr>
      <vt:lpstr>Necessary a posteriori</vt:lpstr>
      <vt:lpstr>Theoretical Reductions</vt:lpstr>
      <vt:lpstr>Enter the Martians</vt:lpstr>
      <vt:lpstr>The Illusion of Contingency</vt:lpstr>
      <vt:lpstr>Heat is necessarily the motion of molecules</vt:lpstr>
      <vt:lpstr>Mental state-brain state identity?</vt:lpstr>
      <vt:lpstr>Are the cases analogous?</vt:lpstr>
      <vt:lpstr>But the analogy fails!</vt:lpstr>
      <vt:lpstr>PowerPoint Presentation</vt:lpstr>
    </vt:vector>
  </TitlesOfParts>
  <Company>H. E. Baber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Identity and Necessity</dc:title>
  <dc:creator>H. E. Baber</dc:creator>
  <cp:lastModifiedBy>H. E. Baber</cp:lastModifiedBy>
  <cp:revision>91</cp:revision>
  <dcterms:created xsi:type="dcterms:W3CDTF">2010-03-13T14:05:10Z</dcterms:created>
  <dcterms:modified xsi:type="dcterms:W3CDTF">2012-11-06T15:23:07Z</dcterms:modified>
</cp:coreProperties>
</file>