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1.bin" ContentType="audio/unknown"/>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audio2.bin" ContentType="audio/unknown"/>
  <Override PartName="/ppt/notesSlides/notesSlide9.xml" ContentType="application/vnd.openxmlformats-officedocument.presentationml.notesSlide+xml"/>
  <Override PartName="/ppt/media/audio3.bin" ContentType="audio/unknown"/>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9" r:id="rId3"/>
    <p:sldId id="257" r:id="rId4"/>
    <p:sldId id="262" r:id="rId5"/>
    <p:sldId id="265" r:id="rId6"/>
    <p:sldId id="266" r:id="rId7"/>
    <p:sldId id="267" r:id="rId8"/>
    <p:sldId id="258" r:id="rId9"/>
    <p:sldId id="268" r:id="rId10"/>
    <p:sldId id="261" r:id="rId11"/>
    <p:sldId id="260" r:id="rId12"/>
    <p:sldId id="270" r:id="rId13"/>
    <p:sldId id="271" r:id="rId14"/>
    <p:sldId id="272" r:id="rId15"/>
    <p:sldId id="278" r:id="rId16"/>
    <p:sldId id="275" r:id="rId17"/>
    <p:sldId id="274" r:id="rId18"/>
    <p:sldId id="273" r:id="rId19"/>
    <p:sldId id="277" r:id="rId20"/>
    <p:sldId id="280" r:id="rId21"/>
    <p:sldId id="276" r:id="rId22"/>
    <p:sldId id="282" r:id="rId23"/>
    <p:sldId id="283" r:id="rId24"/>
    <p:sldId id="285" r:id="rId25"/>
    <p:sldId id="286" r:id="rId26"/>
    <p:sldId id="287" r:id="rId27"/>
    <p:sldId id="288" r:id="rId28"/>
    <p:sldId id="289" r:id="rId29"/>
    <p:sldId id="290" r:id="rId30"/>
    <p:sldId id="29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39" autoAdjust="0"/>
    <p:restoredTop sz="68305" autoAdjust="0"/>
  </p:normalViewPr>
  <p:slideViewPr>
    <p:cSldViewPr snapToGrid="0" snapToObjects="1">
      <p:cViewPr varScale="1">
        <p:scale>
          <a:sx n="67" d="100"/>
          <a:sy n="67" d="100"/>
        </p:scale>
        <p:origin x="-272" y="-96"/>
      </p:cViewPr>
      <p:guideLst>
        <p:guide orient="horz" pos="4319"/>
        <p:guide/>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16828A-A9D8-0740-9D53-3F5197E2985F}" type="datetimeFigureOut">
              <a:rPr lang="en-US" smtClean="0"/>
              <a:t>8/4/12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FAA53E-1424-8E46-8ED5-6E43E79ACBFA}" type="slidenum">
              <a:rPr lang="en-US" smtClean="0"/>
              <a:t>‹#›</a:t>
            </a:fld>
            <a:endParaRPr lang="en-US"/>
          </a:p>
        </p:txBody>
      </p:sp>
    </p:spTree>
    <p:extLst>
      <p:ext uri="{BB962C8B-B14F-4D97-AF65-F5344CB8AC3E}">
        <p14:creationId xmlns:p14="http://schemas.microsoft.com/office/powerpoint/2010/main" val="233509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AA53E-1424-8E46-8ED5-6E43E79ACBFA}" type="slidenum">
              <a:rPr lang="en-US" smtClean="0"/>
              <a:t>4</a:t>
            </a:fld>
            <a:endParaRPr lang="en-US"/>
          </a:p>
        </p:txBody>
      </p:sp>
    </p:spTree>
    <p:extLst>
      <p:ext uri="{BB962C8B-B14F-4D97-AF65-F5344CB8AC3E}">
        <p14:creationId xmlns:p14="http://schemas.microsoft.com/office/powerpoint/2010/main" val="3169011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AA53E-1424-8E46-8ED5-6E43E79ACBFA}" type="slidenum">
              <a:rPr lang="en-US" smtClean="0"/>
              <a:t>24</a:t>
            </a:fld>
            <a:endParaRPr lang="en-US"/>
          </a:p>
        </p:txBody>
      </p:sp>
    </p:spTree>
    <p:extLst>
      <p:ext uri="{BB962C8B-B14F-4D97-AF65-F5344CB8AC3E}">
        <p14:creationId xmlns:p14="http://schemas.microsoft.com/office/powerpoint/2010/main" val="3126492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AA53E-1424-8E46-8ED5-6E43E79ACBFA}" type="slidenum">
              <a:rPr lang="en-US" smtClean="0"/>
              <a:t>26</a:t>
            </a:fld>
            <a:endParaRPr lang="en-US"/>
          </a:p>
        </p:txBody>
      </p:sp>
    </p:spTree>
    <p:extLst>
      <p:ext uri="{BB962C8B-B14F-4D97-AF65-F5344CB8AC3E}">
        <p14:creationId xmlns:p14="http://schemas.microsoft.com/office/powerpoint/2010/main" val="3126492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AA53E-1424-8E46-8ED5-6E43E79ACBFA}" type="slidenum">
              <a:rPr lang="en-US" smtClean="0"/>
              <a:t>27</a:t>
            </a:fld>
            <a:endParaRPr lang="en-US"/>
          </a:p>
        </p:txBody>
      </p:sp>
    </p:spTree>
    <p:extLst>
      <p:ext uri="{BB962C8B-B14F-4D97-AF65-F5344CB8AC3E}">
        <p14:creationId xmlns:p14="http://schemas.microsoft.com/office/powerpoint/2010/main" val="3126492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003CA0C-4272-B240-B535-441AE41DD773}" type="slidenum">
              <a:rPr lang="en-US" sz="1200"/>
              <a:pPr/>
              <a:t>5</a:t>
            </a:fld>
            <a:endParaRPr lang="en-US" sz="120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003CA0C-4272-B240-B535-441AE41DD773}" type="slidenum">
              <a:rPr lang="en-US" sz="1200"/>
              <a:pPr/>
              <a:t>6</a:t>
            </a:fld>
            <a:endParaRPr lang="en-US" sz="120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003CA0C-4272-B240-B535-441AE41DD773}" type="slidenum">
              <a:rPr lang="en-US" sz="1200"/>
              <a:pPr/>
              <a:t>7</a:t>
            </a:fld>
            <a:endParaRPr lang="en-US" sz="120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fld id="{1F945924-BCF0-D944-80AD-0C5A7C86C33C}" type="slidenum">
              <a:rPr lang="en-US"/>
              <a:pPr/>
              <a:t>11</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fld id="{EC8992CD-A236-6D46-87DB-77866EFDA1EA}" type="slidenum">
              <a:rPr lang="en-US"/>
              <a:pPr/>
              <a:t>16</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ea typeface="ＭＳ Ｐゴシック" charset="0"/>
                <a:cs typeface="ＭＳ Ｐゴシック" charset="0"/>
              </a:rPr>
              <a:t>Story by </a:t>
            </a:r>
            <a:r>
              <a:rPr lang="en-US" dirty="0" err="1">
                <a:latin typeface="Arial" charset="0"/>
                <a:ea typeface="ＭＳ Ｐゴシック" charset="0"/>
                <a:cs typeface="ＭＳ Ｐゴシック" charset="0"/>
              </a:rPr>
              <a:t>Michio</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Kaku</a:t>
            </a:r>
            <a:r>
              <a:rPr lang="en-US" dirty="0">
                <a:latin typeface="Arial" charset="0"/>
                <a:ea typeface="ＭＳ Ｐゴシック" charset="0"/>
                <a:cs typeface="ＭＳ Ｐゴシック" charset="0"/>
              </a:rPr>
              <a:t> at http://</a:t>
            </a:r>
            <a:r>
              <a:rPr lang="en-US" dirty="0" err="1">
                <a:latin typeface="Arial" charset="0"/>
                <a:ea typeface="ＭＳ Ｐゴシック" charset="0"/>
                <a:cs typeface="ＭＳ Ｐゴシック" charset="0"/>
              </a:rPr>
              <a:t>www.mkaku.org</a:t>
            </a:r>
            <a:r>
              <a:rPr lang="en-US" dirty="0">
                <a:latin typeface="Arial" charset="0"/>
                <a:ea typeface="ＭＳ Ｐゴシック" charset="0"/>
                <a:cs typeface="ＭＳ Ｐゴシック" charset="0"/>
              </a:rPr>
              <a:t>/</a:t>
            </a:r>
            <a:r>
              <a:rPr lang="en-US" dirty="0" err="1">
                <a:latin typeface="Arial" charset="0"/>
                <a:ea typeface="ＭＳ Ｐゴシック" charset="0"/>
                <a:cs typeface="ＭＳ Ｐゴシック" charset="0"/>
              </a:rPr>
              <a:t>article_timetravel.htm</a:t>
            </a:r>
            <a:endParaRPr lang="en-US"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fld id="{81EE0B59-6FEB-D148-8FEF-B280ED9360D8}" type="slidenum">
              <a:rPr lang="en-US"/>
              <a:pPr/>
              <a:t>17</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fld id="{785E1F43-9CFC-FE40-A6D2-D4C00041B343}" type="slidenum">
              <a:rPr lang="en-US"/>
              <a:pPr/>
              <a:t>18</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fld id="{DF3151AA-4199-6040-987C-EB5F1E135B35}" type="slidenum">
              <a:rPr lang="en-US"/>
              <a:pPr/>
              <a:t>20</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8F7CD9-0F16-E246-88FB-A53869AA4569}" type="datetimeFigureOut">
              <a:rPr lang="en-US" smtClean="0"/>
              <a:t>8/4/12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2DAAB-3FC3-7B44-B950-D9650C409617}" type="slidenum">
              <a:rPr lang="en-US" smtClean="0"/>
              <a:t>‹#›</a:t>
            </a:fld>
            <a:endParaRPr lang="en-US"/>
          </a:p>
        </p:txBody>
      </p:sp>
    </p:spTree>
    <p:extLst>
      <p:ext uri="{BB962C8B-B14F-4D97-AF65-F5344CB8AC3E}">
        <p14:creationId xmlns:p14="http://schemas.microsoft.com/office/powerpoint/2010/main" val="295995884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8F7CD9-0F16-E246-88FB-A53869AA4569}" type="datetimeFigureOut">
              <a:rPr lang="en-US" smtClean="0"/>
              <a:t>8/4/12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2DAAB-3FC3-7B44-B950-D9650C409617}" type="slidenum">
              <a:rPr lang="en-US" smtClean="0"/>
              <a:t>‹#›</a:t>
            </a:fld>
            <a:endParaRPr lang="en-US"/>
          </a:p>
        </p:txBody>
      </p:sp>
    </p:spTree>
    <p:extLst>
      <p:ext uri="{BB962C8B-B14F-4D97-AF65-F5344CB8AC3E}">
        <p14:creationId xmlns:p14="http://schemas.microsoft.com/office/powerpoint/2010/main" val="381828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8F7CD9-0F16-E246-88FB-A53869AA4569}" type="datetimeFigureOut">
              <a:rPr lang="en-US" smtClean="0"/>
              <a:t>8/4/12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2DAAB-3FC3-7B44-B950-D9650C409617}" type="slidenum">
              <a:rPr lang="en-US" smtClean="0"/>
              <a:t>‹#›</a:t>
            </a:fld>
            <a:endParaRPr lang="en-US"/>
          </a:p>
        </p:txBody>
      </p:sp>
    </p:spTree>
    <p:extLst>
      <p:ext uri="{BB962C8B-B14F-4D97-AF65-F5344CB8AC3E}">
        <p14:creationId xmlns:p14="http://schemas.microsoft.com/office/powerpoint/2010/main" val="62250848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8F7CD9-0F16-E246-88FB-A53869AA4569}" type="datetimeFigureOut">
              <a:rPr lang="en-US" smtClean="0"/>
              <a:t>8/4/12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2DAAB-3FC3-7B44-B950-D9650C409617}" type="slidenum">
              <a:rPr lang="en-US" smtClean="0"/>
              <a:t>‹#›</a:t>
            </a:fld>
            <a:endParaRPr lang="en-US"/>
          </a:p>
        </p:txBody>
      </p:sp>
    </p:spTree>
    <p:extLst>
      <p:ext uri="{BB962C8B-B14F-4D97-AF65-F5344CB8AC3E}">
        <p14:creationId xmlns:p14="http://schemas.microsoft.com/office/powerpoint/2010/main" val="159160333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8F7CD9-0F16-E246-88FB-A53869AA4569}" type="datetimeFigureOut">
              <a:rPr lang="en-US" smtClean="0"/>
              <a:t>8/4/12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2DAAB-3FC3-7B44-B950-D9650C409617}" type="slidenum">
              <a:rPr lang="en-US" smtClean="0"/>
              <a:t>‹#›</a:t>
            </a:fld>
            <a:endParaRPr lang="en-US"/>
          </a:p>
        </p:txBody>
      </p:sp>
    </p:spTree>
    <p:extLst>
      <p:ext uri="{BB962C8B-B14F-4D97-AF65-F5344CB8AC3E}">
        <p14:creationId xmlns:p14="http://schemas.microsoft.com/office/powerpoint/2010/main" val="348856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8F7CD9-0F16-E246-88FB-A53869AA4569}" type="datetimeFigureOut">
              <a:rPr lang="en-US" smtClean="0"/>
              <a:t>8/4/12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2DAAB-3FC3-7B44-B950-D9650C409617}" type="slidenum">
              <a:rPr lang="en-US" smtClean="0"/>
              <a:t>‹#›</a:t>
            </a:fld>
            <a:endParaRPr lang="en-US"/>
          </a:p>
        </p:txBody>
      </p:sp>
    </p:spTree>
    <p:extLst>
      <p:ext uri="{BB962C8B-B14F-4D97-AF65-F5344CB8AC3E}">
        <p14:creationId xmlns:p14="http://schemas.microsoft.com/office/powerpoint/2010/main" val="89300894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8F7CD9-0F16-E246-88FB-A53869AA4569}" type="datetimeFigureOut">
              <a:rPr lang="en-US" smtClean="0"/>
              <a:t>8/4/12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02DAAB-3FC3-7B44-B950-D9650C409617}" type="slidenum">
              <a:rPr lang="en-US" smtClean="0"/>
              <a:t>‹#›</a:t>
            </a:fld>
            <a:endParaRPr lang="en-US"/>
          </a:p>
        </p:txBody>
      </p:sp>
    </p:spTree>
    <p:extLst>
      <p:ext uri="{BB962C8B-B14F-4D97-AF65-F5344CB8AC3E}">
        <p14:creationId xmlns:p14="http://schemas.microsoft.com/office/powerpoint/2010/main" val="1382044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8F7CD9-0F16-E246-88FB-A53869AA4569}" type="datetimeFigureOut">
              <a:rPr lang="en-US" smtClean="0"/>
              <a:t>8/4/12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02DAAB-3FC3-7B44-B950-D9650C409617}" type="slidenum">
              <a:rPr lang="en-US" smtClean="0"/>
              <a:t>‹#›</a:t>
            </a:fld>
            <a:endParaRPr lang="en-US"/>
          </a:p>
        </p:txBody>
      </p:sp>
    </p:spTree>
    <p:extLst>
      <p:ext uri="{BB962C8B-B14F-4D97-AF65-F5344CB8AC3E}">
        <p14:creationId xmlns:p14="http://schemas.microsoft.com/office/powerpoint/2010/main" val="2787666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F7CD9-0F16-E246-88FB-A53869AA4569}" type="datetimeFigureOut">
              <a:rPr lang="en-US" smtClean="0"/>
              <a:t>8/4/12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02DAAB-3FC3-7B44-B950-D9650C409617}" type="slidenum">
              <a:rPr lang="en-US" smtClean="0"/>
              <a:t>‹#›</a:t>
            </a:fld>
            <a:endParaRPr lang="en-US"/>
          </a:p>
        </p:txBody>
      </p:sp>
    </p:spTree>
    <p:extLst>
      <p:ext uri="{BB962C8B-B14F-4D97-AF65-F5344CB8AC3E}">
        <p14:creationId xmlns:p14="http://schemas.microsoft.com/office/powerpoint/2010/main" val="294558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8F7CD9-0F16-E246-88FB-A53869AA4569}" type="datetimeFigureOut">
              <a:rPr lang="en-US" smtClean="0"/>
              <a:t>8/4/12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2DAAB-3FC3-7B44-B950-D9650C409617}" type="slidenum">
              <a:rPr lang="en-US" smtClean="0"/>
              <a:t>‹#›</a:t>
            </a:fld>
            <a:endParaRPr lang="en-US"/>
          </a:p>
        </p:txBody>
      </p:sp>
    </p:spTree>
    <p:extLst>
      <p:ext uri="{BB962C8B-B14F-4D97-AF65-F5344CB8AC3E}">
        <p14:creationId xmlns:p14="http://schemas.microsoft.com/office/powerpoint/2010/main" val="2322324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8F7CD9-0F16-E246-88FB-A53869AA4569}" type="datetimeFigureOut">
              <a:rPr lang="en-US" smtClean="0"/>
              <a:t>8/4/12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2DAAB-3FC3-7B44-B950-D9650C409617}" type="slidenum">
              <a:rPr lang="en-US" smtClean="0"/>
              <a:t>‹#›</a:t>
            </a:fld>
            <a:endParaRPr lang="en-US"/>
          </a:p>
        </p:txBody>
      </p:sp>
    </p:spTree>
    <p:extLst>
      <p:ext uri="{BB962C8B-B14F-4D97-AF65-F5344CB8AC3E}">
        <p14:creationId xmlns:p14="http://schemas.microsoft.com/office/powerpoint/2010/main" val="106733642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3670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986118"/>
            <a:ext cx="8229600" cy="5588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F7CD9-0F16-E246-88FB-A53869AA4569}" type="datetimeFigureOut">
              <a:rPr lang="en-US" smtClean="0"/>
              <a:t>8/4/12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2DAAB-3FC3-7B44-B950-D9650C409617}" type="slidenum">
              <a:rPr lang="en-US" smtClean="0"/>
              <a:t>‹#›</a:t>
            </a:fld>
            <a:endParaRPr lang="en-US"/>
          </a:p>
        </p:txBody>
      </p:sp>
    </p:spTree>
    <p:extLst>
      <p:ext uri="{BB962C8B-B14F-4D97-AF65-F5344CB8AC3E}">
        <p14:creationId xmlns:p14="http://schemas.microsoft.com/office/powerpoint/2010/main" val="27589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spcAft>
          <a:spcPts val="1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1800"/>
        </a:spcAft>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spcAft>
          <a:spcPts val="18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spcAft>
          <a:spcPts val="1800"/>
        </a:spcAft>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spcAft>
          <a:spcPts val="1800"/>
        </a:spcAft>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hyperlink" Target="file://localhost/Users/baber/Movies/FutureTravel.mo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mkaku.org/home/?page_id=252"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 Id="rId3" Type="http://schemas.openxmlformats.org/officeDocument/2006/relationships/hyperlink" Target="file://localhost/Users/baber/Movies/TimesArrow.m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24.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file://localhost/Users/baber/Movies/FourDSpaceTime.m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blip>
          <a:stretch>
            <a:fillRect/>
          </a:stretch>
        </p:blipFill>
        <p:spPr>
          <a:xfrm>
            <a:off x="-21217" y="0"/>
            <a:ext cx="9198899" cy="6858000"/>
          </a:xfrm>
          <a:prstGeom prst="rect">
            <a:avLst/>
          </a:prstGeom>
        </p:spPr>
      </p:pic>
      <p:sp>
        <p:nvSpPr>
          <p:cNvPr id="2" name="Title 1"/>
          <p:cNvSpPr>
            <a:spLocks noGrp="1"/>
          </p:cNvSpPr>
          <p:nvPr>
            <p:ph type="ctrTitle"/>
          </p:nvPr>
        </p:nvSpPr>
        <p:spPr>
          <a:xfrm>
            <a:off x="531585" y="1809323"/>
            <a:ext cx="8150969" cy="1470025"/>
          </a:xfrm>
        </p:spPr>
        <p:txBody>
          <a:bodyPr>
            <a:no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Matura MT Script Capitals"/>
              </a:rPr>
              <a:t>The Paradoxes of Time Travel</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Matura MT Script Capitals"/>
            </a:endParaRPr>
          </a:p>
        </p:txBody>
      </p:sp>
      <p:sp>
        <p:nvSpPr>
          <p:cNvPr id="3" name="Subtitle 2"/>
          <p:cNvSpPr>
            <a:spLocks noGrp="1"/>
          </p:cNvSpPr>
          <p:nvPr>
            <p:ph type="subTitle" idx="1"/>
          </p:nvPr>
        </p:nvSpPr>
        <p:spPr>
          <a:xfrm>
            <a:off x="1371600" y="3467536"/>
            <a:ext cx="6400800" cy="1752600"/>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Matura MT Script Capitals"/>
              </a:rPr>
              <a:t>David Lewis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Matura MT Script Capitals"/>
            </a:endParaRPr>
          </a:p>
        </p:txBody>
      </p:sp>
    </p:spTree>
    <p:extLst>
      <p:ext uri="{BB962C8B-B14F-4D97-AF65-F5344CB8AC3E}">
        <p14:creationId xmlns:p14="http://schemas.microsoft.com/office/powerpoint/2010/main" val="25599972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to the Future</a:t>
            </a:r>
            <a:endParaRPr lang="en-US" dirty="0"/>
          </a:p>
        </p:txBody>
      </p:sp>
      <p:sp>
        <p:nvSpPr>
          <p:cNvPr id="3" name="Content Placeholder 2"/>
          <p:cNvSpPr>
            <a:spLocks noGrp="1"/>
          </p:cNvSpPr>
          <p:nvPr>
            <p:ph idx="1"/>
          </p:nvPr>
        </p:nvSpPr>
        <p:spPr/>
        <p:txBody>
          <a:bodyPr/>
          <a:lstStyle/>
          <a:p>
            <a:r>
              <a:rPr lang="en-US" dirty="0" smtClean="0"/>
              <a:t>We’re always traveling to the future, but the duration of our journey in </a:t>
            </a:r>
            <a:r>
              <a:rPr lang="en-US" i="1" dirty="0" smtClean="0"/>
              <a:t>personal time</a:t>
            </a:r>
            <a:r>
              <a:rPr lang="en-US" dirty="0" smtClean="0"/>
              <a:t> is the same as the elapse from the beginning to the end in </a:t>
            </a:r>
            <a:r>
              <a:rPr lang="en-US" i="1" dirty="0" smtClean="0"/>
              <a:t>external time.</a:t>
            </a:r>
          </a:p>
          <a:p>
            <a:r>
              <a:rPr lang="en-US" dirty="0" smtClean="0"/>
              <a:t>In Forward to the Future Time Travel the elapse of time from the beginning to the end of the time-traveler’s journey in external time is greater than the duration of his journey in personal time.</a:t>
            </a:r>
          </a:p>
          <a:p>
            <a:r>
              <a:rPr lang="en-US" dirty="0" smtClean="0"/>
              <a:t>So the time traveller can land in the remote future without aging significantly.</a:t>
            </a:r>
          </a:p>
          <a:p>
            <a:pPr marL="0" indent="0" algn="ctr">
              <a:buNone/>
            </a:pPr>
            <a:r>
              <a:rPr lang="en-US" sz="4000" b="1" i="1" dirty="0" smtClean="0">
                <a:solidFill>
                  <a:srgbClr val="FF6600"/>
                </a:solidFill>
                <a:effectLst>
                  <a:outerShdw blurRad="50800" dist="38100" dir="2700000" algn="tl" rotWithShape="0">
                    <a:prstClr val="black">
                      <a:alpha val="40000"/>
                    </a:prstClr>
                  </a:outerShdw>
                </a:effectLst>
                <a:hlinkClick r:id="rId3" action="ppaction://hlinkfile"/>
              </a:rPr>
              <a:t>LETS TRY IT!</a:t>
            </a:r>
            <a:endParaRPr lang="en-US" sz="4000" b="1" i="1" dirty="0">
              <a:solidFill>
                <a:srgbClr val="FF66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910581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Cymbal"/>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Oval 10"/>
          <p:cNvSpPr>
            <a:spLocks noChangeArrowheads="1"/>
          </p:cNvSpPr>
          <p:nvPr/>
        </p:nvSpPr>
        <p:spPr bwMode="auto">
          <a:xfrm>
            <a:off x="1752600" y="4724400"/>
            <a:ext cx="6019800" cy="1219200"/>
          </a:xfrm>
          <a:prstGeom prst="ellipse">
            <a:avLst/>
          </a:prstGeom>
          <a:solidFill>
            <a:srgbClr val="2FAFCC"/>
          </a:solidFill>
          <a:ln w="9525">
            <a:solidFill>
              <a:schemeClr val="tx1"/>
            </a:solidFill>
            <a:prstDash val="dash"/>
            <a:round/>
            <a:headEnd/>
            <a:tailEnd/>
          </a:ln>
        </p:spPr>
        <p:txBody>
          <a:bodyPr wrap="none" anchor="ctr"/>
          <a:lstStyle/>
          <a:p>
            <a:endParaRPr lang="en-US"/>
          </a:p>
        </p:txBody>
      </p:sp>
      <p:sp>
        <p:nvSpPr>
          <p:cNvPr id="59394" name="Oval 23"/>
          <p:cNvSpPr>
            <a:spLocks noChangeArrowheads="1"/>
          </p:cNvSpPr>
          <p:nvPr/>
        </p:nvSpPr>
        <p:spPr bwMode="auto">
          <a:xfrm>
            <a:off x="1730375" y="5051425"/>
            <a:ext cx="6019800" cy="1219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395" name="Line 24"/>
          <p:cNvSpPr>
            <a:spLocks noChangeShapeType="1"/>
          </p:cNvSpPr>
          <p:nvPr/>
        </p:nvSpPr>
        <p:spPr bwMode="auto">
          <a:xfrm>
            <a:off x="4572000" y="62484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6505" name="AutoShape 9"/>
          <p:cNvSpPr>
            <a:spLocks noChangeArrowheads="1"/>
          </p:cNvSpPr>
          <p:nvPr/>
        </p:nvSpPr>
        <p:spPr bwMode="auto">
          <a:xfrm>
            <a:off x="1752600" y="1676400"/>
            <a:ext cx="6019800" cy="4267200"/>
          </a:xfrm>
          <a:prstGeom prst="can">
            <a:avLst>
              <a:gd name="adj" fmla="val 27977"/>
            </a:avLst>
          </a:prstGeom>
          <a:gradFill rotWithShape="0">
            <a:gsLst>
              <a:gs pos="0">
                <a:srgbClr val="2FAFCC">
                  <a:gamma/>
                  <a:shade val="49020"/>
                  <a:invGamma/>
                </a:srgbClr>
              </a:gs>
              <a:gs pos="50000">
                <a:srgbClr val="2FAFCC">
                  <a:alpha val="70000"/>
                </a:srgbClr>
              </a:gs>
              <a:gs pos="100000">
                <a:srgbClr val="2FAFCC">
                  <a:gamma/>
                  <a:shade val="49020"/>
                  <a:invGamma/>
                </a:srgbClr>
              </a:gs>
            </a:gsLst>
            <a:lin ang="0" scaled="1"/>
          </a:gradFill>
          <a:ln w="9525">
            <a:noFill/>
            <a:round/>
            <a:headEnd/>
            <a:tailEnd/>
          </a:ln>
          <a:effectLst>
            <a:outerShdw blurRad="63500" dist="38099" dir="2700000" algn="ctr" rotWithShape="0">
              <a:schemeClr val="tx1">
                <a:alpha val="36000"/>
              </a:schemeClr>
            </a:outerShdw>
          </a:effectLst>
        </p:spPr>
        <p:txBody>
          <a:bodyPr wrap="none" anchor="ctr"/>
          <a:lstStyle/>
          <a:p>
            <a:pPr>
              <a:defRPr/>
            </a:pPr>
            <a:endParaRPr lang="en-US"/>
          </a:p>
        </p:txBody>
      </p:sp>
      <p:sp>
        <p:nvSpPr>
          <p:cNvPr id="59397" name="Line 18"/>
          <p:cNvSpPr>
            <a:spLocks noChangeShapeType="1"/>
          </p:cNvSpPr>
          <p:nvPr/>
        </p:nvSpPr>
        <p:spPr bwMode="auto">
          <a:xfrm>
            <a:off x="3937000" y="2200275"/>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TextBox 1"/>
          <p:cNvSpPr txBox="1"/>
          <p:nvPr/>
        </p:nvSpPr>
        <p:spPr>
          <a:xfrm>
            <a:off x="352823" y="70550"/>
            <a:ext cx="8491277" cy="769441"/>
          </a:xfrm>
          <a:prstGeom prst="rect">
            <a:avLst/>
          </a:prstGeom>
          <a:noFill/>
        </p:spPr>
        <p:txBody>
          <a:bodyPr wrap="square" rtlCol="0">
            <a:spAutoFit/>
          </a:bodyPr>
          <a:lstStyle/>
          <a:p>
            <a:pPr algn="ctr"/>
            <a:r>
              <a:rPr lang="en-US" sz="4400" dirty="0" smtClean="0"/>
              <a:t>Around to the Past</a:t>
            </a:r>
            <a:endParaRPr lang="en-US" sz="4400" dirty="0"/>
          </a:p>
        </p:txBody>
      </p:sp>
    </p:spTree>
    <p:extLst>
      <p:ext uri="{BB962C8B-B14F-4D97-AF65-F5344CB8AC3E}">
        <p14:creationId xmlns:p14="http://schemas.microsoft.com/office/powerpoint/2010/main" val="29555744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73479"/>
            <a:ext cx="9144000" cy="6484521"/>
          </a:xfrm>
          <a:prstGeom prst="rect">
            <a:avLst/>
          </a:prstGeom>
        </p:spPr>
      </p:pic>
      <p:sp>
        <p:nvSpPr>
          <p:cNvPr id="5" name="TextBox 4"/>
          <p:cNvSpPr txBox="1"/>
          <p:nvPr/>
        </p:nvSpPr>
        <p:spPr>
          <a:xfrm>
            <a:off x="0" y="4513"/>
            <a:ext cx="9144000" cy="769441"/>
          </a:xfrm>
          <a:prstGeom prst="rect">
            <a:avLst/>
          </a:prstGeom>
          <a:solidFill>
            <a:schemeClr val="bg1"/>
          </a:solidFill>
        </p:spPr>
        <p:txBody>
          <a:bodyPr wrap="square" rtlCol="0">
            <a:spAutoFit/>
          </a:bodyPr>
          <a:lstStyle/>
          <a:p>
            <a:pPr algn="ctr"/>
            <a:r>
              <a:rPr lang="en-US" sz="4400" dirty="0" smtClean="0"/>
              <a:t>Through the Wormhole</a:t>
            </a:r>
            <a:endParaRPr lang="en-US" sz="4400" dirty="0"/>
          </a:p>
        </p:txBody>
      </p:sp>
    </p:spTree>
    <p:extLst>
      <p:ext uri="{BB962C8B-B14F-4D97-AF65-F5344CB8AC3E}">
        <p14:creationId xmlns:p14="http://schemas.microsoft.com/office/powerpoint/2010/main" val="8520699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Future</a:t>
            </a:r>
            <a:endParaRPr lang="en-US" dirty="0"/>
          </a:p>
        </p:txBody>
      </p:sp>
      <p:pic>
        <p:nvPicPr>
          <p:cNvPr id="3" name="Picture 2"/>
          <p:cNvPicPr>
            <a:picLocks noChangeAspect="1"/>
          </p:cNvPicPr>
          <p:nvPr/>
        </p:nvPicPr>
        <p:blipFill rotWithShape="1">
          <a:blip r:embed="rId2"/>
          <a:srcRect l="8987" r="8502"/>
          <a:stretch/>
        </p:blipFill>
        <p:spPr>
          <a:xfrm>
            <a:off x="0" y="0"/>
            <a:ext cx="9143999" cy="6858000"/>
          </a:xfrm>
          <a:prstGeom prst="rect">
            <a:avLst/>
          </a:prstGeom>
        </p:spPr>
      </p:pic>
    </p:spTree>
    <p:extLst>
      <p:ext uri="{BB962C8B-B14F-4D97-AF65-F5344CB8AC3E}">
        <p14:creationId xmlns:p14="http://schemas.microsoft.com/office/powerpoint/2010/main" val="40176743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Traveling to the Past</a:t>
            </a:r>
            <a:endParaRPr lang="en-US" dirty="0"/>
          </a:p>
        </p:txBody>
      </p:sp>
      <p:cxnSp>
        <p:nvCxnSpPr>
          <p:cNvPr id="4" name="Straight Arrow Connector 3"/>
          <p:cNvCxnSpPr/>
          <p:nvPr/>
        </p:nvCxnSpPr>
        <p:spPr>
          <a:xfrm>
            <a:off x="915100" y="5705967"/>
            <a:ext cx="7600936"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718522" y="5693477"/>
            <a:ext cx="2054307" cy="369332"/>
          </a:xfrm>
          <a:prstGeom prst="rect">
            <a:avLst/>
          </a:prstGeom>
          <a:noFill/>
        </p:spPr>
        <p:txBody>
          <a:bodyPr wrap="square" rtlCol="0">
            <a:spAutoFit/>
          </a:bodyPr>
          <a:lstStyle/>
          <a:p>
            <a:pPr algn="ctr"/>
            <a:r>
              <a:rPr lang="en-US" b="1" dirty="0" smtClean="0"/>
              <a:t>External Time</a:t>
            </a:r>
            <a:endParaRPr lang="en-US" b="1" dirty="0"/>
          </a:p>
        </p:txBody>
      </p:sp>
      <p:cxnSp>
        <p:nvCxnSpPr>
          <p:cNvPr id="21" name="Straight Connector 20"/>
          <p:cNvCxnSpPr/>
          <p:nvPr/>
        </p:nvCxnSpPr>
        <p:spPr>
          <a:xfrm>
            <a:off x="2621087" y="5481880"/>
            <a:ext cx="0" cy="44817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576962" y="5481880"/>
            <a:ext cx="0" cy="44817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146217" y="5481880"/>
            <a:ext cx="0" cy="44817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6" name="Freeform 35"/>
          <p:cNvSpPr/>
          <p:nvPr/>
        </p:nvSpPr>
        <p:spPr>
          <a:xfrm>
            <a:off x="1091525" y="1666754"/>
            <a:ext cx="7595275" cy="3214455"/>
          </a:xfrm>
          <a:custGeom>
            <a:avLst/>
            <a:gdLst>
              <a:gd name="connsiteX0" fmla="*/ 2224235 w 10122904"/>
              <a:gd name="connsiteY0" fmla="*/ 1666019 h 1788505"/>
              <a:gd name="connsiteX1" fmla="*/ 7681858 w 10122904"/>
              <a:gd name="connsiteY1" fmla="*/ 1725546 h 1788505"/>
              <a:gd name="connsiteX2" fmla="*/ 8297081 w 10122904"/>
              <a:gd name="connsiteY2" fmla="*/ 892169 h 1788505"/>
              <a:gd name="connsiteX3" fmla="*/ 1390707 w 10122904"/>
              <a:gd name="connsiteY3" fmla="*/ 852484 h 1788505"/>
              <a:gd name="connsiteX4" fmla="*/ 775484 w 10122904"/>
              <a:gd name="connsiteY4" fmla="*/ 58792 h 1788505"/>
              <a:gd name="connsiteX5" fmla="*/ 10122904 w 10122904"/>
              <a:gd name="connsiteY5" fmla="*/ 58792 h 178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2904" h="1788505">
                <a:moveTo>
                  <a:pt x="2224235" y="1666019"/>
                </a:moveTo>
                <a:cubicBezTo>
                  <a:pt x="4446976" y="1760270"/>
                  <a:pt x="6669717" y="1854521"/>
                  <a:pt x="7681858" y="1725546"/>
                </a:cubicBezTo>
                <a:cubicBezTo>
                  <a:pt x="8693999" y="1596571"/>
                  <a:pt x="9345606" y="1037679"/>
                  <a:pt x="8297081" y="892169"/>
                </a:cubicBezTo>
                <a:cubicBezTo>
                  <a:pt x="7248556" y="746659"/>
                  <a:pt x="2644307" y="991380"/>
                  <a:pt x="1390707" y="852484"/>
                </a:cubicBezTo>
                <a:cubicBezTo>
                  <a:pt x="137107" y="713588"/>
                  <a:pt x="-679882" y="191074"/>
                  <a:pt x="775484" y="58792"/>
                </a:cubicBezTo>
                <a:cubicBezTo>
                  <a:pt x="2230850" y="-73490"/>
                  <a:pt x="10122904" y="58792"/>
                  <a:pt x="10122904" y="58792"/>
                </a:cubicBezTo>
              </a:path>
            </a:pathLst>
          </a:custGeom>
          <a:ln w="76200" cmpd="sng">
            <a:gradFill flip="none" rotWithShape="1">
              <a:gsLst>
                <a:gs pos="0">
                  <a:srgbClr val="FF0000"/>
                </a:gs>
                <a:gs pos="34000">
                  <a:srgbClr val="FFFF00"/>
                </a:gs>
                <a:gs pos="19000">
                  <a:srgbClr val="FF6600"/>
                </a:gs>
                <a:gs pos="54000">
                  <a:srgbClr val="008000"/>
                </a:gs>
                <a:gs pos="75000">
                  <a:srgbClr val="0000FF"/>
                </a:gs>
                <a:gs pos="93000">
                  <a:srgbClr val="660066"/>
                </a:gs>
              </a:gsLst>
              <a:path path="shape">
                <a:fillToRect l="50000" t="50000" r="50000" b="50000"/>
              </a:path>
              <a:tileRect/>
            </a:gra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TextBox 36"/>
          <p:cNvSpPr txBox="1"/>
          <p:nvPr/>
        </p:nvSpPr>
        <p:spPr>
          <a:xfrm>
            <a:off x="3262067" y="1158526"/>
            <a:ext cx="3644308" cy="369332"/>
          </a:xfrm>
          <a:prstGeom prst="rect">
            <a:avLst/>
          </a:prstGeom>
          <a:noFill/>
        </p:spPr>
        <p:txBody>
          <a:bodyPr wrap="square" rtlCol="0">
            <a:spAutoFit/>
          </a:bodyPr>
          <a:lstStyle/>
          <a:p>
            <a:pPr algn="ctr"/>
            <a:r>
              <a:rPr lang="en-US" b="1" dirty="0" smtClean="0"/>
              <a:t>Marty </a:t>
            </a:r>
            <a:r>
              <a:rPr lang="en-US" b="1" dirty="0" err="1" smtClean="0"/>
              <a:t>McFlye’s</a:t>
            </a:r>
            <a:r>
              <a:rPr lang="en-US" b="1" dirty="0" smtClean="0"/>
              <a:t> Personal Time</a:t>
            </a:r>
            <a:endParaRPr lang="en-US" b="1" dirty="0"/>
          </a:p>
        </p:txBody>
      </p:sp>
      <p:sp>
        <p:nvSpPr>
          <p:cNvPr id="38" name="TextBox 37"/>
          <p:cNvSpPr txBox="1"/>
          <p:nvPr/>
        </p:nvSpPr>
        <p:spPr>
          <a:xfrm>
            <a:off x="915100" y="5878143"/>
            <a:ext cx="732110" cy="369332"/>
          </a:xfrm>
          <a:prstGeom prst="rect">
            <a:avLst/>
          </a:prstGeom>
          <a:noFill/>
        </p:spPr>
        <p:txBody>
          <a:bodyPr wrap="square" rtlCol="0">
            <a:spAutoFit/>
          </a:bodyPr>
          <a:lstStyle/>
          <a:p>
            <a:r>
              <a:rPr lang="en-US" dirty="0" smtClean="0"/>
              <a:t>1955</a:t>
            </a:r>
            <a:endParaRPr lang="en-US" dirty="0"/>
          </a:p>
        </p:txBody>
      </p:sp>
      <p:sp>
        <p:nvSpPr>
          <p:cNvPr id="39" name="TextBox 38"/>
          <p:cNvSpPr txBox="1"/>
          <p:nvPr/>
        </p:nvSpPr>
        <p:spPr>
          <a:xfrm>
            <a:off x="7210907" y="5888793"/>
            <a:ext cx="732110" cy="369332"/>
          </a:xfrm>
          <a:prstGeom prst="rect">
            <a:avLst/>
          </a:prstGeom>
          <a:noFill/>
        </p:spPr>
        <p:txBody>
          <a:bodyPr wrap="square" rtlCol="0">
            <a:spAutoFit/>
          </a:bodyPr>
          <a:lstStyle/>
          <a:p>
            <a:r>
              <a:rPr lang="en-US" dirty="0" smtClean="0"/>
              <a:t>1985</a:t>
            </a:r>
            <a:endParaRPr lang="en-US" dirty="0"/>
          </a:p>
        </p:txBody>
      </p:sp>
      <p:sp>
        <p:nvSpPr>
          <p:cNvPr id="40" name="TextBox 39"/>
          <p:cNvSpPr txBox="1"/>
          <p:nvPr/>
        </p:nvSpPr>
        <p:spPr>
          <a:xfrm>
            <a:off x="2255032" y="5888793"/>
            <a:ext cx="732110" cy="369332"/>
          </a:xfrm>
          <a:prstGeom prst="rect">
            <a:avLst/>
          </a:prstGeom>
          <a:noFill/>
        </p:spPr>
        <p:txBody>
          <a:bodyPr wrap="square" rtlCol="0">
            <a:spAutoFit/>
          </a:bodyPr>
          <a:lstStyle/>
          <a:p>
            <a:r>
              <a:rPr lang="en-US" dirty="0" smtClean="0"/>
              <a:t>1958</a:t>
            </a:r>
            <a:endParaRPr lang="en-US" dirty="0"/>
          </a:p>
        </p:txBody>
      </p:sp>
      <p:sp>
        <p:nvSpPr>
          <p:cNvPr id="41" name="TextBox 40"/>
          <p:cNvSpPr txBox="1"/>
          <p:nvPr/>
        </p:nvSpPr>
        <p:spPr>
          <a:xfrm>
            <a:off x="2209800" y="4419600"/>
            <a:ext cx="763732" cy="369332"/>
          </a:xfrm>
          <a:prstGeom prst="rect">
            <a:avLst/>
          </a:prstGeom>
          <a:noFill/>
        </p:spPr>
        <p:txBody>
          <a:bodyPr wrap="square" rtlCol="0">
            <a:spAutoFit/>
          </a:bodyPr>
          <a:lstStyle/>
          <a:p>
            <a:r>
              <a:rPr lang="en-US" dirty="0" smtClean="0"/>
              <a:t>born</a:t>
            </a:r>
            <a:endParaRPr lang="en-US" dirty="0"/>
          </a:p>
        </p:txBody>
      </p:sp>
      <p:sp>
        <p:nvSpPr>
          <p:cNvPr id="42" name="TextBox 41"/>
          <p:cNvSpPr txBox="1"/>
          <p:nvPr/>
        </p:nvSpPr>
        <p:spPr>
          <a:xfrm>
            <a:off x="7205070" y="3402697"/>
            <a:ext cx="1475893" cy="646331"/>
          </a:xfrm>
          <a:prstGeom prst="rect">
            <a:avLst/>
          </a:prstGeom>
          <a:solidFill>
            <a:srgbClr val="FFFFFF"/>
          </a:solidFill>
        </p:spPr>
        <p:txBody>
          <a:bodyPr wrap="square" rtlCol="0">
            <a:spAutoFit/>
          </a:bodyPr>
          <a:lstStyle/>
          <a:p>
            <a:r>
              <a:rPr lang="en-US" dirty="0" smtClean="0"/>
              <a:t>enters time machine</a:t>
            </a:r>
            <a:endParaRPr lang="en-US" dirty="0"/>
          </a:p>
        </p:txBody>
      </p:sp>
      <p:sp>
        <p:nvSpPr>
          <p:cNvPr id="43" name="TextBox 42"/>
          <p:cNvSpPr txBox="1"/>
          <p:nvPr/>
        </p:nvSpPr>
        <p:spPr>
          <a:xfrm>
            <a:off x="422213" y="2307000"/>
            <a:ext cx="1448007" cy="923330"/>
          </a:xfrm>
          <a:prstGeom prst="rect">
            <a:avLst/>
          </a:prstGeom>
          <a:solidFill>
            <a:srgbClr val="FFFFFF"/>
          </a:solidFill>
        </p:spPr>
        <p:txBody>
          <a:bodyPr wrap="square" rtlCol="0">
            <a:spAutoFit/>
          </a:bodyPr>
          <a:lstStyle/>
          <a:p>
            <a:r>
              <a:rPr lang="en-US" dirty="0" smtClean="0"/>
              <a:t>meets parents as teenagers</a:t>
            </a:r>
            <a:endParaRPr lang="en-US" dirty="0"/>
          </a:p>
        </p:txBody>
      </p:sp>
      <p:sp>
        <p:nvSpPr>
          <p:cNvPr id="44" name="TextBox 43"/>
          <p:cNvSpPr txBox="1"/>
          <p:nvPr/>
        </p:nvSpPr>
        <p:spPr>
          <a:xfrm>
            <a:off x="2209800" y="1799565"/>
            <a:ext cx="5367162" cy="369332"/>
          </a:xfrm>
          <a:prstGeom prst="rect">
            <a:avLst/>
          </a:prstGeom>
          <a:noFill/>
        </p:spPr>
        <p:txBody>
          <a:bodyPr wrap="square" rtlCol="0">
            <a:spAutoFit/>
          </a:bodyPr>
          <a:lstStyle/>
          <a:p>
            <a:r>
              <a:rPr lang="en-US" dirty="0" smtClean="0"/>
              <a:t>re-enters time machine and goes back to the future</a:t>
            </a:r>
            <a:endParaRPr lang="en-US" dirty="0"/>
          </a:p>
        </p:txBody>
      </p:sp>
    </p:spTree>
    <p:extLst>
      <p:ext uri="{BB962C8B-B14F-4D97-AF65-F5344CB8AC3E}">
        <p14:creationId xmlns:p14="http://schemas.microsoft.com/office/powerpoint/2010/main" val="5595783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6553"/>
          <a:stretch/>
        </p:blipFill>
        <p:spPr>
          <a:xfrm>
            <a:off x="27354" y="0"/>
            <a:ext cx="9224871" cy="6858000"/>
          </a:xfrm>
          <a:prstGeom prst="rect">
            <a:avLst/>
          </a:prstGeom>
        </p:spPr>
      </p:pic>
      <p:sp>
        <p:nvSpPr>
          <p:cNvPr id="2" name="Title 1"/>
          <p:cNvSpPr>
            <a:spLocks noGrp="1"/>
          </p:cNvSpPr>
          <p:nvPr>
            <p:ph type="title"/>
          </p:nvPr>
        </p:nvSpPr>
        <p:spPr/>
        <p:txBody>
          <a:bodyPr/>
          <a:lstStyle/>
          <a:p>
            <a:r>
              <a:rPr lang="en-US" dirty="0" smtClean="0"/>
              <a:t>Could you meet your past self?</a:t>
            </a:r>
            <a:endParaRPr lang="en-US" dirty="0"/>
          </a:p>
        </p:txBody>
      </p:sp>
    </p:spTree>
    <p:extLst>
      <p:ext uri="{BB962C8B-B14F-4D97-AF65-F5344CB8AC3E}">
        <p14:creationId xmlns:p14="http://schemas.microsoft.com/office/powerpoint/2010/main" val="29868716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971800" y="332154"/>
            <a:ext cx="5486400" cy="1143000"/>
          </a:xfrm>
        </p:spPr>
        <p:txBody>
          <a:bodyPr>
            <a:normAutofit fontScale="90000"/>
          </a:bodyPr>
          <a:lstStyle/>
          <a:p>
            <a:pPr algn="l" eaLnBrk="1" hangingPunct="1">
              <a:defRPr/>
            </a:pPr>
            <a:r>
              <a:rPr lang="en-US" sz="4800" dirty="0">
                <a:latin typeface="Arial" charset="0"/>
                <a:ea typeface="Osaka" charset="0"/>
                <a:cs typeface="Osaka" charset="0"/>
              </a:rPr>
              <a:t>The man who was his own </a:t>
            </a:r>
            <a:r>
              <a:rPr lang="en-US" sz="4800" dirty="0" smtClean="0">
                <a:latin typeface="Arial" charset="0"/>
                <a:ea typeface="Osaka" charset="0"/>
                <a:cs typeface="Osaka" charset="0"/>
              </a:rPr>
              <a:t>mother*</a:t>
            </a:r>
            <a:endParaRPr lang="en-US" sz="4800" dirty="0">
              <a:latin typeface="Arial" charset="0"/>
              <a:ea typeface="Osaka" charset="0"/>
              <a:cs typeface="Osaka" charset="0"/>
            </a:endParaRPr>
          </a:p>
        </p:txBody>
      </p:sp>
      <p:sp>
        <p:nvSpPr>
          <p:cNvPr id="51202" name="Rectangle 3"/>
          <p:cNvSpPr>
            <a:spLocks noGrp="1" noChangeArrowheads="1"/>
          </p:cNvSpPr>
          <p:nvPr>
            <p:ph type="body" idx="1"/>
          </p:nvPr>
        </p:nvSpPr>
        <p:spPr bwMode="auto">
          <a:xfrm>
            <a:off x="863600" y="1708150"/>
            <a:ext cx="7315200" cy="4648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buFontTx/>
              <a:buNone/>
            </a:pPr>
            <a:r>
              <a:rPr lang="en-US" sz="2800" dirty="0">
                <a:solidFill>
                  <a:srgbClr val="333333"/>
                </a:solidFill>
                <a:latin typeface="Arial" charset="0"/>
                <a:ea typeface="Osaka" charset="0"/>
                <a:cs typeface="Osaka" charset="0"/>
              </a:rPr>
              <a:t>  </a:t>
            </a:r>
            <a:r>
              <a:rPr lang="ja-JP" altLang="en-US" sz="2800" dirty="0">
                <a:solidFill>
                  <a:srgbClr val="333333"/>
                </a:solidFill>
                <a:latin typeface="Arial" charset="0"/>
                <a:ea typeface="Osaka" charset="0"/>
                <a:cs typeface="Osaka" charset="0"/>
              </a:rPr>
              <a:t>“</a:t>
            </a:r>
            <a:r>
              <a:rPr lang="en-US" altLang="ja-JP" sz="2800" dirty="0">
                <a:solidFill>
                  <a:srgbClr val="333333"/>
                </a:solidFill>
                <a:latin typeface="Arial" charset="0"/>
                <a:ea typeface="Osaka" charset="0"/>
                <a:cs typeface="Osaka" charset="0"/>
              </a:rPr>
              <a:t>Jane</a:t>
            </a:r>
            <a:r>
              <a:rPr lang="ja-JP" altLang="en-US" sz="2800" dirty="0">
                <a:solidFill>
                  <a:srgbClr val="333333"/>
                </a:solidFill>
                <a:latin typeface="Arial" charset="0"/>
                <a:ea typeface="Osaka" charset="0"/>
                <a:cs typeface="Osaka" charset="0"/>
              </a:rPr>
              <a:t>”</a:t>
            </a:r>
            <a:r>
              <a:rPr lang="en-US" altLang="ja-JP" sz="2800" dirty="0">
                <a:solidFill>
                  <a:srgbClr val="333333"/>
                </a:solidFill>
                <a:latin typeface="Arial" charset="0"/>
                <a:ea typeface="Osaka" charset="0"/>
                <a:cs typeface="Osaka" charset="0"/>
              </a:rPr>
              <a:t> is left at an orphanage as a foundling. When </a:t>
            </a:r>
            <a:r>
              <a:rPr lang="ja-JP" altLang="en-US" sz="2800" dirty="0">
                <a:solidFill>
                  <a:srgbClr val="333333"/>
                </a:solidFill>
                <a:latin typeface="Arial" charset="0"/>
                <a:ea typeface="Osaka" charset="0"/>
                <a:cs typeface="Osaka" charset="0"/>
              </a:rPr>
              <a:t>“</a:t>
            </a:r>
            <a:r>
              <a:rPr lang="en-US" altLang="ja-JP" sz="2800" dirty="0">
                <a:solidFill>
                  <a:srgbClr val="333333"/>
                </a:solidFill>
                <a:latin typeface="Arial" charset="0"/>
                <a:ea typeface="Osaka" charset="0"/>
                <a:cs typeface="Osaka" charset="0"/>
              </a:rPr>
              <a:t>Jane</a:t>
            </a:r>
            <a:r>
              <a:rPr lang="ja-JP" altLang="en-US" sz="2800" dirty="0">
                <a:solidFill>
                  <a:srgbClr val="333333"/>
                </a:solidFill>
                <a:latin typeface="Arial" charset="0"/>
                <a:ea typeface="Osaka" charset="0"/>
                <a:cs typeface="Osaka" charset="0"/>
              </a:rPr>
              <a:t>”</a:t>
            </a:r>
            <a:r>
              <a:rPr lang="en-US" altLang="ja-JP" sz="2800" dirty="0">
                <a:solidFill>
                  <a:srgbClr val="333333"/>
                </a:solidFill>
                <a:latin typeface="Arial" charset="0"/>
                <a:ea typeface="Osaka" charset="0"/>
                <a:cs typeface="Osaka" charset="0"/>
              </a:rPr>
              <a:t> is a teenager, she falls in love with a drifter, who abandons her but leaves her pregnant. Then disaster strikes. She almost dies giving birth to a baby girl, who is then mysteriously kidnapped. The doctors find that Jane is bleeding badly, but, oddly enough, has both sex organs. So, to save her life, the doctors convert </a:t>
            </a:r>
            <a:r>
              <a:rPr lang="ja-JP" altLang="en-US" sz="2800" dirty="0">
                <a:solidFill>
                  <a:srgbClr val="333333"/>
                </a:solidFill>
                <a:latin typeface="Arial" charset="0"/>
                <a:ea typeface="Osaka" charset="0"/>
                <a:cs typeface="Osaka" charset="0"/>
              </a:rPr>
              <a:t>“</a:t>
            </a:r>
            <a:r>
              <a:rPr lang="en-US" altLang="ja-JP" sz="2800" dirty="0">
                <a:solidFill>
                  <a:srgbClr val="333333"/>
                </a:solidFill>
                <a:latin typeface="Arial" charset="0"/>
                <a:ea typeface="Osaka" charset="0"/>
                <a:cs typeface="Osaka" charset="0"/>
              </a:rPr>
              <a:t>Jane</a:t>
            </a:r>
            <a:r>
              <a:rPr lang="ja-JP" altLang="en-US" sz="2800" dirty="0">
                <a:solidFill>
                  <a:srgbClr val="333333"/>
                </a:solidFill>
                <a:latin typeface="Arial" charset="0"/>
                <a:ea typeface="Osaka" charset="0"/>
                <a:cs typeface="Osaka" charset="0"/>
              </a:rPr>
              <a:t>”</a:t>
            </a:r>
            <a:r>
              <a:rPr lang="en-US" altLang="ja-JP" sz="2800" dirty="0">
                <a:solidFill>
                  <a:srgbClr val="333333"/>
                </a:solidFill>
                <a:latin typeface="Arial" charset="0"/>
                <a:ea typeface="Osaka" charset="0"/>
                <a:cs typeface="Osaka" charset="0"/>
              </a:rPr>
              <a:t> to </a:t>
            </a:r>
            <a:r>
              <a:rPr lang="ja-JP" altLang="en-US" sz="2800" dirty="0">
                <a:solidFill>
                  <a:srgbClr val="333333"/>
                </a:solidFill>
                <a:latin typeface="Arial" charset="0"/>
                <a:ea typeface="Osaka" charset="0"/>
                <a:cs typeface="Osaka" charset="0"/>
              </a:rPr>
              <a:t>“</a:t>
            </a:r>
            <a:r>
              <a:rPr lang="en-US" altLang="ja-JP" sz="2800" dirty="0">
                <a:solidFill>
                  <a:srgbClr val="333333"/>
                </a:solidFill>
                <a:latin typeface="Arial" charset="0"/>
                <a:ea typeface="Osaka" charset="0"/>
                <a:cs typeface="Osaka" charset="0"/>
              </a:rPr>
              <a:t>Jim.</a:t>
            </a:r>
            <a:r>
              <a:rPr lang="ja-JP" altLang="en-US" sz="2800" dirty="0">
                <a:solidFill>
                  <a:srgbClr val="333333"/>
                </a:solidFill>
                <a:latin typeface="Arial" charset="0"/>
                <a:ea typeface="Osaka" charset="0"/>
                <a:cs typeface="Osaka" charset="0"/>
              </a:rPr>
              <a:t>”</a:t>
            </a:r>
            <a:endParaRPr lang="en-US" sz="2900" dirty="0">
              <a:solidFill>
                <a:srgbClr val="333333"/>
              </a:solidFill>
              <a:latin typeface="Arial" charset="0"/>
              <a:ea typeface="Osaka" charset="0"/>
              <a:cs typeface="Osaka" charset="0"/>
            </a:endParaRPr>
          </a:p>
        </p:txBody>
      </p:sp>
      <p:pic>
        <p:nvPicPr>
          <p:cNvPr id="512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04800"/>
            <a:ext cx="16002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95400" y="6215130"/>
            <a:ext cx="6883400" cy="369332"/>
          </a:xfrm>
          <a:prstGeom prst="rect">
            <a:avLst/>
          </a:prstGeom>
          <a:noFill/>
        </p:spPr>
        <p:txBody>
          <a:bodyPr wrap="square" rtlCol="0">
            <a:spAutoFit/>
          </a:bodyPr>
          <a:lstStyle/>
          <a:p>
            <a:r>
              <a:rPr lang="en-US" dirty="0">
                <a:hlinkClick r:id="rId4"/>
              </a:rPr>
              <a:t>http://</a:t>
            </a:r>
            <a:r>
              <a:rPr lang="en-US" dirty="0" err="1">
                <a:hlinkClick r:id="rId4"/>
              </a:rPr>
              <a:t>mkaku.org</a:t>
            </a:r>
            <a:r>
              <a:rPr lang="en-US" dirty="0">
                <a:hlinkClick r:id="rId4"/>
              </a:rPr>
              <a:t>/home/?</a:t>
            </a:r>
            <a:r>
              <a:rPr lang="en-US" dirty="0" err="1">
                <a:hlinkClick r:id="rId4"/>
              </a:rPr>
              <a:t>page_id</a:t>
            </a:r>
            <a:r>
              <a:rPr lang="en-US" dirty="0">
                <a:hlinkClick r:id="rId4"/>
              </a:rPr>
              <a:t>=252</a:t>
            </a:r>
            <a:endParaRPr lang="en-US" dirty="0"/>
          </a:p>
        </p:txBody>
      </p:sp>
    </p:spTree>
    <p:extLst>
      <p:ext uri="{BB962C8B-B14F-4D97-AF65-F5344CB8AC3E}">
        <p14:creationId xmlns:p14="http://schemas.microsoft.com/office/powerpoint/2010/main" val="1419505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914400" y="228600"/>
            <a:ext cx="7848600" cy="833438"/>
          </a:xfrm>
        </p:spPr>
        <p:txBody>
          <a:bodyPr/>
          <a:lstStyle/>
          <a:p>
            <a:pPr eaLnBrk="1" hangingPunct="1">
              <a:defRPr/>
            </a:pPr>
            <a:r>
              <a:rPr lang="en-US">
                <a:latin typeface="Arial" charset="0"/>
                <a:ea typeface="Osaka" charset="0"/>
                <a:cs typeface="Osaka" charset="0"/>
              </a:rPr>
              <a:t>And then . . .</a:t>
            </a:r>
          </a:p>
        </p:txBody>
      </p:sp>
      <p:sp>
        <p:nvSpPr>
          <p:cNvPr id="53250" name="Rectangle 3"/>
          <p:cNvSpPr>
            <a:spLocks noGrp="1" noChangeArrowheads="1"/>
          </p:cNvSpPr>
          <p:nvPr>
            <p:ph type="body" idx="1"/>
          </p:nvPr>
        </p:nvSpPr>
        <p:spPr bwMode="auto">
          <a:xfrm>
            <a:off x="609600" y="1143000"/>
            <a:ext cx="7467600" cy="5334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buFontTx/>
              <a:buNone/>
            </a:pPr>
            <a:r>
              <a:rPr lang="en-US" sz="2800">
                <a:solidFill>
                  <a:srgbClr val="333333"/>
                </a:solidFill>
                <a:latin typeface="Arial" charset="0"/>
                <a:ea typeface="Osaka" charset="0"/>
                <a:cs typeface="Osaka" charset="0"/>
              </a:rPr>
              <a:t>   </a:t>
            </a:r>
            <a:r>
              <a:rPr lang="ja-JP" altLang="en-US" sz="2800">
                <a:solidFill>
                  <a:srgbClr val="333333"/>
                </a:solidFill>
                <a:latin typeface="Arial" charset="0"/>
                <a:ea typeface="Osaka" charset="0"/>
                <a:cs typeface="Osaka" charset="0"/>
              </a:rPr>
              <a:t>“</a:t>
            </a:r>
            <a:r>
              <a:rPr lang="en-US" altLang="ja-JP" sz="2800">
                <a:solidFill>
                  <a:srgbClr val="333333"/>
                </a:solidFill>
                <a:latin typeface="Arial" charset="0"/>
                <a:ea typeface="Osaka" charset="0"/>
                <a:cs typeface="Osaka" charset="0"/>
              </a:rPr>
              <a:t>Jim</a:t>
            </a:r>
            <a:r>
              <a:rPr lang="ja-JP" altLang="en-US" sz="2800">
                <a:solidFill>
                  <a:srgbClr val="333333"/>
                </a:solidFill>
                <a:latin typeface="Arial" charset="0"/>
                <a:ea typeface="Osaka" charset="0"/>
                <a:cs typeface="Osaka" charset="0"/>
              </a:rPr>
              <a:t>”</a:t>
            </a:r>
            <a:r>
              <a:rPr lang="en-US" altLang="ja-JP" sz="2800">
                <a:solidFill>
                  <a:srgbClr val="333333"/>
                </a:solidFill>
                <a:latin typeface="Arial" charset="0"/>
                <a:ea typeface="Osaka" charset="0"/>
                <a:cs typeface="Osaka" charset="0"/>
              </a:rPr>
              <a:t> subsequently becomes a roaring drunk, until he meets a friendly bartender (actually a time traveler in disguise) who whisks </a:t>
            </a:r>
            <a:r>
              <a:rPr lang="ja-JP" altLang="en-US" sz="2800">
                <a:solidFill>
                  <a:srgbClr val="333333"/>
                </a:solidFill>
                <a:latin typeface="Arial" charset="0"/>
                <a:ea typeface="Osaka" charset="0"/>
                <a:cs typeface="Osaka" charset="0"/>
              </a:rPr>
              <a:t>“</a:t>
            </a:r>
            <a:r>
              <a:rPr lang="en-US" altLang="ja-JP" sz="2800">
                <a:solidFill>
                  <a:srgbClr val="333333"/>
                </a:solidFill>
                <a:latin typeface="Arial" charset="0"/>
                <a:ea typeface="Osaka" charset="0"/>
                <a:cs typeface="Osaka" charset="0"/>
              </a:rPr>
              <a:t>Jim</a:t>
            </a:r>
            <a:r>
              <a:rPr lang="ja-JP" altLang="en-US" sz="2800">
                <a:solidFill>
                  <a:srgbClr val="333333"/>
                </a:solidFill>
                <a:latin typeface="Arial" charset="0"/>
                <a:ea typeface="Osaka" charset="0"/>
                <a:cs typeface="Osaka" charset="0"/>
              </a:rPr>
              <a:t>”</a:t>
            </a:r>
            <a:r>
              <a:rPr lang="en-US" altLang="ja-JP" sz="2800">
                <a:solidFill>
                  <a:srgbClr val="333333"/>
                </a:solidFill>
                <a:latin typeface="Arial" charset="0"/>
                <a:ea typeface="Osaka" charset="0"/>
                <a:cs typeface="Osaka" charset="0"/>
              </a:rPr>
              <a:t> back way into the past. </a:t>
            </a:r>
            <a:r>
              <a:rPr lang="ja-JP" altLang="en-US" sz="2800">
                <a:solidFill>
                  <a:srgbClr val="333333"/>
                </a:solidFill>
                <a:latin typeface="Arial" charset="0"/>
                <a:ea typeface="Osaka" charset="0"/>
                <a:cs typeface="Osaka" charset="0"/>
              </a:rPr>
              <a:t>“</a:t>
            </a:r>
            <a:r>
              <a:rPr lang="en-US" altLang="ja-JP" sz="2800">
                <a:solidFill>
                  <a:srgbClr val="333333"/>
                </a:solidFill>
                <a:latin typeface="Arial" charset="0"/>
                <a:ea typeface="Osaka" charset="0"/>
                <a:cs typeface="Osaka" charset="0"/>
              </a:rPr>
              <a:t>Jim</a:t>
            </a:r>
            <a:r>
              <a:rPr lang="ja-JP" altLang="en-US" sz="2800">
                <a:solidFill>
                  <a:srgbClr val="333333"/>
                </a:solidFill>
                <a:latin typeface="Arial" charset="0"/>
                <a:ea typeface="Osaka" charset="0"/>
                <a:cs typeface="Osaka" charset="0"/>
              </a:rPr>
              <a:t>”</a:t>
            </a:r>
            <a:r>
              <a:rPr lang="en-US" altLang="ja-JP" sz="2800">
                <a:solidFill>
                  <a:srgbClr val="333333"/>
                </a:solidFill>
                <a:latin typeface="Arial" charset="0"/>
                <a:ea typeface="Osaka" charset="0"/>
                <a:cs typeface="Osaka" charset="0"/>
              </a:rPr>
              <a:t> meets a beautiful teenage girl, accidentally gets her pregnant with a baby girl. Out of guilt, he kidnaps the baby girl and drops her off at the orphanage. Later, </a:t>
            </a:r>
            <a:r>
              <a:rPr lang="ja-JP" altLang="en-US" sz="2800">
                <a:solidFill>
                  <a:srgbClr val="333333"/>
                </a:solidFill>
                <a:latin typeface="Arial" charset="0"/>
                <a:ea typeface="Osaka" charset="0"/>
                <a:cs typeface="Osaka" charset="0"/>
              </a:rPr>
              <a:t>“</a:t>
            </a:r>
            <a:r>
              <a:rPr lang="en-US" altLang="ja-JP" sz="2800">
                <a:solidFill>
                  <a:srgbClr val="333333"/>
                </a:solidFill>
                <a:latin typeface="Arial" charset="0"/>
                <a:ea typeface="Osaka" charset="0"/>
                <a:cs typeface="Osaka" charset="0"/>
              </a:rPr>
              <a:t>Jim</a:t>
            </a:r>
            <a:r>
              <a:rPr lang="ja-JP" altLang="en-US" sz="2800">
                <a:solidFill>
                  <a:srgbClr val="333333"/>
                </a:solidFill>
                <a:latin typeface="Arial" charset="0"/>
                <a:ea typeface="Osaka" charset="0"/>
                <a:cs typeface="Osaka" charset="0"/>
              </a:rPr>
              <a:t>”</a:t>
            </a:r>
            <a:r>
              <a:rPr lang="en-US" altLang="ja-JP" sz="2800">
                <a:solidFill>
                  <a:srgbClr val="333333"/>
                </a:solidFill>
                <a:latin typeface="Arial" charset="0"/>
                <a:ea typeface="Osaka" charset="0"/>
                <a:cs typeface="Osaka" charset="0"/>
              </a:rPr>
              <a:t> joins the time travelers corps, leads a distinguished life, and has one last dream: to disguise himself as a bartender to meet a certain drunk named </a:t>
            </a:r>
            <a:r>
              <a:rPr lang="ja-JP" altLang="en-US" sz="2800">
                <a:solidFill>
                  <a:srgbClr val="333333"/>
                </a:solidFill>
                <a:latin typeface="Arial" charset="0"/>
                <a:ea typeface="Osaka" charset="0"/>
                <a:cs typeface="Osaka" charset="0"/>
              </a:rPr>
              <a:t>“</a:t>
            </a:r>
            <a:r>
              <a:rPr lang="en-US" altLang="ja-JP" sz="2800">
                <a:solidFill>
                  <a:srgbClr val="333333"/>
                </a:solidFill>
                <a:latin typeface="Arial" charset="0"/>
                <a:ea typeface="Osaka" charset="0"/>
                <a:cs typeface="Osaka" charset="0"/>
              </a:rPr>
              <a:t>Jim</a:t>
            </a:r>
            <a:r>
              <a:rPr lang="ja-JP" altLang="en-US" sz="2800">
                <a:solidFill>
                  <a:srgbClr val="333333"/>
                </a:solidFill>
                <a:latin typeface="Arial" charset="0"/>
                <a:ea typeface="Osaka" charset="0"/>
                <a:cs typeface="Osaka" charset="0"/>
              </a:rPr>
              <a:t>”</a:t>
            </a:r>
            <a:r>
              <a:rPr lang="en-US" altLang="ja-JP" sz="2800">
                <a:solidFill>
                  <a:srgbClr val="333333"/>
                </a:solidFill>
                <a:latin typeface="Arial" charset="0"/>
                <a:ea typeface="Osaka" charset="0"/>
                <a:cs typeface="Osaka" charset="0"/>
              </a:rPr>
              <a:t> in the past…</a:t>
            </a:r>
            <a:endParaRPr lang="en-US">
              <a:solidFill>
                <a:srgbClr val="333333"/>
              </a:solidFill>
              <a:latin typeface="Arial" charset="0"/>
              <a:ea typeface="Osaka" charset="0"/>
              <a:cs typeface="Osaka" charset="0"/>
            </a:endParaRPr>
          </a:p>
        </p:txBody>
      </p:sp>
    </p:spTree>
    <p:extLst>
      <p:ext uri="{BB962C8B-B14F-4D97-AF65-F5344CB8AC3E}">
        <p14:creationId xmlns:p14="http://schemas.microsoft.com/office/powerpoint/2010/main" val="29172039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reeform 21"/>
          <p:cNvSpPr>
            <a:spLocks/>
          </p:cNvSpPr>
          <p:nvPr/>
        </p:nvSpPr>
        <p:spPr bwMode="auto">
          <a:xfrm>
            <a:off x="1066800" y="1346200"/>
            <a:ext cx="7975600" cy="5130800"/>
          </a:xfrm>
          <a:custGeom>
            <a:avLst/>
            <a:gdLst>
              <a:gd name="T0" fmla="*/ 2147483647 w 5120"/>
              <a:gd name="T1" fmla="*/ 2147483647 h 3472"/>
              <a:gd name="T2" fmla="*/ 2147483647 w 5120"/>
              <a:gd name="T3" fmla="*/ 2147483647 h 3472"/>
              <a:gd name="T4" fmla="*/ 2147483647 w 5120"/>
              <a:gd name="T5" fmla="*/ 2147483647 h 3472"/>
              <a:gd name="T6" fmla="*/ 2147483647 w 5120"/>
              <a:gd name="T7" fmla="*/ 2147483647 h 3472"/>
              <a:gd name="T8" fmla="*/ 2147483647 w 5120"/>
              <a:gd name="T9" fmla="*/ 2147483647 h 3472"/>
              <a:gd name="T10" fmla="*/ 2147483647 w 5120"/>
              <a:gd name="T11" fmla="*/ 2147483647 h 3472"/>
              <a:gd name="T12" fmla="*/ 2147483647 w 5120"/>
              <a:gd name="T13" fmla="*/ 2147483647 h 3472"/>
              <a:gd name="T14" fmla="*/ 2147483647 w 5120"/>
              <a:gd name="T15" fmla="*/ 2147483647 h 3472"/>
              <a:gd name="T16" fmla="*/ 2147483647 w 5120"/>
              <a:gd name="T17" fmla="*/ 2147483647 h 3472"/>
              <a:gd name="T18" fmla="*/ 2147483647 w 5120"/>
              <a:gd name="T19" fmla="*/ 2147483647 h 3472"/>
              <a:gd name="T20" fmla="*/ 2147483647 w 5120"/>
              <a:gd name="T21" fmla="*/ 2147483647 h 3472"/>
              <a:gd name="T22" fmla="*/ 2147483647 w 5120"/>
              <a:gd name="T23" fmla="*/ 2147483647 h 34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20"/>
              <a:gd name="T37" fmla="*/ 0 h 3472"/>
              <a:gd name="T38" fmla="*/ 5120 w 5120"/>
              <a:gd name="T39" fmla="*/ 3472 h 34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20" h="3472">
                <a:moveTo>
                  <a:pt x="32" y="2736"/>
                </a:moveTo>
                <a:cubicBezTo>
                  <a:pt x="16" y="2248"/>
                  <a:pt x="0" y="1760"/>
                  <a:pt x="128" y="1440"/>
                </a:cubicBezTo>
                <a:cubicBezTo>
                  <a:pt x="256" y="1120"/>
                  <a:pt x="600" y="856"/>
                  <a:pt x="800" y="816"/>
                </a:cubicBezTo>
                <a:cubicBezTo>
                  <a:pt x="1000" y="776"/>
                  <a:pt x="1224" y="808"/>
                  <a:pt x="1328" y="1200"/>
                </a:cubicBezTo>
                <a:cubicBezTo>
                  <a:pt x="1432" y="1592"/>
                  <a:pt x="1200" y="2904"/>
                  <a:pt x="1424" y="3168"/>
                </a:cubicBezTo>
                <a:cubicBezTo>
                  <a:pt x="1648" y="3432"/>
                  <a:pt x="2376" y="3024"/>
                  <a:pt x="2672" y="2784"/>
                </a:cubicBezTo>
                <a:cubicBezTo>
                  <a:pt x="2968" y="2544"/>
                  <a:pt x="3088" y="2120"/>
                  <a:pt x="3200" y="1728"/>
                </a:cubicBezTo>
                <a:cubicBezTo>
                  <a:pt x="3312" y="1336"/>
                  <a:pt x="3176" y="648"/>
                  <a:pt x="3344" y="432"/>
                </a:cubicBezTo>
                <a:cubicBezTo>
                  <a:pt x="3512" y="216"/>
                  <a:pt x="4040" y="0"/>
                  <a:pt x="4208" y="432"/>
                </a:cubicBezTo>
                <a:cubicBezTo>
                  <a:pt x="4376" y="864"/>
                  <a:pt x="4256" y="2576"/>
                  <a:pt x="4352" y="3024"/>
                </a:cubicBezTo>
                <a:cubicBezTo>
                  <a:pt x="4448" y="3472"/>
                  <a:pt x="4656" y="3200"/>
                  <a:pt x="4784" y="3120"/>
                </a:cubicBezTo>
                <a:cubicBezTo>
                  <a:pt x="4912" y="3040"/>
                  <a:pt x="5064" y="2640"/>
                  <a:pt x="5120" y="2544"/>
                </a:cubicBezTo>
              </a:path>
            </a:pathLst>
          </a:custGeom>
          <a:noFill/>
          <a:ln w="457200">
            <a:solidFill>
              <a:srgbClr val="800000">
                <a:alpha val="49019"/>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2690" name="Rectangle 2"/>
          <p:cNvSpPr>
            <a:spLocks noGrp="1" noChangeArrowheads="1"/>
          </p:cNvSpPr>
          <p:nvPr>
            <p:ph type="title"/>
          </p:nvPr>
        </p:nvSpPr>
        <p:spPr>
          <a:xfrm>
            <a:off x="685800" y="381000"/>
            <a:ext cx="5943600" cy="838200"/>
          </a:xfrm>
        </p:spPr>
        <p:txBody>
          <a:bodyPr>
            <a:normAutofit fontScale="90000"/>
          </a:bodyPr>
          <a:lstStyle/>
          <a:p>
            <a:pPr eaLnBrk="1" hangingPunct="1">
              <a:defRPr/>
            </a:pPr>
            <a:r>
              <a:rPr lang="en-US" sz="4000">
                <a:latin typeface="Arial" charset="0"/>
                <a:ea typeface="Osaka" charset="0"/>
                <a:cs typeface="Osaka" charset="0"/>
              </a:rPr>
              <a:t>The Man Who Was His</a:t>
            </a:r>
            <a:br>
              <a:rPr lang="en-US" sz="4000">
                <a:latin typeface="Arial" charset="0"/>
                <a:ea typeface="Osaka" charset="0"/>
                <a:cs typeface="Osaka" charset="0"/>
              </a:rPr>
            </a:br>
            <a:r>
              <a:rPr lang="en-US" sz="4000">
                <a:latin typeface="Arial" charset="0"/>
                <a:ea typeface="Osaka" charset="0"/>
                <a:cs typeface="Osaka" charset="0"/>
              </a:rPr>
              <a:t>Own Mother</a:t>
            </a:r>
            <a:endParaRPr lang="en-US">
              <a:solidFill>
                <a:srgbClr val="333333"/>
              </a:solidFill>
              <a:latin typeface="Arial" charset="0"/>
              <a:ea typeface="Osaka" charset="0"/>
              <a:cs typeface="Osaka" charset="0"/>
            </a:endParaRPr>
          </a:p>
        </p:txBody>
      </p:sp>
      <p:sp>
        <p:nvSpPr>
          <p:cNvPr id="55299" name="Line 3"/>
          <p:cNvSpPr>
            <a:spLocks noChangeShapeType="1"/>
          </p:cNvSpPr>
          <p:nvPr/>
        </p:nvSpPr>
        <p:spPr bwMode="auto">
          <a:xfrm flipV="1">
            <a:off x="685800" y="1752600"/>
            <a:ext cx="0" cy="464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00" name="Rectangle 5"/>
          <p:cNvSpPr>
            <a:spLocks noChangeArrowheads="1"/>
          </p:cNvSpPr>
          <p:nvPr/>
        </p:nvSpPr>
        <p:spPr bwMode="auto">
          <a:xfrm>
            <a:off x="2590800" y="5715000"/>
            <a:ext cx="10144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Jane is born</a:t>
            </a:r>
          </a:p>
        </p:txBody>
      </p:sp>
      <p:sp>
        <p:nvSpPr>
          <p:cNvPr id="55301" name="Rectangle 6"/>
          <p:cNvSpPr>
            <a:spLocks noChangeArrowheads="1"/>
          </p:cNvSpPr>
          <p:nvPr/>
        </p:nvSpPr>
        <p:spPr bwMode="auto">
          <a:xfrm>
            <a:off x="762000" y="5275263"/>
            <a:ext cx="904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Baby Jane</a:t>
            </a:r>
          </a:p>
          <a:p>
            <a:r>
              <a:rPr lang="en-US"/>
              <a:t>Is born</a:t>
            </a:r>
          </a:p>
        </p:txBody>
      </p:sp>
      <p:sp>
        <p:nvSpPr>
          <p:cNvPr id="55302" name="Rectangle 7"/>
          <p:cNvSpPr>
            <a:spLocks noChangeArrowheads="1"/>
          </p:cNvSpPr>
          <p:nvPr/>
        </p:nvSpPr>
        <p:spPr bwMode="auto">
          <a:xfrm>
            <a:off x="2513013" y="4961732"/>
            <a:ext cx="15055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Jane becomes</a:t>
            </a:r>
          </a:p>
          <a:p>
            <a:r>
              <a:rPr lang="en-US" dirty="0"/>
              <a:t>Baby Jane</a:t>
            </a:r>
            <a:r>
              <a:rPr lang="ja-JP" altLang="en-US" dirty="0"/>
              <a:t>’</a:t>
            </a:r>
            <a:r>
              <a:rPr lang="en-US" altLang="ja-JP" dirty="0"/>
              <a:t>s</a:t>
            </a:r>
          </a:p>
          <a:p>
            <a:r>
              <a:rPr lang="en-US" dirty="0" smtClean="0"/>
              <a:t>mother:</a:t>
            </a:r>
            <a:endParaRPr lang="en-US" dirty="0"/>
          </a:p>
        </p:txBody>
      </p:sp>
      <p:sp>
        <p:nvSpPr>
          <p:cNvPr id="55303" name="Rectangle 9"/>
          <p:cNvSpPr>
            <a:spLocks noChangeArrowheads="1"/>
          </p:cNvSpPr>
          <p:nvPr/>
        </p:nvSpPr>
        <p:spPr bwMode="auto">
          <a:xfrm>
            <a:off x="1419225" y="2544763"/>
            <a:ext cx="241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Jim meets Bartender who whisks</a:t>
            </a:r>
          </a:p>
          <a:p>
            <a:r>
              <a:rPr lang="en-US"/>
              <a:t>him back to the past</a:t>
            </a:r>
          </a:p>
        </p:txBody>
      </p:sp>
      <p:sp>
        <p:nvSpPr>
          <p:cNvPr id="55304" name="Rectangle 10"/>
          <p:cNvSpPr>
            <a:spLocks noChangeArrowheads="1"/>
          </p:cNvSpPr>
          <p:nvPr/>
        </p:nvSpPr>
        <p:spPr bwMode="auto">
          <a:xfrm>
            <a:off x="4799013" y="5359400"/>
            <a:ext cx="125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Jim meets Jane</a:t>
            </a:r>
          </a:p>
        </p:txBody>
      </p:sp>
      <p:sp>
        <p:nvSpPr>
          <p:cNvPr id="55305" name="Rectangle 11"/>
          <p:cNvSpPr>
            <a:spLocks noChangeArrowheads="1"/>
          </p:cNvSpPr>
          <p:nvPr/>
        </p:nvSpPr>
        <p:spPr bwMode="auto">
          <a:xfrm>
            <a:off x="5257800" y="4648200"/>
            <a:ext cx="1471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Jim becomes Baby</a:t>
            </a:r>
          </a:p>
          <a:p>
            <a:r>
              <a:rPr lang="en-US"/>
              <a:t>Jane</a:t>
            </a:r>
            <a:r>
              <a:rPr lang="ja-JP" altLang="en-US"/>
              <a:t>’</a:t>
            </a:r>
            <a:r>
              <a:rPr lang="en-US" altLang="ja-JP"/>
              <a:t>s father</a:t>
            </a:r>
            <a:endParaRPr lang="en-US"/>
          </a:p>
        </p:txBody>
      </p:sp>
      <p:sp>
        <p:nvSpPr>
          <p:cNvPr id="55306" name="Rectangle 12"/>
          <p:cNvSpPr>
            <a:spLocks noChangeArrowheads="1"/>
          </p:cNvSpPr>
          <p:nvPr/>
        </p:nvSpPr>
        <p:spPr bwMode="auto">
          <a:xfrm>
            <a:off x="5562600" y="4114800"/>
            <a:ext cx="156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Drops Baby Jane off</a:t>
            </a:r>
          </a:p>
          <a:p>
            <a:r>
              <a:rPr lang="en-US"/>
              <a:t>At orphanage</a:t>
            </a:r>
          </a:p>
        </p:txBody>
      </p:sp>
      <p:sp>
        <p:nvSpPr>
          <p:cNvPr id="55307" name="Rectangle 13"/>
          <p:cNvSpPr>
            <a:spLocks noChangeArrowheads="1"/>
          </p:cNvSpPr>
          <p:nvPr/>
        </p:nvSpPr>
        <p:spPr bwMode="auto">
          <a:xfrm>
            <a:off x="723900" y="4121150"/>
            <a:ext cx="1506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Baby Jane dropped</a:t>
            </a:r>
          </a:p>
          <a:p>
            <a:r>
              <a:rPr lang="en-US"/>
              <a:t>Off at orphanage</a:t>
            </a:r>
          </a:p>
        </p:txBody>
      </p:sp>
      <p:sp>
        <p:nvSpPr>
          <p:cNvPr id="55308" name="Rectangle 14"/>
          <p:cNvSpPr>
            <a:spLocks noChangeArrowheads="1"/>
          </p:cNvSpPr>
          <p:nvPr/>
        </p:nvSpPr>
        <p:spPr bwMode="auto">
          <a:xfrm>
            <a:off x="4972050" y="2066925"/>
            <a:ext cx="2014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Jim becomes distinguished</a:t>
            </a:r>
          </a:p>
          <a:p>
            <a:r>
              <a:rPr lang="en-US"/>
              <a:t>Time-Traveler</a:t>
            </a:r>
          </a:p>
        </p:txBody>
      </p:sp>
      <p:sp>
        <p:nvSpPr>
          <p:cNvPr id="55309" name="Rectangle 15"/>
          <p:cNvSpPr>
            <a:spLocks noChangeArrowheads="1"/>
          </p:cNvSpPr>
          <p:nvPr/>
        </p:nvSpPr>
        <p:spPr bwMode="auto">
          <a:xfrm>
            <a:off x="7056438" y="2538413"/>
            <a:ext cx="176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Disguised as Bartender</a:t>
            </a:r>
          </a:p>
          <a:p>
            <a:r>
              <a:rPr lang="en-US"/>
              <a:t>meets Jim The Drunk</a:t>
            </a:r>
          </a:p>
        </p:txBody>
      </p:sp>
      <p:sp>
        <p:nvSpPr>
          <p:cNvPr id="55310" name="Rectangle 16"/>
          <p:cNvSpPr>
            <a:spLocks noChangeArrowheads="1"/>
          </p:cNvSpPr>
          <p:nvPr/>
        </p:nvSpPr>
        <p:spPr bwMode="auto">
          <a:xfrm>
            <a:off x="6837363" y="5281613"/>
            <a:ext cx="173513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Bartender takes Jim</a:t>
            </a:r>
          </a:p>
          <a:p>
            <a:r>
              <a:rPr lang="en-US"/>
              <a:t>Back to the past where</a:t>
            </a:r>
          </a:p>
          <a:p>
            <a:r>
              <a:rPr lang="en-US"/>
              <a:t>he meets Jane</a:t>
            </a:r>
          </a:p>
        </p:txBody>
      </p:sp>
    </p:spTree>
    <p:extLst>
      <p:ext uri="{BB962C8B-B14F-4D97-AF65-F5344CB8AC3E}">
        <p14:creationId xmlns:p14="http://schemas.microsoft.com/office/powerpoint/2010/main" val="27365097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840154" y="595349"/>
            <a:ext cx="5920154" cy="133895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199" y="986118"/>
            <a:ext cx="8229601" cy="5588000"/>
          </a:xfrm>
        </p:spPr>
        <p:txBody>
          <a:bodyPr/>
          <a:lstStyle/>
          <a:p>
            <a:pPr marL="0" indent="0">
              <a:buNone/>
            </a:pPr>
            <a:r>
              <a:rPr lang="en-US" dirty="0" smtClean="0"/>
              <a:t>	(External) time goes in only one direction.</a:t>
            </a:r>
          </a:p>
          <a:p>
            <a:r>
              <a:rPr lang="en-US" dirty="0" smtClean="0"/>
              <a:t>On one account the direction of time just </a:t>
            </a:r>
            <a:r>
              <a:rPr lang="en-US" i="1" dirty="0" smtClean="0"/>
              <a:t>is</a:t>
            </a:r>
            <a:r>
              <a:rPr lang="en-US" dirty="0" smtClean="0"/>
              <a:t> the direction of causation: from past to future.</a:t>
            </a:r>
          </a:p>
          <a:p>
            <a:r>
              <a:rPr lang="en-US" b="1" dirty="0" smtClean="0"/>
              <a:t>BUT</a:t>
            </a:r>
            <a:r>
              <a:rPr lang="en-US" dirty="0" smtClean="0"/>
              <a:t> if BTF time travel is possible then it is possible for later events to cause earlier events</a:t>
            </a:r>
          </a:p>
          <a:p>
            <a:pPr lvl="1"/>
            <a:r>
              <a:rPr lang="en-US" dirty="0" smtClean="0"/>
              <a:t>Note: Given the for personal identity, events that occur to stages later in external time must cause events that occur to stages that are earlier in external time.</a:t>
            </a:r>
          </a:p>
          <a:p>
            <a:r>
              <a:rPr lang="en-US" dirty="0" smtClean="0"/>
              <a:t>Is the ‘</a:t>
            </a:r>
            <a:r>
              <a:rPr lang="en-US" dirty="0" smtClean="0">
                <a:hlinkClick r:id="rId3" action="ppaction://hlinkfile"/>
              </a:rPr>
              <a:t>backward causation</a:t>
            </a:r>
            <a:r>
              <a:rPr lang="en-US" dirty="0" smtClean="0"/>
              <a:t>’ (required for BTF time travel) possible? And if so how?</a:t>
            </a:r>
            <a:endParaRPr lang="en-US" dirty="0"/>
          </a:p>
        </p:txBody>
      </p:sp>
      <p:sp>
        <p:nvSpPr>
          <p:cNvPr id="2" name="Title 1"/>
          <p:cNvSpPr>
            <a:spLocks noGrp="1"/>
          </p:cNvSpPr>
          <p:nvPr>
            <p:ph type="title"/>
          </p:nvPr>
        </p:nvSpPr>
        <p:spPr/>
        <p:txBody>
          <a:bodyPr/>
          <a:lstStyle/>
          <a:p>
            <a:r>
              <a:rPr lang="en-US" dirty="0" smtClean="0"/>
              <a:t>Causation and the ‘Arrow of Time’</a:t>
            </a:r>
            <a:endParaRPr lang="en-US" dirty="0"/>
          </a:p>
        </p:txBody>
      </p:sp>
    </p:spTree>
    <p:extLst>
      <p:ext uri="{BB962C8B-B14F-4D97-AF65-F5344CB8AC3E}">
        <p14:creationId xmlns:p14="http://schemas.microsoft.com/office/powerpoint/2010/main" val="1065732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1000"/>
                                        <p:tgtEl>
                                          <p:spTgt spid="4"/>
                                        </p:tgtEl>
                                        <p:attrNameLst>
                                          <p:attrName>ppt_x</p:attrName>
                                        </p:attrNameLst>
                                      </p:cBhvr>
                                      <p:tavLst>
                                        <p:tav tm="0">
                                          <p:val>
                                            <p:strVal val="ppt_x"/>
                                          </p:val>
                                        </p:tav>
                                        <p:tav tm="100000">
                                          <p:val>
                                            <p:strVal val="1+ppt_w/2"/>
                                          </p:val>
                                        </p:tav>
                                      </p:tavLst>
                                    </p:anim>
                                    <p:anim calcmode="lin" valueType="num">
                                      <p:cBhvr additive="base">
                                        <p:cTn id="7" dur="1000"/>
                                        <p:tgtEl>
                                          <p:spTgt spid="4"/>
                                        </p:tgtEl>
                                        <p:attrNameLst>
                                          <p:attrName>ppt_y</p:attrName>
                                        </p:attrNameLst>
                                      </p:cBhvr>
                                      <p:tavLst>
                                        <p:tav tm="0">
                                          <p:val>
                                            <p:strVal val="ppt_y"/>
                                          </p:val>
                                        </p:tav>
                                        <p:tav tm="100000">
                                          <p:val>
                                            <p:strVal val="ppt_y"/>
                                          </p:val>
                                        </p:tav>
                                      </p:tavLst>
                                    </p:anim>
                                    <p:set>
                                      <p:cBhvr>
                                        <p:cTn id="8"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Time</a:t>
            </a:r>
            <a:endParaRPr lang="en-US" dirty="0"/>
          </a:p>
        </p:txBody>
      </p:sp>
      <p:sp>
        <p:nvSpPr>
          <p:cNvPr id="3" name="Content Placeholder 2"/>
          <p:cNvSpPr>
            <a:spLocks noGrp="1"/>
          </p:cNvSpPr>
          <p:nvPr>
            <p:ph idx="1"/>
          </p:nvPr>
        </p:nvSpPr>
        <p:spPr/>
        <p:txBody>
          <a:bodyPr/>
          <a:lstStyle/>
          <a:p>
            <a:pPr>
              <a:spcAft>
                <a:spcPts val="1200"/>
              </a:spcAft>
            </a:pPr>
            <a:r>
              <a:rPr lang="en-US" dirty="0" smtClean="0"/>
              <a:t>The topology of time</a:t>
            </a:r>
          </a:p>
          <a:p>
            <a:pPr lvl="1">
              <a:spcAft>
                <a:spcPts val="1200"/>
              </a:spcAft>
            </a:pPr>
            <a:r>
              <a:rPr lang="en-US" dirty="0" smtClean="0"/>
              <a:t>Bounded </a:t>
            </a:r>
            <a:r>
              <a:rPr lang="en-US" dirty="0" smtClean="0"/>
              <a:t>or unbounded: is there a beginning (end) in time?</a:t>
            </a:r>
          </a:p>
          <a:p>
            <a:pPr lvl="1">
              <a:spcAft>
                <a:spcPts val="1200"/>
              </a:spcAft>
            </a:pPr>
            <a:r>
              <a:rPr lang="en-US" dirty="0" smtClean="0"/>
              <a:t>Continuous or discrete?</a:t>
            </a:r>
          </a:p>
          <a:p>
            <a:pPr lvl="1">
              <a:spcAft>
                <a:spcPts val="1200"/>
              </a:spcAft>
            </a:pPr>
            <a:r>
              <a:rPr lang="en-US" dirty="0" smtClean="0"/>
              <a:t>Linear or closed: is there an Eternal Return?</a:t>
            </a:r>
          </a:p>
          <a:p>
            <a:pPr lvl="1">
              <a:spcAft>
                <a:spcPts val="1200"/>
              </a:spcAft>
            </a:pPr>
            <a:r>
              <a:rPr lang="en-US" dirty="0" smtClean="0"/>
              <a:t>Branching or non-branching</a:t>
            </a:r>
            <a:r>
              <a:rPr lang="en-US" dirty="0" smtClean="0"/>
              <a:t>?</a:t>
            </a:r>
          </a:p>
          <a:p>
            <a:pPr>
              <a:spcAft>
                <a:spcPts val="1200"/>
              </a:spcAft>
            </a:pPr>
            <a:r>
              <a:rPr lang="en-US" dirty="0" smtClean="0"/>
              <a:t>Some problems</a:t>
            </a:r>
          </a:p>
          <a:p>
            <a:pPr lvl="1">
              <a:spcAft>
                <a:spcPts val="1200"/>
              </a:spcAft>
            </a:pPr>
            <a:r>
              <a:rPr lang="en-US" dirty="0" smtClean="0"/>
              <a:t>Determinism, fatalism and </a:t>
            </a:r>
            <a:r>
              <a:rPr lang="en-US" smtClean="0"/>
              <a:t>free will</a:t>
            </a:r>
            <a:endParaRPr lang="en-US" dirty="0" smtClean="0"/>
          </a:p>
          <a:p>
            <a:pPr lvl="1">
              <a:spcAft>
                <a:spcPts val="1200"/>
              </a:spcAft>
            </a:pPr>
            <a:r>
              <a:rPr lang="en-US" dirty="0" smtClean="0"/>
              <a:t>Time travel</a:t>
            </a:r>
            <a:endParaRPr lang="en-US" dirty="0" smtClean="0"/>
          </a:p>
          <a:p>
            <a:pPr>
              <a:spcAft>
                <a:spcPts val="1200"/>
              </a:spcAft>
            </a:pPr>
            <a:endParaRPr lang="en-US" dirty="0"/>
          </a:p>
        </p:txBody>
      </p:sp>
    </p:spTree>
    <p:extLst>
      <p:ext uri="{BB962C8B-B14F-4D97-AF65-F5344CB8AC3E}">
        <p14:creationId xmlns:p14="http://schemas.microsoft.com/office/powerpoint/2010/main" val="26325373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81200"/>
            <a:ext cx="57150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554" name="Rectangle 2"/>
          <p:cNvSpPr>
            <a:spLocks noGrp="1" noChangeArrowheads="1"/>
          </p:cNvSpPr>
          <p:nvPr>
            <p:ph type="title"/>
          </p:nvPr>
        </p:nvSpPr>
        <p:spPr>
          <a:xfrm>
            <a:off x="488463" y="0"/>
            <a:ext cx="8284306" cy="1143000"/>
          </a:xfrm>
        </p:spPr>
        <p:txBody>
          <a:bodyPr>
            <a:normAutofit/>
          </a:bodyPr>
          <a:lstStyle/>
          <a:p>
            <a:pPr eaLnBrk="1" hangingPunct="1">
              <a:defRPr/>
            </a:pPr>
            <a:r>
              <a:rPr lang="en-US" dirty="0" smtClean="0">
                <a:latin typeface="Arial" charset="0"/>
                <a:ea typeface="Osaka" charset="0"/>
                <a:cs typeface="Osaka" charset="0"/>
              </a:rPr>
              <a:t>Could you kill your baby-self?</a:t>
            </a:r>
            <a:endParaRPr lang="en-US" dirty="0">
              <a:latin typeface="Arial" charset="0"/>
              <a:ea typeface="Osaka" charset="0"/>
              <a:cs typeface="Osaka" charset="0"/>
            </a:endParaRPr>
          </a:p>
        </p:txBody>
      </p:sp>
      <p:pic>
        <p:nvPicPr>
          <p:cNvPr id="5734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77000" y="5029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1694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Uh-oh!</a:t>
            </a:r>
            <a:endParaRPr lang="en-US" dirty="0"/>
          </a:p>
        </p:txBody>
      </p:sp>
      <p:pic>
        <p:nvPicPr>
          <p:cNvPr id="5" name="Picture 4"/>
          <p:cNvPicPr>
            <a:picLocks noChangeAspect="1"/>
          </p:cNvPicPr>
          <p:nvPr/>
        </p:nvPicPr>
        <p:blipFill>
          <a:blip r:embed="rId2"/>
          <a:stretch>
            <a:fillRect/>
          </a:stretch>
        </p:blipFill>
        <p:spPr>
          <a:xfrm>
            <a:off x="996462" y="1164678"/>
            <a:ext cx="7366000" cy="4946511"/>
          </a:xfrm>
          <a:prstGeom prst="rect">
            <a:avLst/>
          </a:prstGeom>
        </p:spPr>
      </p:pic>
    </p:spTree>
    <p:extLst>
      <p:ext uri="{BB962C8B-B14F-4D97-AF65-F5344CB8AC3E}">
        <p14:creationId xmlns:p14="http://schemas.microsoft.com/office/powerpoint/2010/main" val="27969955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Tim kill his grandfather?</a:t>
            </a:r>
            <a:endParaRPr lang="en-US" dirty="0"/>
          </a:p>
        </p:txBody>
      </p:sp>
      <p:pic>
        <p:nvPicPr>
          <p:cNvPr id="4" name="Picture 3"/>
          <p:cNvPicPr>
            <a:picLocks noChangeAspect="1"/>
          </p:cNvPicPr>
          <p:nvPr/>
        </p:nvPicPr>
        <p:blipFill>
          <a:blip r:embed="rId2"/>
          <a:stretch>
            <a:fillRect/>
          </a:stretch>
        </p:blipFill>
        <p:spPr>
          <a:xfrm>
            <a:off x="1" y="2285999"/>
            <a:ext cx="4572000" cy="4572000"/>
          </a:xfrm>
          <a:prstGeom prst="rect">
            <a:avLst/>
          </a:prstGeom>
        </p:spPr>
      </p:pic>
      <p:sp>
        <p:nvSpPr>
          <p:cNvPr id="5" name="TextBox 4"/>
          <p:cNvSpPr txBox="1"/>
          <p:nvPr/>
        </p:nvSpPr>
        <p:spPr>
          <a:xfrm>
            <a:off x="4572001" y="2696308"/>
            <a:ext cx="3860800" cy="3416320"/>
          </a:xfrm>
          <a:prstGeom prst="rect">
            <a:avLst/>
          </a:prstGeom>
          <a:noFill/>
        </p:spPr>
        <p:txBody>
          <a:bodyPr wrap="square" rtlCol="0">
            <a:spAutoFit/>
          </a:bodyPr>
          <a:lstStyle/>
          <a:p>
            <a:r>
              <a:rPr lang="en-US" sz="2400" i="1" dirty="0" smtClean="0"/>
              <a:t>Tim…has what it takes. Conditions are perfect in every way: the best rifle money could buy, Grandfather an easy target only twenty yards away…Tim is as much able to kill grandfather as anyone ever is to kill anyone.</a:t>
            </a:r>
            <a:endParaRPr lang="en-US" sz="2400" i="1" dirty="0"/>
          </a:p>
        </p:txBody>
      </p:sp>
      <p:sp>
        <p:nvSpPr>
          <p:cNvPr id="3" name="TextBox 2"/>
          <p:cNvSpPr txBox="1"/>
          <p:nvPr/>
        </p:nvSpPr>
        <p:spPr>
          <a:xfrm>
            <a:off x="3282462" y="1328615"/>
            <a:ext cx="4357076" cy="646331"/>
          </a:xfrm>
          <a:prstGeom prst="rect">
            <a:avLst/>
          </a:prstGeom>
          <a:noFill/>
        </p:spPr>
        <p:txBody>
          <a:bodyPr wrap="square" rtlCol="0">
            <a:spAutoFit/>
          </a:bodyPr>
          <a:lstStyle/>
          <a:p>
            <a:r>
              <a:rPr lang="en-US" sz="3600" dirty="0" smtClean="0"/>
              <a:t>It </a:t>
            </a:r>
            <a:r>
              <a:rPr lang="en-US" sz="3600" i="1" dirty="0" smtClean="0"/>
              <a:t>seems</a:t>
            </a:r>
            <a:r>
              <a:rPr lang="en-US" sz="3600" dirty="0" smtClean="0"/>
              <a:t> that he can…</a:t>
            </a:r>
            <a:endParaRPr lang="en-US" sz="3600" dirty="0"/>
          </a:p>
        </p:txBody>
      </p:sp>
    </p:spTree>
    <p:extLst>
      <p:ext uri="{BB962C8B-B14F-4D97-AF65-F5344CB8AC3E}">
        <p14:creationId xmlns:p14="http://schemas.microsoft.com/office/powerpoint/2010/main" val="9454848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duplicate of Tim could…</a:t>
            </a:r>
            <a:endParaRPr lang="en-US" dirty="0"/>
          </a:p>
        </p:txBody>
      </p:sp>
      <p:pic>
        <p:nvPicPr>
          <p:cNvPr id="4" name="Picture 3"/>
          <p:cNvPicPr>
            <a:picLocks noChangeAspect="1"/>
          </p:cNvPicPr>
          <p:nvPr/>
        </p:nvPicPr>
        <p:blipFill>
          <a:blip r:embed="rId3"/>
          <a:stretch>
            <a:fillRect/>
          </a:stretch>
        </p:blipFill>
        <p:spPr>
          <a:xfrm>
            <a:off x="1" y="2285999"/>
            <a:ext cx="4572000" cy="4572000"/>
          </a:xfrm>
          <a:prstGeom prst="rect">
            <a:avLst/>
          </a:prstGeom>
        </p:spPr>
      </p:pic>
      <p:sp>
        <p:nvSpPr>
          <p:cNvPr id="5" name="TextBox 4"/>
          <p:cNvSpPr txBox="1"/>
          <p:nvPr/>
        </p:nvSpPr>
        <p:spPr>
          <a:xfrm>
            <a:off x="683847" y="1085671"/>
            <a:ext cx="7776307" cy="1200328"/>
          </a:xfrm>
          <a:prstGeom prst="rect">
            <a:avLst/>
          </a:prstGeom>
          <a:noFill/>
        </p:spPr>
        <p:txBody>
          <a:bodyPr wrap="square" rtlCol="0">
            <a:spAutoFit/>
          </a:bodyPr>
          <a:lstStyle/>
          <a:p>
            <a:r>
              <a:rPr lang="en-US" sz="2400" i="1" dirty="0" smtClean="0"/>
              <a:t>Suppose that down the street another sniper, Tom, lurks waiting for another victim, Grandfather’s partner. Tom is not a time traveler, but otherwise he is just like Tim.</a:t>
            </a:r>
            <a:endParaRPr lang="en-US" sz="2400" i="1" dirty="0"/>
          </a:p>
        </p:txBody>
      </p:sp>
      <p:pic>
        <p:nvPicPr>
          <p:cNvPr id="6" name="Picture 5"/>
          <p:cNvPicPr>
            <a:picLocks noChangeAspect="1"/>
          </p:cNvPicPr>
          <p:nvPr/>
        </p:nvPicPr>
        <p:blipFill>
          <a:blip r:embed="rId3"/>
          <a:stretch>
            <a:fillRect/>
          </a:stretch>
        </p:blipFill>
        <p:spPr>
          <a:xfrm flipH="1">
            <a:off x="4572001" y="2284413"/>
            <a:ext cx="4572000" cy="4572000"/>
          </a:xfrm>
          <a:prstGeom prst="rect">
            <a:avLst/>
          </a:prstGeom>
        </p:spPr>
      </p:pic>
      <p:pic>
        <p:nvPicPr>
          <p:cNvPr id="7" name="Picture 6"/>
          <p:cNvPicPr>
            <a:picLocks noChangeAspect="1"/>
          </p:cNvPicPr>
          <p:nvPr/>
        </p:nvPicPr>
        <p:blipFill>
          <a:blip r:embed="rId4"/>
          <a:stretch>
            <a:fillRect/>
          </a:stretch>
        </p:blipFill>
        <p:spPr>
          <a:xfrm rot="20014141">
            <a:off x="2818164" y="3489340"/>
            <a:ext cx="3507671" cy="2733920"/>
          </a:xfrm>
          <a:prstGeom prst="rect">
            <a:avLst/>
          </a:prstGeom>
        </p:spPr>
      </p:pic>
    </p:spTree>
    <p:extLst>
      <p:ext uri="{BB962C8B-B14F-4D97-AF65-F5344CB8AC3E}">
        <p14:creationId xmlns:p14="http://schemas.microsoft.com/office/powerpoint/2010/main" val="546429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it looks like Tim can’t!</a:t>
            </a:r>
            <a:endParaRPr lang="en-US" dirty="0"/>
          </a:p>
        </p:txBody>
      </p:sp>
      <p:pic>
        <p:nvPicPr>
          <p:cNvPr id="4" name="Picture 3"/>
          <p:cNvPicPr>
            <a:picLocks noChangeAspect="1"/>
          </p:cNvPicPr>
          <p:nvPr/>
        </p:nvPicPr>
        <p:blipFill>
          <a:blip r:embed="rId4"/>
          <a:stretch>
            <a:fillRect/>
          </a:stretch>
        </p:blipFill>
        <p:spPr>
          <a:xfrm>
            <a:off x="1" y="2285999"/>
            <a:ext cx="4572000" cy="4572000"/>
          </a:xfrm>
          <a:prstGeom prst="rect">
            <a:avLst/>
          </a:prstGeom>
        </p:spPr>
      </p:pic>
      <p:sp>
        <p:nvSpPr>
          <p:cNvPr id="5" name="TextBox 4"/>
          <p:cNvSpPr txBox="1"/>
          <p:nvPr/>
        </p:nvSpPr>
        <p:spPr>
          <a:xfrm>
            <a:off x="683847" y="1085671"/>
            <a:ext cx="7776307" cy="830997"/>
          </a:xfrm>
          <a:prstGeom prst="rect">
            <a:avLst/>
          </a:prstGeom>
          <a:noFill/>
        </p:spPr>
        <p:txBody>
          <a:bodyPr wrap="square" rtlCol="0">
            <a:spAutoFit/>
          </a:bodyPr>
          <a:lstStyle/>
          <a:p>
            <a:r>
              <a:rPr lang="en-US" sz="2400" i="1" dirty="0" smtClean="0"/>
              <a:t>Grandfather begat Father in 1922 and Father begat Tim in 1949. Relative to these facts Tim cannot kill Grandfather.</a:t>
            </a:r>
            <a:endParaRPr lang="en-US" sz="2400" i="1" dirty="0"/>
          </a:p>
        </p:txBody>
      </p:sp>
      <p:pic>
        <p:nvPicPr>
          <p:cNvPr id="6" name="Picture 5"/>
          <p:cNvPicPr>
            <a:picLocks noChangeAspect="1"/>
          </p:cNvPicPr>
          <p:nvPr/>
        </p:nvPicPr>
        <p:blipFill>
          <a:blip r:embed="rId4"/>
          <a:stretch>
            <a:fillRect/>
          </a:stretch>
        </p:blipFill>
        <p:spPr>
          <a:xfrm flipH="1">
            <a:off x="4572001" y="2284413"/>
            <a:ext cx="4572000" cy="4572000"/>
          </a:xfrm>
          <a:prstGeom prst="rect">
            <a:avLst/>
          </a:prstGeom>
        </p:spPr>
      </p:pic>
      <p:pic>
        <p:nvPicPr>
          <p:cNvPr id="7" name="Picture 6"/>
          <p:cNvPicPr>
            <a:picLocks noChangeAspect="1"/>
          </p:cNvPicPr>
          <p:nvPr/>
        </p:nvPicPr>
        <p:blipFill>
          <a:blip r:embed="rId5"/>
          <a:stretch>
            <a:fillRect/>
          </a:stretch>
        </p:blipFill>
        <p:spPr>
          <a:xfrm rot="20014141">
            <a:off x="2818164" y="3489340"/>
            <a:ext cx="3507671" cy="2733920"/>
          </a:xfrm>
          <a:prstGeom prst="rect">
            <a:avLst/>
          </a:prstGeom>
        </p:spPr>
      </p:pic>
    </p:spTree>
    <p:extLst>
      <p:ext uri="{BB962C8B-B14F-4D97-AF65-F5344CB8AC3E}">
        <p14:creationId xmlns:p14="http://schemas.microsoft.com/office/powerpoint/2010/main" val="1957849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Explosion"/>
                                        </p:tgtEl>
                                      </p:cMediaNode>
                                    </p:audio>
                                  </p:subTnLst>
                                </p:cTn>
                              </p:par>
                            </p:childTnLst>
                          </p:cTn>
                        </p:par>
                        <p:par>
                          <p:cTn id="10" fill="hold">
                            <p:stCondLst>
                              <p:cond delay="500"/>
                            </p:stCondLst>
                            <p:childTnLst>
                              <p:par>
                                <p:cTn id="11" presetID="10" presetClass="exit" presetSubtype="0" fill="hold" nodeType="afterEffect">
                                  <p:stCondLst>
                                    <p:cond delay="50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dirty="0"/>
              <a:t>What I can do, relative to one set of facts, I cannot do relative to another more inclusive, set</a:t>
            </a:r>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7952" r="27884" b="58141"/>
          <a:stretch/>
        </p:blipFill>
        <p:spPr bwMode="auto">
          <a:xfrm>
            <a:off x="0" y="976922"/>
            <a:ext cx="9144000" cy="592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762001" y="1875692"/>
            <a:ext cx="3673231" cy="2364154"/>
          </a:xfrm>
          <a:prstGeom prst="wedgeRoundRectCallout">
            <a:avLst>
              <a:gd name="adj1" fmla="val 60417"/>
              <a:gd name="adj2" fmla="val 64474"/>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smtClean="0">
                <a:solidFill>
                  <a:schemeClr val="tx1"/>
                </a:solidFill>
              </a:rPr>
              <a:t>[F]acts about my larynx and nervous system are </a:t>
            </a:r>
            <a:r>
              <a:rPr lang="en-US" sz="2000" i="1" dirty="0" err="1" smtClean="0">
                <a:solidFill>
                  <a:schemeClr val="tx1"/>
                </a:solidFill>
              </a:rPr>
              <a:t>compossible</a:t>
            </a:r>
            <a:r>
              <a:rPr lang="en-US" sz="2000" i="1" dirty="0" smtClean="0">
                <a:solidFill>
                  <a:schemeClr val="tx1"/>
                </a:solidFill>
              </a:rPr>
              <a:t> with my speaking Finnish. But don’t take me along to Helsinki as your interpreter.</a:t>
            </a:r>
            <a:endParaRPr lang="en-US" sz="2000" i="1" dirty="0">
              <a:solidFill>
                <a:schemeClr val="tx1"/>
              </a:solidFill>
            </a:endParaRPr>
          </a:p>
        </p:txBody>
      </p:sp>
    </p:spTree>
    <p:extLst>
      <p:ext uri="{BB962C8B-B14F-4D97-AF65-F5344CB8AC3E}">
        <p14:creationId xmlns:p14="http://schemas.microsoft.com/office/powerpoint/2010/main" val="32710745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 can’t kill Grandfather</a:t>
            </a:r>
            <a:endParaRPr lang="en-US" dirty="0"/>
          </a:p>
        </p:txBody>
      </p:sp>
      <p:pic>
        <p:nvPicPr>
          <p:cNvPr id="4" name="Picture 3"/>
          <p:cNvPicPr>
            <a:picLocks noChangeAspect="1"/>
          </p:cNvPicPr>
          <p:nvPr/>
        </p:nvPicPr>
        <p:blipFill>
          <a:blip r:embed="rId3"/>
          <a:stretch>
            <a:fillRect/>
          </a:stretch>
        </p:blipFill>
        <p:spPr>
          <a:xfrm>
            <a:off x="1" y="2285999"/>
            <a:ext cx="4572000" cy="4572000"/>
          </a:xfrm>
          <a:prstGeom prst="rect">
            <a:avLst/>
          </a:prstGeom>
        </p:spPr>
      </p:pic>
      <p:sp>
        <p:nvSpPr>
          <p:cNvPr id="5" name="TextBox 4"/>
          <p:cNvSpPr txBox="1"/>
          <p:nvPr/>
        </p:nvSpPr>
        <p:spPr>
          <a:xfrm>
            <a:off x="4203442" y="1509098"/>
            <a:ext cx="3991759" cy="4893647"/>
          </a:xfrm>
          <a:prstGeom prst="rect">
            <a:avLst/>
          </a:prstGeom>
          <a:noFill/>
        </p:spPr>
        <p:txBody>
          <a:bodyPr wrap="square" rtlCol="0">
            <a:spAutoFit/>
          </a:bodyPr>
          <a:lstStyle/>
          <a:p>
            <a:r>
              <a:rPr lang="en-US" sz="2400" i="1" dirty="0"/>
              <a:t>Tim's killing Grandfather that day in 1921 is </a:t>
            </a:r>
            <a:r>
              <a:rPr lang="en-US" sz="2400" i="1" dirty="0" err="1" smtClean="0"/>
              <a:t>compossible</a:t>
            </a:r>
            <a:r>
              <a:rPr lang="en-US" sz="2400" i="1" dirty="0" smtClean="0"/>
              <a:t>…with </a:t>
            </a:r>
            <a:r>
              <a:rPr lang="en-US" sz="2400" i="1" dirty="0"/>
              <a:t>all the facts of the sorts we </a:t>
            </a:r>
            <a:r>
              <a:rPr lang="en-US" sz="2400" i="1" dirty="0" smtClean="0"/>
              <a:t>would ordinarily </a:t>
            </a:r>
            <a:r>
              <a:rPr lang="en-US" sz="2400" i="1" dirty="0"/>
              <a:t>count as relevant in</a:t>
            </a:r>
          </a:p>
          <a:p>
            <a:r>
              <a:rPr lang="en-US" sz="2400" i="1" dirty="0"/>
              <a:t>saying what someone can </a:t>
            </a:r>
            <a:r>
              <a:rPr lang="en-US" sz="2400" i="1" dirty="0" smtClean="0"/>
              <a:t>do…Relative </a:t>
            </a:r>
            <a:r>
              <a:rPr lang="en-US" sz="2400" i="1" dirty="0"/>
              <a:t>to these facts, Tim can kill Grandfather.</a:t>
            </a:r>
          </a:p>
          <a:p>
            <a:r>
              <a:rPr lang="en-US" sz="2400" i="1" dirty="0"/>
              <a:t>But his killing Grandfather is not </a:t>
            </a:r>
            <a:r>
              <a:rPr lang="en-US" sz="2400" i="1" dirty="0" err="1"/>
              <a:t>compossible</a:t>
            </a:r>
            <a:r>
              <a:rPr lang="en-US" sz="2400" i="1" dirty="0"/>
              <a:t> with another, more inclusive set </a:t>
            </a:r>
            <a:r>
              <a:rPr lang="en-US" sz="2400" i="1" dirty="0" smtClean="0"/>
              <a:t>of facts…[including] the </a:t>
            </a:r>
            <a:r>
              <a:rPr lang="en-US" sz="2400" i="1" dirty="0"/>
              <a:t>simple fact that Grandfather was not killed.</a:t>
            </a:r>
          </a:p>
        </p:txBody>
      </p:sp>
    </p:spTree>
    <p:extLst>
      <p:ext uri="{BB962C8B-B14F-4D97-AF65-F5344CB8AC3E}">
        <p14:creationId xmlns:p14="http://schemas.microsoft.com/office/powerpoint/2010/main" val="241483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Tom can’t kill Grandfather’s partner</a:t>
            </a:r>
            <a:endParaRPr lang="en-US" dirty="0"/>
          </a:p>
        </p:txBody>
      </p:sp>
      <p:pic>
        <p:nvPicPr>
          <p:cNvPr id="4" name="Picture 3"/>
          <p:cNvPicPr>
            <a:picLocks noChangeAspect="1"/>
          </p:cNvPicPr>
          <p:nvPr/>
        </p:nvPicPr>
        <p:blipFill>
          <a:blip r:embed="rId3"/>
          <a:stretch>
            <a:fillRect/>
          </a:stretch>
        </p:blipFill>
        <p:spPr>
          <a:xfrm flipH="1">
            <a:off x="4572000" y="2285999"/>
            <a:ext cx="4572000" cy="4572000"/>
          </a:xfrm>
          <a:prstGeom prst="rect">
            <a:avLst/>
          </a:prstGeom>
        </p:spPr>
      </p:pic>
      <p:sp>
        <p:nvSpPr>
          <p:cNvPr id="5" name="TextBox 4"/>
          <p:cNvSpPr txBox="1"/>
          <p:nvPr/>
        </p:nvSpPr>
        <p:spPr>
          <a:xfrm>
            <a:off x="580241" y="2603097"/>
            <a:ext cx="3991759" cy="3785652"/>
          </a:xfrm>
          <a:prstGeom prst="rect">
            <a:avLst/>
          </a:prstGeom>
          <a:noFill/>
        </p:spPr>
        <p:txBody>
          <a:bodyPr wrap="square" rtlCol="0">
            <a:spAutoFit/>
          </a:bodyPr>
          <a:lstStyle/>
          <a:p>
            <a:r>
              <a:rPr lang="en-US" sz="2400" i="1" dirty="0" smtClean="0"/>
              <a:t>Exactly the same goes for Tom’s parallel failure. For Tom to kill Grandfather’s partner also is </a:t>
            </a:r>
            <a:r>
              <a:rPr lang="en-US" sz="2400" i="1" dirty="0" err="1" smtClean="0"/>
              <a:t>compossible</a:t>
            </a:r>
            <a:r>
              <a:rPr lang="en-US" sz="2400" i="1" dirty="0" smtClean="0"/>
              <a:t> with all facts of the sorts we ordinarily count as relevant, but not </a:t>
            </a:r>
            <a:r>
              <a:rPr lang="en-US" sz="2400" i="1" dirty="0" err="1" smtClean="0"/>
              <a:t>compossible</a:t>
            </a:r>
            <a:r>
              <a:rPr lang="en-US" sz="2400" i="1" dirty="0" smtClean="0"/>
              <a:t> with a larger set including, for instance, the fact that the intended victim lived until 1934.</a:t>
            </a:r>
            <a:endParaRPr lang="en-US" sz="2400" i="1" dirty="0"/>
          </a:p>
        </p:txBody>
      </p:sp>
    </p:spTree>
    <p:extLst>
      <p:ext uri="{BB962C8B-B14F-4D97-AF65-F5344CB8AC3E}">
        <p14:creationId xmlns:p14="http://schemas.microsoft.com/office/powerpoint/2010/main" val="29559933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Fatalism</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thesis that whatever will happen in the future is already unavoidable, i.e. that no one is able to prevent it from occurring.</a:t>
            </a:r>
          </a:p>
          <a:p>
            <a:pPr marL="457200" indent="-457200">
              <a:buAutoNum type="arabicParenBoth"/>
            </a:pPr>
            <a:r>
              <a:rPr lang="en-US" dirty="0" smtClean="0"/>
              <a:t>There </a:t>
            </a:r>
            <a:r>
              <a:rPr lang="en-US" dirty="0"/>
              <a:t>exist now propositions about everything that might happen in the future</a:t>
            </a:r>
            <a:r>
              <a:rPr lang="en-US" dirty="0" smtClean="0"/>
              <a:t>.</a:t>
            </a:r>
            <a:endParaRPr lang="en-US" dirty="0"/>
          </a:p>
          <a:p>
            <a:pPr marL="457200" indent="-457200">
              <a:buAutoNum type="arabicParenBoth"/>
            </a:pPr>
            <a:r>
              <a:rPr lang="en-US" dirty="0" smtClean="0"/>
              <a:t>Every </a:t>
            </a:r>
            <a:r>
              <a:rPr lang="en-US" dirty="0"/>
              <a:t>proposition is either true or else </a:t>
            </a:r>
            <a:r>
              <a:rPr lang="en-US" dirty="0" smtClean="0"/>
              <a:t>false</a:t>
            </a:r>
            <a:endParaRPr lang="en-US" dirty="0"/>
          </a:p>
          <a:p>
            <a:pPr marL="457200" indent="-457200">
              <a:buAutoNum type="arabicParenBoth"/>
            </a:pPr>
            <a:r>
              <a:rPr lang="en-US" dirty="0" smtClean="0"/>
              <a:t>If </a:t>
            </a:r>
            <a:r>
              <a:rPr lang="en-US" dirty="0"/>
              <a:t>(1) and (2), then there exists now a set of true propositions that, taken together, correctly predict everything that will happen in the </a:t>
            </a:r>
            <a:r>
              <a:rPr lang="en-US" dirty="0" smtClean="0"/>
              <a:t>future.</a:t>
            </a:r>
          </a:p>
          <a:p>
            <a:pPr marL="457200" indent="-457200">
              <a:buAutoNum type="arabicParenBoth"/>
            </a:pPr>
            <a:r>
              <a:rPr lang="en-US" dirty="0" smtClean="0"/>
              <a:t>If </a:t>
            </a:r>
            <a:r>
              <a:rPr lang="en-US" dirty="0"/>
              <a:t>there exists now a set of true propositions that, taken together, correctly predict everything that will happen in the future, then whatever will happen in the future is already </a:t>
            </a:r>
            <a:r>
              <a:rPr lang="en-US" dirty="0" smtClean="0"/>
              <a:t>unavoidable.</a:t>
            </a:r>
          </a:p>
          <a:p>
            <a:pPr marL="457200" indent="-457200">
              <a:buAutoNum type="arabicParenBoth"/>
            </a:pPr>
            <a:r>
              <a:rPr lang="en-US" dirty="0" smtClean="0"/>
              <a:t>Therefore, whatever </a:t>
            </a:r>
            <a:r>
              <a:rPr lang="en-US" dirty="0"/>
              <a:t>will happen in the future is already unavoidable.</a:t>
            </a:r>
          </a:p>
        </p:txBody>
      </p:sp>
    </p:spTree>
    <p:extLst>
      <p:ext uri="{BB962C8B-B14F-4D97-AF65-F5344CB8AC3E}">
        <p14:creationId xmlns:p14="http://schemas.microsoft.com/office/powerpoint/2010/main" val="406579754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objection to Fatalism</a:t>
            </a:r>
            <a:endParaRPr lang="en-US" dirty="0"/>
          </a:p>
        </p:txBody>
      </p:sp>
      <p:sp>
        <p:nvSpPr>
          <p:cNvPr id="3" name="Content Placeholder 2"/>
          <p:cNvSpPr>
            <a:spLocks noGrp="1"/>
          </p:cNvSpPr>
          <p:nvPr>
            <p:ph idx="1"/>
          </p:nvPr>
        </p:nvSpPr>
        <p:spPr/>
        <p:txBody>
          <a:bodyPr>
            <a:normAutofit/>
          </a:bodyPr>
          <a:lstStyle/>
          <a:p>
            <a:r>
              <a:rPr lang="en-US" i="1" dirty="0"/>
              <a:t>I am not going to vote Republican </a:t>
            </a:r>
            <a:r>
              <a:rPr lang="en-US" i="1" dirty="0" smtClean="0"/>
              <a:t>next fall</a:t>
            </a:r>
            <a:r>
              <a:rPr lang="en-US" i="1" dirty="0"/>
              <a:t>. The fatalist argues that, strange to say, I not only won't but can't; for my </a:t>
            </a:r>
            <a:r>
              <a:rPr lang="en-US" i="1" dirty="0" smtClean="0"/>
              <a:t>voting Republican </a:t>
            </a:r>
            <a:r>
              <a:rPr lang="en-US" i="1" dirty="0"/>
              <a:t>is not </a:t>
            </a:r>
            <a:r>
              <a:rPr lang="en-US" i="1" dirty="0" err="1"/>
              <a:t>compossible</a:t>
            </a:r>
            <a:r>
              <a:rPr lang="en-US" i="1" dirty="0"/>
              <a:t> with the fact that it was true already in the year </a:t>
            </a:r>
            <a:r>
              <a:rPr lang="en-US" i="1" dirty="0" smtClean="0"/>
              <a:t>1548 that </a:t>
            </a:r>
            <a:r>
              <a:rPr lang="en-US" i="1" dirty="0"/>
              <a:t>I was not going to vote Republican 428 years </a:t>
            </a:r>
            <a:r>
              <a:rPr lang="en-US" i="1" dirty="0" smtClean="0"/>
              <a:t>later.</a:t>
            </a:r>
          </a:p>
          <a:p>
            <a:r>
              <a:rPr lang="en-US" i="1" dirty="0" smtClean="0"/>
              <a:t>My </a:t>
            </a:r>
            <a:r>
              <a:rPr lang="en-US" i="1" dirty="0"/>
              <a:t>rejoinder is that this is </a:t>
            </a:r>
            <a:r>
              <a:rPr lang="en-US" i="1" dirty="0" smtClean="0"/>
              <a:t>a fact</a:t>
            </a:r>
            <a:r>
              <a:rPr lang="en-US" i="1" dirty="0"/>
              <a:t>, sure enough; however, it is an irrelevant fact about the future masquerading </a:t>
            </a:r>
            <a:r>
              <a:rPr lang="en-US" i="1" dirty="0" smtClean="0"/>
              <a:t>as a </a:t>
            </a:r>
            <a:r>
              <a:rPr lang="en-US" i="1" dirty="0"/>
              <a:t>relevant fact about the past, and so should be left out of account in saying what, </a:t>
            </a:r>
            <a:r>
              <a:rPr lang="en-US" i="1" dirty="0" smtClean="0"/>
              <a:t>in any </a:t>
            </a:r>
            <a:r>
              <a:rPr lang="en-US" i="1" dirty="0"/>
              <a:t>ordinary sense, I can do</a:t>
            </a:r>
            <a:r>
              <a:rPr lang="en-US" i="1" dirty="0" smtClean="0"/>
              <a:t>.</a:t>
            </a:r>
          </a:p>
          <a:p>
            <a:r>
              <a:rPr lang="en-US" dirty="0" smtClean="0"/>
              <a:t>Compare the sense in which I ‘can’t’ not raise my arm if that is what I in fact do, with the senses in which I can’t wiggle my ears, or fly, or buy a 2 million dollar house, or vote in the UK…or any of the other can’t we ordinarily care about.</a:t>
            </a:r>
            <a:endParaRPr lang="en-US" dirty="0"/>
          </a:p>
        </p:txBody>
      </p:sp>
    </p:spTree>
    <p:extLst>
      <p:ext uri="{BB962C8B-B14F-4D97-AF65-F5344CB8AC3E}">
        <p14:creationId xmlns:p14="http://schemas.microsoft.com/office/powerpoint/2010/main" val="8505432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Assumptions</a:t>
            </a:r>
            <a:endParaRPr lang="en-US" dirty="0"/>
          </a:p>
        </p:txBody>
      </p:sp>
      <p:sp>
        <p:nvSpPr>
          <p:cNvPr id="3" name="Content Placeholder 2"/>
          <p:cNvSpPr>
            <a:spLocks noGrp="1"/>
          </p:cNvSpPr>
          <p:nvPr>
            <p:ph idx="1"/>
          </p:nvPr>
        </p:nvSpPr>
        <p:spPr/>
        <p:txBody>
          <a:bodyPr/>
          <a:lstStyle/>
          <a:p>
            <a:r>
              <a:rPr lang="en-US" dirty="0" smtClean="0"/>
              <a:t>Enduring things have temporal as well as spatial parts</a:t>
            </a:r>
          </a:p>
          <a:p>
            <a:pPr lvl="1"/>
            <a:r>
              <a:rPr lang="en-US" dirty="0" err="1" smtClean="0"/>
              <a:t>Eternalism</a:t>
            </a:r>
            <a:r>
              <a:rPr lang="en-US" dirty="0" smtClean="0"/>
              <a:t> vs. </a:t>
            </a:r>
            <a:r>
              <a:rPr lang="en-US" dirty="0" err="1" smtClean="0"/>
              <a:t>Presentism</a:t>
            </a:r>
            <a:endParaRPr lang="en-US" dirty="0" smtClean="0"/>
          </a:p>
          <a:p>
            <a:pPr lvl="1"/>
            <a:r>
              <a:rPr lang="en-US" dirty="0" smtClean="0"/>
              <a:t>Worm view vs. Stage account</a:t>
            </a:r>
          </a:p>
          <a:p>
            <a:r>
              <a:rPr lang="en-US" dirty="0" smtClean="0"/>
              <a:t>Personal identity criteria</a:t>
            </a:r>
          </a:p>
          <a:p>
            <a:pPr lvl="1"/>
            <a:r>
              <a:rPr lang="en-US" dirty="0" smtClean="0"/>
              <a:t>psychological continuity and connectedness</a:t>
            </a:r>
          </a:p>
          <a:p>
            <a:pPr lvl="1"/>
            <a:r>
              <a:rPr lang="en-US" dirty="0" smtClean="0"/>
              <a:t>causal continuity</a:t>
            </a:r>
          </a:p>
          <a:p>
            <a:r>
              <a:rPr lang="en-US" dirty="0" smtClean="0"/>
              <a:t>Distinction between external and personal time</a:t>
            </a:r>
            <a:endParaRPr lang="en-US" dirty="0"/>
          </a:p>
        </p:txBody>
      </p:sp>
    </p:spTree>
    <p:extLst>
      <p:ext uri="{BB962C8B-B14F-4D97-AF65-F5344CB8AC3E}">
        <p14:creationId xmlns:p14="http://schemas.microsoft.com/office/powerpoint/2010/main" val="2257457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27879" b="12867"/>
          <a:stretch/>
        </p:blipFill>
        <p:spPr>
          <a:xfrm>
            <a:off x="352823" y="0"/>
            <a:ext cx="8444234" cy="2633849"/>
          </a:xfrm>
          <a:prstGeom prst="rect">
            <a:avLst/>
          </a:prstGeom>
        </p:spPr>
      </p:pic>
      <p:sp>
        <p:nvSpPr>
          <p:cNvPr id="7" name="TextBox 6"/>
          <p:cNvSpPr txBox="1"/>
          <p:nvPr/>
        </p:nvSpPr>
        <p:spPr>
          <a:xfrm>
            <a:off x="588039" y="2963079"/>
            <a:ext cx="7785630" cy="3970318"/>
          </a:xfrm>
          <a:prstGeom prst="rect">
            <a:avLst/>
          </a:prstGeom>
          <a:noFill/>
        </p:spPr>
        <p:txBody>
          <a:bodyPr wrap="square" rtlCol="0">
            <a:spAutoFit/>
          </a:bodyPr>
          <a:lstStyle/>
          <a:p>
            <a:pPr marL="342900" indent="-342900">
              <a:spcAft>
                <a:spcPts val="2400"/>
              </a:spcAft>
              <a:buFont typeface="Arial"/>
              <a:buChar char="•"/>
            </a:pPr>
            <a:r>
              <a:rPr lang="en-US" sz="2400" dirty="0" smtClean="0"/>
              <a:t>There are true propositions about the future</a:t>
            </a:r>
          </a:p>
          <a:p>
            <a:pPr marL="342900" indent="-342900">
              <a:spcAft>
                <a:spcPts val="2400"/>
              </a:spcAft>
              <a:buFont typeface="Arial"/>
              <a:buChar char="•"/>
            </a:pPr>
            <a:r>
              <a:rPr lang="en-US" sz="2400" i="1" dirty="0" smtClean="0"/>
              <a:t>Given </a:t>
            </a:r>
            <a:r>
              <a:rPr lang="en-US" sz="2400" dirty="0" smtClean="0"/>
              <a:t> the facts about the future that make them true we can’t ‘change the future’</a:t>
            </a:r>
          </a:p>
          <a:p>
            <a:pPr marL="342900" indent="-342900">
              <a:spcAft>
                <a:spcPts val="2400"/>
              </a:spcAft>
              <a:buFont typeface="Arial"/>
              <a:buChar char="•"/>
            </a:pPr>
            <a:r>
              <a:rPr lang="en-US" sz="2400" dirty="0" smtClean="0"/>
              <a:t>But when we worry about what we can or can’t do, we aren’t concerned about future facts and so shouldn’t be worried about an irrelevant fact about the future “masquerading as a fact about the past.”</a:t>
            </a:r>
          </a:p>
          <a:p>
            <a:pPr marL="342900" indent="-342900">
              <a:spcAft>
                <a:spcPts val="2400"/>
              </a:spcAft>
              <a:buFont typeface="Arial"/>
              <a:buChar char="•"/>
            </a:pPr>
            <a:endParaRPr lang="en-US" sz="2400" dirty="0"/>
          </a:p>
        </p:txBody>
      </p:sp>
    </p:spTree>
    <p:extLst>
      <p:ext uri="{BB962C8B-B14F-4D97-AF65-F5344CB8AC3E}">
        <p14:creationId xmlns:p14="http://schemas.microsoft.com/office/powerpoint/2010/main" val="37398158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Four-Dimensional World</a:t>
            </a:r>
            <a:endParaRPr lang="en-US" dirty="0"/>
          </a:p>
        </p:txBody>
      </p:sp>
      <p:sp>
        <p:nvSpPr>
          <p:cNvPr id="3" name="Content Placeholder 2"/>
          <p:cNvSpPr>
            <a:spLocks noGrp="1"/>
          </p:cNvSpPr>
          <p:nvPr>
            <p:ph idx="1"/>
          </p:nvPr>
        </p:nvSpPr>
        <p:spPr/>
        <p:txBody>
          <a:bodyPr>
            <a:normAutofit/>
          </a:bodyPr>
          <a:lstStyle/>
          <a:p>
            <a:pPr>
              <a:spcAft>
                <a:spcPts val="2400"/>
              </a:spcAft>
            </a:pPr>
            <a:r>
              <a:rPr lang="en-US" sz="2000" i="1" dirty="0"/>
              <a:t>The world—the time traveler's world, or ours—is a </a:t>
            </a:r>
            <a:r>
              <a:rPr lang="en-US" sz="2000" i="1" dirty="0" smtClean="0"/>
              <a:t>four-dimensional </a:t>
            </a:r>
            <a:r>
              <a:rPr lang="en-US" sz="2000" i="1" dirty="0"/>
              <a:t>manifold of events</a:t>
            </a:r>
            <a:r>
              <a:rPr lang="en-US" sz="2000" i="1" dirty="0" smtClean="0"/>
              <a:t>.</a:t>
            </a:r>
          </a:p>
          <a:p>
            <a:pPr>
              <a:spcAft>
                <a:spcPts val="2400"/>
              </a:spcAft>
            </a:pPr>
            <a:r>
              <a:rPr lang="en-US" sz="2000" i="1" dirty="0"/>
              <a:t>Time is one dimension of the four, like the spatial dimensions except </a:t>
            </a:r>
            <a:r>
              <a:rPr lang="en-US" sz="2000" i="1" dirty="0" smtClean="0"/>
              <a:t>that…Time </a:t>
            </a:r>
            <a:r>
              <a:rPr lang="en-US" sz="2000" i="1" dirty="0"/>
              <a:t>remains </a:t>
            </a:r>
            <a:r>
              <a:rPr lang="en-US" sz="2000" i="1" dirty="0" smtClean="0"/>
              <a:t>one</a:t>
            </a:r>
            <a:r>
              <a:rPr lang="en-US" sz="2000" i="1" dirty="0"/>
              <a:t>-</a:t>
            </a:r>
            <a:r>
              <a:rPr lang="en-US" sz="2000" i="1" dirty="0" smtClean="0"/>
              <a:t>dimensional</a:t>
            </a:r>
            <a:r>
              <a:rPr lang="en-US" sz="2000" i="1" dirty="0"/>
              <a:t>, since no two </a:t>
            </a:r>
            <a:r>
              <a:rPr lang="en-US" sz="2000" i="1" dirty="0" smtClean="0"/>
              <a:t>time-like </a:t>
            </a:r>
            <a:r>
              <a:rPr lang="en-US" sz="2000" i="1" dirty="0"/>
              <a:t>dimensions are orthogonal</a:t>
            </a:r>
            <a:r>
              <a:rPr lang="en-US" sz="2000" i="1" dirty="0" smtClean="0"/>
              <a:t>.</a:t>
            </a:r>
          </a:p>
          <a:p>
            <a:pPr>
              <a:spcAft>
                <a:spcPts val="2400"/>
              </a:spcAft>
            </a:pPr>
            <a:r>
              <a:rPr lang="en-US" sz="2000" i="1" dirty="0" smtClean="0"/>
              <a:t>Enduring things are </a:t>
            </a:r>
            <a:r>
              <a:rPr lang="en-US" sz="2000" i="1" dirty="0" err="1" smtClean="0"/>
              <a:t>timelike</a:t>
            </a:r>
            <a:r>
              <a:rPr lang="en-US" sz="2000" i="1" dirty="0" smtClean="0"/>
              <a:t> streaks: wholes composed of temporal parts, or stages, located at various times and places.</a:t>
            </a:r>
          </a:p>
          <a:p>
            <a:pPr>
              <a:spcAft>
                <a:spcPts val="2400"/>
              </a:spcAft>
            </a:pPr>
            <a:r>
              <a:rPr lang="en-US" sz="2000" i="1" dirty="0"/>
              <a:t>Change is qualitative difference between different stages—different </a:t>
            </a:r>
            <a:r>
              <a:rPr lang="en-US" sz="2000" i="1" dirty="0" smtClean="0"/>
              <a:t>temporal parts</a:t>
            </a:r>
            <a:r>
              <a:rPr lang="en-US" sz="2000" i="1" dirty="0"/>
              <a:t>—of some enduring thing, just as a “change” in scenery from east to west is </a:t>
            </a:r>
            <a:r>
              <a:rPr lang="en-US" sz="2000" i="1" dirty="0" smtClean="0"/>
              <a:t>a </a:t>
            </a:r>
            <a:r>
              <a:rPr lang="en-US" sz="2000" i="1" dirty="0"/>
              <a:t>qualitative difference between the eastern and western spatial parts of the landscape</a:t>
            </a:r>
            <a:r>
              <a:rPr lang="en-US" sz="2000" i="1" dirty="0" smtClean="0"/>
              <a:t>.								</a:t>
            </a:r>
            <a:endParaRPr lang="en-US" sz="2000" i="1" dirty="0"/>
          </a:p>
        </p:txBody>
      </p:sp>
      <p:sp>
        <p:nvSpPr>
          <p:cNvPr id="4" name="Right Arrow 3">
            <a:hlinkClick r:id="rId3" action="ppaction://hlinkfile"/>
          </p:cNvPr>
          <p:cNvSpPr/>
          <p:nvPr/>
        </p:nvSpPr>
        <p:spPr>
          <a:xfrm>
            <a:off x="6096000" y="5562600"/>
            <a:ext cx="2579968" cy="10304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6600"/>
                </a:solidFill>
                <a:effectLst>
                  <a:outerShdw blurRad="50800" dist="38100" dir="2700000" algn="tl" rotWithShape="0">
                    <a:prstClr val="black">
                      <a:alpha val="40000"/>
                    </a:prstClr>
                  </a:outerShdw>
                </a:effectLst>
              </a:rPr>
              <a:t>T</a:t>
            </a:r>
            <a:r>
              <a:rPr lang="en-US" sz="2400" b="1" dirty="0" smtClean="0">
                <a:solidFill>
                  <a:srgbClr val="FF6600"/>
                </a:solidFill>
                <a:effectLst>
                  <a:outerShdw blurRad="50800" dist="38100" dir="2700000" algn="tl" rotWithShape="0">
                    <a:prstClr val="black">
                      <a:alpha val="40000"/>
                    </a:prstClr>
                  </a:outerShdw>
                </a:effectLst>
              </a:rPr>
              <a:t>o the 4-d world</a:t>
            </a:r>
            <a:endParaRPr lang="en-US" sz="2400" b="1" dirty="0">
              <a:solidFill>
                <a:srgbClr val="FF66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794566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0-#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r>
              <a:rPr lang="en-US" dirty="0" smtClean="0">
                <a:latin typeface="Arial" charset="0"/>
                <a:ea typeface="ＭＳ Ｐゴシック" charset="0"/>
                <a:cs typeface="ＭＳ Ｐゴシック" charset="0"/>
              </a:rPr>
              <a:t>Temporal Parts</a:t>
            </a:r>
            <a:endParaRPr lang="en-US" dirty="0">
              <a:latin typeface="Arial" charset="0"/>
              <a:ea typeface="ＭＳ Ｐゴシック" charset="0"/>
              <a:cs typeface="ＭＳ Ｐゴシック" charset="0"/>
            </a:endParaRPr>
          </a:p>
        </p:txBody>
      </p:sp>
      <p:sp>
        <p:nvSpPr>
          <p:cNvPr id="108546" name="Rectangle 3"/>
          <p:cNvSpPr>
            <a:spLocks noGrp="1" noChangeArrowheads="1"/>
          </p:cNvSpPr>
          <p:nvPr>
            <p:ph type="body" idx="1"/>
          </p:nvPr>
        </p:nvSpPr>
        <p:spPr>
          <a:xfrm>
            <a:off x="685800" y="5234307"/>
            <a:ext cx="7772400" cy="1395092"/>
          </a:xfrm>
        </p:spPr>
        <p:txBody>
          <a:bodyPr/>
          <a:lstStyle/>
          <a:p>
            <a:pPr marL="0" indent="0" eaLnBrk="1" hangingPunct="1">
              <a:lnSpc>
                <a:spcPct val="90000"/>
              </a:lnSpc>
              <a:buNone/>
            </a:pPr>
            <a:r>
              <a:rPr lang="en-US" dirty="0" smtClean="0">
                <a:latin typeface="Arial" charset="0"/>
                <a:ea typeface="ＭＳ Ｐゴシック" charset="0"/>
                <a:cs typeface="ＭＳ Ｐゴシック" charset="0"/>
              </a:rPr>
              <a:t>The Worm View (Lewis): enduring things are space-time “worms” composed of temporal (time) parts or </a:t>
            </a:r>
            <a:r>
              <a:rPr lang="en-US" i="1" dirty="0" smtClean="0">
                <a:latin typeface="Arial" charset="0"/>
                <a:ea typeface="ＭＳ Ｐゴシック" charset="0"/>
                <a:cs typeface="ＭＳ Ｐゴシック" charset="0"/>
              </a:rPr>
              <a:t>stages</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grpSp>
        <p:nvGrpSpPr>
          <p:cNvPr id="2" name="Group 1"/>
          <p:cNvGrpSpPr/>
          <p:nvPr/>
        </p:nvGrpSpPr>
        <p:grpSpPr>
          <a:xfrm>
            <a:off x="885058" y="1414792"/>
            <a:ext cx="7573142" cy="1132813"/>
            <a:chOff x="1828800" y="1981200"/>
            <a:chExt cx="5486400" cy="609600"/>
          </a:xfrm>
          <a:gradFill flip="none" rotWithShape="1">
            <a:gsLst>
              <a:gs pos="0">
                <a:srgbClr val="FF0000"/>
              </a:gs>
              <a:gs pos="100000">
                <a:srgbClr val="660066"/>
              </a:gs>
              <a:gs pos="20000">
                <a:schemeClr val="accent2"/>
              </a:gs>
              <a:gs pos="40000">
                <a:srgbClr val="FFFF00"/>
              </a:gs>
              <a:gs pos="60000">
                <a:srgbClr val="008000"/>
              </a:gs>
              <a:gs pos="80000">
                <a:srgbClr val="0000FF"/>
              </a:gs>
            </a:gsLst>
            <a:lin ang="0" scaled="1"/>
            <a:tileRect/>
          </a:gradFill>
        </p:grpSpPr>
        <p:sp>
          <p:nvSpPr>
            <p:cNvPr id="48132" name="AutoShape 4"/>
            <p:cNvSpPr>
              <a:spLocks noChangeArrowheads="1"/>
            </p:cNvSpPr>
            <p:nvPr/>
          </p:nvSpPr>
          <p:spPr bwMode="auto">
            <a:xfrm rot="5400000">
              <a:off x="1600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33" name="AutoShape 5"/>
            <p:cNvSpPr>
              <a:spLocks noChangeArrowheads="1"/>
            </p:cNvSpPr>
            <p:nvPr/>
          </p:nvSpPr>
          <p:spPr bwMode="auto">
            <a:xfrm rot="5400000">
              <a:off x="1752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34" name="AutoShape 6"/>
            <p:cNvSpPr>
              <a:spLocks noChangeArrowheads="1"/>
            </p:cNvSpPr>
            <p:nvPr/>
          </p:nvSpPr>
          <p:spPr bwMode="auto">
            <a:xfrm rot="5400000">
              <a:off x="1752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35" name="AutoShape 7"/>
            <p:cNvSpPr>
              <a:spLocks noChangeArrowheads="1"/>
            </p:cNvSpPr>
            <p:nvPr/>
          </p:nvSpPr>
          <p:spPr bwMode="auto">
            <a:xfrm rot="5400000">
              <a:off x="1905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36" name="AutoShape 8"/>
            <p:cNvSpPr>
              <a:spLocks noChangeArrowheads="1"/>
            </p:cNvSpPr>
            <p:nvPr/>
          </p:nvSpPr>
          <p:spPr bwMode="auto">
            <a:xfrm rot="5400000">
              <a:off x="1905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37" name="AutoShape 9"/>
            <p:cNvSpPr>
              <a:spLocks noChangeArrowheads="1"/>
            </p:cNvSpPr>
            <p:nvPr/>
          </p:nvSpPr>
          <p:spPr bwMode="auto">
            <a:xfrm rot="5400000">
              <a:off x="2057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38" name="AutoShape 10"/>
            <p:cNvSpPr>
              <a:spLocks noChangeArrowheads="1"/>
            </p:cNvSpPr>
            <p:nvPr/>
          </p:nvSpPr>
          <p:spPr bwMode="auto">
            <a:xfrm rot="5400000">
              <a:off x="2057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39" name="AutoShape 11"/>
            <p:cNvSpPr>
              <a:spLocks noChangeArrowheads="1"/>
            </p:cNvSpPr>
            <p:nvPr/>
          </p:nvSpPr>
          <p:spPr bwMode="auto">
            <a:xfrm rot="5400000">
              <a:off x="2209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0" name="AutoShape 12"/>
            <p:cNvSpPr>
              <a:spLocks noChangeArrowheads="1"/>
            </p:cNvSpPr>
            <p:nvPr/>
          </p:nvSpPr>
          <p:spPr bwMode="auto">
            <a:xfrm rot="5400000">
              <a:off x="2209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1" name="AutoShape 13"/>
            <p:cNvSpPr>
              <a:spLocks noChangeArrowheads="1"/>
            </p:cNvSpPr>
            <p:nvPr/>
          </p:nvSpPr>
          <p:spPr bwMode="auto">
            <a:xfrm rot="5400000">
              <a:off x="2362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2" name="AutoShape 14"/>
            <p:cNvSpPr>
              <a:spLocks noChangeArrowheads="1"/>
            </p:cNvSpPr>
            <p:nvPr/>
          </p:nvSpPr>
          <p:spPr bwMode="auto">
            <a:xfrm rot="5400000">
              <a:off x="2362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3" name="AutoShape 15"/>
            <p:cNvSpPr>
              <a:spLocks noChangeArrowheads="1"/>
            </p:cNvSpPr>
            <p:nvPr/>
          </p:nvSpPr>
          <p:spPr bwMode="auto">
            <a:xfrm rot="5400000">
              <a:off x="2514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4" name="AutoShape 16"/>
            <p:cNvSpPr>
              <a:spLocks noChangeArrowheads="1"/>
            </p:cNvSpPr>
            <p:nvPr/>
          </p:nvSpPr>
          <p:spPr bwMode="auto">
            <a:xfrm rot="5400000">
              <a:off x="2514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5" name="AutoShape 17"/>
            <p:cNvSpPr>
              <a:spLocks noChangeArrowheads="1"/>
            </p:cNvSpPr>
            <p:nvPr/>
          </p:nvSpPr>
          <p:spPr bwMode="auto">
            <a:xfrm rot="5400000">
              <a:off x="2667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6" name="AutoShape 18"/>
            <p:cNvSpPr>
              <a:spLocks noChangeArrowheads="1"/>
            </p:cNvSpPr>
            <p:nvPr/>
          </p:nvSpPr>
          <p:spPr bwMode="auto">
            <a:xfrm rot="5400000">
              <a:off x="2667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7" name="AutoShape 19"/>
            <p:cNvSpPr>
              <a:spLocks noChangeArrowheads="1"/>
            </p:cNvSpPr>
            <p:nvPr/>
          </p:nvSpPr>
          <p:spPr bwMode="auto">
            <a:xfrm rot="5400000">
              <a:off x="2819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8" name="AutoShape 20"/>
            <p:cNvSpPr>
              <a:spLocks noChangeArrowheads="1"/>
            </p:cNvSpPr>
            <p:nvPr/>
          </p:nvSpPr>
          <p:spPr bwMode="auto">
            <a:xfrm rot="5400000">
              <a:off x="2819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9" name="AutoShape 21"/>
            <p:cNvSpPr>
              <a:spLocks noChangeArrowheads="1"/>
            </p:cNvSpPr>
            <p:nvPr/>
          </p:nvSpPr>
          <p:spPr bwMode="auto">
            <a:xfrm rot="5400000">
              <a:off x="2971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0" name="AutoShape 22"/>
            <p:cNvSpPr>
              <a:spLocks noChangeArrowheads="1"/>
            </p:cNvSpPr>
            <p:nvPr/>
          </p:nvSpPr>
          <p:spPr bwMode="auto">
            <a:xfrm rot="5400000">
              <a:off x="2971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1" name="AutoShape 23"/>
            <p:cNvSpPr>
              <a:spLocks noChangeArrowheads="1"/>
            </p:cNvSpPr>
            <p:nvPr/>
          </p:nvSpPr>
          <p:spPr bwMode="auto">
            <a:xfrm rot="5400000">
              <a:off x="3124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2" name="AutoShape 24"/>
            <p:cNvSpPr>
              <a:spLocks noChangeArrowheads="1"/>
            </p:cNvSpPr>
            <p:nvPr/>
          </p:nvSpPr>
          <p:spPr bwMode="auto">
            <a:xfrm rot="5400000">
              <a:off x="3124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3" name="AutoShape 25"/>
            <p:cNvSpPr>
              <a:spLocks noChangeArrowheads="1"/>
            </p:cNvSpPr>
            <p:nvPr/>
          </p:nvSpPr>
          <p:spPr bwMode="auto">
            <a:xfrm rot="5400000">
              <a:off x="3276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4" name="AutoShape 26"/>
            <p:cNvSpPr>
              <a:spLocks noChangeArrowheads="1"/>
            </p:cNvSpPr>
            <p:nvPr/>
          </p:nvSpPr>
          <p:spPr bwMode="auto">
            <a:xfrm rot="5400000">
              <a:off x="3276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5" name="AutoShape 27"/>
            <p:cNvSpPr>
              <a:spLocks noChangeArrowheads="1"/>
            </p:cNvSpPr>
            <p:nvPr/>
          </p:nvSpPr>
          <p:spPr bwMode="auto">
            <a:xfrm rot="5400000">
              <a:off x="3429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6" name="AutoShape 28"/>
            <p:cNvSpPr>
              <a:spLocks noChangeArrowheads="1"/>
            </p:cNvSpPr>
            <p:nvPr/>
          </p:nvSpPr>
          <p:spPr bwMode="auto">
            <a:xfrm rot="5400000">
              <a:off x="3429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7" name="AutoShape 29"/>
            <p:cNvSpPr>
              <a:spLocks noChangeArrowheads="1"/>
            </p:cNvSpPr>
            <p:nvPr/>
          </p:nvSpPr>
          <p:spPr bwMode="auto">
            <a:xfrm rot="5400000">
              <a:off x="3581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8" name="AutoShape 30"/>
            <p:cNvSpPr>
              <a:spLocks noChangeArrowheads="1"/>
            </p:cNvSpPr>
            <p:nvPr/>
          </p:nvSpPr>
          <p:spPr bwMode="auto">
            <a:xfrm rot="5400000">
              <a:off x="3581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9" name="AutoShape 31"/>
            <p:cNvSpPr>
              <a:spLocks noChangeArrowheads="1"/>
            </p:cNvSpPr>
            <p:nvPr/>
          </p:nvSpPr>
          <p:spPr bwMode="auto">
            <a:xfrm rot="5400000">
              <a:off x="3733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0" name="AutoShape 32"/>
            <p:cNvSpPr>
              <a:spLocks noChangeArrowheads="1"/>
            </p:cNvSpPr>
            <p:nvPr/>
          </p:nvSpPr>
          <p:spPr bwMode="auto">
            <a:xfrm rot="5400000">
              <a:off x="3733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1" name="AutoShape 33"/>
            <p:cNvSpPr>
              <a:spLocks noChangeArrowheads="1"/>
            </p:cNvSpPr>
            <p:nvPr/>
          </p:nvSpPr>
          <p:spPr bwMode="auto">
            <a:xfrm rot="5400000">
              <a:off x="3886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2" name="AutoShape 34"/>
            <p:cNvSpPr>
              <a:spLocks noChangeArrowheads="1"/>
            </p:cNvSpPr>
            <p:nvPr/>
          </p:nvSpPr>
          <p:spPr bwMode="auto">
            <a:xfrm rot="5400000">
              <a:off x="3886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3" name="AutoShape 35"/>
            <p:cNvSpPr>
              <a:spLocks noChangeArrowheads="1"/>
            </p:cNvSpPr>
            <p:nvPr/>
          </p:nvSpPr>
          <p:spPr bwMode="auto">
            <a:xfrm rot="5400000">
              <a:off x="4038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4" name="AutoShape 36"/>
            <p:cNvSpPr>
              <a:spLocks noChangeArrowheads="1"/>
            </p:cNvSpPr>
            <p:nvPr/>
          </p:nvSpPr>
          <p:spPr bwMode="auto">
            <a:xfrm rot="5400000">
              <a:off x="4038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5" name="AutoShape 37"/>
            <p:cNvSpPr>
              <a:spLocks noChangeArrowheads="1"/>
            </p:cNvSpPr>
            <p:nvPr/>
          </p:nvSpPr>
          <p:spPr bwMode="auto">
            <a:xfrm rot="5400000">
              <a:off x="4191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6" name="AutoShape 38"/>
            <p:cNvSpPr>
              <a:spLocks noChangeArrowheads="1"/>
            </p:cNvSpPr>
            <p:nvPr/>
          </p:nvSpPr>
          <p:spPr bwMode="auto">
            <a:xfrm rot="5400000">
              <a:off x="4343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7" name="AutoShape 39"/>
            <p:cNvSpPr>
              <a:spLocks noChangeArrowheads="1"/>
            </p:cNvSpPr>
            <p:nvPr/>
          </p:nvSpPr>
          <p:spPr bwMode="auto">
            <a:xfrm rot="5400000">
              <a:off x="4495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8" name="AutoShape 40"/>
            <p:cNvSpPr>
              <a:spLocks noChangeArrowheads="1"/>
            </p:cNvSpPr>
            <p:nvPr/>
          </p:nvSpPr>
          <p:spPr bwMode="auto">
            <a:xfrm rot="5400000">
              <a:off x="4495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9" name="AutoShape 41"/>
            <p:cNvSpPr>
              <a:spLocks noChangeArrowheads="1"/>
            </p:cNvSpPr>
            <p:nvPr/>
          </p:nvSpPr>
          <p:spPr bwMode="auto">
            <a:xfrm rot="5400000">
              <a:off x="4648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0" name="AutoShape 42"/>
            <p:cNvSpPr>
              <a:spLocks noChangeArrowheads="1"/>
            </p:cNvSpPr>
            <p:nvPr/>
          </p:nvSpPr>
          <p:spPr bwMode="auto">
            <a:xfrm rot="5400000">
              <a:off x="4648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1" name="AutoShape 43"/>
            <p:cNvSpPr>
              <a:spLocks noChangeArrowheads="1"/>
            </p:cNvSpPr>
            <p:nvPr/>
          </p:nvSpPr>
          <p:spPr bwMode="auto">
            <a:xfrm rot="5400000">
              <a:off x="4800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2" name="AutoShape 44"/>
            <p:cNvSpPr>
              <a:spLocks noChangeArrowheads="1"/>
            </p:cNvSpPr>
            <p:nvPr/>
          </p:nvSpPr>
          <p:spPr bwMode="auto">
            <a:xfrm rot="5400000">
              <a:off x="4800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3" name="AutoShape 45"/>
            <p:cNvSpPr>
              <a:spLocks noChangeArrowheads="1"/>
            </p:cNvSpPr>
            <p:nvPr/>
          </p:nvSpPr>
          <p:spPr bwMode="auto">
            <a:xfrm rot="5400000">
              <a:off x="4953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4" name="AutoShape 46"/>
            <p:cNvSpPr>
              <a:spLocks noChangeArrowheads="1"/>
            </p:cNvSpPr>
            <p:nvPr/>
          </p:nvSpPr>
          <p:spPr bwMode="auto">
            <a:xfrm rot="5400000">
              <a:off x="4953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5" name="AutoShape 47"/>
            <p:cNvSpPr>
              <a:spLocks noChangeArrowheads="1"/>
            </p:cNvSpPr>
            <p:nvPr/>
          </p:nvSpPr>
          <p:spPr bwMode="auto">
            <a:xfrm rot="5400000">
              <a:off x="5105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6" name="AutoShape 48"/>
            <p:cNvSpPr>
              <a:spLocks noChangeArrowheads="1"/>
            </p:cNvSpPr>
            <p:nvPr/>
          </p:nvSpPr>
          <p:spPr bwMode="auto">
            <a:xfrm rot="5400000">
              <a:off x="5105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7" name="AutoShape 49"/>
            <p:cNvSpPr>
              <a:spLocks noChangeArrowheads="1"/>
            </p:cNvSpPr>
            <p:nvPr/>
          </p:nvSpPr>
          <p:spPr bwMode="auto">
            <a:xfrm rot="5400000">
              <a:off x="5257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8" name="AutoShape 50"/>
            <p:cNvSpPr>
              <a:spLocks noChangeArrowheads="1"/>
            </p:cNvSpPr>
            <p:nvPr/>
          </p:nvSpPr>
          <p:spPr bwMode="auto">
            <a:xfrm rot="5400000">
              <a:off x="5257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9" name="AutoShape 51"/>
            <p:cNvSpPr>
              <a:spLocks noChangeArrowheads="1"/>
            </p:cNvSpPr>
            <p:nvPr/>
          </p:nvSpPr>
          <p:spPr bwMode="auto">
            <a:xfrm rot="5400000">
              <a:off x="5410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0" name="AutoShape 52"/>
            <p:cNvSpPr>
              <a:spLocks noChangeArrowheads="1"/>
            </p:cNvSpPr>
            <p:nvPr/>
          </p:nvSpPr>
          <p:spPr bwMode="auto">
            <a:xfrm rot="5400000">
              <a:off x="5410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1" name="AutoShape 53"/>
            <p:cNvSpPr>
              <a:spLocks noChangeArrowheads="1"/>
            </p:cNvSpPr>
            <p:nvPr/>
          </p:nvSpPr>
          <p:spPr bwMode="auto">
            <a:xfrm rot="5400000">
              <a:off x="5562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2" name="AutoShape 54"/>
            <p:cNvSpPr>
              <a:spLocks noChangeArrowheads="1"/>
            </p:cNvSpPr>
            <p:nvPr/>
          </p:nvSpPr>
          <p:spPr bwMode="auto">
            <a:xfrm rot="5400000">
              <a:off x="5562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3" name="AutoShape 55"/>
            <p:cNvSpPr>
              <a:spLocks noChangeArrowheads="1"/>
            </p:cNvSpPr>
            <p:nvPr/>
          </p:nvSpPr>
          <p:spPr bwMode="auto">
            <a:xfrm rot="5400000">
              <a:off x="5715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4" name="AutoShape 56"/>
            <p:cNvSpPr>
              <a:spLocks noChangeArrowheads="1"/>
            </p:cNvSpPr>
            <p:nvPr/>
          </p:nvSpPr>
          <p:spPr bwMode="auto">
            <a:xfrm rot="5400000">
              <a:off x="5715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5" name="AutoShape 57"/>
            <p:cNvSpPr>
              <a:spLocks noChangeArrowheads="1"/>
            </p:cNvSpPr>
            <p:nvPr/>
          </p:nvSpPr>
          <p:spPr bwMode="auto">
            <a:xfrm rot="5400000">
              <a:off x="5867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6" name="AutoShape 58"/>
            <p:cNvSpPr>
              <a:spLocks noChangeArrowheads="1"/>
            </p:cNvSpPr>
            <p:nvPr/>
          </p:nvSpPr>
          <p:spPr bwMode="auto">
            <a:xfrm rot="5400000">
              <a:off x="5867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7" name="AutoShape 59"/>
            <p:cNvSpPr>
              <a:spLocks noChangeArrowheads="1"/>
            </p:cNvSpPr>
            <p:nvPr/>
          </p:nvSpPr>
          <p:spPr bwMode="auto">
            <a:xfrm rot="5400000">
              <a:off x="6019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8" name="AutoShape 60"/>
            <p:cNvSpPr>
              <a:spLocks noChangeArrowheads="1"/>
            </p:cNvSpPr>
            <p:nvPr/>
          </p:nvSpPr>
          <p:spPr bwMode="auto">
            <a:xfrm rot="5400000">
              <a:off x="6019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9" name="AutoShape 61"/>
            <p:cNvSpPr>
              <a:spLocks noChangeArrowheads="1"/>
            </p:cNvSpPr>
            <p:nvPr/>
          </p:nvSpPr>
          <p:spPr bwMode="auto">
            <a:xfrm rot="5400000">
              <a:off x="6172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0" name="AutoShape 62"/>
            <p:cNvSpPr>
              <a:spLocks noChangeArrowheads="1"/>
            </p:cNvSpPr>
            <p:nvPr/>
          </p:nvSpPr>
          <p:spPr bwMode="auto">
            <a:xfrm rot="5400000">
              <a:off x="6172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1" name="AutoShape 63"/>
            <p:cNvSpPr>
              <a:spLocks noChangeArrowheads="1"/>
            </p:cNvSpPr>
            <p:nvPr/>
          </p:nvSpPr>
          <p:spPr bwMode="auto">
            <a:xfrm rot="5400000">
              <a:off x="6324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2" name="AutoShape 64"/>
            <p:cNvSpPr>
              <a:spLocks noChangeArrowheads="1"/>
            </p:cNvSpPr>
            <p:nvPr/>
          </p:nvSpPr>
          <p:spPr bwMode="auto">
            <a:xfrm rot="5400000">
              <a:off x="6324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3" name="AutoShape 65"/>
            <p:cNvSpPr>
              <a:spLocks noChangeArrowheads="1"/>
            </p:cNvSpPr>
            <p:nvPr/>
          </p:nvSpPr>
          <p:spPr bwMode="auto">
            <a:xfrm rot="5400000">
              <a:off x="6477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4" name="AutoShape 66"/>
            <p:cNvSpPr>
              <a:spLocks noChangeArrowheads="1"/>
            </p:cNvSpPr>
            <p:nvPr/>
          </p:nvSpPr>
          <p:spPr bwMode="auto">
            <a:xfrm rot="5400000">
              <a:off x="6477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5" name="AutoShape 67"/>
            <p:cNvSpPr>
              <a:spLocks noChangeArrowheads="1"/>
            </p:cNvSpPr>
            <p:nvPr/>
          </p:nvSpPr>
          <p:spPr bwMode="auto">
            <a:xfrm rot="5400000">
              <a:off x="6629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6" name="AutoShape 68"/>
            <p:cNvSpPr>
              <a:spLocks noChangeArrowheads="1"/>
            </p:cNvSpPr>
            <p:nvPr/>
          </p:nvSpPr>
          <p:spPr bwMode="auto">
            <a:xfrm rot="5400000">
              <a:off x="6629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7" name="AutoShape 69"/>
            <p:cNvSpPr>
              <a:spLocks noChangeArrowheads="1"/>
            </p:cNvSpPr>
            <p:nvPr/>
          </p:nvSpPr>
          <p:spPr bwMode="auto">
            <a:xfrm rot="5400000">
              <a:off x="6781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8" name="AutoShape 70"/>
            <p:cNvSpPr>
              <a:spLocks noChangeArrowheads="1"/>
            </p:cNvSpPr>
            <p:nvPr/>
          </p:nvSpPr>
          <p:spPr bwMode="auto">
            <a:xfrm rot="5400000">
              <a:off x="6781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9" name="AutoShape 71"/>
            <p:cNvSpPr>
              <a:spLocks noChangeArrowheads="1"/>
            </p:cNvSpPr>
            <p:nvPr/>
          </p:nvSpPr>
          <p:spPr bwMode="auto">
            <a:xfrm rot="5400000">
              <a:off x="6934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grpSp>
      <p:cxnSp>
        <p:nvCxnSpPr>
          <p:cNvPr id="4" name="Straight Arrow Connector 3"/>
          <p:cNvCxnSpPr/>
          <p:nvPr/>
        </p:nvCxnSpPr>
        <p:spPr>
          <a:xfrm>
            <a:off x="885058" y="2848079"/>
            <a:ext cx="757314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981583" y="2886658"/>
            <a:ext cx="1952236" cy="461665"/>
          </a:xfrm>
          <a:prstGeom prst="rect">
            <a:avLst/>
          </a:prstGeom>
          <a:noFill/>
        </p:spPr>
        <p:txBody>
          <a:bodyPr wrap="square" rtlCol="0">
            <a:spAutoFit/>
          </a:bodyPr>
          <a:lstStyle/>
          <a:p>
            <a:r>
              <a:rPr lang="en-US" sz="2400" dirty="0" smtClean="0"/>
              <a:t>time’s arrow</a:t>
            </a:r>
            <a:endParaRPr lang="en-US" sz="2400" dirty="0"/>
          </a:p>
        </p:txBody>
      </p:sp>
    </p:spTree>
    <p:extLst>
      <p:ext uri="{BB962C8B-B14F-4D97-AF65-F5344CB8AC3E}">
        <p14:creationId xmlns:p14="http://schemas.microsoft.com/office/powerpoint/2010/main" val="27296900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r>
              <a:rPr lang="en-US" dirty="0" smtClean="0">
                <a:latin typeface="Arial" charset="0"/>
                <a:ea typeface="ＭＳ Ｐゴシック" charset="0"/>
                <a:cs typeface="ＭＳ Ｐゴシック" charset="0"/>
              </a:rPr>
              <a:t>Temporal Parts</a:t>
            </a:r>
            <a:endParaRPr lang="en-US" dirty="0">
              <a:latin typeface="Arial" charset="0"/>
              <a:ea typeface="ＭＳ Ｐゴシック" charset="0"/>
              <a:cs typeface="ＭＳ Ｐゴシック" charset="0"/>
            </a:endParaRPr>
          </a:p>
        </p:txBody>
      </p:sp>
      <p:sp>
        <p:nvSpPr>
          <p:cNvPr id="108546" name="Rectangle 3"/>
          <p:cNvSpPr>
            <a:spLocks noGrp="1" noChangeArrowheads="1"/>
          </p:cNvSpPr>
          <p:nvPr>
            <p:ph type="body" idx="1"/>
          </p:nvPr>
        </p:nvSpPr>
        <p:spPr>
          <a:xfrm>
            <a:off x="685800" y="5234307"/>
            <a:ext cx="7772400" cy="1395092"/>
          </a:xfrm>
        </p:spPr>
        <p:txBody>
          <a:bodyPr/>
          <a:lstStyle/>
          <a:p>
            <a:pPr marL="0" indent="0" eaLnBrk="1" hangingPunct="1">
              <a:lnSpc>
                <a:spcPct val="90000"/>
              </a:lnSpc>
              <a:buNone/>
            </a:pPr>
            <a:r>
              <a:rPr lang="en-US" dirty="0" smtClean="0">
                <a:latin typeface="Arial" charset="0"/>
                <a:ea typeface="ＭＳ Ｐゴシック" charset="0"/>
                <a:cs typeface="ＭＳ Ｐゴシック" charset="0"/>
              </a:rPr>
              <a:t>The Worm View (Lewis): enduring things are space-time “worms” composed of temporal parts of stages.</a:t>
            </a:r>
            <a:endParaRPr lang="en-US" dirty="0">
              <a:latin typeface="Arial" charset="0"/>
              <a:ea typeface="ＭＳ Ｐゴシック" charset="0"/>
              <a:cs typeface="ＭＳ Ｐゴシック" charset="0"/>
            </a:endParaRPr>
          </a:p>
        </p:txBody>
      </p:sp>
      <p:grpSp>
        <p:nvGrpSpPr>
          <p:cNvPr id="2" name="Group 1"/>
          <p:cNvGrpSpPr/>
          <p:nvPr/>
        </p:nvGrpSpPr>
        <p:grpSpPr>
          <a:xfrm>
            <a:off x="885057" y="1414793"/>
            <a:ext cx="7573107" cy="3297271"/>
            <a:chOff x="1828805" y="1981200"/>
            <a:chExt cx="5486395" cy="1774358"/>
          </a:xfrm>
          <a:gradFill flip="none" rotWithShape="1">
            <a:gsLst>
              <a:gs pos="0">
                <a:srgbClr val="FF0000"/>
              </a:gs>
              <a:gs pos="100000">
                <a:srgbClr val="660066"/>
              </a:gs>
              <a:gs pos="20000">
                <a:schemeClr val="accent2"/>
              </a:gs>
              <a:gs pos="40000">
                <a:srgbClr val="FFFF00"/>
              </a:gs>
              <a:gs pos="60000">
                <a:srgbClr val="008000"/>
              </a:gs>
              <a:gs pos="80000">
                <a:srgbClr val="0000FF"/>
              </a:gs>
            </a:gsLst>
            <a:lin ang="0" scaled="1"/>
            <a:tileRect/>
          </a:gradFill>
        </p:grpSpPr>
        <p:sp>
          <p:nvSpPr>
            <p:cNvPr id="48132" name="AutoShape 4"/>
            <p:cNvSpPr>
              <a:spLocks noChangeArrowheads="1"/>
            </p:cNvSpPr>
            <p:nvPr/>
          </p:nvSpPr>
          <p:spPr bwMode="auto">
            <a:xfrm rot="5400000">
              <a:off x="1600206"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33" name="AutoShape 5"/>
            <p:cNvSpPr>
              <a:spLocks noChangeArrowheads="1"/>
            </p:cNvSpPr>
            <p:nvPr/>
          </p:nvSpPr>
          <p:spPr bwMode="auto">
            <a:xfrm rot="5400000">
              <a:off x="1752607"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34" name="AutoShape 6"/>
            <p:cNvSpPr>
              <a:spLocks noChangeArrowheads="1"/>
            </p:cNvSpPr>
            <p:nvPr/>
          </p:nvSpPr>
          <p:spPr bwMode="auto">
            <a:xfrm rot="5400000">
              <a:off x="1752606"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35" name="AutoShape 7"/>
            <p:cNvSpPr>
              <a:spLocks noChangeArrowheads="1"/>
            </p:cNvSpPr>
            <p:nvPr/>
          </p:nvSpPr>
          <p:spPr bwMode="auto">
            <a:xfrm rot="5400000">
              <a:off x="1905007"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36" name="AutoShape 8"/>
            <p:cNvSpPr>
              <a:spLocks noChangeArrowheads="1"/>
            </p:cNvSpPr>
            <p:nvPr/>
          </p:nvSpPr>
          <p:spPr bwMode="auto">
            <a:xfrm rot="5400000">
              <a:off x="1905007"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37" name="AutoShape 9"/>
            <p:cNvSpPr>
              <a:spLocks noChangeArrowheads="1"/>
            </p:cNvSpPr>
            <p:nvPr/>
          </p:nvSpPr>
          <p:spPr bwMode="auto">
            <a:xfrm rot="5400000">
              <a:off x="2057408"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38" name="AutoShape 10"/>
            <p:cNvSpPr>
              <a:spLocks noChangeArrowheads="1"/>
            </p:cNvSpPr>
            <p:nvPr/>
          </p:nvSpPr>
          <p:spPr bwMode="auto">
            <a:xfrm rot="5400000">
              <a:off x="2057408"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39" name="AutoShape 11"/>
            <p:cNvSpPr>
              <a:spLocks noChangeArrowheads="1"/>
            </p:cNvSpPr>
            <p:nvPr/>
          </p:nvSpPr>
          <p:spPr bwMode="auto">
            <a:xfrm rot="5400000">
              <a:off x="2209809"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0" name="AutoShape 12"/>
            <p:cNvSpPr>
              <a:spLocks noChangeArrowheads="1"/>
            </p:cNvSpPr>
            <p:nvPr/>
          </p:nvSpPr>
          <p:spPr bwMode="auto">
            <a:xfrm rot="5400000">
              <a:off x="2209809"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1" name="AutoShape 13"/>
            <p:cNvSpPr>
              <a:spLocks noChangeArrowheads="1"/>
            </p:cNvSpPr>
            <p:nvPr/>
          </p:nvSpPr>
          <p:spPr bwMode="auto">
            <a:xfrm rot="5400000">
              <a:off x="2362209"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2" name="AutoShape 14"/>
            <p:cNvSpPr>
              <a:spLocks noChangeArrowheads="1"/>
            </p:cNvSpPr>
            <p:nvPr/>
          </p:nvSpPr>
          <p:spPr bwMode="auto">
            <a:xfrm rot="5400000">
              <a:off x="2362210"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3" name="AutoShape 15"/>
            <p:cNvSpPr>
              <a:spLocks noChangeArrowheads="1"/>
            </p:cNvSpPr>
            <p:nvPr/>
          </p:nvSpPr>
          <p:spPr bwMode="auto">
            <a:xfrm rot="5400000">
              <a:off x="2514610"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4" name="AutoShape 16"/>
            <p:cNvSpPr>
              <a:spLocks noChangeArrowheads="1"/>
            </p:cNvSpPr>
            <p:nvPr/>
          </p:nvSpPr>
          <p:spPr bwMode="auto">
            <a:xfrm rot="5400000">
              <a:off x="2514610"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5" name="AutoShape 17"/>
            <p:cNvSpPr>
              <a:spLocks noChangeArrowheads="1"/>
            </p:cNvSpPr>
            <p:nvPr/>
          </p:nvSpPr>
          <p:spPr bwMode="auto">
            <a:xfrm rot="5400000">
              <a:off x="2667011"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6" name="AutoShape 18"/>
            <p:cNvSpPr>
              <a:spLocks noChangeArrowheads="1"/>
            </p:cNvSpPr>
            <p:nvPr/>
          </p:nvSpPr>
          <p:spPr bwMode="auto">
            <a:xfrm rot="5400000">
              <a:off x="2667011"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7" name="AutoShape 19"/>
            <p:cNvSpPr>
              <a:spLocks noChangeArrowheads="1"/>
            </p:cNvSpPr>
            <p:nvPr/>
          </p:nvSpPr>
          <p:spPr bwMode="auto">
            <a:xfrm rot="5400000">
              <a:off x="2819411"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8" name="AutoShape 20"/>
            <p:cNvSpPr>
              <a:spLocks noChangeArrowheads="1"/>
            </p:cNvSpPr>
            <p:nvPr/>
          </p:nvSpPr>
          <p:spPr bwMode="auto">
            <a:xfrm rot="5400000">
              <a:off x="2819412"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9" name="AutoShape 21"/>
            <p:cNvSpPr>
              <a:spLocks noChangeArrowheads="1"/>
            </p:cNvSpPr>
            <p:nvPr/>
          </p:nvSpPr>
          <p:spPr bwMode="auto">
            <a:xfrm rot="5400000">
              <a:off x="2971813"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0" name="AutoShape 22"/>
            <p:cNvSpPr>
              <a:spLocks noChangeArrowheads="1"/>
            </p:cNvSpPr>
            <p:nvPr/>
          </p:nvSpPr>
          <p:spPr bwMode="auto">
            <a:xfrm rot="5400000">
              <a:off x="2971813"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1" name="AutoShape 23"/>
            <p:cNvSpPr>
              <a:spLocks noChangeArrowheads="1"/>
            </p:cNvSpPr>
            <p:nvPr/>
          </p:nvSpPr>
          <p:spPr bwMode="auto">
            <a:xfrm rot="5400000">
              <a:off x="3124214"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2" name="AutoShape 24"/>
            <p:cNvSpPr>
              <a:spLocks noChangeArrowheads="1"/>
            </p:cNvSpPr>
            <p:nvPr/>
          </p:nvSpPr>
          <p:spPr bwMode="auto">
            <a:xfrm rot="5400000">
              <a:off x="3124214"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3" name="AutoShape 25"/>
            <p:cNvSpPr>
              <a:spLocks noChangeArrowheads="1"/>
            </p:cNvSpPr>
            <p:nvPr/>
          </p:nvSpPr>
          <p:spPr bwMode="auto">
            <a:xfrm rot="5400000">
              <a:off x="3276615"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4" name="AutoShape 26"/>
            <p:cNvSpPr>
              <a:spLocks noChangeArrowheads="1"/>
            </p:cNvSpPr>
            <p:nvPr/>
          </p:nvSpPr>
          <p:spPr bwMode="auto">
            <a:xfrm rot="5400000">
              <a:off x="3276615"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5" name="AutoShape 27"/>
            <p:cNvSpPr>
              <a:spLocks noChangeArrowheads="1"/>
            </p:cNvSpPr>
            <p:nvPr/>
          </p:nvSpPr>
          <p:spPr bwMode="auto">
            <a:xfrm rot="5400000">
              <a:off x="3429016"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6" name="AutoShape 28"/>
            <p:cNvSpPr>
              <a:spLocks noChangeArrowheads="1"/>
            </p:cNvSpPr>
            <p:nvPr/>
          </p:nvSpPr>
          <p:spPr bwMode="auto">
            <a:xfrm rot="5400000">
              <a:off x="3429016"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7" name="AutoShape 29"/>
            <p:cNvSpPr>
              <a:spLocks noChangeArrowheads="1"/>
            </p:cNvSpPr>
            <p:nvPr/>
          </p:nvSpPr>
          <p:spPr bwMode="auto">
            <a:xfrm rot="5400000">
              <a:off x="3581417"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8" name="AutoShape 30"/>
            <p:cNvSpPr>
              <a:spLocks noChangeArrowheads="1"/>
            </p:cNvSpPr>
            <p:nvPr/>
          </p:nvSpPr>
          <p:spPr bwMode="auto">
            <a:xfrm rot="5400000">
              <a:off x="3581417"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9" name="AutoShape 31"/>
            <p:cNvSpPr>
              <a:spLocks noChangeArrowheads="1"/>
            </p:cNvSpPr>
            <p:nvPr/>
          </p:nvSpPr>
          <p:spPr bwMode="auto">
            <a:xfrm rot="5400000">
              <a:off x="3733818"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0" name="AutoShape 32"/>
            <p:cNvSpPr>
              <a:spLocks noChangeArrowheads="1"/>
            </p:cNvSpPr>
            <p:nvPr/>
          </p:nvSpPr>
          <p:spPr bwMode="auto">
            <a:xfrm rot="5400000">
              <a:off x="3733818"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1" name="AutoShape 33"/>
            <p:cNvSpPr>
              <a:spLocks noChangeArrowheads="1"/>
            </p:cNvSpPr>
            <p:nvPr/>
          </p:nvSpPr>
          <p:spPr bwMode="auto">
            <a:xfrm rot="5400000">
              <a:off x="3886219"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2" name="AutoShape 34"/>
            <p:cNvSpPr>
              <a:spLocks noChangeArrowheads="1"/>
            </p:cNvSpPr>
            <p:nvPr/>
          </p:nvSpPr>
          <p:spPr bwMode="auto">
            <a:xfrm rot="5400000">
              <a:off x="3886218"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3" name="AutoShape 35"/>
            <p:cNvSpPr>
              <a:spLocks noChangeArrowheads="1"/>
            </p:cNvSpPr>
            <p:nvPr/>
          </p:nvSpPr>
          <p:spPr bwMode="auto">
            <a:xfrm rot="5400000">
              <a:off x="4038619"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4" name="AutoShape 36"/>
            <p:cNvSpPr>
              <a:spLocks noChangeArrowheads="1"/>
            </p:cNvSpPr>
            <p:nvPr/>
          </p:nvSpPr>
          <p:spPr bwMode="auto">
            <a:xfrm rot="5400000">
              <a:off x="4038618"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5" name="AutoShape 37"/>
            <p:cNvSpPr>
              <a:spLocks noChangeArrowheads="1"/>
            </p:cNvSpPr>
            <p:nvPr/>
          </p:nvSpPr>
          <p:spPr bwMode="auto">
            <a:xfrm rot="5400000">
              <a:off x="4191018"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6" name="AutoShape 38"/>
            <p:cNvSpPr>
              <a:spLocks noChangeArrowheads="1"/>
            </p:cNvSpPr>
            <p:nvPr/>
          </p:nvSpPr>
          <p:spPr bwMode="auto">
            <a:xfrm rot="5400000">
              <a:off x="4343418"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7" name="AutoShape 39"/>
            <p:cNvSpPr>
              <a:spLocks noChangeArrowheads="1"/>
            </p:cNvSpPr>
            <p:nvPr/>
          </p:nvSpPr>
          <p:spPr bwMode="auto">
            <a:xfrm rot="5400000">
              <a:off x="4495819"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8" name="AutoShape 40"/>
            <p:cNvSpPr>
              <a:spLocks noChangeArrowheads="1"/>
            </p:cNvSpPr>
            <p:nvPr/>
          </p:nvSpPr>
          <p:spPr bwMode="auto">
            <a:xfrm rot="5400000">
              <a:off x="4495818"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9" name="AutoShape 41"/>
            <p:cNvSpPr>
              <a:spLocks noChangeArrowheads="1"/>
            </p:cNvSpPr>
            <p:nvPr/>
          </p:nvSpPr>
          <p:spPr bwMode="auto">
            <a:xfrm rot="5400000">
              <a:off x="4648218" y="2209800"/>
              <a:ext cx="609600" cy="152401"/>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0" name="AutoShape 42"/>
            <p:cNvSpPr>
              <a:spLocks noChangeArrowheads="1"/>
            </p:cNvSpPr>
            <p:nvPr/>
          </p:nvSpPr>
          <p:spPr bwMode="auto">
            <a:xfrm rot="5400000">
              <a:off x="4648218"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1" name="AutoShape 43"/>
            <p:cNvSpPr>
              <a:spLocks noChangeArrowheads="1"/>
            </p:cNvSpPr>
            <p:nvPr/>
          </p:nvSpPr>
          <p:spPr bwMode="auto">
            <a:xfrm rot="5400000">
              <a:off x="4800618"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2" name="AutoShape 44"/>
            <p:cNvSpPr>
              <a:spLocks noChangeArrowheads="1"/>
            </p:cNvSpPr>
            <p:nvPr/>
          </p:nvSpPr>
          <p:spPr bwMode="auto">
            <a:xfrm rot="5400000">
              <a:off x="4800618"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3" name="AutoShape 45"/>
            <p:cNvSpPr>
              <a:spLocks noChangeArrowheads="1"/>
            </p:cNvSpPr>
            <p:nvPr/>
          </p:nvSpPr>
          <p:spPr bwMode="auto">
            <a:xfrm rot="5400000">
              <a:off x="4953018"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4" name="AutoShape 46"/>
            <p:cNvSpPr>
              <a:spLocks noChangeArrowheads="1"/>
            </p:cNvSpPr>
            <p:nvPr/>
          </p:nvSpPr>
          <p:spPr bwMode="auto">
            <a:xfrm rot="5400000">
              <a:off x="4953018"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5" name="AutoShape 47"/>
            <p:cNvSpPr>
              <a:spLocks noChangeArrowheads="1"/>
            </p:cNvSpPr>
            <p:nvPr/>
          </p:nvSpPr>
          <p:spPr bwMode="auto">
            <a:xfrm rot="5400000">
              <a:off x="5105418"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6" name="AutoShape 48"/>
            <p:cNvSpPr>
              <a:spLocks noChangeArrowheads="1"/>
            </p:cNvSpPr>
            <p:nvPr/>
          </p:nvSpPr>
          <p:spPr bwMode="auto">
            <a:xfrm rot="5400000">
              <a:off x="5105418"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8" name="AutoShape 50"/>
            <p:cNvSpPr>
              <a:spLocks noChangeArrowheads="1"/>
            </p:cNvSpPr>
            <p:nvPr/>
          </p:nvSpPr>
          <p:spPr bwMode="auto">
            <a:xfrm rot="5400000">
              <a:off x="5212397" y="3374558"/>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9" name="AutoShape 51"/>
            <p:cNvSpPr>
              <a:spLocks noChangeArrowheads="1"/>
            </p:cNvSpPr>
            <p:nvPr/>
          </p:nvSpPr>
          <p:spPr bwMode="auto">
            <a:xfrm rot="5400000">
              <a:off x="5410217"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0" name="AutoShape 52"/>
            <p:cNvSpPr>
              <a:spLocks noChangeArrowheads="1"/>
            </p:cNvSpPr>
            <p:nvPr/>
          </p:nvSpPr>
          <p:spPr bwMode="auto">
            <a:xfrm rot="5400000">
              <a:off x="5410218"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1" name="AutoShape 53"/>
            <p:cNvSpPr>
              <a:spLocks noChangeArrowheads="1"/>
            </p:cNvSpPr>
            <p:nvPr/>
          </p:nvSpPr>
          <p:spPr bwMode="auto">
            <a:xfrm rot="5400000">
              <a:off x="5562618"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2" name="AutoShape 54"/>
            <p:cNvSpPr>
              <a:spLocks noChangeArrowheads="1"/>
            </p:cNvSpPr>
            <p:nvPr/>
          </p:nvSpPr>
          <p:spPr bwMode="auto">
            <a:xfrm rot="5400000">
              <a:off x="5562617"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3" name="AutoShape 55"/>
            <p:cNvSpPr>
              <a:spLocks noChangeArrowheads="1"/>
            </p:cNvSpPr>
            <p:nvPr/>
          </p:nvSpPr>
          <p:spPr bwMode="auto">
            <a:xfrm rot="5400000">
              <a:off x="5715018"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4" name="AutoShape 56"/>
            <p:cNvSpPr>
              <a:spLocks noChangeArrowheads="1"/>
            </p:cNvSpPr>
            <p:nvPr/>
          </p:nvSpPr>
          <p:spPr bwMode="auto">
            <a:xfrm rot="5400000">
              <a:off x="5715017"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5" name="AutoShape 57"/>
            <p:cNvSpPr>
              <a:spLocks noChangeArrowheads="1"/>
            </p:cNvSpPr>
            <p:nvPr/>
          </p:nvSpPr>
          <p:spPr bwMode="auto">
            <a:xfrm rot="5400000">
              <a:off x="5867416"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6" name="AutoShape 58"/>
            <p:cNvSpPr>
              <a:spLocks noChangeArrowheads="1"/>
            </p:cNvSpPr>
            <p:nvPr/>
          </p:nvSpPr>
          <p:spPr bwMode="auto">
            <a:xfrm rot="5400000">
              <a:off x="5867417"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7" name="AutoShape 59"/>
            <p:cNvSpPr>
              <a:spLocks noChangeArrowheads="1"/>
            </p:cNvSpPr>
            <p:nvPr/>
          </p:nvSpPr>
          <p:spPr bwMode="auto">
            <a:xfrm rot="5400000">
              <a:off x="6019815"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8" name="AutoShape 60"/>
            <p:cNvSpPr>
              <a:spLocks noChangeArrowheads="1"/>
            </p:cNvSpPr>
            <p:nvPr/>
          </p:nvSpPr>
          <p:spPr bwMode="auto">
            <a:xfrm rot="5400000">
              <a:off x="6019816"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9" name="AutoShape 61"/>
            <p:cNvSpPr>
              <a:spLocks noChangeArrowheads="1"/>
            </p:cNvSpPr>
            <p:nvPr/>
          </p:nvSpPr>
          <p:spPr bwMode="auto">
            <a:xfrm rot="5400000">
              <a:off x="6172216"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0" name="AutoShape 62"/>
            <p:cNvSpPr>
              <a:spLocks noChangeArrowheads="1"/>
            </p:cNvSpPr>
            <p:nvPr/>
          </p:nvSpPr>
          <p:spPr bwMode="auto">
            <a:xfrm rot="5400000">
              <a:off x="6172214"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1" name="AutoShape 63"/>
            <p:cNvSpPr>
              <a:spLocks noChangeArrowheads="1"/>
            </p:cNvSpPr>
            <p:nvPr/>
          </p:nvSpPr>
          <p:spPr bwMode="auto">
            <a:xfrm rot="5400000">
              <a:off x="6324611"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2" name="AutoShape 64"/>
            <p:cNvSpPr>
              <a:spLocks noChangeArrowheads="1"/>
            </p:cNvSpPr>
            <p:nvPr/>
          </p:nvSpPr>
          <p:spPr bwMode="auto">
            <a:xfrm rot="5400000">
              <a:off x="6324612"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3" name="AutoShape 65"/>
            <p:cNvSpPr>
              <a:spLocks noChangeArrowheads="1"/>
            </p:cNvSpPr>
            <p:nvPr/>
          </p:nvSpPr>
          <p:spPr bwMode="auto">
            <a:xfrm rot="5400000">
              <a:off x="6477012"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4" name="AutoShape 66"/>
            <p:cNvSpPr>
              <a:spLocks noChangeArrowheads="1"/>
            </p:cNvSpPr>
            <p:nvPr/>
          </p:nvSpPr>
          <p:spPr bwMode="auto">
            <a:xfrm rot="5400000">
              <a:off x="647701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5" name="AutoShape 67"/>
            <p:cNvSpPr>
              <a:spLocks noChangeArrowheads="1"/>
            </p:cNvSpPr>
            <p:nvPr/>
          </p:nvSpPr>
          <p:spPr bwMode="auto">
            <a:xfrm rot="5400000">
              <a:off x="662941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6" name="AutoShape 68"/>
            <p:cNvSpPr>
              <a:spLocks noChangeArrowheads="1"/>
            </p:cNvSpPr>
            <p:nvPr/>
          </p:nvSpPr>
          <p:spPr bwMode="auto">
            <a:xfrm rot="5400000">
              <a:off x="6629406"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7" name="AutoShape 69"/>
            <p:cNvSpPr>
              <a:spLocks noChangeArrowheads="1"/>
            </p:cNvSpPr>
            <p:nvPr/>
          </p:nvSpPr>
          <p:spPr bwMode="auto">
            <a:xfrm rot="5400000">
              <a:off x="6781806"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8" name="AutoShape 70"/>
            <p:cNvSpPr>
              <a:spLocks noChangeArrowheads="1"/>
            </p:cNvSpPr>
            <p:nvPr/>
          </p:nvSpPr>
          <p:spPr bwMode="auto">
            <a:xfrm rot="5400000">
              <a:off x="6781802"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9" name="AutoShape 71"/>
            <p:cNvSpPr>
              <a:spLocks noChangeArrowheads="1"/>
            </p:cNvSpPr>
            <p:nvPr/>
          </p:nvSpPr>
          <p:spPr bwMode="auto">
            <a:xfrm rot="5400000">
              <a:off x="6934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grpSp>
      <p:cxnSp>
        <p:nvCxnSpPr>
          <p:cNvPr id="4" name="Straight Arrow Connector 3"/>
          <p:cNvCxnSpPr/>
          <p:nvPr/>
        </p:nvCxnSpPr>
        <p:spPr>
          <a:xfrm>
            <a:off x="885058" y="2848079"/>
            <a:ext cx="757314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981583" y="2886658"/>
            <a:ext cx="1952236" cy="461665"/>
          </a:xfrm>
          <a:prstGeom prst="rect">
            <a:avLst/>
          </a:prstGeom>
          <a:noFill/>
        </p:spPr>
        <p:txBody>
          <a:bodyPr wrap="square" rtlCol="0">
            <a:spAutoFit/>
          </a:bodyPr>
          <a:lstStyle/>
          <a:p>
            <a:r>
              <a:rPr lang="en-US" sz="2400" dirty="0" smtClean="0"/>
              <a:t>time’s arrow</a:t>
            </a:r>
            <a:endParaRPr lang="en-US" sz="2400" dirty="0"/>
          </a:p>
        </p:txBody>
      </p:sp>
      <p:sp>
        <p:nvSpPr>
          <p:cNvPr id="3" name="Left Arrow 2"/>
          <p:cNvSpPr/>
          <p:nvPr/>
        </p:nvSpPr>
        <p:spPr>
          <a:xfrm>
            <a:off x="6248400" y="3733800"/>
            <a:ext cx="1051821" cy="923701"/>
          </a:xfrm>
          <a:prstGeom prst="leftArrow">
            <a:avLst/>
          </a:prstGeom>
        </p:spPr>
        <p:style>
          <a:lnRef idx="1">
            <a:schemeClr val="accent1"/>
          </a:lnRef>
          <a:fillRef idx="3">
            <a:schemeClr val="accent1"/>
          </a:fillRef>
          <a:effectRef idx="2">
            <a:schemeClr val="accent1"/>
          </a:effectRef>
          <a:fontRef idx="minor">
            <a:schemeClr val="lt1"/>
          </a:fontRef>
        </p:style>
        <p:txBody>
          <a:bodyPr rtlCol="0" anchor="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stage</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933725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r>
              <a:rPr lang="en-US" dirty="0" smtClean="0">
                <a:latin typeface="Arial" charset="0"/>
                <a:ea typeface="ＭＳ Ｐゴシック" charset="0"/>
                <a:cs typeface="ＭＳ Ｐゴシック" charset="0"/>
              </a:rPr>
              <a:t>Temporal Parts</a:t>
            </a:r>
            <a:endParaRPr lang="en-US" dirty="0">
              <a:latin typeface="Arial" charset="0"/>
              <a:ea typeface="ＭＳ Ｐゴシック" charset="0"/>
              <a:cs typeface="ＭＳ Ｐゴシック" charset="0"/>
            </a:endParaRPr>
          </a:p>
        </p:txBody>
      </p:sp>
      <p:sp>
        <p:nvSpPr>
          <p:cNvPr id="108546" name="Rectangle 3"/>
          <p:cNvSpPr>
            <a:spLocks noGrp="1" noChangeArrowheads="1"/>
          </p:cNvSpPr>
          <p:nvPr>
            <p:ph type="body" idx="1"/>
          </p:nvPr>
        </p:nvSpPr>
        <p:spPr>
          <a:xfrm>
            <a:off x="457200" y="3391449"/>
            <a:ext cx="8458200" cy="3258874"/>
          </a:xfrm>
        </p:spPr>
        <p:txBody>
          <a:bodyPr>
            <a:normAutofit/>
          </a:bodyPr>
          <a:lstStyle/>
          <a:p>
            <a:r>
              <a:rPr lang="en-US" i="1" dirty="0" smtClean="0">
                <a:latin typeface="Arial" charset="0"/>
                <a:ea typeface="ＭＳ Ｐゴシック" charset="0"/>
                <a:cs typeface="ＭＳ Ｐゴシック" charset="0"/>
              </a:rPr>
              <a:t>Change is qualitative difference between different stages—different temporal parts—of some enduring thing, just as a ‘change’ in scenery from east to west is a qualitative difference between eastern and western spatial parts of the landscape</a:t>
            </a:r>
          </a:p>
          <a:p>
            <a:r>
              <a:rPr lang="en-US" dirty="0" smtClean="0">
                <a:latin typeface="Arial" charset="0"/>
                <a:ea typeface="ＭＳ Ｐゴシック" charset="0"/>
                <a:cs typeface="ＭＳ Ｐゴシック" charset="0"/>
              </a:rPr>
              <a:t>Cambridge Changes: changes in relational or extrinsic properties, e.g. Xantippe’s being widowed.</a:t>
            </a:r>
          </a:p>
          <a:p>
            <a:pPr marL="0" indent="0">
              <a:buNone/>
            </a:pPr>
            <a:endParaRPr lang="en-US" dirty="0">
              <a:latin typeface="Arial" charset="0"/>
              <a:ea typeface="ＭＳ Ｐゴシック" charset="0"/>
              <a:cs typeface="ＭＳ Ｐゴシック" charset="0"/>
            </a:endParaRPr>
          </a:p>
        </p:txBody>
      </p:sp>
      <p:grpSp>
        <p:nvGrpSpPr>
          <p:cNvPr id="2" name="Group 1"/>
          <p:cNvGrpSpPr/>
          <p:nvPr/>
        </p:nvGrpSpPr>
        <p:grpSpPr>
          <a:xfrm>
            <a:off x="885058" y="1414792"/>
            <a:ext cx="7573142" cy="1132813"/>
            <a:chOff x="1828800" y="1981200"/>
            <a:chExt cx="5486400" cy="609600"/>
          </a:xfrm>
          <a:gradFill flip="none" rotWithShape="1">
            <a:gsLst>
              <a:gs pos="0">
                <a:srgbClr val="FF0000"/>
              </a:gs>
              <a:gs pos="100000">
                <a:srgbClr val="660066"/>
              </a:gs>
              <a:gs pos="20000">
                <a:schemeClr val="accent2"/>
              </a:gs>
              <a:gs pos="40000">
                <a:srgbClr val="FFFF00"/>
              </a:gs>
              <a:gs pos="60000">
                <a:srgbClr val="008000"/>
              </a:gs>
              <a:gs pos="80000">
                <a:srgbClr val="0000FF"/>
              </a:gs>
            </a:gsLst>
            <a:lin ang="0" scaled="1"/>
            <a:tileRect/>
          </a:gradFill>
        </p:grpSpPr>
        <p:sp>
          <p:nvSpPr>
            <p:cNvPr id="48132" name="AutoShape 4"/>
            <p:cNvSpPr>
              <a:spLocks noChangeArrowheads="1"/>
            </p:cNvSpPr>
            <p:nvPr/>
          </p:nvSpPr>
          <p:spPr bwMode="auto">
            <a:xfrm rot="5400000">
              <a:off x="1600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33" name="AutoShape 5"/>
            <p:cNvSpPr>
              <a:spLocks noChangeArrowheads="1"/>
            </p:cNvSpPr>
            <p:nvPr/>
          </p:nvSpPr>
          <p:spPr bwMode="auto">
            <a:xfrm rot="5400000">
              <a:off x="1752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34" name="AutoShape 6"/>
            <p:cNvSpPr>
              <a:spLocks noChangeArrowheads="1"/>
            </p:cNvSpPr>
            <p:nvPr/>
          </p:nvSpPr>
          <p:spPr bwMode="auto">
            <a:xfrm rot="5400000">
              <a:off x="1752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35" name="AutoShape 7"/>
            <p:cNvSpPr>
              <a:spLocks noChangeArrowheads="1"/>
            </p:cNvSpPr>
            <p:nvPr/>
          </p:nvSpPr>
          <p:spPr bwMode="auto">
            <a:xfrm rot="5400000">
              <a:off x="1905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36" name="AutoShape 8"/>
            <p:cNvSpPr>
              <a:spLocks noChangeArrowheads="1"/>
            </p:cNvSpPr>
            <p:nvPr/>
          </p:nvSpPr>
          <p:spPr bwMode="auto">
            <a:xfrm rot="5400000">
              <a:off x="1905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37" name="AutoShape 9"/>
            <p:cNvSpPr>
              <a:spLocks noChangeArrowheads="1"/>
            </p:cNvSpPr>
            <p:nvPr/>
          </p:nvSpPr>
          <p:spPr bwMode="auto">
            <a:xfrm rot="5400000">
              <a:off x="2057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38" name="AutoShape 10"/>
            <p:cNvSpPr>
              <a:spLocks noChangeArrowheads="1"/>
            </p:cNvSpPr>
            <p:nvPr/>
          </p:nvSpPr>
          <p:spPr bwMode="auto">
            <a:xfrm rot="5400000">
              <a:off x="2057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39" name="AutoShape 11"/>
            <p:cNvSpPr>
              <a:spLocks noChangeArrowheads="1"/>
            </p:cNvSpPr>
            <p:nvPr/>
          </p:nvSpPr>
          <p:spPr bwMode="auto">
            <a:xfrm rot="5400000">
              <a:off x="2209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0" name="AutoShape 12"/>
            <p:cNvSpPr>
              <a:spLocks noChangeArrowheads="1"/>
            </p:cNvSpPr>
            <p:nvPr/>
          </p:nvSpPr>
          <p:spPr bwMode="auto">
            <a:xfrm rot="5400000">
              <a:off x="2209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1" name="AutoShape 13"/>
            <p:cNvSpPr>
              <a:spLocks noChangeArrowheads="1"/>
            </p:cNvSpPr>
            <p:nvPr/>
          </p:nvSpPr>
          <p:spPr bwMode="auto">
            <a:xfrm rot="5400000">
              <a:off x="2362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2" name="AutoShape 14"/>
            <p:cNvSpPr>
              <a:spLocks noChangeArrowheads="1"/>
            </p:cNvSpPr>
            <p:nvPr/>
          </p:nvSpPr>
          <p:spPr bwMode="auto">
            <a:xfrm rot="5400000">
              <a:off x="2362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3" name="AutoShape 15"/>
            <p:cNvSpPr>
              <a:spLocks noChangeArrowheads="1"/>
            </p:cNvSpPr>
            <p:nvPr/>
          </p:nvSpPr>
          <p:spPr bwMode="auto">
            <a:xfrm rot="5400000">
              <a:off x="2514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4" name="AutoShape 16"/>
            <p:cNvSpPr>
              <a:spLocks noChangeArrowheads="1"/>
            </p:cNvSpPr>
            <p:nvPr/>
          </p:nvSpPr>
          <p:spPr bwMode="auto">
            <a:xfrm rot="5400000">
              <a:off x="2514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5" name="AutoShape 17"/>
            <p:cNvSpPr>
              <a:spLocks noChangeArrowheads="1"/>
            </p:cNvSpPr>
            <p:nvPr/>
          </p:nvSpPr>
          <p:spPr bwMode="auto">
            <a:xfrm rot="5400000">
              <a:off x="2667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6" name="AutoShape 18"/>
            <p:cNvSpPr>
              <a:spLocks noChangeArrowheads="1"/>
            </p:cNvSpPr>
            <p:nvPr/>
          </p:nvSpPr>
          <p:spPr bwMode="auto">
            <a:xfrm rot="5400000">
              <a:off x="2667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7" name="AutoShape 19"/>
            <p:cNvSpPr>
              <a:spLocks noChangeArrowheads="1"/>
            </p:cNvSpPr>
            <p:nvPr/>
          </p:nvSpPr>
          <p:spPr bwMode="auto">
            <a:xfrm rot="5400000">
              <a:off x="2819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8" name="AutoShape 20"/>
            <p:cNvSpPr>
              <a:spLocks noChangeArrowheads="1"/>
            </p:cNvSpPr>
            <p:nvPr/>
          </p:nvSpPr>
          <p:spPr bwMode="auto">
            <a:xfrm rot="5400000">
              <a:off x="2819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49" name="AutoShape 21"/>
            <p:cNvSpPr>
              <a:spLocks noChangeArrowheads="1"/>
            </p:cNvSpPr>
            <p:nvPr/>
          </p:nvSpPr>
          <p:spPr bwMode="auto">
            <a:xfrm rot="5400000">
              <a:off x="2971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0" name="AutoShape 22"/>
            <p:cNvSpPr>
              <a:spLocks noChangeArrowheads="1"/>
            </p:cNvSpPr>
            <p:nvPr/>
          </p:nvSpPr>
          <p:spPr bwMode="auto">
            <a:xfrm rot="5400000">
              <a:off x="2971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1" name="AutoShape 23"/>
            <p:cNvSpPr>
              <a:spLocks noChangeArrowheads="1"/>
            </p:cNvSpPr>
            <p:nvPr/>
          </p:nvSpPr>
          <p:spPr bwMode="auto">
            <a:xfrm rot="5400000">
              <a:off x="3124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2" name="AutoShape 24"/>
            <p:cNvSpPr>
              <a:spLocks noChangeArrowheads="1"/>
            </p:cNvSpPr>
            <p:nvPr/>
          </p:nvSpPr>
          <p:spPr bwMode="auto">
            <a:xfrm rot="5400000">
              <a:off x="3124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3" name="AutoShape 25"/>
            <p:cNvSpPr>
              <a:spLocks noChangeArrowheads="1"/>
            </p:cNvSpPr>
            <p:nvPr/>
          </p:nvSpPr>
          <p:spPr bwMode="auto">
            <a:xfrm rot="5400000">
              <a:off x="3276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4" name="AutoShape 26"/>
            <p:cNvSpPr>
              <a:spLocks noChangeArrowheads="1"/>
            </p:cNvSpPr>
            <p:nvPr/>
          </p:nvSpPr>
          <p:spPr bwMode="auto">
            <a:xfrm rot="5400000">
              <a:off x="3276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5" name="AutoShape 27"/>
            <p:cNvSpPr>
              <a:spLocks noChangeArrowheads="1"/>
            </p:cNvSpPr>
            <p:nvPr/>
          </p:nvSpPr>
          <p:spPr bwMode="auto">
            <a:xfrm rot="5400000">
              <a:off x="3429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6" name="AutoShape 28"/>
            <p:cNvSpPr>
              <a:spLocks noChangeArrowheads="1"/>
            </p:cNvSpPr>
            <p:nvPr/>
          </p:nvSpPr>
          <p:spPr bwMode="auto">
            <a:xfrm rot="5400000">
              <a:off x="3429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7" name="AutoShape 29"/>
            <p:cNvSpPr>
              <a:spLocks noChangeArrowheads="1"/>
            </p:cNvSpPr>
            <p:nvPr/>
          </p:nvSpPr>
          <p:spPr bwMode="auto">
            <a:xfrm rot="5400000">
              <a:off x="3581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8" name="AutoShape 30"/>
            <p:cNvSpPr>
              <a:spLocks noChangeArrowheads="1"/>
            </p:cNvSpPr>
            <p:nvPr/>
          </p:nvSpPr>
          <p:spPr bwMode="auto">
            <a:xfrm rot="5400000">
              <a:off x="3581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59" name="AutoShape 31"/>
            <p:cNvSpPr>
              <a:spLocks noChangeArrowheads="1"/>
            </p:cNvSpPr>
            <p:nvPr/>
          </p:nvSpPr>
          <p:spPr bwMode="auto">
            <a:xfrm rot="5400000">
              <a:off x="3733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0" name="AutoShape 32"/>
            <p:cNvSpPr>
              <a:spLocks noChangeArrowheads="1"/>
            </p:cNvSpPr>
            <p:nvPr/>
          </p:nvSpPr>
          <p:spPr bwMode="auto">
            <a:xfrm rot="5400000">
              <a:off x="3733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1" name="AutoShape 33"/>
            <p:cNvSpPr>
              <a:spLocks noChangeArrowheads="1"/>
            </p:cNvSpPr>
            <p:nvPr/>
          </p:nvSpPr>
          <p:spPr bwMode="auto">
            <a:xfrm rot="5400000">
              <a:off x="3886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2" name="AutoShape 34"/>
            <p:cNvSpPr>
              <a:spLocks noChangeArrowheads="1"/>
            </p:cNvSpPr>
            <p:nvPr/>
          </p:nvSpPr>
          <p:spPr bwMode="auto">
            <a:xfrm rot="5400000">
              <a:off x="3886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3" name="AutoShape 35"/>
            <p:cNvSpPr>
              <a:spLocks noChangeArrowheads="1"/>
            </p:cNvSpPr>
            <p:nvPr/>
          </p:nvSpPr>
          <p:spPr bwMode="auto">
            <a:xfrm rot="5400000">
              <a:off x="4038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4" name="AutoShape 36"/>
            <p:cNvSpPr>
              <a:spLocks noChangeArrowheads="1"/>
            </p:cNvSpPr>
            <p:nvPr/>
          </p:nvSpPr>
          <p:spPr bwMode="auto">
            <a:xfrm rot="5400000">
              <a:off x="4038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5" name="AutoShape 37"/>
            <p:cNvSpPr>
              <a:spLocks noChangeArrowheads="1"/>
            </p:cNvSpPr>
            <p:nvPr/>
          </p:nvSpPr>
          <p:spPr bwMode="auto">
            <a:xfrm rot="5400000">
              <a:off x="4191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6" name="AutoShape 38"/>
            <p:cNvSpPr>
              <a:spLocks noChangeArrowheads="1"/>
            </p:cNvSpPr>
            <p:nvPr/>
          </p:nvSpPr>
          <p:spPr bwMode="auto">
            <a:xfrm rot="5400000">
              <a:off x="4343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7" name="AutoShape 39"/>
            <p:cNvSpPr>
              <a:spLocks noChangeArrowheads="1"/>
            </p:cNvSpPr>
            <p:nvPr/>
          </p:nvSpPr>
          <p:spPr bwMode="auto">
            <a:xfrm rot="5400000">
              <a:off x="4495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8" name="AutoShape 40"/>
            <p:cNvSpPr>
              <a:spLocks noChangeArrowheads="1"/>
            </p:cNvSpPr>
            <p:nvPr/>
          </p:nvSpPr>
          <p:spPr bwMode="auto">
            <a:xfrm rot="5400000">
              <a:off x="4495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69" name="AutoShape 41"/>
            <p:cNvSpPr>
              <a:spLocks noChangeArrowheads="1"/>
            </p:cNvSpPr>
            <p:nvPr/>
          </p:nvSpPr>
          <p:spPr bwMode="auto">
            <a:xfrm rot="5400000">
              <a:off x="4648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0" name="AutoShape 42"/>
            <p:cNvSpPr>
              <a:spLocks noChangeArrowheads="1"/>
            </p:cNvSpPr>
            <p:nvPr/>
          </p:nvSpPr>
          <p:spPr bwMode="auto">
            <a:xfrm rot="5400000">
              <a:off x="4648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1" name="AutoShape 43"/>
            <p:cNvSpPr>
              <a:spLocks noChangeArrowheads="1"/>
            </p:cNvSpPr>
            <p:nvPr/>
          </p:nvSpPr>
          <p:spPr bwMode="auto">
            <a:xfrm rot="5400000">
              <a:off x="4800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2" name="AutoShape 44"/>
            <p:cNvSpPr>
              <a:spLocks noChangeArrowheads="1"/>
            </p:cNvSpPr>
            <p:nvPr/>
          </p:nvSpPr>
          <p:spPr bwMode="auto">
            <a:xfrm rot="5400000">
              <a:off x="4800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3" name="AutoShape 45"/>
            <p:cNvSpPr>
              <a:spLocks noChangeArrowheads="1"/>
            </p:cNvSpPr>
            <p:nvPr/>
          </p:nvSpPr>
          <p:spPr bwMode="auto">
            <a:xfrm rot="5400000">
              <a:off x="4953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4" name="AutoShape 46"/>
            <p:cNvSpPr>
              <a:spLocks noChangeArrowheads="1"/>
            </p:cNvSpPr>
            <p:nvPr/>
          </p:nvSpPr>
          <p:spPr bwMode="auto">
            <a:xfrm rot="5400000">
              <a:off x="4953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5" name="AutoShape 47"/>
            <p:cNvSpPr>
              <a:spLocks noChangeArrowheads="1"/>
            </p:cNvSpPr>
            <p:nvPr/>
          </p:nvSpPr>
          <p:spPr bwMode="auto">
            <a:xfrm rot="5400000">
              <a:off x="5105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6" name="AutoShape 48"/>
            <p:cNvSpPr>
              <a:spLocks noChangeArrowheads="1"/>
            </p:cNvSpPr>
            <p:nvPr/>
          </p:nvSpPr>
          <p:spPr bwMode="auto">
            <a:xfrm rot="5400000">
              <a:off x="5105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7" name="AutoShape 49"/>
            <p:cNvSpPr>
              <a:spLocks noChangeArrowheads="1"/>
            </p:cNvSpPr>
            <p:nvPr/>
          </p:nvSpPr>
          <p:spPr bwMode="auto">
            <a:xfrm rot="5400000">
              <a:off x="5257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8" name="AutoShape 50"/>
            <p:cNvSpPr>
              <a:spLocks noChangeArrowheads="1"/>
            </p:cNvSpPr>
            <p:nvPr/>
          </p:nvSpPr>
          <p:spPr bwMode="auto">
            <a:xfrm rot="5400000">
              <a:off x="5257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79" name="AutoShape 51"/>
            <p:cNvSpPr>
              <a:spLocks noChangeArrowheads="1"/>
            </p:cNvSpPr>
            <p:nvPr/>
          </p:nvSpPr>
          <p:spPr bwMode="auto">
            <a:xfrm rot="5400000">
              <a:off x="5410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0" name="AutoShape 52"/>
            <p:cNvSpPr>
              <a:spLocks noChangeArrowheads="1"/>
            </p:cNvSpPr>
            <p:nvPr/>
          </p:nvSpPr>
          <p:spPr bwMode="auto">
            <a:xfrm rot="5400000">
              <a:off x="5410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1" name="AutoShape 53"/>
            <p:cNvSpPr>
              <a:spLocks noChangeArrowheads="1"/>
            </p:cNvSpPr>
            <p:nvPr/>
          </p:nvSpPr>
          <p:spPr bwMode="auto">
            <a:xfrm rot="5400000">
              <a:off x="5562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2" name="AutoShape 54"/>
            <p:cNvSpPr>
              <a:spLocks noChangeArrowheads="1"/>
            </p:cNvSpPr>
            <p:nvPr/>
          </p:nvSpPr>
          <p:spPr bwMode="auto">
            <a:xfrm rot="5400000">
              <a:off x="5562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3" name="AutoShape 55"/>
            <p:cNvSpPr>
              <a:spLocks noChangeArrowheads="1"/>
            </p:cNvSpPr>
            <p:nvPr/>
          </p:nvSpPr>
          <p:spPr bwMode="auto">
            <a:xfrm rot="5400000">
              <a:off x="5715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4" name="AutoShape 56"/>
            <p:cNvSpPr>
              <a:spLocks noChangeArrowheads="1"/>
            </p:cNvSpPr>
            <p:nvPr/>
          </p:nvSpPr>
          <p:spPr bwMode="auto">
            <a:xfrm rot="5400000">
              <a:off x="5715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5" name="AutoShape 57"/>
            <p:cNvSpPr>
              <a:spLocks noChangeArrowheads="1"/>
            </p:cNvSpPr>
            <p:nvPr/>
          </p:nvSpPr>
          <p:spPr bwMode="auto">
            <a:xfrm rot="5400000">
              <a:off x="5867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6" name="AutoShape 58"/>
            <p:cNvSpPr>
              <a:spLocks noChangeArrowheads="1"/>
            </p:cNvSpPr>
            <p:nvPr/>
          </p:nvSpPr>
          <p:spPr bwMode="auto">
            <a:xfrm rot="5400000">
              <a:off x="5867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7" name="AutoShape 59"/>
            <p:cNvSpPr>
              <a:spLocks noChangeArrowheads="1"/>
            </p:cNvSpPr>
            <p:nvPr/>
          </p:nvSpPr>
          <p:spPr bwMode="auto">
            <a:xfrm rot="5400000">
              <a:off x="6019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8" name="AutoShape 60"/>
            <p:cNvSpPr>
              <a:spLocks noChangeArrowheads="1"/>
            </p:cNvSpPr>
            <p:nvPr/>
          </p:nvSpPr>
          <p:spPr bwMode="auto">
            <a:xfrm rot="5400000">
              <a:off x="6019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89" name="AutoShape 61"/>
            <p:cNvSpPr>
              <a:spLocks noChangeArrowheads="1"/>
            </p:cNvSpPr>
            <p:nvPr/>
          </p:nvSpPr>
          <p:spPr bwMode="auto">
            <a:xfrm rot="5400000">
              <a:off x="6172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0" name="AutoShape 62"/>
            <p:cNvSpPr>
              <a:spLocks noChangeArrowheads="1"/>
            </p:cNvSpPr>
            <p:nvPr/>
          </p:nvSpPr>
          <p:spPr bwMode="auto">
            <a:xfrm rot="5400000">
              <a:off x="6172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1" name="AutoShape 63"/>
            <p:cNvSpPr>
              <a:spLocks noChangeArrowheads="1"/>
            </p:cNvSpPr>
            <p:nvPr/>
          </p:nvSpPr>
          <p:spPr bwMode="auto">
            <a:xfrm rot="5400000">
              <a:off x="6324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2" name="AutoShape 64"/>
            <p:cNvSpPr>
              <a:spLocks noChangeArrowheads="1"/>
            </p:cNvSpPr>
            <p:nvPr/>
          </p:nvSpPr>
          <p:spPr bwMode="auto">
            <a:xfrm rot="5400000">
              <a:off x="6324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3" name="AutoShape 65"/>
            <p:cNvSpPr>
              <a:spLocks noChangeArrowheads="1"/>
            </p:cNvSpPr>
            <p:nvPr/>
          </p:nvSpPr>
          <p:spPr bwMode="auto">
            <a:xfrm rot="5400000">
              <a:off x="6477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4" name="AutoShape 66"/>
            <p:cNvSpPr>
              <a:spLocks noChangeArrowheads="1"/>
            </p:cNvSpPr>
            <p:nvPr/>
          </p:nvSpPr>
          <p:spPr bwMode="auto">
            <a:xfrm rot="5400000">
              <a:off x="6477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5" name="AutoShape 67"/>
            <p:cNvSpPr>
              <a:spLocks noChangeArrowheads="1"/>
            </p:cNvSpPr>
            <p:nvPr/>
          </p:nvSpPr>
          <p:spPr bwMode="auto">
            <a:xfrm rot="5400000">
              <a:off x="6629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6" name="AutoShape 68"/>
            <p:cNvSpPr>
              <a:spLocks noChangeArrowheads="1"/>
            </p:cNvSpPr>
            <p:nvPr/>
          </p:nvSpPr>
          <p:spPr bwMode="auto">
            <a:xfrm rot="5400000">
              <a:off x="6629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7" name="AutoShape 69"/>
            <p:cNvSpPr>
              <a:spLocks noChangeArrowheads="1"/>
            </p:cNvSpPr>
            <p:nvPr/>
          </p:nvSpPr>
          <p:spPr bwMode="auto">
            <a:xfrm rot="5400000">
              <a:off x="6781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8" name="AutoShape 70"/>
            <p:cNvSpPr>
              <a:spLocks noChangeArrowheads="1"/>
            </p:cNvSpPr>
            <p:nvPr/>
          </p:nvSpPr>
          <p:spPr bwMode="auto">
            <a:xfrm rot="5400000">
              <a:off x="6781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48199" name="AutoShape 71"/>
            <p:cNvSpPr>
              <a:spLocks noChangeArrowheads="1"/>
            </p:cNvSpPr>
            <p:nvPr/>
          </p:nvSpPr>
          <p:spPr bwMode="auto">
            <a:xfrm rot="5400000">
              <a:off x="6934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grpSp>
      <p:cxnSp>
        <p:nvCxnSpPr>
          <p:cNvPr id="4" name="Straight Arrow Connector 3"/>
          <p:cNvCxnSpPr/>
          <p:nvPr/>
        </p:nvCxnSpPr>
        <p:spPr>
          <a:xfrm>
            <a:off x="885058" y="2848079"/>
            <a:ext cx="757314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981583" y="2886658"/>
            <a:ext cx="1952236" cy="461665"/>
          </a:xfrm>
          <a:prstGeom prst="rect">
            <a:avLst/>
          </a:prstGeom>
          <a:noFill/>
        </p:spPr>
        <p:txBody>
          <a:bodyPr wrap="square" rtlCol="0">
            <a:spAutoFit/>
          </a:bodyPr>
          <a:lstStyle/>
          <a:p>
            <a:r>
              <a:rPr lang="en-US" sz="2400" dirty="0" smtClean="0"/>
              <a:t>time’s arrow</a:t>
            </a:r>
            <a:endParaRPr lang="en-US" sz="2400" dirty="0"/>
          </a:p>
        </p:txBody>
      </p:sp>
    </p:spTree>
    <p:extLst>
      <p:ext uri="{BB962C8B-B14F-4D97-AF65-F5344CB8AC3E}">
        <p14:creationId xmlns:p14="http://schemas.microsoft.com/office/powerpoint/2010/main" val="27231859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Varieties of Time Travel</a:t>
            </a:r>
            <a:endParaRPr lang="en-US" dirty="0"/>
          </a:p>
        </p:txBody>
      </p:sp>
      <p:sp>
        <p:nvSpPr>
          <p:cNvPr id="3" name="Content Placeholder 2"/>
          <p:cNvSpPr>
            <a:spLocks noGrp="1"/>
          </p:cNvSpPr>
          <p:nvPr>
            <p:ph idx="1"/>
          </p:nvPr>
        </p:nvSpPr>
        <p:spPr>
          <a:xfrm>
            <a:off x="457200" y="1314774"/>
            <a:ext cx="8229600" cy="5259343"/>
          </a:xfrm>
        </p:spPr>
        <p:txBody>
          <a:bodyPr/>
          <a:lstStyle/>
          <a:p>
            <a:pPr marL="0" indent="0">
              <a:spcAft>
                <a:spcPts val="2400"/>
              </a:spcAft>
              <a:buNone/>
            </a:pPr>
            <a:r>
              <a:rPr lang="en-US" b="1" dirty="0" smtClean="0"/>
              <a:t>What is time travel?</a:t>
            </a:r>
          </a:p>
          <a:p>
            <a:pPr marL="0" indent="0">
              <a:spcAft>
                <a:spcPts val="2400"/>
              </a:spcAft>
              <a:buNone/>
            </a:pPr>
            <a:r>
              <a:rPr lang="en-US" i="1" dirty="0" smtClean="0"/>
              <a:t>[T]he </a:t>
            </a:r>
            <a:r>
              <a:rPr lang="en-US" i="1" dirty="0"/>
              <a:t>time elapsed </a:t>
            </a:r>
            <a:r>
              <a:rPr lang="en-US" i="1" dirty="0" smtClean="0"/>
              <a:t>from departure </a:t>
            </a:r>
            <a:r>
              <a:rPr lang="en-US" i="1" dirty="0"/>
              <a:t>to arrival (positive, or perhaps zero) is the duration of the journey. </a:t>
            </a:r>
            <a:r>
              <a:rPr lang="en-US" i="1" dirty="0" smtClean="0"/>
              <a:t>But… [for] a </a:t>
            </a:r>
            <a:r>
              <a:rPr lang="en-US" i="1" dirty="0"/>
              <a:t>time traveler, the separation in time between departure and arrival does not equal </a:t>
            </a:r>
            <a:r>
              <a:rPr lang="en-US" i="1" dirty="0" smtClean="0"/>
              <a:t>the duration </a:t>
            </a:r>
            <a:r>
              <a:rPr lang="en-US" i="1" dirty="0"/>
              <a:t>of his journey</a:t>
            </a:r>
            <a:r>
              <a:rPr lang="en-US" i="1" dirty="0" smtClean="0"/>
              <a:t>.</a:t>
            </a:r>
          </a:p>
          <a:p>
            <a:pPr>
              <a:spcAft>
                <a:spcPts val="2400"/>
              </a:spcAft>
            </a:pPr>
            <a:r>
              <a:rPr lang="en-US" b="1" dirty="0" smtClean="0"/>
              <a:t>Back to the Future: </a:t>
            </a:r>
            <a:r>
              <a:rPr lang="en-US" dirty="0" smtClean="0"/>
              <a:t>time travel to the past and back</a:t>
            </a:r>
          </a:p>
          <a:p>
            <a:pPr>
              <a:spcAft>
                <a:spcPts val="2400"/>
              </a:spcAft>
            </a:pPr>
            <a:r>
              <a:rPr lang="en-US" b="1" dirty="0" smtClean="0"/>
              <a:t>Around to the Past: </a:t>
            </a:r>
            <a:r>
              <a:rPr lang="en-US" dirty="0" smtClean="0"/>
              <a:t>travel around a closed time-like curve</a:t>
            </a:r>
            <a:endParaRPr lang="en-US" b="1" dirty="0" smtClean="0"/>
          </a:p>
          <a:p>
            <a:pPr>
              <a:spcAft>
                <a:spcPts val="2400"/>
              </a:spcAft>
            </a:pPr>
            <a:r>
              <a:rPr lang="en-US" b="1" dirty="0" smtClean="0"/>
              <a:t>Forward to the Future: </a:t>
            </a:r>
            <a:r>
              <a:rPr lang="en-US" dirty="0" smtClean="0"/>
              <a:t>time travel to the future</a:t>
            </a:r>
          </a:p>
        </p:txBody>
      </p:sp>
    </p:spTree>
    <p:extLst>
      <p:ext uri="{BB962C8B-B14F-4D97-AF65-F5344CB8AC3E}">
        <p14:creationId xmlns:p14="http://schemas.microsoft.com/office/powerpoint/2010/main" val="2156138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Time</a:t>
            </a:r>
            <a:endParaRPr lang="en-US" dirty="0"/>
          </a:p>
        </p:txBody>
      </p:sp>
      <p:sp>
        <p:nvSpPr>
          <p:cNvPr id="3" name="Content Placeholder 2"/>
          <p:cNvSpPr>
            <a:spLocks noGrp="1"/>
          </p:cNvSpPr>
          <p:nvPr>
            <p:ph idx="1"/>
          </p:nvPr>
        </p:nvSpPr>
        <p:spPr>
          <a:xfrm>
            <a:off x="457200" y="986118"/>
            <a:ext cx="8229600" cy="2038358"/>
          </a:xfrm>
        </p:spPr>
        <p:txBody>
          <a:bodyPr/>
          <a:lstStyle/>
          <a:p>
            <a:pPr marL="0" indent="0">
              <a:buNone/>
            </a:pPr>
            <a:r>
              <a:rPr lang="en-US" i="1" dirty="0" smtClean="0"/>
              <a:t>[H]</a:t>
            </a:r>
            <a:r>
              <a:rPr lang="en-US" i="1" dirty="0" err="1" smtClean="0"/>
              <a:t>ow</a:t>
            </a:r>
            <a:r>
              <a:rPr lang="en-US" i="1" dirty="0" smtClean="0"/>
              <a:t> </a:t>
            </a:r>
            <a:r>
              <a:rPr lang="en-US" i="1" dirty="0"/>
              <a:t>it could be that the same two events were separated by two </a:t>
            </a:r>
            <a:r>
              <a:rPr lang="en-US" i="1" dirty="0" smtClean="0"/>
              <a:t>unequal amounts </a:t>
            </a:r>
            <a:r>
              <a:rPr lang="en-US" i="1" dirty="0"/>
              <a:t>of </a:t>
            </a:r>
            <a:r>
              <a:rPr lang="en-US" i="1" dirty="0" smtClean="0"/>
              <a:t>time?…I </a:t>
            </a:r>
            <a:r>
              <a:rPr lang="en-US" i="1" dirty="0"/>
              <a:t>reply by distinguishing time itself</a:t>
            </a:r>
            <a:r>
              <a:rPr lang="en-US" i="1" dirty="0" smtClean="0"/>
              <a:t>, external </a:t>
            </a:r>
            <a:r>
              <a:rPr lang="en-US" i="1" dirty="0"/>
              <a:t>time as I shall </a:t>
            </a:r>
            <a:r>
              <a:rPr lang="en-US" i="1" dirty="0" smtClean="0"/>
              <a:t>also call </a:t>
            </a:r>
            <a:r>
              <a:rPr lang="en-US" i="1" dirty="0"/>
              <a:t>it, from the personal time of a particular time traveler: roughly, that which </a:t>
            </a:r>
            <a:r>
              <a:rPr lang="en-US" i="1" dirty="0" smtClean="0"/>
              <a:t>is measured </a:t>
            </a:r>
            <a:r>
              <a:rPr lang="en-US" i="1" dirty="0"/>
              <a:t>by his wristwatch.</a:t>
            </a:r>
          </a:p>
        </p:txBody>
      </p:sp>
      <p:cxnSp>
        <p:nvCxnSpPr>
          <p:cNvPr id="74" name="Straight Arrow Connector 73"/>
          <p:cNvCxnSpPr/>
          <p:nvPr/>
        </p:nvCxnSpPr>
        <p:spPr>
          <a:xfrm>
            <a:off x="754019" y="3884177"/>
            <a:ext cx="757314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754019" y="5530490"/>
            <a:ext cx="757314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54019" y="5318905"/>
            <a:ext cx="0" cy="39215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7772400" y="5334000"/>
            <a:ext cx="0" cy="39215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387252" y="5742154"/>
            <a:ext cx="997862" cy="369332"/>
          </a:xfrm>
          <a:prstGeom prst="rect">
            <a:avLst/>
          </a:prstGeom>
          <a:noFill/>
        </p:spPr>
        <p:txBody>
          <a:bodyPr wrap="square" rtlCol="0">
            <a:spAutoFit/>
          </a:bodyPr>
          <a:lstStyle/>
          <a:p>
            <a:r>
              <a:rPr lang="en-US" dirty="0" smtClean="0"/>
              <a:t>100 B.C.</a:t>
            </a:r>
            <a:endParaRPr lang="en-US" dirty="0"/>
          </a:p>
        </p:txBody>
      </p:sp>
      <p:sp>
        <p:nvSpPr>
          <p:cNvPr id="85" name="TextBox 84"/>
          <p:cNvSpPr txBox="1"/>
          <p:nvPr/>
        </p:nvSpPr>
        <p:spPr>
          <a:xfrm>
            <a:off x="6833714" y="5742154"/>
            <a:ext cx="1853086" cy="369332"/>
          </a:xfrm>
          <a:prstGeom prst="rect">
            <a:avLst/>
          </a:prstGeom>
          <a:noFill/>
        </p:spPr>
        <p:txBody>
          <a:bodyPr wrap="square" rtlCol="0">
            <a:spAutoFit/>
          </a:bodyPr>
          <a:lstStyle/>
          <a:p>
            <a:r>
              <a:rPr lang="en-US" dirty="0" smtClean="0"/>
              <a:t>March 15, 44 B.C.</a:t>
            </a:r>
            <a:endParaRPr lang="en-US" dirty="0"/>
          </a:p>
        </p:txBody>
      </p:sp>
      <p:sp>
        <p:nvSpPr>
          <p:cNvPr id="86" name="TextBox 85"/>
          <p:cNvSpPr txBox="1"/>
          <p:nvPr/>
        </p:nvSpPr>
        <p:spPr>
          <a:xfrm>
            <a:off x="2967567" y="5557488"/>
            <a:ext cx="3111500" cy="369332"/>
          </a:xfrm>
          <a:prstGeom prst="rect">
            <a:avLst/>
          </a:prstGeom>
          <a:noFill/>
        </p:spPr>
        <p:txBody>
          <a:bodyPr wrap="square" rtlCol="0">
            <a:spAutoFit/>
          </a:bodyPr>
          <a:lstStyle/>
          <a:p>
            <a:pPr algn="ctr"/>
            <a:r>
              <a:rPr lang="en-US" b="1" dirty="0" smtClean="0"/>
              <a:t>External Time</a:t>
            </a:r>
            <a:endParaRPr lang="en-US" b="1" dirty="0"/>
          </a:p>
        </p:txBody>
      </p:sp>
      <p:grpSp>
        <p:nvGrpSpPr>
          <p:cNvPr id="87" name="Group 86"/>
          <p:cNvGrpSpPr/>
          <p:nvPr/>
        </p:nvGrpSpPr>
        <p:grpSpPr>
          <a:xfrm>
            <a:off x="674693" y="4458923"/>
            <a:ext cx="7152411" cy="661538"/>
            <a:chOff x="1828800" y="1981200"/>
            <a:chExt cx="5486400" cy="609600"/>
          </a:xfrm>
          <a:gradFill flip="none" rotWithShape="1">
            <a:gsLst>
              <a:gs pos="0">
                <a:srgbClr val="FF0000"/>
              </a:gs>
              <a:gs pos="100000">
                <a:srgbClr val="660066"/>
              </a:gs>
              <a:gs pos="20000">
                <a:schemeClr val="accent2"/>
              </a:gs>
              <a:gs pos="40000">
                <a:srgbClr val="FFFF00"/>
              </a:gs>
              <a:gs pos="60000">
                <a:srgbClr val="008000"/>
              </a:gs>
              <a:gs pos="80000">
                <a:srgbClr val="0000FF"/>
              </a:gs>
            </a:gsLst>
            <a:lin ang="0" scaled="1"/>
            <a:tileRect/>
          </a:gradFill>
        </p:grpSpPr>
        <p:sp>
          <p:nvSpPr>
            <p:cNvPr id="88" name="AutoShape 4"/>
            <p:cNvSpPr>
              <a:spLocks noChangeArrowheads="1"/>
            </p:cNvSpPr>
            <p:nvPr/>
          </p:nvSpPr>
          <p:spPr bwMode="auto">
            <a:xfrm rot="5400000">
              <a:off x="1600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89" name="AutoShape 5"/>
            <p:cNvSpPr>
              <a:spLocks noChangeArrowheads="1"/>
            </p:cNvSpPr>
            <p:nvPr/>
          </p:nvSpPr>
          <p:spPr bwMode="auto">
            <a:xfrm rot="5400000">
              <a:off x="1752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90" name="AutoShape 6"/>
            <p:cNvSpPr>
              <a:spLocks noChangeArrowheads="1"/>
            </p:cNvSpPr>
            <p:nvPr/>
          </p:nvSpPr>
          <p:spPr bwMode="auto">
            <a:xfrm rot="5400000">
              <a:off x="1752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91" name="AutoShape 7"/>
            <p:cNvSpPr>
              <a:spLocks noChangeArrowheads="1"/>
            </p:cNvSpPr>
            <p:nvPr/>
          </p:nvSpPr>
          <p:spPr bwMode="auto">
            <a:xfrm rot="5400000">
              <a:off x="1905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92" name="AutoShape 8"/>
            <p:cNvSpPr>
              <a:spLocks noChangeArrowheads="1"/>
            </p:cNvSpPr>
            <p:nvPr/>
          </p:nvSpPr>
          <p:spPr bwMode="auto">
            <a:xfrm rot="5400000">
              <a:off x="1905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93" name="AutoShape 9"/>
            <p:cNvSpPr>
              <a:spLocks noChangeArrowheads="1"/>
            </p:cNvSpPr>
            <p:nvPr/>
          </p:nvSpPr>
          <p:spPr bwMode="auto">
            <a:xfrm rot="5400000">
              <a:off x="2057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94" name="AutoShape 10"/>
            <p:cNvSpPr>
              <a:spLocks noChangeArrowheads="1"/>
            </p:cNvSpPr>
            <p:nvPr/>
          </p:nvSpPr>
          <p:spPr bwMode="auto">
            <a:xfrm rot="5400000">
              <a:off x="2057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95" name="AutoShape 11"/>
            <p:cNvSpPr>
              <a:spLocks noChangeArrowheads="1"/>
            </p:cNvSpPr>
            <p:nvPr/>
          </p:nvSpPr>
          <p:spPr bwMode="auto">
            <a:xfrm rot="5400000">
              <a:off x="2209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96" name="AutoShape 12"/>
            <p:cNvSpPr>
              <a:spLocks noChangeArrowheads="1"/>
            </p:cNvSpPr>
            <p:nvPr/>
          </p:nvSpPr>
          <p:spPr bwMode="auto">
            <a:xfrm rot="5400000">
              <a:off x="2209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97" name="AutoShape 13"/>
            <p:cNvSpPr>
              <a:spLocks noChangeArrowheads="1"/>
            </p:cNvSpPr>
            <p:nvPr/>
          </p:nvSpPr>
          <p:spPr bwMode="auto">
            <a:xfrm rot="5400000">
              <a:off x="2362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98" name="AutoShape 14"/>
            <p:cNvSpPr>
              <a:spLocks noChangeArrowheads="1"/>
            </p:cNvSpPr>
            <p:nvPr/>
          </p:nvSpPr>
          <p:spPr bwMode="auto">
            <a:xfrm rot="5400000">
              <a:off x="2362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99" name="AutoShape 15"/>
            <p:cNvSpPr>
              <a:spLocks noChangeArrowheads="1"/>
            </p:cNvSpPr>
            <p:nvPr/>
          </p:nvSpPr>
          <p:spPr bwMode="auto">
            <a:xfrm rot="5400000">
              <a:off x="2514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00" name="AutoShape 16"/>
            <p:cNvSpPr>
              <a:spLocks noChangeArrowheads="1"/>
            </p:cNvSpPr>
            <p:nvPr/>
          </p:nvSpPr>
          <p:spPr bwMode="auto">
            <a:xfrm rot="5400000">
              <a:off x="2514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01" name="AutoShape 17"/>
            <p:cNvSpPr>
              <a:spLocks noChangeArrowheads="1"/>
            </p:cNvSpPr>
            <p:nvPr/>
          </p:nvSpPr>
          <p:spPr bwMode="auto">
            <a:xfrm rot="5400000">
              <a:off x="2667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02" name="AutoShape 18"/>
            <p:cNvSpPr>
              <a:spLocks noChangeArrowheads="1"/>
            </p:cNvSpPr>
            <p:nvPr/>
          </p:nvSpPr>
          <p:spPr bwMode="auto">
            <a:xfrm rot="5400000">
              <a:off x="2667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03" name="AutoShape 19"/>
            <p:cNvSpPr>
              <a:spLocks noChangeArrowheads="1"/>
            </p:cNvSpPr>
            <p:nvPr/>
          </p:nvSpPr>
          <p:spPr bwMode="auto">
            <a:xfrm rot="5400000">
              <a:off x="2819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04" name="AutoShape 20"/>
            <p:cNvSpPr>
              <a:spLocks noChangeArrowheads="1"/>
            </p:cNvSpPr>
            <p:nvPr/>
          </p:nvSpPr>
          <p:spPr bwMode="auto">
            <a:xfrm rot="5400000">
              <a:off x="2819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05" name="AutoShape 21"/>
            <p:cNvSpPr>
              <a:spLocks noChangeArrowheads="1"/>
            </p:cNvSpPr>
            <p:nvPr/>
          </p:nvSpPr>
          <p:spPr bwMode="auto">
            <a:xfrm rot="5400000">
              <a:off x="2971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06" name="AutoShape 22"/>
            <p:cNvSpPr>
              <a:spLocks noChangeArrowheads="1"/>
            </p:cNvSpPr>
            <p:nvPr/>
          </p:nvSpPr>
          <p:spPr bwMode="auto">
            <a:xfrm rot="5400000">
              <a:off x="2971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07" name="AutoShape 23"/>
            <p:cNvSpPr>
              <a:spLocks noChangeArrowheads="1"/>
            </p:cNvSpPr>
            <p:nvPr/>
          </p:nvSpPr>
          <p:spPr bwMode="auto">
            <a:xfrm rot="5400000">
              <a:off x="3124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08" name="AutoShape 24"/>
            <p:cNvSpPr>
              <a:spLocks noChangeArrowheads="1"/>
            </p:cNvSpPr>
            <p:nvPr/>
          </p:nvSpPr>
          <p:spPr bwMode="auto">
            <a:xfrm rot="5400000">
              <a:off x="3124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09" name="AutoShape 25"/>
            <p:cNvSpPr>
              <a:spLocks noChangeArrowheads="1"/>
            </p:cNvSpPr>
            <p:nvPr/>
          </p:nvSpPr>
          <p:spPr bwMode="auto">
            <a:xfrm rot="5400000">
              <a:off x="3276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10" name="AutoShape 26"/>
            <p:cNvSpPr>
              <a:spLocks noChangeArrowheads="1"/>
            </p:cNvSpPr>
            <p:nvPr/>
          </p:nvSpPr>
          <p:spPr bwMode="auto">
            <a:xfrm rot="5400000">
              <a:off x="3276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11" name="AutoShape 27"/>
            <p:cNvSpPr>
              <a:spLocks noChangeArrowheads="1"/>
            </p:cNvSpPr>
            <p:nvPr/>
          </p:nvSpPr>
          <p:spPr bwMode="auto">
            <a:xfrm rot="5400000">
              <a:off x="3429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12" name="AutoShape 28"/>
            <p:cNvSpPr>
              <a:spLocks noChangeArrowheads="1"/>
            </p:cNvSpPr>
            <p:nvPr/>
          </p:nvSpPr>
          <p:spPr bwMode="auto">
            <a:xfrm rot="5400000">
              <a:off x="3429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13" name="AutoShape 29"/>
            <p:cNvSpPr>
              <a:spLocks noChangeArrowheads="1"/>
            </p:cNvSpPr>
            <p:nvPr/>
          </p:nvSpPr>
          <p:spPr bwMode="auto">
            <a:xfrm rot="5400000">
              <a:off x="3581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14" name="AutoShape 30"/>
            <p:cNvSpPr>
              <a:spLocks noChangeArrowheads="1"/>
            </p:cNvSpPr>
            <p:nvPr/>
          </p:nvSpPr>
          <p:spPr bwMode="auto">
            <a:xfrm rot="5400000">
              <a:off x="3581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15" name="AutoShape 31"/>
            <p:cNvSpPr>
              <a:spLocks noChangeArrowheads="1"/>
            </p:cNvSpPr>
            <p:nvPr/>
          </p:nvSpPr>
          <p:spPr bwMode="auto">
            <a:xfrm rot="5400000">
              <a:off x="3733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16" name="AutoShape 32"/>
            <p:cNvSpPr>
              <a:spLocks noChangeArrowheads="1"/>
            </p:cNvSpPr>
            <p:nvPr/>
          </p:nvSpPr>
          <p:spPr bwMode="auto">
            <a:xfrm rot="5400000">
              <a:off x="3733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17" name="AutoShape 33"/>
            <p:cNvSpPr>
              <a:spLocks noChangeArrowheads="1"/>
            </p:cNvSpPr>
            <p:nvPr/>
          </p:nvSpPr>
          <p:spPr bwMode="auto">
            <a:xfrm rot="5400000">
              <a:off x="3886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18" name="AutoShape 34"/>
            <p:cNvSpPr>
              <a:spLocks noChangeArrowheads="1"/>
            </p:cNvSpPr>
            <p:nvPr/>
          </p:nvSpPr>
          <p:spPr bwMode="auto">
            <a:xfrm rot="5400000">
              <a:off x="3886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19" name="AutoShape 35"/>
            <p:cNvSpPr>
              <a:spLocks noChangeArrowheads="1"/>
            </p:cNvSpPr>
            <p:nvPr/>
          </p:nvSpPr>
          <p:spPr bwMode="auto">
            <a:xfrm rot="5400000">
              <a:off x="4038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20" name="AutoShape 36"/>
            <p:cNvSpPr>
              <a:spLocks noChangeArrowheads="1"/>
            </p:cNvSpPr>
            <p:nvPr/>
          </p:nvSpPr>
          <p:spPr bwMode="auto">
            <a:xfrm rot="5400000">
              <a:off x="4038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21" name="AutoShape 37"/>
            <p:cNvSpPr>
              <a:spLocks noChangeArrowheads="1"/>
            </p:cNvSpPr>
            <p:nvPr/>
          </p:nvSpPr>
          <p:spPr bwMode="auto">
            <a:xfrm rot="5400000">
              <a:off x="4191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22" name="AutoShape 38"/>
            <p:cNvSpPr>
              <a:spLocks noChangeArrowheads="1"/>
            </p:cNvSpPr>
            <p:nvPr/>
          </p:nvSpPr>
          <p:spPr bwMode="auto">
            <a:xfrm rot="5400000">
              <a:off x="4343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23" name="AutoShape 39"/>
            <p:cNvSpPr>
              <a:spLocks noChangeArrowheads="1"/>
            </p:cNvSpPr>
            <p:nvPr/>
          </p:nvSpPr>
          <p:spPr bwMode="auto">
            <a:xfrm rot="5400000">
              <a:off x="4495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24" name="AutoShape 40"/>
            <p:cNvSpPr>
              <a:spLocks noChangeArrowheads="1"/>
            </p:cNvSpPr>
            <p:nvPr/>
          </p:nvSpPr>
          <p:spPr bwMode="auto">
            <a:xfrm rot="5400000">
              <a:off x="4495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25" name="AutoShape 41"/>
            <p:cNvSpPr>
              <a:spLocks noChangeArrowheads="1"/>
            </p:cNvSpPr>
            <p:nvPr/>
          </p:nvSpPr>
          <p:spPr bwMode="auto">
            <a:xfrm rot="5400000">
              <a:off x="4648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26" name="AutoShape 42"/>
            <p:cNvSpPr>
              <a:spLocks noChangeArrowheads="1"/>
            </p:cNvSpPr>
            <p:nvPr/>
          </p:nvSpPr>
          <p:spPr bwMode="auto">
            <a:xfrm rot="5400000">
              <a:off x="4648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27" name="AutoShape 43"/>
            <p:cNvSpPr>
              <a:spLocks noChangeArrowheads="1"/>
            </p:cNvSpPr>
            <p:nvPr/>
          </p:nvSpPr>
          <p:spPr bwMode="auto">
            <a:xfrm rot="5400000">
              <a:off x="4800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28" name="AutoShape 44"/>
            <p:cNvSpPr>
              <a:spLocks noChangeArrowheads="1"/>
            </p:cNvSpPr>
            <p:nvPr/>
          </p:nvSpPr>
          <p:spPr bwMode="auto">
            <a:xfrm rot="5400000">
              <a:off x="4800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29" name="AutoShape 45"/>
            <p:cNvSpPr>
              <a:spLocks noChangeArrowheads="1"/>
            </p:cNvSpPr>
            <p:nvPr/>
          </p:nvSpPr>
          <p:spPr bwMode="auto">
            <a:xfrm rot="5400000">
              <a:off x="4953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30" name="AutoShape 46"/>
            <p:cNvSpPr>
              <a:spLocks noChangeArrowheads="1"/>
            </p:cNvSpPr>
            <p:nvPr/>
          </p:nvSpPr>
          <p:spPr bwMode="auto">
            <a:xfrm rot="5400000">
              <a:off x="4953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31" name="AutoShape 47"/>
            <p:cNvSpPr>
              <a:spLocks noChangeArrowheads="1"/>
            </p:cNvSpPr>
            <p:nvPr/>
          </p:nvSpPr>
          <p:spPr bwMode="auto">
            <a:xfrm rot="5400000">
              <a:off x="5105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32" name="AutoShape 48"/>
            <p:cNvSpPr>
              <a:spLocks noChangeArrowheads="1"/>
            </p:cNvSpPr>
            <p:nvPr/>
          </p:nvSpPr>
          <p:spPr bwMode="auto">
            <a:xfrm rot="5400000">
              <a:off x="5105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33" name="AutoShape 49"/>
            <p:cNvSpPr>
              <a:spLocks noChangeArrowheads="1"/>
            </p:cNvSpPr>
            <p:nvPr/>
          </p:nvSpPr>
          <p:spPr bwMode="auto">
            <a:xfrm rot="5400000">
              <a:off x="5257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34" name="AutoShape 50"/>
            <p:cNvSpPr>
              <a:spLocks noChangeArrowheads="1"/>
            </p:cNvSpPr>
            <p:nvPr/>
          </p:nvSpPr>
          <p:spPr bwMode="auto">
            <a:xfrm rot="5400000">
              <a:off x="5257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35" name="AutoShape 51"/>
            <p:cNvSpPr>
              <a:spLocks noChangeArrowheads="1"/>
            </p:cNvSpPr>
            <p:nvPr/>
          </p:nvSpPr>
          <p:spPr bwMode="auto">
            <a:xfrm rot="5400000">
              <a:off x="5410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36" name="AutoShape 52"/>
            <p:cNvSpPr>
              <a:spLocks noChangeArrowheads="1"/>
            </p:cNvSpPr>
            <p:nvPr/>
          </p:nvSpPr>
          <p:spPr bwMode="auto">
            <a:xfrm rot="5400000">
              <a:off x="5410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37" name="AutoShape 53"/>
            <p:cNvSpPr>
              <a:spLocks noChangeArrowheads="1"/>
            </p:cNvSpPr>
            <p:nvPr/>
          </p:nvSpPr>
          <p:spPr bwMode="auto">
            <a:xfrm rot="5400000">
              <a:off x="5562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38" name="AutoShape 54"/>
            <p:cNvSpPr>
              <a:spLocks noChangeArrowheads="1"/>
            </p:cNvSpPr>
            <p:nvPr/>
          </p:nvSpPr>
          <p:spPr bwMode="auto">
            <a:xfrm rot="5400000">
              <a:off x="5562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39" name="AutoShape 55"/>
            <p:cNvSpPr>
              <a:spLocks noChangeArrowheads="1"/>
            </p:cNvSpPr>
            <p:nvPr/>
          </p:nvSpPr>
          <p:spPr bwMode="auto">
            <a:xfrm rot="5400000">
              <a:off x="5715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40" name="AutoShape 56"/>
            <p:cNvSpPr>
              <a:spLocks noChangeArrowheads="1"/>
            </p:cNvSpPr>
            <p:nvPr/>
          </p:nvSpPr>
          <p:spPr bwMode="auto">
            <a:xfrm rot="5400000">
              <a:off x="5715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41" name="AutoShape 57"/>
            <p:cNvSpPr>
              <a:spLocks noChangeArrowheads="1"/>
            </p:cNvSpPr>
            <p:nvPr/>
          </p:nvSpPr>
          <p:spPr bwMode="auto">
            <a:xfrm rot="5400000">
              <a:off x="5867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42" name="AutoShape 58"/>
            <p:cNvSpPr>
              <a:spLocks noChangeArrowheads="1"/>
            </p:cNvSpPr>
            <p:nvPr/>
          </p:nvSpPr>
          <p:spPr bwMode="auto">
            <a:xfrm rot="5400000">
              <a:off x="5867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43" name="AutoShape 59"/>
            <p:cNvSpPr>
              <a:spLocks noChangeArrowheads="1"/>
            </p:cNvSpPr>
            <p:nvPr/>
          </p:nvSpPr>
          <p:spPr bwMode="auto">
            <a:xfrm rot="5400000">
              <a:off x="6019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44" name="AutoShape 60"/>
            <p:cNvSpPr>
              <a:spLocks noChangeArrowheads="1"/>
            </p:cNvSpPr>
            <p:nvPr/>
          </p:nvSpPr>
          <p:spPr bwMode="auto">
            <a:xfrm rot="5400000">
              <a:off x="6019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45" name="AutoShape 61"/>
            <p:cNvSpPr>
              <a:spLocks noChangeArrowheads="1"/>
            </p:cNvSpPr>
            <p:nvPr/>
          </p:nvSpPr>
          <p:spPr bwMode="auto">
            <a:xfrm rot="5400000">
              <a:off x="6172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46" name="AutoShape 62"/>
            <p:cNvSpPr>
              <a:spLocks noChangeArrowheads="1"/>
            </p:cNvSpPr>
            <p:nvPr/>
          </p:nvSpPr>
          <p:spPr bwMode="auto">
            <a:xfrm rot="5400000">
              <a:off x="6172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47" name="AutoShape 63"/>
            <p:cNvSpPr>
              <a:spLocks noChangeArrowheads="1"/>
            </p:cNvSpPr>
            <p:nvPr/>
          </p:nvSpPr>
          <p:spPr bwMode="auto">
            <a:xfrm rot="5400000">
              <a:off x="6324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48" name="AutoShape 64"/>
            <p:cNvSpPr>
              <a:spLocks noChangeArrowheads="1"/>
            </p:cNvSpPr>
            <p:nvPr/>
          </p:nvSpPr>
          <p:spPr bwMode="auto">
            <a:xfrm rot="5400000">
              <a:off x="63246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49" name="AutoShape 65"/>
            <p:cNvSpPr>
              <a:spLocks noChangeArrowheads="1"/>
            </p:cNvSpPr>
            <p:nvPr/>
          </p:nvSpPr>
          <p:spPr bwMode="auto">
            <a:xfrm rot="5400000">
              <a:off x="6477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50" name="AutoShape 66"/>
            <p:cNvSpPr>
              <a:spLocks noChangeArrowheads="1"/>
            </p:cNvSpPr>
            <p:nvPr/>
          </p:nvSpPr>
          <p:spPr bwMode="auto">
            <a:xfrm rot="5400000">
              <a:off x="64770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51" name="AutoShape 67"/>
            <p:cNvSpPr>
              <a:spLocks noChangeArrowheads="1"/>
            </p:cNvSpPr>
            <p:nvPr/>
          </p:nvSpPr>
          <p:spPr bwMode="auto">
            <a:xfrm rot="5400000">
              <a:off x="6629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52" name="AutoShape 68"/>
            <p:cNvSpPr>
              <a:spLocks noChangeArrowheads="1"/>
            </p:cNvSpPr>
            <p:nvPr/>
          </p:nvSpPr>
          <p:spPr bwMode="auto">
            <a:xfrm rot="5400000">
              <a:off x="66294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53" name="AutoShape 69"/>
            <p:cNvSpPr>
              <a:spLocks noChangeArrowheads="1"/>
            </p:cNvSpPr>
            <p:nvPr/>
          </p:nvSpPr>
          <p:spPr bwMode="auto">
            <a:xfrm rot="5400000">
              <a:off x="6781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54" name="AutoShape 70"/>
            <p:cNvSpPr>
              <a:spLocks noChangeArrowheads="1"/>
            </p:cNvSpPr>
            <p:nvPr/>
          </p:nvSpPr>
          <p:spPr bwMode="auto">
            <a:xfrm rot="5400000">
              <a:off x="67818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sp>
          <p:nvSpPr>
            <p:cNvPr id="155" name="AutoShape 71"/>
            <p:cNvSpPr>
              <a:spLocks noChangeArrowheads="1"/>
            </p:cNvSpPr>
            <p:nvPr/>
          </p:nvSpPr>
          <p:spPr bwMode="auto">
            <a:xfrm rot="5400000">
              <a:off x="6934200" y="2209800"/>
              <a:ext cx="609600" cy="152400"/>
            </a:xfrm>
            <a:prstGeom prst="can">
              <a:avLst>
                <a:gd name="adj" fmla="val 50000"/>
              </a:avLst>
            </a:prstGeom>
            <a:grpFill/>
            <a:ln w="9525">
              <a:solidFill>
                <a:schemeClr val="tx1"/>
              </a:solidFill>
              <a:round/>
              <a:headEnd/>
              <a:tailEnd/>
            </a:ln>
          </p:spPr>
          <p:txBody>
            <a:bodyPr wrap="none" anchor="ctr"/>
            <a:lstStyle/>
            <a:p>
              <a:pPr>
                <a:defRPr/>
              </a:pPr>
              <a:endParaRPr lang="en-US"/>
            </a:p>
          </p:txBody>
        </p:sp>
      </p:grpSp>
      <p:sp>
        <p:nvSpPr>
          <p:cNvPr id="156" name="TextBox 155"/>
          <p:cNvSpPr txBox="1"/>
          <p:nvPr/>
        </p:nvSpPr>
        <p:spPr>
          <a:xfrm>
            <a:off x="2893827" y="3884177"/>
            <a:ext cx="3111500" cy="369332"/>
          </a:xfrm>
          <a:prstGeom prst="rect">
            <a:avLst/>
          </a:prstGeom>
          <a:noFill/>
        </p:spPr>
        <p:txBody>
          <a:bodyPr wrap="square" rtlCol="0">
            <a:spAutoFit/>
          </a:bodyPr>
          <a:lstStyle/>
          <a:p>
            <a:pPr algn="ctr"/>
            <a:r>
              <a:rPr lang="en-US" b="1" dirty="0" err="1" smtClean="0"/>
              <a:t>Ceasar’s</a:t>
            </a:r>
            <a:r>
              <a:rPr lang="en-US" b="1" dirty="0" smtClean="0"/>
              <a:t> Personal Time</a:t>
            </a:r>
            <a:endParaRPr lang="en-US" b="1" dirty="0"/>
          </a:p>
        </p:txBody>
      </p:sp>
      <p:sp>
        <p:nvSpPr>
          <p:cNvPr id="157" name="Down Arrow 156"/>
          <p:cNvSpPr/>
          <p:nvPr/>
        </p:nvSpPr>
        <p:spPr>
          <a:xfrm>
            <a:off x="194544" y="3323959"/>
            <a:ext cx="1311421" cy="4295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born</a:t>
            </a:r>
            <a:endParaRPr lang="en-US" dirty="0"/>
          </a:p>
        </p:txBody>
      </p:sp>
      <p:sp>
        <p:nvSpPr>
          <p:cNvPr id="159" name="Down Arrow 158"/>
          <p:cNvSpPr/>
          <p:nvPr/>
        </p:nvSpPr>
        <p:spPr>
          <a:xfrm>
            <a:off x="7015741" y="3326967"/>
            <a:ext cx="1311421" cy="4295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dies</a:t>
            </a:r>
            <a:endParaRPr lang="en-US" dirty="0"/>
          </a:p>
        </p:txBody>
      </p:sp>
    </p:spTree>
    <p:extLst>
      <p:ext uri="{BB962C8B-B14F-4D97-AF65-F5344CB8AC3E}">
        <p14:creationId xmlns:p14="http://schemas.microsoft.com/office/powerpoint/2010/main" val="5347652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3082</TotalTime>
  <Words>1673</Words>
  <Application>Microsoft Macintosh PowerPoint</Application>
  <PresentationFormat>On-screen Show (4:3)</PresentationFormat>
  <Paragraphs>147</Paragraphs>
  <Slides>30</Slides>
  <Notes>12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The Paradoxes of Time Travel</vt:lpstr>
      <vt:lpstr>About Time</vt:lpstr>
      <vt:lpstr>Lewis’ Assumptions</vt:lpstr>
      <vt:lpstr>The Four-Dimensional World</vt:lpstr>
      <vt:lpstr>Temporal Parts</vt:lpstr>
      <vt:lpstr>Temporal Parts</vt:lpstr>
      <vt:lpstr>Temporal Parts</vt:lpstr>
      <vt:lpstr>Varieties of Time Travel</vt:lpstr>
      <vt:lpstr>Personal Time</vt:lpstr>
      <vt:lpstr>Forward to the Future</vt:lpstr>
      <vt:lpstr>PowerPoint Presentation</vt:lpstr>
      <vt:lpstr>PowerPoint Presentation</vt:lpstr>
      <vt:lpstr>Back to the Future</vt:lpstr>
      <vt:lpstr>Traveling to the Past</vt:lpstr>
      <vt:lpstr>Could you meet your past self?</vt:lpstr>
      <vt:lpstr>The man who was his own mother*</vt:lpstr>
      <vt:lpstr>And then . . .</vt:lpstr>
      <vt:lpstr>The Man Who Was His Own Mother</vt:lpstr>
      <vt:lpstr>Causation and the ‘Arrow of Time’</vt:lpstr>
      <vt:lpstr>Could you kill your baby-self?</vt:lpstr>
      <vt:lpstr>Uh-oh!</vt:lpstr>
      <vt:lpstr>Can Tim kill his grandfather?</vt:lpstr>
      <vt:lpstr>A duplicate of Tim could…</vt:lpstr>
      <vt:lpstr>…but it looks like Tim can’t!</vt:lpstr>
      <vt:lpstr>What I can do, relative to one set of facts, I cannot do relative to another more inclusive, set</vt:lpstr>
      <vt:lpstr>Tim can’t kill Grandfather</vt:lpstr>
      <vt:lpstr>Tom can’t kill Grandfather’s partner</vt:lpstr>
      <vt:lpstr>Fatalism</vt:lpstr>
      <vt:lpstr>Lewis’ objection to Fatalism</vt:lpstr>
      <vt:lpstr>PowerPoint Presentation</vt:lpstr>
    </vt:vector>
  </TitlesOfParts>
  <Company>University of San Diego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Paradoxes of Time Travel</dc:title>
  <dc:creator>H. E. Baber</dc:creator>
  <cp:lastModifiedBy>H. E. Baber</cp:lastModifiedBy>
  <cp:revision>60</cp:revision>
  <dcterms:created xsi:type="dcterms:W3CDTF">2012-07-23T23:01:55Z</dcterms:created>
  <dcterms:modified xsi:type="dcterms:W3CDTF">2012-08-05T03:15:28Z</dcterms:modified>
</cp:coreProperties>
</file>