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1" r:id="rId3"/>
    <p:sldId id="282" r:id="rId4"/>
    <p:sldId id="265" r:id="rId5"/>
    <p:sldId id="283" r:id="rId6"/>
    <p:sldId id="284" r:id="rId7"/>
    <p:sldId id="285" r:id="rId8"/>
    <p:sldId id="257" r:id="rId9"/>
    <p:sldId id="258" r:id="rId10"/>
    <p:sldId id="259" r:id="rId11"/>
    <p:sldId id="260" r:id="rId12"/>
    <p:sldId id="261" r:id="rId13"/>
    <p:sldId id="262" r:id="rId14"/>
    <p:sldId id="263" r:id="rId15"/>
    <p:sldId id="264" r:id="rId16"/>
    <p:sldId id="266" r:id="rId17"/>
    <p:sldId id="267" r:id="rId18"/>
    <p:sldId id="268" r:id="rId19"/>
    <p:sldId id="269" r:id="rId20"/>
    <p:sldId id="271" r:id="rId21"/>
    <p:sldId id="272" r:id="rId22"/>
    <p:sldId id="273" r:id="rId23"/>
    <p:sldId id="274" r:id="rId24"/>
    <p:sldId id="275" r:id="rId25"/>
    <p:sldId id="276" r:id="rId26"/>
    <p:sldId id="277" r:id="rId27"/>
    <p:sldId id="278" r:id="rId28"/>
    <p:sldId id="279" r:id="rId29"/>
    <p:sldId id="280"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E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462" autoAdjust="0"/>
    <p:restoredTop sz="94660"/>
  </p:normalViewPr>
  <p:slideViewPr>
    <p:cSldViewPr snapToGrid="0" snapToObjects="1">
      <p:cViewPr>
        <p:scale>
          <a:sx n="55" d="100"/>
          <a:sy n="55" d="100"/>
        </p:scale>
        <p:origin x="-800"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22B946-1273-2C48-ADF5-8E483D914FB6}" type="datetimeFigureOut">
              <a:rPr lang="en-US" smtClean="0"/>
              <a:t>8/8/12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0FC0B-0802-0346-84D9-701A01796D7B}" type="slidenum">
              <a:rPr lang="en-US" smtClean="0"/>
              <a:t>‹#›</a:t>
            </a:fld>
            <a:endParaRPr lang="en-US"/>
          </a:p>
        </p:txBody>
      </p:sp>
    </p:spTree>
    <p:extLst>
      <p:ext uri="{BB962C8B-B14F-4D97-AF65-F5344CB8AC3E}">
        <p14:creationId xmlns:p14="http://schemas.microsoft.com/office/powerpoint/2010/main" val="12342686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3E9919-E2CD-AD4D-8A60-BF37DC0370C8}" type="slidenum">
              <a:rPr lang="en-US" sz="1200"/>
              <a:pPr eaLnBrk="1" hangingPunct="1"/>
              <a:t>18</a:t>
            </a:fld>
            <a:endParaRPr lang="en-US" sz="1200"/>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7A6A52-CEDB-1145-9467-431C2E65892C}" type="datetimeFigureOut">
              <a:rPr lang="en-US" smtClean="0"/>
              <a:t>8/8/12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325304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A6A52-CEDB-1145-9467-431C2E65892C}" type="datetimeFigureOut">
              <a:rPr lang="en-US" smtClean="0"/>
              <a:t>8/8/12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133625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A6A52-CEDB-1145-9467-431C2E65892C}" type="datetimeFigureOut">
              <a:rPr lang="en-US" smtClean="0"/>
              <a:t>8/8/12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25179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A6A52-CEDB-1145-9467-431C2E65892C}" type="datetimeFigureOut">
              <a:rPr lang="en-US" smtClean="0"/>
              <a:t>8/8/12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385692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A6A52-CEDB-1145-9467-431C2E65892C}" type="datetimeFigureOut">
              <a:rPr lang="en-US" smtClean="0"/>
              <a:t>8/8/12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80539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7A6A52-CEDB-1145-9467-431C2E65892C}" type="datetimeFigureOut">
              <a:rPr lang="en-US" smtClean="0"/>
              <a:t>8/8/12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14080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7A6A52-CEDB-1145-9467-431C2E65892C}" type="datetimeFigureOut">
              <a:rPr lang="en-US" smtClean="0"/>
              <a:t>8/8/12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102851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7A6A52-CEDB-1145-9467-431C2E65892C}" type="datetimeFigureOut">
              <a:rPr lang="en-US" smtClean="0"/>
              <a:t>8/8/12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71826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A6A52-CEDB-1145-9467-431C2E65892C}" type="datetimeFigureOut">
              <a:rPr lang="en-US" smtClean="0"/>
              <a:t>8/8/12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267528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6A52-CEDB-1145-9467-431C2E65892C}" type="datetimeFigureOut">
              <a:rPr lang="en-US" smtClean="0"/>
              <a:t>8/8/12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131319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7A6A52-CEDB-1145-9467-431C2E65892C}" type="datetimeFigureOut">
              <a:rPr lang="en-US" smtClean="0"/>
              <a:t>8/8/12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28CAB-034F-494B-8616-5728B3F8D4B8}" type="slidenum">
              <a:rPr lang="en-US" smtClean="0"/>
              <a:t>‹#›</a:t>
            </a:fld>
            <a:endParaRPr lang="en-US"/>
          </a:p>
        </p:txBody>
      </p:sp>
    </p:spTree>
    <p:extLst>
      <p:ext uri="{BB962C8B-B14F-4D97-AF65-F5344CB8AC3E}">
        <p14:creationId xmlns:p14="http://schemas.microsoft.com/office/powerpoint/2010/main" val="3653704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60"/>
            <a:ext cx="8229600" cy="8698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9900"/>
            <a:ext cx="8229600" cy="52479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A6A52-CEDB-1145-9467-431C2E65892C}" type="datetimeFigureOut">
              <a:rPr lang="en-US" smtClean="0"/>
              <a:t>8/8/12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28CAB-034F-494B-8616-5728B3F8D4B8}" type="slidenum">
              <a:rPr lang="en-US" smtClean="0"/>
              <a:t>‹#›</a:t>
            </a:fld>
            <a:endParaRPr lang="en-US"/>
          </a:p>
        </p:txBody>
      </p:sp>
    </p:spTree>
    <p:extLst>
      <p:ext uri="{BB962C8B-B14F-4D97-AF65-F5344CB8AC3E}">
        <p14:creationId xmlns:p14="http://schemas.microsoft.com/office/powerpoint/2010/main" val="176262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6.xml"/><Relationship Id="rId1" Type="http://schemas.openxmlformats.org/officeDocument/2006/relationships/slideLayout" Target="../slideLayouts/slideLayout2.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 Identity and Diversity</a:t>
            </a:r>
            <a:endParaRPr lang="en-US" dirty="0"/>
          </a:p>
        </p:txBody>
      </p:sp>
      <p:sp>
        <p:nvSpPr>
          <p:cNvPr id="3" name="Subtitle 2"/>
          <p:cNvSpPr>
            <a:spLocks noGrp="1"/>
          </p:cNvSpPr>
          <p:nvPr>
            <p:ph type="subTitle" idx="1"/>
          </p:nvPr>
        </p:nvSpPr>
        <p:spPr/>
        <p:txBody>
          <a:bodyPr/>
          <a:lstStyle/>
          <a:p>
            <a:r>
              <a:rPr lang="en-US" dirty="0" smtClean="0"/>
              <a:t>John Locke</a:t>
            </a:r>
            <a:endParaRPr lang="en-US" dirty="0"/>
          </a:p>
        </p:txBody>
      </p:sp>
    </p:spTree>
    <p:extLst>
      <p:ext uri="{BB962C8B-B14F-4D97-AF65-F5344CB8AC3E}">
        <p14:creationId xmlns:p14="http://schemas.microsoft.com/office/powerpoint/2010/main" val="38650874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Conditions  </a:t>
            </a:r>
            <a:endParaRPr lang="en-US" dirty="0"/>
          </a:p>
        </p:txBody>
      </p:sp>
      <p:sp>
        <p:nvSpPr>
          <p:cNvPr id="3" name="Content Placeholder 2"/>
          <p:cNvSpPr>
            <a:spLocks noGrp="1"/>
          </p:cNvSpPr>
          <p:nvPr>
            <p:ph idx="1"/>
          </p:nvPr>
        </p:nvSpPr>
        <p:spPr/>
        <p:txBody>
          <a:bodyPr>
            <a:normAutofit/>
          </a:bodyPr>
          <a:lstStyle/>
          <a:p>
            <a:r>
              <a:rPr lang="en-US" dirty="0" smtClean="0"/>
              <a:t>Different kinds of substances can occupy the same place at the same time</a:t>
            </a:r>
          </a:p>
          <a:p>
            <a:pPr lvl="1"/>
            <a:r>
              <a:rPr lang="en-US" dirty="0" smtClean="0"/>
              <a:t>e.g. an oak tree and the mass of matter that constitutes it</a:t>
            </a:r>
          </a:p>
          <a:p>
            <a:r>
              <a:rPr lang="en-US" dirty="0" smtClean="0"/>
              <a:t>Substances of the same kind can’t occupy the same place at the same time</a:t>
            </a:r>
          </a:p>
          <a:p>
            <a:r>
              <a:rPr lang="en-US" i="1" dirty="0" err="1" smtClean="0"/>
              <a:t>Mereological</a:t>
            </a:r>
            <a:r>
              <a:rPr lang="en-US" i="1" dirty="0" smtClean="0"/>
              <a:t> essentialism</a:t>
            </a:r>
            <a:r>
              <a:rPr lang="en-US" dirty="0" smtClean="0"/>
              <a:t> for masses of matter: can’t survive loss (or addition) or parts.</a:t>
            </a:r>
          </a:p>
          <a:p>
            <a:r>
              <a:rPr lang="en-US" dirty="0" smtClean="0"/>
              <a:t>Organisms’ identity conditions allow loss, addition and gradual replacement of parts.</a:t>
            </a:r>
          </a:p>
          <a:p>
            <a:endParaRPr lang="en-US" dirty="0" smtClean="0"/>
          </a:p>
        </p:txBody>
      </p:sp>
    </p:spTree>
    <p:extLst>
      <p:ext uri="{BB962C8B-B14F-4D97-AF65-F5344CB8AC3E}">
        <p14:creationId xmlns:p14="http://schemas.microsoft.com/office/powerpoint/2010/main" val="23066221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of Organisms</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latin typeface=""/>
              </a:rPr>
              <a:t>[S]</a:t>
            </a:r>
            <a:r>
              <a:rPr lang="en-US" i="1" dirty="0" err="1" smtClean="0">
                <a:latin typeface=""/>
              </a:rPr>
              <a:t>omething</a:t>
            </a:r>
            <a:r>
              <a:rPr lang="en-US" i="1" dirty="0" smtClean="0">
                <a:latin typeface=""/>
              </a:rPr>
              <a:t> is one </a:t>
            </a:r>
            <a:r>
              <a:rPr lang="en-US" i="1" dirty="0">
                <a:latin typeface=""/>
              </a:rPr>
              <a:t>plant if it has an organization of parts in one </a:t>
            </a:r>
            <a:r>
              <a:rPr lang="en-US" i="1" dirty="0" smtClean="0">
                <a:latin typeface=""/>
              </a:rPr>
              <a:t>cohering body </a:t>
            </a:r>
            <a:r>
              <a:rPr lang="en-US" i="1" dirty="0">
                <a:latin typeface=""/>
              </a:rPr>
              <a:t>partaking of one common life, and it continues to be </a:t>
            </a:r>
            <a:r>
              <a:rPr lang="en-US" i="1" dirty="0" smtClean="0">
                <a:latin typeface=""/>
              </a:rPr>
              <a:t>the same </a:t>
            </a:r>
            <a:r>
              <a:rPr lang="en-US" i="1" dirty="0">
                <a:latin typeface=""/>
              </a:rPr>
              <a:t>plant as long as it partakes of the same life, even if </a:t>
            </a:r>
            <a:r>
              <a:rPr lang="en-US" i="1" dirty="0" smtClean="0">
                <a:latin typeface=""/>
              </a:rPr>
              <a:t>that life </a:t>
            </a:r>
            <a:r>
              <a:rPr lang="en-US" i="1" dirty="0">
                <a:latin typeface=""/>
              </a:rPr>
              <a:t>is passed along to new particles of matter vitally united </a:t>
            </a:r>
            <a:r>
              <a:rPr lang="en-US" i="1" dirty="0" smtClean="0">
                <a:latin typeface=""/>
              </a:rPr>
              <a:t>to the </a:t>
            </a:r>
            <a:r>
              <a:rPr lang="en-US" i="1" dirty="0">
                <a:latin typeface=""/>
              </a:rPr>
              <a:t>living plant, in a </a:t>
            </a:r>
            <a:r>
              <a:rPr lang="en-US" i="1" dirty="0" smtClean="0">
                <a:latin typeface=""/>
              </a:rPr>
              <a:t>similar continued </a:t>
            </a:r>
            <a:r>
              <a:rPr lang="en-US" i="1" dirty="0">
                <a:latin typeface=""/>
              </a:rPr>
              <a:t>organization </a:t>
            </a:r>
            <a:r>
              <a:rPr lang="en-US" i="1" dirty="0" smtClean="0">
                <a:latin typeface=""/>
              </a:rPr>
              <a:t>suitable for </a:t>
            </a:r>
            <a:r>
              <a:rPr lang="en-US" i="1" dirty="0">
                <a:latin typeface=""/>
              </a:rPr>
              <a:t>that sort of </a:t>
            </a:r>
            <a:r>
              <a:rPr lang="en-US" i="1" dirty="0" smtClean="0">
                <a:latin typeface=""/>
              </a:rPr>
              <a:t>plants…An animal is a living organized body; and consequently the same animal…is the same continued life communicated to different particles of matter…the word ‘man’ as we use it stands for the idea of an animal of a certain form.</a:t>
            </a:r>
          </a:p>
          <a:p>
            <a:r>
              <a:rPr lang="en-US" dirty="0" smtClean="0">
                <a:latin typeface=""/>
              </a:rPr>
              <a:t>man (human being) =  living homo sapiens organism</a:t>
            </a:r>
          </a:p>
          <a:p>
            <a:r>
              <a:rPr lang="en-US" dirty="0" smtClean="0">
                <a:latin typeface=""/>
              </a:rPr>
              <a:t>as distinct from </a:t>
            </a:r>
            <a:r>
              <a:rPr lang="en-US" i="1" dirty="0" smtClean="0">
                <a:latin typeface=""/>
              </a:rPr>
              <a:t>person</a:t>
            </a:r>
            <a:endParaRPr lang="en-US" dirty="0"/>
          </a:p>
        </p:txBody>
      </p:sp>
    </p:spTree>
    <p:extLst>
      <p:ext uri="{BB962C8B-B14F-4D97-AF65-F5344CB8AC3E}">
        <p14:creationId xmlns:p14="http://schemas.microsoft.com/office/powerpoint/2010/main" val="16683401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fontScale="90000"/>
          </a:bodyPr>
          <a:lstStyle/>
          <a:p>
            <a:pPr eaLnBrk="1" hangingPunct="1"/>
            <a:r>
              <a:rPr lang="en-US" i="1">
                <a:latin typeface="Calibri" charset="0"/>
                <a:ea typeface="ＭＳ Ｐゴシック" charset="0"/>
                <a:cs typeface="ＭＳ Ｐゴシック" charset="0"/>
              </a:rPr>
              <a:t>Person</a:t>
            </a:r>
            <a:r>
              <a:rPr lang="en-US">
                <a:latin typeface="Calibri" charset="0"/>
                <a:ea typeface="ＭＳ Ｐゴシック" charset="0"/>
                <a:cs typeface="ＭＳ Ｐゴシック" charset="0"/>
              </a:rPr>
              <a:t> not the same as </a:t>
            </a:r>
            <a:r>
              <a:rPr lang="en-US" i="1">
                <a:latin typeface="Calibri" charset="0"/>
                <a:ea typeface="ＭＳ Ｐゴシック" charset="0"/>
                <a:cs typeface="ＭＳ Ｐゴシック" charset="0"/>
              </a:rPr>
              <a:t>Human Being</a:t>
            </a:r>
          </a:p>
        </p:txBody>
      </p:sp>
      <p:sp>
        <p:nvSpPr>
          <p:cNvPr id="30722" name="Content Placeholder 2"/>
          <p:cNvSpPr>
            <a:spLocks noGrp="1"/>
          </p:cNvSpPr>
          <p:nvPr>
            <p:ph idx="1"/>
          </p:nvPr>
        </p:nvSpPr>
        <p:spPr/>
        <p:txBody>
          <a:bodyPr/>
          <a:lstStyle/>
          <a:p>
            <a:pPr eaLnBrk="1" hangingPunct="1"/>
            <a:r>
              <a:rPr lang="en-US" i="1" dirty="0" smtClean="0">
                <a:latin typeface="Calibri" charset="0"/>
                <a:ea typeface="ＭＳ Ｐゴシック" charset="0"/>
                <a:cs typeface="ＭＳ Ｐゴシック" charset="0"/>
              </a:rPr>
              <a:t>Man </a:t>
            </a:r>
            <a:r>
              <a:rPr lang="en-US" dirty="0" smtClean="0">
                <a:latin typeface="Calibri" charset="0"/>
                <a:ea typeface="ＭＳ Ｐゴシック" charset="0"/>
                <a:cs typeface="ＭＳ Ｐゴシック" charset="0"/>
              </a:rPr>
              <a:t>(</a:t>
            </a:r>
            <a:r>
              <a:rPr lang="en-US" i="1" dirty="0" smtClean="0">
                <a:latin typeface="Calibri" charset="0"/>
                <a:ea typeface="ＭＳ Ｐゴシック" charset="0"/>
                <a:cs typeface="ＭＳ Ｐゴシック" charset="0"/>
              </a:rPr>
              <a:t>Human Being</a:t>
            </a:r>
            <a:r>
              <a:rPr lang="en-US" dirty="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a living member of species </a:t>
            </a:r>
            <a:r>
              <a:rPr lang="en-US" i="1" dirty="0">
                <a:latin typeface="Calibri" charset="0"/>
                <a:ea typeface="ＭＳ Ｐゴシック" charset="0"/>
                <a:cs typeface="ＭＳ Ｐゴシック" charset="0"/>
              </a:rPr>
              <a:t>homo sapiens; </a:t>
            </a:r>
            <a:r>
              <a:rPr lang="en-US" dirty="0">
                <a:latin typeface="Calibri" charset="0"/>
                <a:ea typeface="ＭＳ Ｐゴシック" charset="0"/>
                <a:cs typeface="ＭＳ Ｐゴシック" charset="0"/>
              </a:rPr>
              <a:t>a particular kind of animal</a:t>
            </a:r>
          </a:p>
          <a:p>
            <a:pPr eaLnBrk="1" hangingPunct="1"/>
            <a:r>
              <a:rPr lang="en-US" i="1" dirty="0">
                <a:latin typeface="Calibri" charset="0"/>
                <a:ea typeface="ＭＳ Ｐゴシック" charset="0"/>
                <a:cs typeface="ＭＳ Ｐゴシック" charset="0"/>
              </a:rPr>
              <a:t>Person</a:t>
            </a: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a thinking intelligent being that has reason and reflection and can consider itself as itself, the same thinking thing, in different times and places </a:t>
            </a:r>
            <a:r>
              <a:rPr lang="en-US" dirty="0">
                <a:latin typeface="Calibri" charset="0"/>
                <a:ea typeface="ＭＳ Ｐゴシック" charset="0"/>
                <a:cs typeface="ＭＳ Ｐゴシック" charset="0"/>
              </a:rPr>
              <a:t>[</a:t>
            </a:r>
            <a:r>
              <a:rPr lang="en-US" i="1" dirty="0">
                <a:latin typeface="Calibri" charset="0"/>
                <a:ea typeface="ＭＳ Ｐゴシック" charset="0"/>
                <a:cs typeface="ＭＳ Ｐゴシック" charset="0"/>
              </a:rPr>
              <a:t>Essay II:XXVII:11</a:t>
            </a:r>
            <a:r>
              <a:rPr lang="en-US" dirty="0">
                <a:latin typeface="Calibri" charset="0"/>
                <a:ea typeface="ＭＳ Ｐゴシック" charset="0"/>
                <a:cs typeface="ＭＳ Ｐゴシック" charset="0"/>
              </a:rPr>
              <a:t>]</a:t>
            </a:r>
          </a:p>
          <a:p>
            <a:pPr eaLnBrk="1" hangingPunct="1"/>
            <a:r>
              <a:rPr lang="en-US" dirty="0">
                <a:latin typeface="Calibri" charset="0"/>
                <a:ea typeface="ＭＳ Ｐゴシック" charset="0"/>
                <a:cs typeface="ＭＳ Ｐゴシック" charset="0"/>
              </a:rPr>
              <a:t>Locke will argue that the concept of </a:t>
            </a:r>
            <a:r>
              <a:rPr lang="en-US" i="1" dirty="0">
                <a:latin typeface="Calibri" charset="0"/>
                <a:ea typeface="ＭＳ Ｐゴシック" charset="0"/>
                <a:cs typeface="ＭＳ Ｐゴシック" charset="0"/>
              </a:rPr>
              <a:t>human being </a:t>
            </a:r>
            <a:r>
              <a:rPr lang="en-US" dirty="0">
                <a:latin typeface="Calibri" charset="0"/>
                <a:ea typeface="ＭＳ Ｐゴシック" charset="0"/>
                <a:cs typeface="ＭＳ Ｐゴシック" charset="0"/>
              </a:rPr>
              <a:t>and </a:t>
            </a:r>
            <a:r>
              <a:rPr lang="en-US" i="1" dirty="0">
                <a:latin typeface="Calibri" charset="0"/>
                <a:ea typeface="ＭＳ Ｐゴシック" charset="0"/>
                <a:cs typeface="ＭＳ Ｐゴシック" charset="0"/>
              </a:rPr>
              <a:t>person</a:t>
            </a:r>
            <a:r>
              <a:rPr lang="en-US" dirty="0">
                <a:latin typeface="Calibri" charset="0"/>
                <a:ea typeface="ＭＳ Ｐゴシック" charset="0"/>
                <a:cs typeface="ＭＳ Ｐゴシック" charset="0"/>
              </a:rPr>
              <a:t> are different (since something can count as a person without being a human) and hence that</a:t>
            </a:r>
          </a:p>
          <a:p>
            <a:pPr eaLnBrk="1" hangingPunct="1"/>
            <a:r>
              <a:rPr lang="en-US" dirty="0">
                <a:latin typeface="Calibri" charset="0"/>
                <a:ea typeface="ＭＳ Ｐゴシック" charset="0"/>
                <a:cs typeface="ＭＳ Ｐゴシック" charset="0"/>
              </a:rPr>
              <a:t>The persistence conditions (criteria for identity-through-time) for persons and human beings are different</a:t>
            </a:r>
          </a:p>
        </p:txBody>
      </p:sp>
    </p:spTree>
    <p:extLst>
      <p:ext uri="{BB962C8B-B14F-4D97-AF65-F5344CB8AC3E}">
        <p14:creationId xmlns:p14="http://schemas.microsoft.com/office/powerpoint/2010/main" val="4114854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The Rational Parrot</a:t>
            </a:r>
          </a:p>
        </p:txBody>
      </p:sp>
      <p:sp>
        <p:nvSpPr>
          <p:cNvPr id="31746" name="Content Placeholder 2"/>
          <p:cNvSpPr>
            <a:spLocks noGrp="1"/>
          </p:cNvSpPr>
          <p:nvPr>
            <p:ph idx="1"/>
          </p:nvPr>
        </p:nvSpPr>
        <p:spPr>
          <a:xfrm>
            <a:off x="457200" y="914400"/>
            <a:ext cx="8229600" cy="5578475"/>
          </a:xfrm>
        </p:spPr>
        <p:txBody>
          <a:bodyPr/>
          <a:lstStyle/>
          <a:p>
            <a:pPr eaLnBrk="1" hangingPunct="1">
              <a:buFont typeface="Arial" charset="0"/>
              <a:buNone/>
            </a:pPr>
            <a:r>
              <a:rPr lang="en-US" sz="2000">
                <a:latin typeface="Calibri" charset="0"/>
                <a:ea typeface="ＭＳ Ｐゴシック" charset="0"/>
                <a:cs typeface="ＭＳ Ｐゴシック" charset="0"/>
              </a:rPr>
              <a:t>	[Prince Maurice told me] </a:t>
            </a:r>
            <a:r>
              <a:rPr lang="en-US" sz="2000" i="1">
                <a:latin typeface="Calibri" charset="0"/>
                <a:ea typeface="ＭＳ Ｐゴシック" charset="0"/>
                <a:cs typeface="ＭＳ Ｐゴシック" charset="0"/>
              </a:rPr>
              <a:t>that he had heard of such an old parrot when he had been at Brazil; and though he believed nothing of it, and it was a good way off, yet he had so much curiosity as to send for it: that it was a very great and a very old one; and when it came first into the room where the prince was, with a great many Dutchmen about him, it said presently, What a company of white men are here! They asked it, what it thought that man was, pointing to the prince. It answered, Some General or other. When they brought it close to him, he asked it, D'ou venez-vous? It answered, De Marinnan. The Prince, A qui estes-vous? The Parrot, A un Portugais. The Prince, Que fais-tu la? Parrot, Je garde les poulles. The Prince laughed, and said, Vous gardez les poulles? The Parrot answered, Oui, moi; et je scai bien faire; and made the chuck four or five times that people use to make to chickens when they call them. I set down the words of this worthy dialogue in French, just as Prince Maurice said them to me. I asked him in what language the parrot spoke, and he said in Brazilian. I asked whether he understood Brazilian; he said No, but he had taken care to have two interpreters by him, the one a Dutchman that spoke Brazilian, and the other a Brazilian that spoke Dutch</a:t>
            </a:r>
          </a:p>
        </p:txBody>
      </p:sp>
    </p:spTree>
    <p:extLst>
      <p:ext uri="{BB962C8B-B14F-4D97-AF65-F5344CB8AC3E}">
        <p14:creationId xmlns:p14="http://schemas.microsoft.com/office/powerpoint/2010/main" val="29483818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460"/>
            <a:ext cx="8507413" cy="869816"/>
          </a:xfrm>
        </p:spPr>
        <p:txBody>
          <a:bodyPr>
            <a:normAutofit fontScale="90000"/>
          </a:bodyPr>
          <a:lstStyle/>
          <a:p>
            <a:pPr eaLnBrk="1" hangingPunct="1">
              <a:defRPr/>
            </a:pPr>
            <a:r>
              <a:rPr lang="en-US" sz="4000" dirty="0">
                <a:latin typeface="Calibri" charset="0"/>
                <a:ea typeface="ＭＳ Ｐゴシック" charset="0"/>
                <a:cs typeface="ＭＳ Ｐゴシック" charset="0"/>
              </a:rPr>
              <a:t>Humanness </a:t>
            </a:r>
            <a:r>
              <a:rPr lang="en-US" sz="4000" dirty="0" smtClean="0">
                <a:latin typeface="Calibri" charset="0"/>
                <a:ea typeface="ＭＳ Ｐゴシック" charset="0"/>
                <a:cs typeface="ＭＳ Ｐゴシック" charset="0"/>
              </a:rPr>
              <a:t>not </a:t>
            </a:r>
            <a:r>
              <a:rPr lang="en-US" sz="4000" dirty="0">
                <a:latin typeface="Calibri" charset="0"/>
                <a:ea typeface="ＭＳ Ｐゴシック" charset="0"/>
                <a:cs typeface="ＭＳ Ｐゴシック" charset="0"/>
              </a:rPr>
              <a:t>necessary for personhood</a:t>
            </a:r>
          </a:p>
        </p:txBody>
      </p:sp>
      <p:sp>
        <p:nvSpPr>
          <p:cNvPr id="32770" name="Content Placeholder 2"/>
          <p:cNvSpPr>
            <a:spLocks noGrp="1"/>
          </p:cNvSpPr>
          <p:nvPr>
            <p:ph idx="1"/>
          </p:nvPr>
        </p:nvSpPr>
        <p:spPr>
          <a:xfrm>
            <a:off x="254000" y="913912"/>
            <a:ext cx="5308600" cy="5578475"/>
          </a:xfrm>
        </p:spPr>
        <p:txBody>
          <a:bodyPr>
            <a:normAutofit/>
          </a:bodyPr>
          <a:lstStyle/>
          <a:p>
            <a:pPr eaLnBrk="1" hangingPunct="1">
              <a:lnSpc>
                <a:spcPct val="90000"/>
              </a:lnSpc>
            </a:pPr>
            <a:r>
              <a:rPr lang="en-US" dirty="0">
                <a:latin typeface="Calibri" charset="0"/>
                <a:ea typeface="ＭＳ Ｐゴシック" charset="0"/>
                <a:cs typeface="ＭＳ Ｐゴシック" charset="0"/>
              </a:rPr>
              <a:t>On Locke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account the Rational Parrot would be a </a:t>
            </a:r>
            <a:r>
              <a:rPr lang="en-US" altLang="ja-JP" i="1" dirty="0">
                <a:latin typeface="Calibri" charset="0"/>
                <a:ea typeface="ＭＳ Ｐゴシック" charset="0"/>
                <a:cs typeface="ＭＳ Ｐゴシック" charset="0"/>
              </a:rPr>
              <a:t>person</a:t>
            </a:r>
            <a:r>
              <a:rPr lang="en-US" altLang="ja-JP" dirty="0">
                <a:latin typeface="Calibri" charset="0"/>
                <a:ea typeface="ＭＳ Ｐゴシック" charset="0"/>
                <a:cs typeface="ＭＳ Ｐゴシック" charset="0"/>
              </a:rPr>
              <a:t> in the relevant sense</a:t>
            </a:r>
          </a:p>
          <a:p>
            <a:pPr eaLnBrk="1" hangingPunct="1">
              <a:lnSpc>
                <a:spcPct val="90000"/>
              </a:lnSpc>
            </a:pPr>
            <a:r>
              <a:rPr lang="en-US" dirty="0">
                <a:latin typeface="Calibri" charset="0"/>
                <a:ea typeface="ＭＳ Ｐゴシック" charset="0"/>
                <a:cs typeface="ＭＳ Ｐゴシック" charset="0"/>
              </a:rPr>
              <a:t>So being human is not a necessary condition for being a </a:t>
            </a:r>
            <a:r>
              <a:rPr lang="en-US" i="1" dirty="0">
                <a:latin typeface="Calibri" charset="0"/>
                <a:ea typeface="ＭＳ Ｐゴシック" charset="0"/>
                <a:cs typeface="ＭＳ Ｐゴシック" charset="0"/>
              </a:rPr>
              <a:t>person</a:t>
            </a: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Therefore the persistence conditions for </a:t>
            </a:r>
            <a:r>
              <a:rPr lang="en-US" i="1" dirty="0">
                <a:latin typeface="Calibri" charset="0"/>
                <a:ea typeface="ＭＳ Ｐゴシック" charset="0"/>
                <a:cs typeface="ＭＳ Ｐゴシック" charset="0"/>
              </a:rPr>
              <a:t>person</a:t>
            </a: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different from persistence conditions for </a:t>
            </a:r>
            <a:r>
              <a:rPr lang="en-US" i="1" dirty="0" smtClean="0">
                <a:latin typeface="Calibri" charset="0"/>
                <a:ea typeface="ＭＳ Ｐゴシック" charset="0"/>
                <a:cs typeface="ＭＳ Ｐゴシック" charset="0"/>
              </a:rPr>
              <a:t>man</a:t>
            </a:r>
            <a:r>
              <a:rPr lang="en-US" dirty="0" smtClean="0">
                <a:latin typeface="Calibri" charset="0"/>
                <a:ea typeface="ＭＳ Ｐゴシック" charset="0"/>
                <a:cs typeface="ＭＳ Ｐゴシック" charset="0"/>
              </a:rPr>
              <a:t> (i.e. </a:t>
            </a:r>
            <a:r>
              <a:rPr lang="en-US" i="1" dirty="0" smtClean="0">
                <a:latin typeface="Calibri" charset="0"/>
                <a:ea typeface="ＭＳ Ｐゴシック" charset="0"/>
                <a:cs typeface="ＭＳ Ｐゴシック" charset="0"/>
              </a:rPr>
              <a:t>human being)</a:t>
            </a:r>
            <a:endParaRPr lang="en-US" dirty="0">
              <a:latin typeface="Calibri" charset="0"/>
              <a:ea typeface="ＭＳ Ｐゴシック" charset="0"/>
              <a:cs typeface="ＭＳ Ｐゴシック" charset="0"/>
            </a:endParaRPr>
          </a:p>
          <a:p>
            <a:pPr lvl="1" eaLnBrk="1" hangingPunct="1">
              <a:lnSpc>
                <a:spcPct val="90000"/>
              </a:lnSpc>
            </a:pPr>
            <a:r>
              <a:rPr lang="en-US" dirty="0">
                <a:latin typeface="Calibri" charset="0"/>
                <a:ea typeface="ＭＳ Ｐゴシック" charset="0"/>
              </a:rPr>
              <a:t>Human beings may survive the persons with which they coincide</a:t>
            </a:r>
          </a:p>
          <a:p>
            <a:pPr lvl="1" eaLnBrk="1" hangingPunct="1">
              <a:lnSpc>
                <a:spcPct val="90000"/>
              </a:lnSpc>
            </a:pPr>
            <a:r>
              <a:rPr lang="en-US" dirty="0">
                <a:latin typeface="Calibri" charset="0"/>
                <a:ea typeface="ＭＳ Ｐゴシック" charset="0"/>
              </a:rPr>
              <a:t>Persons may survive the human beings with which they coincide</a:t>
            </a: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95950" y="1371600"/>
            <a:ext cx="326866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0479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Sortals</a:t>
            </a:r>
            <a:r>
              <a:rPr lang="en-US" dirty="0" smtClean="0"/>
              <a:t> Convey Identity Criteria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The complex idea we use when classifying a thing as being of a certain kind also determines what it is for a thing of that kind to continue in existence. </a:t>
            </a:r>
            <a:r>
              <a:rPr lang="en-US" dirty="0" smtClean="0"/>
              <a:t>(</a:t>
            </a:r>
            <a:r>
              <a:rPr lang="en-US" i="1" dirty="0" smtClean="0"/>
              <a:t>Essay</a:t>
            </a:r>
            <a:r>
              <a:rPr lang="en-US" dirty="0" smtClean="0"/>
              <a:t> II:xvii:29)</a:t>
            </a:r>
          </a:p>
          <a:p>
            <a:r>
              <a:rPr lang="en-US" b="1" dirty="0" err="1" smtClean="0"/>
              <a:t>Sortal</a:t>
            </a:r>
            <a:r>
              <a:rPr lang="en-US" b="1" dirty="0" smtClean="0"/>
              <a:t>: </a:t>
            </a:r>
            <a:r>
              <a:rPr lang="en-US" dirty="0" smtClean="0"/>
              <a:t>a +count noun that conveys identity criteria</a:t>
            </a:r>
          </a:p>
          <a:p>
            <a:pPr lvl="1"/>
            <a:r>
              <a:rPr lang="en-US" i="1" dirty="0" smtClean="0"/>
              <a:t>spirit</a:t>
            </a:r>
            <a:r>
              <a:rPr lang="en-US" dirty="0" smtClean="0"/>
              <a:t>, </a:t>
            </a:r>
            <a:r>
              <a:rPr lang="en-US" i="1" dirty="0" smtClean="0"/>
              <a:t>man</a:t>
            </a:r>
            <a:r>
              <a:rPr lang="en-US" dirty="0" smtClean="0"/>
              <a:t>, and </a:t>
            </a:r>
            <a:r>
              <a:rPr lang="en-US" i="1" dirty="0" smtClean="0"/>
              <a:t>person</a:t>
            </a:r>
            <a:r>
              <a:rPr lang="en-US" dirty="0" smtClean="0"/>
              <a:t> are </a:t>
            </a:r>
            <a:r>
              <a:rPr lang="en-US" dirty="0" err="1" smtClean="0"/>
              <a:t>sortals</a:t>
            </a:r>
            <a:r>
              <a:rPr lang="en-US" dirty="0"/>
              <a:t> </a:t>
            </a:r>
            <a:r>
              <a:rPr lang="en-US" dirty="0" smtClean="0"/>
              <a:t>that</a:t>
            </a:r>
          </a:p>
          <a:p>
            <a:pPr lvl="1"/>
            <a:r>
              <a:rPr lang="en-US" dirty="0" smtClean="0"/>
              <a:t>convey different identity criteria</a:t>
            </a:r>
          </a:p>
          <a:p>
            <a:r>
              <a:rPr lang="en-US" dirty="0" smtClean="0"/>
              <a:t>In ordinary cases persons and human beings coincide but</a:t>
            </a:r>
          </a:p>
          <a:p>
            <a:r>
              <a:rPr lang="en-US" dirty="0" smtClean="0"/>
              <a:t>Locke will produce puzzle cases to pump the intuition that it </a:t>
            </a:r>
            <a:r>
              <a:rPr lang="en-US" dirty="0" err="1" smtClean="0"/>
              <a:t>ain’t</a:t>
            </a:r>
            <a:r>
              <a:rPr lang="en-US" dirty="0" smtClean="0"/>
              <a:t> necessarily so!</a:t>
            </a:r>
            <a:endParaRPr lang="en-US" dirty="0"/>
          </a:p>
        </p:txBody>
      </p:sp>
    </p:spTree>
    <p:extLst>
      <p:ext uri="{BB962C8B-B14F-4D97-AF65-F5344CB8AC3E}">
        <p14:creationId xmlns:p14="http://schemas.microsoft.com/office/powerpoint/2010/main" val="240256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Sortals and Identity Criteria</a:t>
            </a:r>
          </a:p>
        </p:txBody>
      </p:sp>
      <p:sp>
        <p:nvSpPr>
          <p:cNvPr id="24578" name="Content Placeholder 2"/>
          <p:cNvSpPr>
            <a:spLocks noGrp="1"/>
          </p:cNvSpPr>
          <p:nvPr>
            <p:ph idx="1"/>
          </p:nvPr>
        </p:nvSpPr>
        <p:spPr>
          <a:xfrm>
            <a:off x="228600" y="1143000"/>
            <a:ext cx="8686800" cy="5578475"/>
          </a:xfrm>
        </p:spPr>
        <p:txBody>
          <a:bodyPr/>
          <a:lstStyle/>
          <a:p>
            <a:pPr eaLnBrk="1" hangingPunct="1"/>
            <a:r>
              <a:rPr lang="en-US" dirty="0">
                <a:latin typeface="Calibri" charset="0"/>
                <a:ea typeface="ＭＳ Ｐゴシック" charset="0"/>
                <a:cs typeface="ＭＳ Ｐゴシック" charset="0"/>
              </a:rPr>
              <a:t>What, if anything, is the connection between criteria for being an F and criteria for F-identity, understood as persistence conditions for </a:t>
            </a:r>
            <a:r>
              <a:rPr lang="en-US" dirty="0" err="1">
                <a:latin typeface="Calibri" charset="0"/>
                <a:ea typeface="ＭＳ Ｐゴシック" charset="0"/>
                <a:cs typeface="ＭＳ Ｐゴシック" charset="0"/>
              </a:rPr>
              <a:t>Fs</a:t>
            </a:r>
            <a:r>
              <a:rPr lang="en-US" dirty="0">
                <a:latin typeface="Calibri" charset="0"/>
                <a:ea typeface="ＭＳ Ｐゴシック" charset="0"/>
                <a:cs typeface="ＭＳ Ｐゴシック" charset="0"/>
              </a:rPr>
              <a:t>?</a:t>
            </a:r>
          </a:p>
          <a:p>
            <a:pPr eaLnBrk="1" hangingPunct="1"/>
            <a:r>
              <a:rPr lang="en-US" dirty="0">
                <a:latin typeface="Calibri" charset="0"/>
                <a:ea typeface="ＭＳ Ｐゴシック" charset="0"/>
                <a:cs typeface="ＭＳ Ｐゴシック" charset="0"/>
              </a:rPr>
              <a:t>According to the traditional view, to understand a </a:t>
            </a:r>
            <a:r>
              <a:rPr lang="en-US" i="1" dirty="0" err="1">
                <a:latin typeface="Calibri" charset="0"/>
                <a:ea typeface="ＭＳ Ｐゴシック" charset="0"/>
                <a:cs typeface="ＭＳ Ｐゴシック" charset="0"/>
              </a:rPr>
              <a:t>sortal</a:t>
            </a:r>
            <a:r>
              <a:rPr lang="en-US" i="1" dirty="0">
                <a:latin typeface="Calibri" charset="0"/>
                <a:ea typeface="ＭＳ Ｐゴシック" charset="0"/>
                <a:cs typeface="ＭＳ Ｐゴシック" charset="0"/>
              </a:rPr>
              <a:t> term, </a:t>
            </a:r>
            <a:r>
              <a:rPr lang="en-US" dirty="0">
                <a:latin typeface="Calibri" charset="0"/>
                <a:ea typeface="ＭＳ Ｐゴシック" charset="0"/>
                <a:cs typeface="ＭＳ Ｐゴシック" charset="0"/>
              </a:rPr>
              <a:t>F, is precisely to understand how to trace </a:t>
            </a:r>
            <a:r>
              <a:rPr lang="en-US" dirty="0" err="1">
                <a:latin typeface="Calibri" charset="0"/>
                <a:ea typeface="ＭＳ Ｐゴシック" charset="0"/>
                <a:cs typeface="ＭＳ Ｐゴシック" charset="0"/>
              </a:rPr>
              <a:t>Fs</a:t>
            </a:r>
            <a:r>
              <a:rPr lang="en-US" dirty="0">
                <a:latin typeface="Calibri" charset="0"/>
                <a:ea typeface="ＭＳ Ｐゴシック" charset="0"/>
                <a:cs typeface="ＭＳ Ｐゴシック" charset="0"/>
              </a:rPr>
              <a:t> through space and time in at least normal cases</a:t>
            </a:r>
          </a:p>
          <a:p>
            <a:pPr lvl="1" eaLnBrk="1" hangingPunct="1"/>
            <a:r>
              <a:rPr lang="en-US" dirty="0">
                <a:latin typeface="Calibri" charset="0"/>
                <a:ea typeface="ＭＳ Ｐゴシック" charset="0"/>
              </a:rPr>
              <a:t>Example: If I understand the </a:t>
            </a:r>
            <a:r>
              <a:rPr lang="en-US" dirty="0" err="1">
                <a:latin typeface="Calibri" charset="0"/>
                <a:ea typeface="ＭＳ Ｐゴシック" charset="0"/>
              </a:rPr>
              <a:t>sortal</a:t>
            </a:r>
            <a:r>
              <a:rPr lang="en-US" dirty="0">
                <a:latin typeface="Calibri" charset="0"/>
                <a:ea typeface="ＭＳ Ｐゴシック" charset="0"/>
              </a:rPr>
              <a:t> </a:t>
            </a:r>
            <a:r>
              <a:rPr lang="en-US" i="1" dirty="0">
                <a:latin typeface="Calibri" charset="0"/>
                <a:ea typeface="ＭＳ Ｐゴシック" charset="0"/>
              </a:rPr>
              <a:t>river</a:t>
            </a:r>
            <a:r>
              <a:rPr lang="en-US" dirty="0">
                <a:latin typeface="Calibri" charset="0"/>
                <a:ea typeface="ＭＳ Ｐゴシック" charset="0"/>
              </a:rPr>
              <a:t> I should be in principle able to determine whether different waters in which I step are both (spatial or temporal) parts of the River </a:t>
            </a:r>
            <a:r>
              <a:rPr lang="en-US" dirty="0" err="1">
                <a:latin typeface="Calibri" charset="0"/>
                <a:ea typeface="ＭＳ Ｐゴシック" charset="0"/>
              </a:rPr>
              <a:t>Cäyster</a:t>
            </a:r>
            <a:endParaRPr lang="en-US" dirty="0">
              <a:latin typeface="Calibri" charset="0"/>
              <a:ea typeface="ＭＳ Ｐゴシック" charset="0"/>
            </a:endParaRPr>
          </a:p>
          <a:p>
            <a:pPr lvl="1" eaLnBrk="1" hangingPunct="1"/>
            <a:r>
              <a:rPr lang="en-US" dirty="0">
                <a:latin typeface="Calibri" charset="0"/>
                <a:ea typeface="ＭＳ Ｐゴシック" charset="0"/>
              </a:rPr>
              <a:t>Example: to understand our criterion for personal identity through time, we need to understand what it is to be a </a:t>
            </a:r>
            <a:r>
              <a:rPr lang="en-US" i="1" dirty="0">
                <a:latin typeface="Calibri" charset="0"/>
                <a:ea typeface="ＭＳ Ｐゴシック" charset="0"/>
              </a:rPr>
              <a:t>person</a:t>
            </a:r>
            <a:r>
              <a:rPr lang="en-US" dirty="0">
                <a:latin typeface="Calibri" charset="0"/>
                <a:ea typeface="ＭＳ Ｐゴシック" charset="0"/>
              </a:rPr>
              <a:t> </a:t>
            </a:r>
          </a:p>
        </p:txBody>
      </p:sp>
    </p:spTree>
    <p:extLst>
      <p:ext uri="{BB962C8B-B14F-4D97-AF65-F5344CB8AC3E}">
        <p14:creationId xmlns:p14="http://schemas.microsoft.com/office/powerpoint/2010/main" val="2369817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F-hood and F-identity</a:t>
            </a:r>
          </a:p>
        </p:txBody>
      </p:sp>
      <p:sp>
        <p:nvSpPr>
          <p:cNvPr id="25602" name="Content Placeholder 2"/>
          <p:cNvSpPr>
            <a:spLocks noGrp="1"/>
          </p:cNvSpPr>
          <p:nvPr>
            <p:ph idx="1"/>
          </p:nvPr>
        </p:nvSpPr>
        <p:spPr/>
        <p:txBody>
          <a:bodyPr/>
          <a:lstStyle/>
          <a:p>
            <a:pPr eaLnBrk="1" hangingPunct="1">
              <a:lnSpc>
                <a:spcPct val="90000"/>
              </a:lnSpc>
            </a:pPr>
            <a:r>
              <a:rPr lang="en-US" dirty="0">
                <a:latin typeface="Calibri" charset="0"/>
                <a:ea typeface="ＭＳ Ｐゴシック" charset="0"/>
                <a:cs typeface="ＭＳ Ｐゴシック" charset="0"/>
              </a:rPr>
              <a:t>Locke argues that we get confused about persistence conditions for </a:t>
            </a:r>
            <a:r>
              <a:rPr lang="en-US" dirty="0" err="1">
                <a:latin typeface="Calibri" charset="0"/>
                <a:ea typeface="ＭＳ Ｐゴシック" charset="0"/>
                <a:cs typeface="ＭＳ Ｐゴシック" charset="0"/>
              </a:rPr>
              <a:t>spatio</a:t>
            </a:r>
            <a:r>
              <a:rPr lang="en-US" dirty="0">
                <a:latin typeface="Calibri" charset="0"/>
                <a:ea typeface="ＭＳ Ｐゴシック" charset="0"/>
                <a:cs typeface="ＭＳ Ｐゴシック" charset="0"/>
              </a:rPr>
              <a:t>-temporal objects because we literally don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know what we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talking about</a:t>
            </a:r>
          </a:p>
          <a:p>
            <a:pPr eaLnBrk="1" hangingPunct="1">
              <a:lnSpc>
                <a:spcPct val="90000"/>
              </a:lnSpc>
            </a:pPr>
            <a:r>
              <a:rPr lang="en-US" dirty="0">
                <a:latin typeface="Calibri" charset="0"/>
                <a:ea typeface="ＭＳ Ｐゴシック" charset="0"/>
                <a:cs typeface="ＭＳ Ｐゴシック" charset="0"/>
              </a:rPr>
              <a:t>At any given time, a </a:t>
            </a:r>
            <a:r>
              <a:rPr lang="en-US" dirty="0" err="1">
                <a:latin typeface="Calibri" charset="0"/>
                <a:ea typeface="ＭＳ Ｐゴシック" charset="0"/>
                <a:cs typeface="ＭＳ Ｐゴシック" charset="0"/>
              </a:rPr>
              <a:t>spatio</a:t>
            </a:r>
            <a:r>
              <a:rPr lang="en-US" dirty="0">
                <a:latin typeface="Calibri" charset="0"/>
                <a:ea typeface="ＭＳ Ｐゴシック" charset="0"/>
                <a:cs typeface="ＭＳ Ｐゴシック" charset="0"/>
              </a:rPr>
              <a:t>-temporal region may be occupied by different objects of different kinds</a:t>
            </a:r>
          </a:p>
          <a:p>
            <a:pPr lvl="1" eaLnBrk="1" hangingPunct="1">
              <a:lnSpc>
                <a:spcPct val="90000"/>
              </a:lnSpc>
            </a:pPr>
            <a:r>
              <a:rPr lang="en-US" dirty="0">
                <a:latin typeface="Calibri" charset="0"/>
                <a:ea typeface="ＭＳ Ｐゴシック" charset="0"/>
              </a:rPr>
              <a:t>Example: an oak tree and the mass of matter that constitutes it</a:t>
            </a:r>
          </a:p>
          <a:p>
            <a:pPr lvl="1" eaLnBrk="1" hangingPunct="1">
              <a:lnSpc>
                <a:spcPct val="90000"/>
              </a:lnSpc>
            </a:pPr>
            <a:r>
              <a:rPr lang="en-US" dirty="0">
                <a:latin typeface="Calibri" charset="0"/>
                <a:ea typeface="ＭＳ Ｐゴシック" charset="0"/>
              </a:rPr>
              <a:t>Example: a statue and the lump of clay of which it</a:t>
            </a:r>
            <a:r>
              <a:rPr lang="ja-JP" altLang="en-US" dirty="0">
                <a:latin typeface="Calibri" charset="0"/>
                <a:ea typeface="ＭＳ Ｐゴシック" charset="0"/>
              </a:rPr>
              <a:t>’</a:t>
            </a:r>
            <a:r>
              <a:rPr lang="en-US" altLang="ja-JP" dirty="0">
                <a:latin typeface="Calibri" charset="0"/>
                <a:ea typeface="ＭＳ Ｐゴシック" charset="0"/>
              </a:rPr>
              <a:t>s composed</a:t>
            </a:r>
          </a:p>
          <a:p>
            <a:pPr eaLnBrk="1" hangingPunct="1">
              <a:lnSpc>
                <a:spcPct val="90000"/>
              </a:lnSpc>
            </a:pPr>
            <a:r>
              <a:rPr lang="en-US" dirty="0">
                <a:latin typeface="Calibri" charset="0"/>
                <a:ea typeface="ＭＳ Ｐゴシック" charset="0"/>
                <a:cs typeface="ＭＳ Ｐゴシック" charset="0"/>
              </a:rPr>
              <a:t>To answer questions about an object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identity we need to know </a:t>
            </a:r>
            <a:r>
              <a:rPr lang="en-US" altLang="ja-JP" i="1" dirty="0">
                <a:latin typeface="Calibri" charset="0"/>
                <a:ea typeface="ＭＳ Ｐゴシック" charset="0"/>
                <a:cs typeface="ＭＳ Ｐゴシック" charset="0"/>
              </a:rPr>
              <a:t>which</a:t>
            </a:r>
            <a:r>
              <a:rPr lang="en-US" altLang="ja-JP" dirty="0">
                <a:latin typeface="Calibri" charset="0"/>
                <a:ea typeface="ＭＳ Ｐゴシック" charset="0"/>
                <a:cs typeface="ＭＳ Ｐゴシック" charset="0"/>
              </a:rPr>
              <a:t> object we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talking about</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235256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271463"/>
            <a:ext cx="9144000" cy="542925"/>
          </a:xfrm>
        </p:spPr>
        <p:txBody>
          <a:bodyPr>
            <a:normAutofit fontScale="90000"/>
          </a:bodyPr>
          <a:lstStyle/>
          <a:p>
            <a:pPr eaLnBrk="1" hangingPunct="1"/>
            <a:r>
              <a:rPr lang="en-US">
                <a:latin typeface="Calibri" charset="0"/>
                <a:ea typeface="ＭＳ Ｐゴシック" charset="0"/>
                <a:cs typeface="ＭＳ Ｐゴシック" charset="0"/>
              </a:rPr>
              <a:t>What are we talking about?</a:t>
            </a:r>
          </a:p>
        </p:txBody>
      </p:sp>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956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descr="Horizontal brick"/>
          <p:cNvSpPr>
            <a:spLocks noChangeArrowheads="1"/>
          </p:cNvSpPr>
          <p:nvPr/>
        </p:nvSpPr>
        <p:spPr bwMode="auto">
          <a:xfrm>
            <a:off x="2057400" y="1295400"/>
            <a:ext cx="4876800" cy="3048000"/>
          </a:xfrm>
          <a:prstGeom prst="rect">
            <a:avLst/>
          </a:prstGeom>
          <a:pattFill prst="horzBrick">
            <a:fgClr>
              <a:schemeClr val="bg1"/>
            </a:fgClr>
            <a:bgClr>
              <a:srgbClr val="800000"/>
            </a:bgClr>
          </a:pattFill>
          <a:ln w="9525">
            <a:solidFill>
              <a:schemeClr val="tx1"/>
            </a:solidFill>
            <a:miter lim="800000"/>
            <a:headEnd/>
            <a:tailEnd/>
          </a:ln>
        </p:spPr>
        <p:txBody>
          <a:bodyPr wrap="none" anchor="ctr"/>
          <a:lstStyle/>
          <a:p>
            <a:endParaRPr lang="en-US">
              <a:latin typeface="Calibri" charset="0"/>
            </a:endParaRPr>
          </a:p>
        </p:txBody>
      </p:sp>
      <p:sp>
        <p:nvSpPr>
          <p:cNvPr id="26628" name="Text Box 6"/>
          <p:cNvSpPr txBox="1">
            <a:spLocks noChangeArrowheads="1"/>
          </p:cNvSpPr>
          <p:nvPr/>
        </p:nvSpPr>
        <p:spPr bwMode="auto">
          <a:xfrm>
            <a:off x="990600" y="4724400"/>
            <a:ext cx="7391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spcAft>
                <a:spcPts val="600"/>
              </a:spcAft>
            </a:pPr>
            <a:r>
              <a:rPr lang="en-US">
                <a:latin typeface="Gill Sans" charset="0"/>
                <a:cs typeface="Gill Sans" charset="0"/>
              </a:rPr>
              <a:t>That </a:t>
            </a:r>
            <a:r>
              <a:rPr lang="en-US" i="1">
                <a:latin typeface="Gill Sans" charset="0"/>
                <a:cs typeface="Gill Sans" charset="0"/>
              </a:rPr>
              <a:t>wall</a:t>
            </a:r>
            <a:r>
              <a:rPr lang="en-US">
                <a:latin typeface="Gill Sans" charset="0"/>
                <a:cs typeface="Gill Sans" charset="0"/>
              </a:rPr>
              <a:t>, that </a:t>
            </a:r>
            <a:r>
              <a:rPr lang="en-US" i="1">
                <a:latin typeface="Gill Sans" charset="0"/>
                <a:cs typeface="Gill Sans" charset="0"/>
              </a:rPr>
              <a:t>building</a:t>
            </a:r>
            <a:r>
              <a:rPr lang="en-US">
                <a:latin typeface="Gill Sans" charset="0"/>
                <a:cs typeface="Gill Sans" charset="0"/>
              </a:rPr>
              <a:t> or the </a:t>
            </a:r>
            <a:r>
              <a:rPr lang="en-US" i="1">
                <a:latin typeface="Gill Sans" charset="0"/>
                <a:cs typeface="Gill Sans" charset="0"/>
              </a:rPr>
              <a:t>brick?</a:t>
            </a:r>
          </a:p>
          <a:p>
            <a:pPr eaLnBrk="1" hangingPunct="1">
              <a:spcBef>
                <a:spcPct val="50000"/>
              </a:spcBef>
              <a:spcAft>
                <a:spcPts val="600"/>
              </a:spcAft>
            </a:pPr>
            <a:r>
              <a:rPr lang="en-US">
                <a:latin typeface="Gill Sans" charset="0"/>
                <a:cs typeface="Gill Sans" charset="0"/>
              </a:rPr>
              <a:t>To determine identity conditions, how far the thing we</a:t>
            </a:r>
            <a:r>
              <a:rPr lang="ja-JP" altLang="en-US">
                <a:latin typeface="Gill Sans" charset="0"/>
                <a:cs typeface="Gill Sans" charset="0"/>
              </a:rPr>
              <a:t>’</a:t>
            </a:r>
            <a:r>
              <a:rPr lang="en-US" altLang="ja-JP">
                <a:latin typeface="Gill Sans" charset="0"/>
                <a:cs typeface="Gill Sans" charset="0"/>
              </a:rPr>
              <a:t>re talking about spreads, we need to specify a </a:t>
            </a:r>
            <a:r>
              <a:rPr lang="en-US" altLang="ja-JP" i="1">
                <a:latin typeface="Gill Sans" charset="0"/>
                <a:cs typeface="Gill Sans" charset="0"/>
              </a:rPr>
              <a:t>sortal</a:t>
            </a:r>
            <a:endParaRPr lang="en-US">
              <a:latin typeface="Gill Sans" charset="0"/>
              <a:cs typeface="Gill Sans" charset="0"/>
            </a:endParaRPr>
          </a:p>
        </p:txBody>
      </p:sp>
    </p:spTree>
    <p:extLst>
      <p:ext uri="{BB962C8B-B14F-4D97-AF65-F5344CB8AC3E}">
        <p14:creationId xmlns:p14="http://schemas.microsoft.com/office/powerpoint/2010/main" val="900760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p:txBody>
          <a:bodyPr/>
          <a:lstStyle/>
          <a:p>
            <a:pPr eaLnBrk="1" hangingPunct="1"/>
            <a:r>
              <a:rPr lang="en-US">
                <a:latin typeface="Calibri" charset="0"/>
                <a:ea typeface="ＭＳ Ｐゴシック" charset="0"/>
                <a:cs typeface="ＭＳ Ｐゴシック" charset="0"/>
              </a:rPr>
              <a:t>Stepping twice in the same </a:t>
            </a:r>
            <a:r>
              <a:rPr lang="en-US" i="1">
                <a:latin typeface="Calibri" charset="0"/>
                <a:ea typeface="ＭＳ Ｐゴシック" charset="0"/>
                <a:cs typeface="ＭＳ Ｐゴシック" charset="0"/>
              </a:rPr>
              <a:t>what?</a:t>
            </a:r>
            <a:endParaRPr lang="en-US">
              <a:latin typeface="Calibri" charset="0"/>
              <a:ea typeface="ＭＳ Ｐゴシック" charset="0"/>
              <a:cs typeface="ＭＳ Ｐゴシック" charset="0"/>
            </a:endParaRPr>
          </a:p>
        </p:txBody>
      </p:sp>
      <p:grpSp>
        <p:nvGrpSpPr>
          <p:cNvPr id="28674" name="Group 16"/>
          <p:cNvGrpSpPr>
            <a:grpSpLocks/>
          </p:cNvGrpSpPr>
          <p:nvPr/>
        </p:nvGrpSpPr>
        <p:grpSpPr bwMode="auto">
          <a:xfrm>
            <a:off x="71438" y="2141538"/>
            <a:ext cx="8726487" cy="3321050"/>
            <a:chOff x="624629" y="1295400"/>
            <a:chExt cx="16865756" cy="3690723"/>
          </a:xfrm>
        </p:grpSpPr>
        <p:sp>
          <p:nvSpPr>
            <p:cNvPr id="28683" name="Freeform 17"/>
            <p:cNvSpPr>
              <a:spLocks/>
            </p:cNvSpPr>
            <p:nvPr/>
          </p:nvSpPr>
          <p:spPr bwMode="auto">
            <a:xfrm>
              <a:off x="1828800" y="1447800"/>
              <a:ext cx="4737100" cy="1049338"/>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4" name="Freeform 18"/>
            <p:cNvSpPr>
              <a:spLocks/>
            </p:cNvSpPr>
            <p:nvPr/>
          </p:nvSpPr>
          <p:spPr bwMode="auto">
            <a:xfrm>
              <a:off x="1828800" y="2438400"/>
              <a:ext cx="4889500" cy="1049338"/>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5" name="Freeform 19"/>
            <p:cNvSpPr>
              <a:spLocks/>
            </p:cNvSpPr>
            <p:nvPr/>
          </p:nvSpPr>
          <p:spPr bwMode="auto">
            <a:xfrm>
              <a:off x="1828800" y="3429000"/>
              <a:ext cx="4660900" cy="1049338"/>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6" name="Line 8"/>
            <p:cNvSpPr>
              <a:spLocks noChangeShapeType="1"/>
            </p:cNvSpPr>
            <p:nvPr/>
          </p:nvSpPr>
          <p:spPr bwMode="auto">
            <a:xfrm flipV="1">
              <a:off x="1262466" y="1371600"/>
              <a:ext cx="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9"/>
            <p:cNvSpPr>
              <a:spLocks noChangeShapeType="1"/>
            </p:cNvSpPr>
            <p:nvPr/>
          </p:nvSpPr>
          <p:spPr bwMode="auto">
            <a:xfrm rot="5400000" flipV="1">
              <a:off x="9349087" y="-3362212"/>
              <a:ext cx="54686" cy="162279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8" name="Text Box 10"/>
            <p:cNvSpPr txBox="1">
              <a:spLocks noChangeArrowheads="1"/>
            </p:cNvSpPr>
            <p:nvPr/>
          </p:nvSpPr>
          <p:spPr bwMode="auto">
            <a:xfrm rot="-5400000">
              <a:off x="508742" y="2844968"/>
              <a:ext cx="56832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Calibri" charset="0"/>
                </a:rPr>
                <a:t>time</a:t>
              </a:r>
              <a:endParaRPr lang="en-US" sz="1200">
                <a:latin typeface="Calibri" charset="0"/>
              </a:endParaRPr>
            </a:p>
          </p:txBody>
        </p:sp>
        <p:sp>
          <p:nvSpPr>
            <p:cNvPr id="28689" name="Text Box 11"/>
            <p:cNvSpPr txBox="1">
              <a:spLocks noChangeArrowheads="1"/>
            </p:cNvSpPr>
            <p:nvPr/>
          </p:nvSpPr>
          <p:spPr bwMode="auto">
            <a:xfrm>
              <a:off x="8707739" y="4636414"/>
              <a:ext cx="1683467" cy="34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Calibri" charset="0"/>
                </a:rPr>
                <a:t>space</a:t>
              </a:r>
              <a:endParaRPr lang="en-US" sz="1200">
                <a:latin typeface="Calibri" charset="0"/>
              </a:endParaRPr>
            </a:p>
          </p:txBody>
        </p:sp>
        <p:sp>
          <p:nvSpPr>
            <p:cNvPr id="28690" name="AutoShape 12"/>
            <p:cNvSpPr>
              <a:spLocks noChangeArrowheads="1"/>
            </p:cNvSpPr>
            <p:nvPr/>
          </p:nvSpPr>
          <p:spPr bwMode="auto">
            <a:xfrm>
              <a:off x="6553200" y="3352800"/>
              <a:ext cx="2057400" cy="457200"/>
            </a:xfrm>
            <a:prstGeom prst="leftArrowCallout">
              <a:avLst>
                <a:gd name="adj1" fmla="val 25000"/>
                <a:gd name="adj2" fmla="val 25000"/>
                <a:gd name="adj3" fmla="val 75000"/>
                <a:gd name="adj4" fmla="val 66667"/>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latin typeface="Calibri" charset="0"/>
                </a:rPr>
                <a:t>River-stage</a:t>
              </a:r>
              <a:br>
                <a:rPr lang="en-US" sz="1400">
                  <a:latin typeface="Calibri" charset="0"/>
                </a:rPr>
              </a:br>
              <a:r>
                <a:rPr lang="en-US" sz="1400">
                  <a:latin typeface="Calibri" charset="0"/>
                </a:rPr>
                <a:t> at t1</a:t>
              </a:r>
            </a:p>
          </p:txBody>
        </p:sp>
        <p:sp>
          <p:nvSpPr>
            <p:cNvPr id="28691" name="AutoShape 13"/>
            <p:cNvSpPr>
              <a:spLocks noChangeArrowheads="1"/>
            </p:cNvSpPr>
            <p:nvPr/>
          </p:nvSpPr>
          <p:spPr bwMode="auto">
            <a:xfrm>
              <a:off x="6629400" y="1295400"/>
              <a:ext cx="2057400" cy="457200"/>
            </a:xfrm>
            <a:prstGeom prst="leftArrowCallout">
              <a:avLst>
                <a:gd name="adj1" fmla="val 25000"/>
                <a:gd name="adj2" fmla="val 25000"/>
                <a:gd name="adj3" fmla="val 75000"/>
                <a:gd name="adj4" fmla="val 66667"/>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latin typeface="Calibri" charset="0"/>
                </a:rPr>
                <a:t>River-stage</a:t>
              </a:r>
              <a:br>
                <a:rPr lang="en-US" sz="1400">
                  <a:latin typeface="Calibri" charset="0"/>
                </a:rPr>
              </a:br>
              <a:r>
                <a:rPr lang="en-US" sz="1400">
                  <a:latin typeface="Calibri" charset="0"/>
                </a:rPr>
                <a:t>at t3</a:t>
              </a:r>
            </a:p>
          </p:txBody>
        </p:sp>
        <p:sp>
          <p:nvSpPr>
            <p:cNvPr id="28692" name="AutoShape 14"/>
            <p:cNvSpPr>
              <a:spLocks noChangeArrowheads="1"/>
            </p:cNvSpPr>
            <p:nvPr/>
          </p:nvSpPr>
          <p:spPr bwMode="auto">
            <a:xfrm>
              <a:off x="6781800" y="2286000"/>
              <a:ext cx="2057400" cy="457200"/>
            </a:xfrm>
            <a:prstGeom prst="leftArrowCallout">
              <a:avLst>
                <a:gd name="adj1" fmla="val 25000"/>
                <a:gd name="adj2" fmla="val 25000"/>
                <a:gd name="adj3" fmla="val 75000"/>
                <a:gd name="adj4" fmla="val 66667"/>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latin typeface="Calibri" charset="0"/>
                </a:rPr>
                <a:t>River-stage</a:t>
              </a:r>
              <a:br>
                <a:rPr lang="en-US" sz="1400">
                  <a:latin typeface="Calibri" charset="0"/>
                </a:rPr>
              </a:br>
              <a:r>
                <a:rPr lang="en-US" sz="1400">
                  <a:latin typeface="Calibri" charset="0"/>
                </a:rPr>
                <a:t> at t2</a:t>
              </a:r>
            </a:p>
          </p:txBody>
        </p:sp>
        <p:sp>
          <p:nvSpPr>
            <p:cNvPr id="28693" name="Freeform 36"/>
            <p:cNvSpPr>
              <a:spLocks/>
            </p:cNvSpPr>
            <p:nvPr/>
          </p:nvSpPr>
          <p:spPr bwMode="auto">
            <a:xfrm rot="666360">
              <a:off x="10040143" y="3711917"/>
              <a:ext cx="7343788" cy="1046688"/>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8675" name="Group 27"/>
          <p:cNvGrpSpPr>
            <a:grpSpLocks/>
          </p:cNvGrpSpPr>
          <p:nvPr/>
        </p:nvGrpSpPr>
        <p:grpSpPr bwMode="auto">
          <a:xfrm>
            <a:off x="4783138" y="2152650"/>
            <a:ext cx="3998912" cy="2482850"/>
            <a:chOff x="838200" y="1143000"/>
            <a:chExt cx="7891463" cy="4397579"/>
          </a:xfrm>
        </p:grpSpPr>
        <p:pic>
          <p:nvPicPr>
            <p:cNvPr id="28677"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8000" y="2362200"/>
              <a:ext cx="18716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rot="20629936">
              <a:off x="6098131" y="4784219"/>
              <a:ext cx="989957" cy="340221"/>
            </a:xfrm>
            <a:custGeom>
              <a:avLst/>
              <a:gdLst>
                <a:gd name="T0" fmla="*/ 2147483647 w 623"/>
                <a:gd name="T1" fmla="*/ 0 h 214"/>
                <a:gd name="T2" fmla="*/ 2147483647 w 623"/>
                <a:gd name="T3" fmla="*/ 2147483647 h 214"/>
                <a:gd name="T4" fmla="*/ 2147483647 w 623"/>
                <a:gd name="T5" fmla="*/ 2147483647 h 214"/>
                <a:gd name="T6" fmla="*/ 2147483647 w 623"/>
                <a:gd name="T7" fmla="*/ 2147483647 h 214"/>
                <a:gd name="T8" fmla="*/ 2147483647 w 623"/>
                <a:gd name="T9" fmla="*/ 2147483647 h 214"/>
                <a:gd name="T10" fmla="*/ 0 w 623"/>
                <a:gd name="T11" fmla="*/ 2147483647 h 214"/>
                <a:gd name="T12" fmla="*/ 0 60000 65536"/>
                <a:gd name="T13" fmla="*/ 0 60000 65536"/>
                <a:gd name="T14" fmla="*/ 0 60000 65536"/>
                <a:gd name="T15" fmla="*/ 0 60000 65536"/>
                <a:gd name="T16" fmla="*/ 0 60000 65536"/>
                <a:gd name="T17" fmla="*/ 0 60000 65536"/>
                <a:gd name="T18" fmla="*/ 0 w 623"/>
                <a:gd name="T19" fmla="*/ 0 h 214"/>
                <a:gd name="T20" fmla="*/ 623 w 623"/>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623" h="214">
                  <a:moveTo>
                    <a:pt x="623" y="0"/>
                  </a:moveTo>
                  <a:cubicBezTo>
                    <a:pt x="544" y="12"/>
                    <a:pt x="447" y="61"/>
                    <a:pt x="372" y="93"/>
                  </a:cubicBezTo>
                  <a:cubicBezTo>
                    <a:pt x="341" y="105"/>
                    <a:pt x="310" y="119"/>
                    <a:pt x="279" y="130"/>
                  </a:cubicBezTo>
                  <a:cubicBezTo>
                    <a:pt x="260" y="136"/>
                    <a:pt x="223" y="149"/>
                    <a:pt x="223" y="149"/>
                  </a:cubicBezTo>
                  <a:cubicBezTo>
                    <a:pt x="168" y="186"/>
                    <a:pt x="109" y="194"/>
                    <a:pt x="46" y="205"/>
                  </a:cubicBezTo>
                  <a:cubicBezTo>
                    <a:pt x="30" y="207"/>
                    <a:pt x="0" y="214"/>
                    <a:pt x="0" y="214"/>
                  </a:cubicBezTo>
                </a:path>
              </a:pathLst>
            </a:custGeom>
            <a:noFill/>
            <a:ln w="57150">
              <a:solidFill>
                <a:schemeClr val="accent5">
                  <a:lumMod val="75000"/>
                </a:schemeClr>
              </a:solidFill>
              <a:prstDash val="sysDot"/>
              <a:round/>
              <a:headEnd/>
              <a:tailEnd type="triangle" w="med" len="med"/>
            </a:ln>
          </p:spPr>
          <p:txBody>
            <a:bodyPr wrap="none" anchor="ctr"/>
            <a:lstStyle/>
            <a:p>
              <a:pPr>
                <a:defRPr/>
              </a:pPr>
              <a:endParaRPr lang="en-US">
                <a:latin typeface="Calibri" charset="0"/>
              </a:endParaRPr>
            </a:p>
          </p:txBody>
        </p:sp>
        <p:sp>
          <p:nvSpPr>
            <p:cNvPr id="31" name="Line 12"/>
            <p:cNvSpPr>
              <a:spLocks noChangeShapeType="1"/>
            </p:cNvSpPr>
            <p:nvPr/>
          </p:nvSpPr>
          <p:spPr bwMode="auto">
            <a:xfrm>
              <a:off x="3504192" y="2894722"/>
              <a:ext cx="0" cy="2516517"/>
            </a:xfrm>
            <a:prstGeom prst="line">
              <a:avLst/>
            </a:prstGeom>
            <a:noFill/>
            <a:ln w="60325">
              <a:solidFill>
                <a:schemeClr val="accent5">
                  <a:lumMod val="75000"/>
                </a:schemeClr>
              </a:solidFill>
              <a:prstDash val="sysDot"/>
              <a:round/>
              <a:headEnd/>
              <a:tailEnd type="triangle" w="med" len="med"/>
            </a:ln>
          </p:spPr>
          <p:txBody>
            <a:bodyPr wrap="none" anchor="ctr"/>
            <a:lstStyle/>
            <a:p>
              <a:pPr fontAlgn="auto">
                <a:spcBef>
                  <a:spcPts val="0"/>
                </a:spcBef>
                <a:spcAft>
                  <a:spcPts val="0"/>
                </a:spcAft>
                <a:defRPr/>
              </a:pPr>
              <a:endParaRPr lang="en-US">
                <a:latin typeface="+mn-lt"/>
                <a:ea typeface="+mn-ea"/>
                <a:cs typeface="+mn-cs"/>
              </a:endParaRPr>
            </a:p>
          </p:txBody>
        </p:sp>
        <p:sp>
          <p:nvSpPr>
            <p:cNvPr id="32" name="Freeform 31"/>
            <p:cNvSpPr>
              <a:spLocks/>
            </p:cNvSpPr>
            <p:nvPr/>
          </p:nvSpPr>
          <p:spPr bwMode="auto">
            <a:xfrm>
              <a:off x="4428362" y="2127113"/>
              <a:ext cx="3471116" cy="3351608"/>
            </a:xfrm>
            <a:custGeom>
              <a:avLst/>
              <a:gdLst>
                <a:gd name="T0" fmla="*/ 0 w 2186"/>
                <a:gd name="T1" fmla="*/ 3351213 h 2111"/>
                <a:gd name="T2" fmla="*/ 44450 w 2186"/>
                <a:gd name="T3" fmla="*/ 2628900 h 2111"/>
                <a:gd name="T4" fmla="*/ 74613 w 2186"/>
                <a:gd name="T5" fmla="*/ 2568575 h 2111"/>
                <a:gd name="T6" fmla="*/ 119063 w 2186"/>
                <a:gd name="T7" fmla="*/ 2420938 h 2111"/>
                <a:gd name="T8" fmla="*/ 252413 w 2186"/>
                <a:gd name="T9" fmla="*/ 2184400 h 2111"/>
                <a:gd name="T10" fmla="*/ 384175 w 2186"/>
                <a:gd name="T11" fmla="*/ 1830388 h 2111"/>
                <a:gd name="T12" fmla="*/ 503238 w 2186"/>
                <a:gd name="T13" fmla="*/ 1565275 h 2111"/>
                <a:gd name="T14" fmla="*/ 739775 w 2186"/>
                <a:gd name="T15" fmla="*/ 1254125 h 2111"/>
                <a:gd name="T16" fmla="*/ 812800 w 2186"/>
                <a:gd name="T17" fmla="*/ 1077913 h 2111"/>
                <a:gd name="T18" fmla="*/ 915988 w 2186"/>
                <a:gd name="T19" fmla="*/ 1003300 h 2111"/>
                <a:gd name="T20" fmla="*/ 1093788 w 2186"/>
                <a:gd name="T21" fmla="*/ 827088 h 2111"/>
                <a:gd name="T22" fmla="*/ 1241425 w 2186"/>
                <a:gd name="T23" fmla="*/ 752475 h 2111"/>
                <a:gd name="T24" fmla="*/ 2097088 w 2186"/>
                <a:gd name="T25" fmla="*/ 250825 h 2111"/>
                <a:gd name="T26" fmla="*/ 2703513 w 2186"/>
                <a:gd name="T27" fmla="*/ 73025 h 2111"/>
                <a:gd name="T28" fmla="*/ 2938463 w 2186"/>
                <a:gd name="T29" fmla="*/ 0 h 2111"/>
                <a:gd name="T30" fmla="*/ 3101975 w 2186"/>
                <a:gd name="T31" fmla="*/ 14288 h 2111"/>
                <a:gd name="T32" fmla="*/ 3190875 w 2186"/>
                <a:gd name="T33" fmla="*/ 58738 h 2111"/>
                <a:gd name="T34" fmla="*/ 3425825 w 2186"/>
                <a:gd name="T35" fmla="*/ 147638 h 2111"/>
                <a:gd name="T36" fmla="*/ 3470275 w 2186"/>
                <a:gd name="T37" fmla="*/ 206375 h 2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6"/>
                <a:gd name="T58" fmla="*/ 0 h 2111"/>
                <a:gd name="T59" fmla="*/ 2186 w 2186"/>
                <a:gd name="T60" fmla="*/ 2111 h 2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6" h="2111">
                  <a:moveTo>
                    <a:pt x="0" y="2111"/>
                  </a:moveTo>
                  <a:cubicBezTo>
                    <a:pt x="6" y="1966"/>
                    <a:pt x="0" y="1800"/>
                    <a:pt x="28" y="1656"/>
                  </a:cubicBezTo>
                  <a:cubicBezTo>
                    <a:pt x="30" y="1642"/>
                    <a:pt x="42" y="1631"/>
                    <a:pt x="47" y="1618"/>
                  </a:cubicBezTo>
                  <a:cubicBezTo>
                    <a:pt x="57" y="1587"/>
                    <a:pt x="54" y="1550"/>
                    <a:pt x="75" y="1525"/>
                  </a:cubicBezTo>
                  <a:cubicBezTo>
                    <a:pt x="108" y="1482"/>
                    <a:pt x="144" y="1429"/>
                    <a:pt x="159" y="1376"/>
                  </a:cubicBezTo>
                  <a:cubicBezTo>
                    <a:pt x="178" y="1304"/>
                    <a:pt x="163" y="1178"/>
                    <a:pt x="242" y="1153"/>
                  </a:cubicBezTo>
                  <a:cubicBezTo>
                    <a:pt x="267" y="1091"/>
                    <a:pt x="275" y="1040"/>
                    <a:pt x="317" y="986"/>
                  </a:cubicBezTo>
                  <a:cubicBezTo>
                    <a:pt x="341" y="908"/>
                    <a:pt x="392" y="826"/>
                    <a:pt x="466" y="790"/>
                  </a:cubicBezTo>
                  <a:cubicBezTo>
                    <a:pt x="488" y="755"/>
                    <a:pt x="490" y="711"/>
                    <a:pt x="512" y="679"/>
                  </a:cubicBezTo>
                  <a:cubicBezTo>
                    <a:pt x="542" y="632"/>
                    <a:pt x="535" y="666"/>
                    <a:pt x="577" y="632"/>
                  </a:cubicBezTo>
                  <a:cubicBezTo>
                    <a:pt x="617" y="598"/>
                    <a:pt x="642" y="544"/>
                    <a:pt x="689" y="521"/>
                  </a:cubicBezTo>
                  <a:cubicBezTo>
                    <a:pt x="720" y="505"/>
                    <a:pt x="753" y="493"/>
                    <a:pt x="782" y="474"/>
                  </a:cubicBezTo>
                  <a:cubicBezTo>
                    <a:pt x="954" y="354"/>
                    <a:pt x="1118" y="222"/>
                    <a:pt x="1321" y="158"/>
                  </a:cubicBezTo>
                  <a:cubicBezTo>
                    <a:pt x="1370" y="20"/>
                    <a:pt x="1589" y="52"/>
                    <a:pt x="1703" y="46"/>
                  </a:cubicBezTo>
                  <a:cubicBezTo>
                    <a:pt x="1774" y="11"/>
                    <a:pt x="1756" y="10"/>
                    <a:pt x="1851" y="0"/>
                  </a:cubicBezTo>
                  <a:cubicBezTo>
                    <a:pt x="1885" y="3"/>
                    <a:pt x="1919" y="4"/>
                    <a:pt x="1954" y="9"/>
                  </a:cubicBezTo>
                  <a:cubicBezTo>
                    <a:pt x="1993" y="14"/>
                    <a:pt x="1973" y="20"/>
                    <a:pt x="2010" y="37"/>
                  </a:cubicBezTo>
                  <a:cubicBezTo>
                    <a:pt x="2055" y="57"/>
                    <a:pt x="2110" y="75"/>
                    <a:pt x="2158" y="93"/>
                  </a:cubicBezTo>
                  <a:cubicBezTo>
                    <a:pt x="2179" y="124"/>
                    <a:pt x="2169" y="113"/>
                    <a:pt x="2186" y="130"/>
                  </a:cubicBezTo>
                </a:path>
              </a:pathLst>
            </a:custGeom>
            <a:noFill/>
            <a:ln w="57150">
              <a:solidFill>
                <a:schemeClr val="accent5">
                  <a:lumMod val="75000"/>
                </a:schemeClr>
              </a:solidFill>
              <a:prstDash val="sysDot"/>
              <a:round/>
              <a:headEnd/>
              <a:tailEnd type="triangle" w="med" len="med"/>
            </a:ln>
          </p:spPr>
          <p:txBody>
            <a:bodyPr wrap="none" anchor="ctr"/>
            <a:lstStyle/>
            <a:p>
              <a:pPr>
                <a:defRPr/>
              </a:pPr>
              <a:endParaRPr lang="en-US">
                <a:latin typeface="Calibri" charset="0"/>
              </a:endParaRPr>
            </a:p>
          </p:txBody>
        </p:sp>
        <p:sp>
          <p:nvSpPr>
            <p:cNvPr id="35" name="Cloud 34"/>
            <p:cNvSpPr/>
            <p:nvPr/>
          </p:nvSpPr>
          <p:spPr>
            <a:xfrm>
              <a:off x="838200" y="1143000"/>
              <a:ext cx="3352071" cy="1982286"/>
            </a:xfrm>
            <a:prstGeom prst="cloud">
              <a:avLst/>
            </a:prstGeom>
            <a:solidFill>
              <a:schemeClr val="bg1">
                <a:lumMod val="8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36" name="Line 12"/>
            <p:cNvSpPr>
              <a:spLocks noChangeShapeType="1"/>
            </p:cNvSpPr>
            <p:nvPr/>
          </p:nvSpPr>
          <p:spPr bwMode="auto">
            <a:xfrm flipH="1">
              <a:off x="2119505" y="2666969"/>
              <a:ext cx="90852" cy="2873610"/>
            </a:xfrm>
            <a:prstGeom prst="line">
              <a:avLst/>
            </a:prstGeom>
            <a:noFill/>
            <a:ln w="60325">
              <a:solidFill>
                <a:schemeClr val="accent5">
                  <a:lumMod val="75000"/>
                </a:schemeClr>
              </a:solidFill>
              <a:prstDash val="sysDot"/>
              <a:round/>
              <a:headEnd type="triangle"/>
              <a:tailEnd type="none" w="med" len="med"/>
            </a:ln>
          </p:spPr>
          <p:txBody>
            <a:bodyPr wrap="none" anchor="ctr"/>
            <a:lstStyle/>
            <a:p>
              <a:pPr fontAlgn="auto">
                <a:spcBef>
                  <a:spcPts val="0"/>
                </a:spcBef>
                <a:spcAft>
                  <a:spcPts val="0"/>
                </a:spcAft>
                <a:defRPr/>
              </a:pPr>
              <a:endParaRPr lang="en-US">
                <a:latin typeface="+mn-lt"/>
                <a:ea typeface="+mn-ea"/>
                <a:cs typeface="+mn-cs"/>
              </a:endParaRPr>
            </a:p>
          </p:txBody>
        </p:sp>
      </p:grpSp>
      <p:sp>
        <p:nvSpPr>
          <p:cNvPr id="28676" name="TextBox 37"/>
          <p:cNvSpPr txBox="1">
            <a:spLocks noChangeArrowheads="1"/>
          </p:cNvSpPr>
          <p:nvPr/>
        </p:nvSpPr>
        <p:spPr bwMode="auto">
          <a:xfrm>
            <a:off x="457200" y="5780088"/>
            <a:ext cx="839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i="1">
                <a:latin typeface="Calibri" charset="0"/>
              </a:rPr>
              <a:t>River</a:t>
            </a:r>
            <a:r>
              <a:rPr lang="en-US">
                <a:latin typeface="Calibri" charset="0"/>
              </a:rPr>
              <a:t> and </a:t>
            </a:r>
            <a:r>
              <a:rPr lang="en-US" i="1">
                <a:latin typeface="Calibri" charset="0"/>
              </a:rPr>
              <a:t>water</a:t>
            </a:r>
            <a:r>
              <a:rPr lang="en-US">
                <a:latin typeface="Calibri" charset="0"/>
              </a:rPr>
              <a:t> give us different ways of tracing through time.</a:t>
            </a:r>
            <a:endParaRPr lang="en-US" i="1">
              <a:latin typeface="Calibri" charset="0"/>
            </a:endParaRPr>
          </a:p>
        </p:txBody>
      </p:sp>
    </p:spTree>
    <p:extLst>
      <p:ext uri="{BB962C8B-B14F-4D97-AF65-F5344CB8AC3E}">
        <p14:creationId xmlns:p14="http://schemas.microsoft.com/office/powerpoint/2010/main" val="15952878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The Problem of Personal Identity</a:t>
            </a:r>
          </a:p>
        </p:txBody>
      </p:sp>
      <p:sp>
        <p:nvSpPr>
          <p:cNvPr id="15362" name="Content Placeholder 2"/>
          <p:cNvSpPr>
            <a:spLocks noGrp="1"/>
          </p:cNvSpPr>
          <p:nvPr>
            <p:ph idx="1"/>
          </p:nvPr>
        </p:nvSpPr>
        <p:spPr>
          <a:xfrm>
            <a:off x="457200" y="1143000"/>
            <a:ext cx="8686800" cy="4983163"/>
          </a:xfrm>
        </p:spPr>
        <p:txBody>
          <a:bodyPr/>
          <a:lstStyle/>
          <a:p>
            <a:pPr eaLnBrk="1" hangingPunct="1">
              <a:lnSpc>
                <a:spcPct val="90000"/>
              </a:lnSpc>
              <a:buFont typeface="Arial" charset="0"/>
              <a:buNone/>
            </a:pP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Whether we are to live in a future state, as it is the most important question which can possibly be asked, so it is the most intelligible one which can be expressed in language.</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												--Bishop Butler</a:t>
            </a:r>
            <a:r>
              <a:rPr lang="en-US" i="1" dirty="0">
                <a:latin typeface="Calibri" charset="0"/>
                <a:ea typeface="ＭＳ Ｐゴシック" charset="0"/>
                <a:cs typeface="ＭＳ Ｐゴシック" charset="0"/>
              </a:rPr>
              <a:t>	</a:t>
            </a:r>
          </a:p>
          <a:p>
            <a:pPr eaLnBrk="1" hangingPunct="1">
              <a:lnSpc>
                <a:spcPct val="90000"/>
              </a:lnSpc>
            </a:pPr>
            <a:r>
              <a:rPr lang="en-US" b="1" dirty="0">
                <a:latin typeface="Calibri" charset="0"/>
                <a:ea typeface="ＭＳ Ｐゴシック" charset="0"/>
                <a:cs typeface="ＭＳ Ｐゴシック" charset="0"/>
              </a:rPr>
              <a:t>The Persistence Question: </a:t>
            </a:r>
            <a:r>
              <a:rPr lang="en-US" dirty="0">
                <a:latin typeface="Calibri" charset="0"/>
                <a:ea typeface="ＭＳ Ｐゴシック" charset="0"/>
                <a:cs typeface="ＭＳ Ｐゴシック" charset="0"/>
              </a:rPr>
              <a:t>what are non-trivial necessary and sufficient conditions for the persistence of persons?</a:t>
            </a:r>
          </a:p>
          <a:p>
            <a:pPr eaLnBrk="1" hangingPunct="1">
              <a:lnSpc>
                <a:spcPct val="90000"/>
              </a:lnSpc>
            </a:pPr>
            <a:r>
              <a:rPr lang="en-US" b="1" dirty="0">
                <a:latin typeface="Calibri" charset="0"/>
                <a:ea typeface="ＭＳ Ｐゴシック" charset="0"/>
                <a:cs typeface="ＭＳ Ｐゴシック" charset="0"/>
              </a:rPr>
              <a:t>Criterion for Personal Identity: </a:t>
            </a:r>
            <a:r>
              <a:rPr lang="en-US" dirty="0">
                <a:latin typeface="Calibri" charset="0"/>
                <a:ea typeface="ＭＳ Ｐゴシック" charset="0"/>
                <a:cs typeface="ＭＳ Ｐゴシック" charset="0"/>
              </a:rPr>
              <a:t>answer to the persistence question</a:t>
            </a:r>
          </a:p>
          <a:p>
            <a:pPr eaLnBrk="1" hangingPunct="1">
              <a:lnSpc>
                <a:spcPct val="90000"/>
              </a:lnSpc>
            </a:pPr>
            <a:r>
              <a:rPr lang="en-US" dirty="0">
                <a:latin typeface="Calibri" charset="0"/>
                <a:ea typeface="ＭＳ Ｐゴシック" charset="0"/>
                <a:cs typeface="ＭＳ Ｐゴシック" charset="0"/>
              </a:rPr>
              <a:t>This is a question of </a:t>
            </a:r>
            <a:r>
              <a:rPr lang="en-US" b="1" dirty="0">
                <a:latin typeface="Calibri" charset="0"/>
                <a:ea typeface="ＭＳ Ｐゴシック" charset="0"/>
                <a:cs typeface="ＭＳ Ｐゴシック" charset="0"/>
                <a:hlinkClick r:id="rId2" action="ppaction://hlinksldjump"/>
              </a:rPr>
              <a:t>numerical identity </a:t>
            </a:r>
            <a:r>
              <a:rPr lang="en-US" dirty="0">
                <a:latin typeface="Calibri" charset="0"/>
                <a:ea typeface="ＭＳ Ｐゴシック" charset="0"/>
                <a:cs typeface="ＭＳ Ｐゴシック" charset="0"/>
              </a:rPr>
              <a:t>not qualitative similarity</a:t>
            </a:r>
            <a:endParaRPr lang="en-US" b="1"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hlinkClick r:id="rId3" action="ppaction://hlinksldjump"/>
              </a:rPr>
              <a:t>It</a:t>
            </a:r>
            <a:r>
              <a:rPr lang="ja-JP" altLang="en-US" dirty="0">
                <a:latin typeface="Calibri" charset="0"/>
                <a:ea typeface="ＭＳ Ｐゴシック" charset="0"/>
                <a:cs typeface="ＭＳ Ｐゴシック" charset="0"/>
                <a:hlinkClick r:id="rId3" action="ppaction://hlinksldjump"/>
              </a:rPr>
              <a:t>’</a:t>
            </a:r>
            <a:r>
              <a:rPr lang="en-US" altLang="ja-JP" dirty="0">
                <a:latin typeface="Calibri" charset="0"/>
                <a:ea typeface="ＭＳ Ｐゴシック" charset="0"/>
                <a:cs typeface="ＭＳ Ｐゴシック" charset="0"/>
                <a:hlinkClick r:id="rId3" action="ppaction://hlinksldjump"/>
              </a:rPr>
              <a:t>s not a question about mere </a:t>
            </a:r>
            <a:r>
              <a:rPr lang="en-US" altLang="ja-JP" b="1" dirty="0">
                <a:latin typeface="Calibri" charset="0"/>
                <a:ea typeface="ＭＳ Ｐゴシック" charset="0"/>
                <a:cs typeface="ＭＳ Ｐゴシック" charset="0"/>
                <a:hlinkClick r:id="rId3" action="ppaction://hlinksldjump"/>
              </a:rPr>
              <a:t>evidences</a:t>
            </a:r>
            <a:r>
              <a:rPr lang="en-US" altLang="ja-JP" b="1" i="1" dirty="0">
                <a:latin typeface="Calibri" charset="0"/>
                <a:ea typeface="ＭＳ Ｐゴシック" charset="0"/>
                <a:cs typeface="ＭＳ Ｐゴシック" charset="0"/>
                <a:hlinkClick r:id="rId3" action="ppaction://hlinksldjump"/>
              </a:rPr>
              <a:t> </a:t>
            </a:r>
            <a:r>
              <a:rPr lang="en-US" altLang="ja-JP" dirty="0">
                <a:latin typeface="Calibri" charset="0"/>
                <a:ea typeface="ＭＳ Ｐゴシック" charset="0"/>
                <a:cs typeface="ＭＳ Ｐゴシック" charset="0"/>
              </a:rPr>
              <a:t>of personal identity</a:t>
            </a:r>
            <a:endParaRPr lang="en-US" dirty="0">
              <a:latin typeface="Calibri" charset="0"/>
              <a:ea typeface="ＭＳ Ｐゴシック" charset="0"/>
              <a:cs typeface="ＭＳ Ｐゴシック" charset="0"/>
            </a:endParaRPr>
          </a:p>
        </p:txBody>
      </p:sp>
      <p:sp>
        <p:nvSpPr>
          <p:cNvPr id="4" name="Action Button: Custom 3">
            <a:hlinkClick r:id="rId4" action="ppaction://hlinksldjump" highlightClick="1"/>
          </p:cNvPr>
          <p:cNvSpPr/>
          <p:nvPr/>
        </p:nvSpPr>
        <p:spPr>
          <a:xfrm>
            <a:off x="8451273" y="6303818"/>
            <a:ext cx="415636" cy="39254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8191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p:txBody>
          <a:bodyPr/>
          <a:lstStyle/>
          <a:p>
            <a:pPr eaLnBrk="1" hangingPunct="1"/>
            <a:r>
              <a:rPr lang="en-US">
                <a:latin typeface="Calibri" charset="0"/>
                <a:ea typeface="ＭＳ Ｐゴシック" charset="0"/>
                <a:cs typeface="ＭＳ Ｐゴシック" charset="0"/>
              </a:rPr>
              <a:t>Personhood and Personal Identity</a:t>
            </a:r>
          </a:p>
        </p:txBody>
      </p:sp>
      <p:sp>
        <p:nvSpPr>
          <p:cNvPr id="29698" name="Content Placeholder 5"/>
          <p:cNvSpPr>
            <a:spLocks noGrp="1"/>
          </p:cNvSpPr>
          <p:nvPr>
            <p:ph idx="1"/>
          </p:nvPr>
        </p:nvSpPr>
        <p:spPr/>
        <p:txBody>
          <a:bodyPr/>
          <a:lstStyle/>
          <a:p>
            <a:pPr eaLnBrk="1" hangingPunct="1">
              <a:spcAft>
                <a:spcPts val="3600"/>
              </a:spcAft>
            </a:pPr>
            <a:r>
              <a:rPr lang="en-US" dirty="0">
                <a:latin typeface="Calibri" charset="0"/>
                <a:ea typeface="ＭＳ Ｐゴシック" charset="0"/>
                <a:cs typeface="ＭＳ Ｐゴシック" charset="0"/>
              </a:rPr>
              <a:t>On this account, to understand the persistence conditions for </a:t>
            </a:r>
            <a:r>
              <a:rPr lang="en-US" i="1" dirty="0">
                <a:latin typeface="Calibri" charset="0"/>
                <a:ea typeface="ＭＳ Ｐゴシック" charset="0"/>
                <a:cs typeface="ＭＳ Ｐゴシック" charset="0"/>
              </a:rPr>
              <a:t>person—</a:t>
            </a:r>
            <a:r>
              <a:rPr lang="en-US" dirty="0">
                <a:latin typeface="Calibri" charset="0"/>
                <a:ea typeface="ＭＳ Ｐゴシック" charset="0"/>
                <a:cs typeface="ＭＳ Ｐゴシック" charset="0"/>
              </a:rPr>
              <a:t>our criterion for personal identity—we need to understand personhood—what it is to be a </a:t>
            </a:r>
            <a:r>
              <a:rPr lang="en-US" i="1" dirty="0">
                <a:latin typeface="Calibri" charset="0"/>
                <a:ea typeface="ＭＳ Ｐゴシック" charset="0"/>
                <a:cs typeface="ＭＳ Ｐゴシック" charset="0"/>
              </a:rPr>
              <a:t>person</a:t>
            </a:r>
            <a:r>
              <a:rPr lang="en-US" dirty="0">
                <a:latin typeface="Calibri" charset="0"/>
                <a:ea typeface="ＭＳ Ｐゴシック" charset="0"/>
                <a:cs typeface="ＭＳ Ｐゴシック" charset="0"/>
              </a:rPr>
              <a:t>.</a:t>
            </a:r>
          </a:p>
          <a:p>
            <a:pPr eaLnBrk="1" hangingPunct="1">
              <a:spcAft>
                <a:spcPts val="3600"/>
              </a:spcAft>
            </a:pPr>
            <a:r>
              <a:rPr lang="en-US" dirty="0">
                <a:latin typeface="Calibri" charset="0"/>
                <a:ea typeface="ＭＳ Ｐゴシック" charset="0"/>
                <a:cs typeface="ＭＳ Ｐゴシック" charset="0"/>
              </a:rPr>
              <a:t>We need to distinguish between </a:t>
            </a:r>
            <a:r>
              <a:rPr lang="en-US" i="1" dirty="0">
                <a:latin typeface="Calibri" charset="0"/>
                <a:ea typeface="ＭＳ Ｐゴシック" charset="0"/>
                <a:cs typeface="ＭＳ Ｐゴシック" charset="0"/>
              </a:rPr>
              <a:t>person</a:t>
            </a: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rPr>
              <a:t>human being</a:t>
            </a:r>
            <a:r>
              <a:rPr lang="en-US" dirty="0">
                <a:latin typeface="Calibri" charset="0"/>
                <a:ea typeface="ＭＳ Ｐゴシック" charset="0"/>
                <a:cs typeface="ＭＳ Ｐゴシック" charset="0"/>
              </a:rPr>
              <a:t>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man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and </a:t>
            </a:r>
            <a:r>
              <a:rPr lang="en-US" altLang="ja-JP" i="1" dirty="0">
                <a:latin typeface="Calibri" charset="0"/>
                <a:ea typeface="ＭＳ Ｐゴシック" charset="0"/>
                <a:cs typeface="ＭＳ Ｐゴシック" charset="0"/>
              </a:rPr>
              <a:t>soul</a:t>
            </a:r>
            <a:r>
              <a:rPr lang="en-US" altLang="ja-JP" dirty="0">
                <a:latin typeface="Calibri" charset="0"/>
                <a:ea typeface="ＭＳ Ｐゴシック" charset="0"/>
                <a:cs typeface="ＭＳ Ｐゴシック" charset="0"/>
              </a:rPr>
              <a:t> (spirit or spiritual substance)</a:t>
            </a:r>
          </a:p>
          <a:p>
            <a:pPr eaLnBrk="1" hangingPunct="1">
              <a:spcAft>
                <a:spcPts val="3600"/>
              </a:spcAft>
            </a:pPr>
            <a:r>
              <a:rPr lang="en-US" dirty="0">
                <a:latin typeface="Calibri" charset="0"/>
                <a:ea typeface="ＭＳ Ｐゴシック" charset="0"/>
                <a:cs typeface="ＭＳ Ｐゴシック" charset="0"/>
              </a:rPr>
              <a:t>Locke argues that these are different </a:t>
            </a:r>
            <a:r>
              <a:rPr lang="en-US" dirty="0" err="1">
                <a:latin typeface="Calibri" charset="0"/>
                <a:ea typeface="ＭＳ Ｐゴシック" charset="0"/>
                <a:cs typeface="ＭＳ Ｐゴシック" charset="0"/>
              </a:rPr>
              <a:t>sortals</a:t>
            </a:r>
            <a:r>
              <a:rPr lang="en-US" dirty="0">
                <a:latin typeface="Calibri" charset="0"/>
                <a:ea typeface="ＭＳ Ｐゴシック" charset="0"/>
                <a:cs typeface="ＭＳ Ｐゴシック" charset="0"/>
              </a:rPr>
              <a:t> that convey different identity criteria via puzzle cases</a:t>
            </a:r>
          </a:p>
          <a:p>
            <a:pPr eaLnBrk="1" hangingPunct="1">
              <a:spcAft>
                <a:spcPts val="3600"/>
              </a:spcAft>
            </a:pPr>
            <a:r>
              <a:rPr lang="en-US" dirty="0">
                <a:latin typeface="Calibri" charset="0"/>
                <a:ea typeface="ＭＳ Ｐゴシック" charset="0"/>
                <a:cs typeface="ＭＳ Ｐゴシック" charset="0"/>
              </a:rPr>
              <a:t>Then getting at the concept of person, proposes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consciousness</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as the criterion for personal identity</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805353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Puzzle Cases</a:t>
            </a:r>
          </a:p>
        </p:txBody>
      </p:sp>
      <p:sp>
        <p:nvSpPr>
          <p:cNvPr id="22530" name="Content Placeholder 2"/>
          <p:cNvSpPr>
            <a:spLocks noGrp="1"/>
          </p:cNvSpPr>
          <p:nvPr>
            <p:ph idx="1"/>
          </p:nvPr>
        </p:nvSpPr>
        <p:spPr/>
        <p:txBody>
          <a:bodyPr>
            <a:normAutofit lnSpcReduction="10000"/>
          </a:bodyPr>
          <a:lstStyle/>
          <a:p>
            <a:pPr eaLnBrk="1" hangingPunct="1"/>
            <a:r>
              <a:rPr lang="en-US" sz="2200" dirty="0">
                <a:latin typeface="Calibri" charset="0"/>
                <a:ea typeface="ＭＳ Ｐゴシック" charset="0"/>
                <a:cs typeface="ＭＳ Ｐゴシック" charset="0"/>
              </a:rPr>
              <a:t>We want to sort out genuine </a:t>
            </a:r>
            <a:r>
              <a:rPr lang="en-US" sz="2200" b="1" dirty="0">
                <a:latin typeface="Calibri" charset="0"/>
                <a:ea typeface="ＭＳ Ｐゴシック" charset="0"/>
                <a:cs typeface="ＭＳ Ｐゴシック" charset="0"/>
              </a:rPr>
              <a:t>criteria</a:t>
            </a:r>
            <a:r>
              <a:rPr lang="en-US" sz="2200" dirty="0">
                <a:latin typeface="Calibri" charset="0"/>
                <a:ea typeface="ＭＳ Ｐゴシック" charset="0"/>
                <a:cs typeface="ＭＳ Ｐゴシック" charset="0"/>
              </a:rPr>
              <a:t> from mere evidences</a:t>
            </a:r>
          </a:p>
          <a:p>
            <a:pPr lvl="1" eaLnBrk="1" hangingPunct="1"/>
            <a:r>
              <a:rPr lang="en-US" sz="2200" dirty="0">
                <a:latin typeface="Calibri" charset="0"/>
                <a:ea typeface="ＭＳ Ｐゴシック" charset="0"/>
              </a:rPr>
              <a:t>C is </a:t>
            </a:r>
            <a:r>
              <a:rPr lang="en-US" sz="2200" b="1" dirty="0" err="1">
                <a:latin typeface="Calibri" charset="0"/>
                <a:ea typeface="ＭＳ Ｐゴシック" charset="0"/>
              </a:rPr>
              <a:t>criterial</a:t>
            </a:r>
            <a:r>
              <a:rPr lang="en-US" sz="2200" dirty="0">
                <a:latin typeface="Calibri" charset="0"/>
                <a:ea typeface="ＭＳ Ｐゴシック" charset="0"/>
              </a:rPr>
              <a:t> for something</a:t>
            </a:r>
            <a:r>
              <a:rPr lang="ja-JP" altLang="en-US" sz="2200" dirty="0">
                <a:latin typeface="Calibri" charset="0"/>
                <a:ea typeface="ＭＳ Ｐゴシック" charset="0"/>
              </a:rPr>
              <a:t>’</a:t>
            </a:r>
            <a:r>
              <a:rPr lang="en-US" altLang="ja-JP" sz="2200" dirty="0">
                <a:latin typeface="Calibri" charset="0"/>
                <a:ea typeface="ＭＳ Ｐゴシック" charset="0"/>
              </a:rPr>
              <a:t>s being an F: </a:t>
            </a:r>
            <a:r>
              <a:rPr lang="en-US" altLang="ja-JP" sz="2200" i="1" dirty="0">
                <a:latin typeface="Calibri" charset="0"/>
                <a:ea typeface="ＭＳ Ｐゴシック" charset="0"/>
              </a:rPr>
              <a:t>necessarily a</a:t>
            </a:r>
            <a:r>
              <a:rPr lang="en-US" altLang="ja-JP" sz="2200" dirty="0">
                <a:latin typeface="Calibri" charset="0"/>
                <a:ea typeface="ＭＳ Ｐゴシック" charset="0"/>
              </a:rPr>
              <a:t> is an F </a:t>
            </a:r>
            <a:r>
              <a:rPr lang="en-US" altLang="ja-JP" sz="2200" dirty="0" err="1">
                <a:latin typeface="Calibri" charset="0"/>
                <a:ea typeface="ＭＳ Ｐゴシック" charset="0"/>
              </a:rPr>
              <a:t>iff</a:t>
            </a:r>
            <a:r>
              <a:rPr lang="en-US" altLang="ja-JP" sz="2200" dirty="0">
                <a:latin typeface="Calibri" charset="0"/>
                <a:ea typeface="ＭＳ Ｐゴシック" charset="0"/>
              </a:rPr>
              <a:t> </a:t>
            </a:r>
            <a:r>
              <a:rPr lang="en-US" altLang="ja-JP" sz="2200" i="1" dirty="0">
                <a:latin typeface="Calibri" charset="0"/>
                <a:ea typeface="ＭＳ Ｐゴシック" charset="0"/>
              </a:rPr>
              <a:t>a</a:t>
            </a:r>
            <a:r>
              <a:rPr lang="en-US" altLang="ja-JP" sz="2200" dirty="0">
                <a:latin typeface="Calibri" charset="0"/>
                <a:ea typeface="ＭＳ Ｐゴシック" charset="0"/>
              </a:rPr>
              <a:t> has C   </a:t>
            </a:r>
          </a:p>
          <a:p>
            <a:pPr eaLnBrk="1" hangingPunct="1"/>
            <a:r>
              <a:rPr lang="en-US" sz="2200" dirty="0">
                <a:latin typeface="Calibri" charset="0"/>
                <a:ea typeface="ＭＳ Ｐゴシック" charset="0"/>
                <a:cs typeface="ＭＳ Ｐゴシック" charset="0"/>
              </a:rPr>
              <a:t>Since these are claims about what</a:t>
            </a:r>
            <a:r>
              <a:rPr lang="ja-JP" altLang="en-US" sz="2200" dirty="0">
                <a:latin typeface="Calibri" charset="0"/>
                <a:ea typeface="ＭＳ Ｐゴシック" charset="0"/>
                <a:cs typeface="ＭＳ Ｐゴシック" charset="0"/>
              </a:rPr>
              <a:t>’</a:t>
            </a:r>
            <a:r>
              <a:rPr lang="en-US" altLang="ja-JP" sz="2200" dirty="0">
                <a:latin typeface="Calibri" charset="0"/>
                <a:ea typeface="ＭＳ Ｐゴシック" charset="0"/>
                <a:cs typeface="ＭＳ Ｐゴシック" charset="0"/>
              </a:rPr>
              <a:t>s </a:t>
            </a:r>
            <a:r>
              <a:rPr lang="en-US" altLang="ja-JP" sz="2200" i="1" dirty="0">
                <a:latin typeface="Calibri" charset="0"/>
                <a:ea typeface="ＭＳ Ｐゴシック" charset="0"/>
                <a:cs typeface="ＭＳ Ｐゴシック" charset="0"/>
              </a:rPr>
              <a:t>necessarily</a:t>
            </a:r>
            <a:r>
              <a:rPr lang="en-US" altLang="ja-JP" sz="2200" dirty="0">
                <a:latin typeface="Calibri" charset="0"/>
                <a:ea typeface="ＭＳ Ｐゴシック" charset="0"/>
                <a:cs typeface="ＭＳ Ｐゴシック" charset="0"/>
              </a:rPr>
              <a:t> the case, all we need to show that some proposed criterion, C* fails is that it</a:t>
            </a:r>
            <a:r>
              <a:rPr lang="ja-JP" altLang="en-US" sz="2200" dirty="0">
                <a:latin typeface="Calibri" charset="0"/>
                <a:ea typeface="ＭＳ Ｐゴシック" charset="0"/>
                <a:cs typeface="ＭＳ Ｐゴシック" charset="0"/>
              </a:rPr>
              <a:t>’</a:t>
            </a:r>
            <a:r>
              <a:rPr lang="en-US" altLang="ja-JP" sz="2200" dirty="0">
                <a:latin typeface="Calibri" charset="0"/>
                <a:ea typeface="ＭＳ Ｐゴシック" charset="0"/>
                <a:cs typeface="ＭＳ Ｐゴシック" charset="0"/>
              </a:rPr>
              <a:t>s </a:t>
            </a:r>
            <a:r>
              <a:rPr lang="en-US" altLang="ja-JP" sz="2200" i="1" dirty="0">
                <a:latin typeface="Calibri" charset="0"/>
                <a:ea typeface="ＭＳ Ｐゴシック" charset="0"/>
                <a:cs typeface="ＭＳ Ｐゴシック" charset="0"/>
              </a:rPr>
              <a:t>logically possible </a:t>
            </a:r>
            <a:r>
              <a:rPr lang="en-US" altLang="ja-JP" sz="2200" dirty="0">
                <a:latin typeface="Calibri" charset="0"/>
                <a:ea typeface="ＭＳ Ｐゴシック" charset="0"/>
                <a:cs typeface="ＭＳ Ｐゴシック" charset="0"/>
              </a:rPr>
              <a:t>for something to be an F without satisfying C*</a:t>
            </a:r>
          </a:p>
          <a:p>
            <a:pPr eaLnBrk="1" hangingPunct="1"/>
            <a:r>
              <a:rPr lang="en-US" sz="2200" dirty="0">
                <a:latin typeface="Calibri" charset="0"/>
                <a:ea typeface="ＭＳ Ｐゴシック" charset="0"/>
                <a:cs typeface="ＭＳ Ｐゴシック" charset="0"/>
              </a:rPr>
              <a:t>Conceivability is traditionally thought to show possibility in the relevant sense—hence puzzle cases</a:t>
            </a:r>
          </a:p>
          <a:p>
            <a:pPr lvl="1" eaLnBrk="1" hangingPunct="1"/>
            <a:r>
              <a:rPr lang="en-US" sz="2200" dirty="0">
                <a:latin typeface="Calibri" charset="0"/>
                <a:ea typeface="ＭＳ Ｐゴシック" charset="0"/>
              </a:rPr>
              <a:t>Example: the twin-earth puzzle case shows it</a:t>
            </a:r>
            <a:r>
              <a:rPr lang="ja-JP" altLang="en-US" sz="2200" dirty="0">
                <a:latin typeface="Calibri" charset="0"/>
                <a:ea typeface="ＭＳ Ｐゴシック" charset="0"/>
              </a:rPr>
              <a:t>’</a:t>
            </a:r>
            <a:r>
              <a:rPr lang="en-US" altLang="ja-JP" sz="2200" dirty="0">
                <a:latin typeface="Calibri" charset="0"/>
                <a:ea typeface="ＭＳ Ｐゴシック" charset="0"/>
              </a:rPr>
              <a:t>s possible to have superficially water-like stuff that </a:t>
            </a:r>
            <a:r>
              <a:rPr lang="en-US" altLang="ja-JP" sz="2200" dirty="0" err="1">
                <a:latin typeface="Calibri" charset="0"/>
                <a:ea typeface="ＭＳ Ｐゴシック" charset="0"/>
              </a:rPr>
              <a:t>isn</a:t>
            </a:r>
            <a:r>
              <a:rPr lang="ja-JP" altLang="en-US" sz="2200" dirty="0">
                <a:latin typeface="Calibri" charset="0"/>
                <a:ea typeface="ＭＳ Ｐゴシック" charset="0"/>
              </a:rPr>
              <a:t>’</a:t>
            </a:r>
            <a:r>
              <a:rPr lang="en-US" altLang="ja-JP" sz="2200" dirty="0">
                <a:latin typeface="Calibri" charset="0"/>
                <a:ea typeface="ＭＳ Ｐゴシック" charset="0"/>
              </a:rPr>
              <a:t>t water hence that the superficial characteristics of water are mere evidences</a:t>
            </a:r>
            <a:endParaRPr lang="en-US" sz="2200" dirty="0">
              <a:latin typeface="Calibri" charset="0"/>
              <a:ea typeface="ＭＳ Ｐゴシック" charset="0"/>
            </a:endParaRPr>
          </a:p>
        </p:txBody>
      </p:sp>
    </p:spTree>
    <p:extLst>
      <p:ext uri="{BB962C8B-B14F-4D97-AF65-F5344CB8AC3E}">
        <p14:creationId xmlns:p14="http://schemas.microsoft.com/office/powerpoint/2010/main" val="1599967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Prince and Cobbler</a:t>
            </a:r>
          </a:p>
        </p:txBody>
      </p:sp>
      <p:sp>
        <p:nvSpPr>
          <p:cNvPr id="33794" name="Content Placeholder 2"/>
          <p:cNvSpPr>
            <a:spLocks noGrp="1"/>
          </p:cNvSpPr>
          <p:nvPr>
            <p:ph idx="1"/>
          </p:nvPr>
        </p:nvSpPr>
        <p:spPr/>
        <p:txBody>
          <a:bodyPr>
            <a:normAutofit lnSpcReduction="10000"/>
          </a:bodyPr>
          <a:lstStyle/>
          <a:p>
            <a:pPr eaLnBrk="1" hangingPunct="1">
              <a:buFont typeface="Arial" charset="0"/>
              <a:buNone/>
            </a:pPr>
            <a:r>
              <a:rPr lang="en-US" i="1">
                <a:latin typeface="Calibri" charset="0"/>
                <a:ea typeface="ＭＳ Ｐゴシック" charset="0"/>
                <a:cs typeface="ＭＳ Ｐゴシック" charset="0"/>
              </a:rPr>
              <a:t>	[S]hould the soul of a prince, carrying with it the consciousness of the prince</a:t>
            </a:r>
            <a:r>
              <a:rPr lang="ja-JP" altLang="en-US" i="1">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s past life, enter and inform the body of a cobbler, as soon as deserted by his own soul, every one sees he would be the same </a:t>
            </a:r>
            <a:r>
              <a:rPr lang="en-US" altLang="ja-JP" i="1" u="sng">
                <a:latin typeface="Calibri" charset="0"/>
                <a:ea typeface="ＭＳ Ｐゴシック" charset="0"/>
                <a:cs typeface="ＭＳ Ｐゴシック" charset="0"/>
              </a:rPr>
              <a:t>person</a:t>
            </a:r>
            <a:r>
              <a:rPr lang="en-US" altLang="ja-JP" i="1">
                <a:latin typeface="Calibri" charset="0"/>
                <a:ea typeface="ＭＳ Ｐゴシック" charset="0"/>
                <a:cs typeface="ＭＳ Ｐゴシック" charset="0"/>
              </a:rPr>
              <a:t> with the prince, accountable only for the prince</a:t>
            </a:r>
            <a:r>
              <a:rPr lang="ja-JP" altLang="en-US" i="1">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s actions: bu who would say it was the same </a:t>
            </a:r>
            <a:r>
              <a:rPr lang="en-US" altLang="ja-JP" i="1" u="sng">
                <a:latin typeface="Calibri" charset="0"/>
                <a:ea typeface="ＭＳ Ｐゴシック" charset="0"/>
                <a:cs typeface="ＭＳ Ｐゴシック" charset="0"/>
              </a:rPr>
              <a:t>man</a:t>
            </a:r>
            <a:r>
              <a:rPr lang="en-US" altLang="ja-JP" i="1">
                <a:latin typeface="Calibri" charset="0"/>
                <a:ea typeface="ＭＳ Ｐゴシック" charset="0"/>
                <a:cs typeface="ＭＳ Ｐゴシック" charset="0"/>
              </a:rPr>
              <a:t>? </a:t>
            </a:r>
            <a:r>
              <a:rPr lang="en-US" altLang="ja-JP">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Essay </a:t>
            </a:r>
            <a:r>
              <a:rPr lang="en-US" altLang="ja-JP">
                <a:latin typeface="Calibri" charset="0"/>
                <a:ea typeface="ＭＳ Ｐゴシック" charset="0"/>
                <a:cs typeface="ＭＳ Ｐゴシック" charset="0"/>
              </a:rPr>
              <a:t>II:XXVII:15]</a:t>
            </a:r>
          </a:p>
          <a:p>
            <a:pPr eaLnBrk="1" hangingPunct="1"/>
            <a:r>
              <a:rPr lang="en-US">
                <a:latin typeface="Calibri" charset="0"/>
                <a:ea typeface="ＭＳ Ｐゴシック" charset="0"/>
                <a:cs typeface="ＭＳ Ｐゴシック" charset="0"/>
              </a:rPr>
              <a:t>Since the Rational Parrot case shows that </a:t>
            </a:r>
            <a:r>
              <a:rPr lang="en-US" i="1">
                <a:latin typeface="Calibri" charset="0"/>
                <a:ea typeface="ＭＳ Ｐゴシック" charset="0"/>
                <a:cs typeface="ＭＳ Ｐゴシック" charset="0"/>
              </a:rPr>
              <a:t>being human</a:t>
            </a:r>
            <a:r>
              <a:rPr lang="en-US">
                <a:latin typeface="Calibri" charset="0"/>
                <a:ea typeface="ＭＳ Ｐゴシック" charset="0"/>
                <a:cs typeface="ＭＳ Ｐゴシック" charset="0"/>
              </a:rPr>
              <a:t> isn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the same thing as </a:t>
            </a:r>
            <a:r>
              <a:rPr lang="en-US" altLang="ja-JP" i="1">
                <a:latin typeface="Calibri" charset="0"/>
                <a:ea typeface="ＭＳ Ｐゴシック" charset="0"/>
                <a:cs typeface="ＭＳ Ｐゴシック" charset="0"/>
              </a:rPr>
              <a:t>being a person</a:t>
            </a:r>
            <a:r>
              <a:rPr lang="en-US" altLang="ja-JP">
                <a:latin typeface="Calibri" charset="0"/>
                <a:ea typeface="ＭＳ Ｐゴシック" charset="0"/>
                <a:cs typeface="ＭＳ Ｐゴシック" charset="0"/>
              </a:rPr>
              <a:t> there may be different identity criteria for </a:t>
            </a:r>
            <a:r>
              <a:rPr lang="en-US" altLang="ja-JP" i="1">
                <a:latin typeface="Calibri" charset="0"/>
                <a:ea typeface="ＭＳ Ｐゴシック" charset="0"/>
                <a:cs typeface="ＭＳ Ｐゴシック" charset="0"/>
              </a:rPr>
              <a:t>human</a:t>
            </a:r>
            <a:r>
              <a:rPr lang="en-US" altLang="ja-JP">
                <a:latin typeface="Calibri" charset="0"/>
                <a:ea typeface="ＭＳ Ｐゴシック" charset="0"/>
                <a:cs typeface="ＭＳ Ｐゴシック" charset="0"/>
              </a:rPr>
              <a:t> and </a:t>
            </a:r>
            <a:r>
              <a:rPr lang="en-US" altLang="ja-JP" i="1">
                <a:latin typeface="Calibri" charset="0"/>
                <a:ea typeface="ＭＳ Ｐゴシック" charset="0"/>
                <a:cs typeface="ＭＳ Ｐゴシック" charset="0"/>
              </a:rPr>
              <a:t>person</a:t>
            </a:r>
          </a:p>
          <a:p>
            <a:pPr eaLnBrk="1" hangingPunct="1"/>
            <a:r>
              <a:rPr lang="en-US">
                <a:latin typeface="Calibri" charset="0"/>
                <a:ea typeface="ＭＳ Ｐゴシック" charset="0"/>
                <a:cs typeface="ＭＳ Ｐゴシック" charset="0"/>
              </a:rPr>
              <a:t>Citing the Prince/Cobbler Body Exchange Case, Locke will argue that human being identity is neither necessary nor sufficient for personal identity</a:t>
            </a:r>
          </a:p>
          <a:p>
            <a:pPr eaLnBrk="1" hangingPunct="1">
              <a:buFont typeface="Arial" charset="0"/>
              <a:buNone/>
            </a:pPr>
            <a:endParaRPr lang="en-US" i="1">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326348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Souls</a:t>
            </a:r>
          </a:p>
        </p:txBody>
      </p:sp>
      <p:sp>
        <p:nvSpPr>
          <p:cNvPr id="34818" name="Content Placeholder 2"/>
          <p:cNvSpPr>
            <a:spLocks noGrp="1"/>
          </p:cNvSpPr>
          <p:nvPr>
            <p:ph idx="1"/>
          </p:nvPr>
        </p:nvSpPr>
        <p:spPr/>
        <p:txBody>
          <a:bodyPr>
            <a:normAutofit lnSpcReduction="10000"/>
          </a:bodyPr>
          <a:lstStyle/>
          <a:p>
            <a:pPr eaLnBrk="1" hangingPunct="1"/>
            <a:r>
              <a:rPr lang="en-US">
                <a:latin typeface="Calibri" charset="0"/>
                <a:ea typeface="ＭＳ Ｐゴシック" charset="0"/>
                <a:cs typeface="ＭＳ Ｐゴシック" charset="0"/>
              </a:rPr>
              <a:t>BUT…Locke is not claiming that that it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the identity of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spiritual substance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that makes for personal identity either!</a:t>
            </a:r>
          </a:p>
          <a:p>
            <a:pPr eaLnBrk="1" hangingPunct="1"/>
            <a:r>
              <a:rPr lang="en-US">
                <a:latin typeface="Calibri" charset="0"/>
                <a:ea typeface="ＭＳ Ｐゴシック" charset="0"/>
                <a:cs typeface="ＭＳ Ｐゴシック" charset="0"/>
              </a:rPr>
              <a:t>Locke (kinda) believes that there are souls and that they are the things that, at any given time, in fact do the thinking in persons</a:t>
            </a:r>
          </a:p>
          <a:p>
            <a:pPr eaLnBrk="1" hangingPunct="1"/>
            <a:r>
              <a:rPr lang="en-US">
                <a:latin typeface="Calibri" charset="0"/>
                <a:ea typeface="ＭＳ Ｐゴシック" charset="0"/>
                <a:cs typeface="ＭＳ Ｐゴシック" charset="0"/>
              </a:rPr>
              <a:t>But he argues that soul-identity isn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criterial for personal identity citing puzzle cases:</a:t>
            </a:r>
          </a:p>
          <a:p>
            <a:pPr lvl="1" eaLnBrk="1" hangingPunct="1"/>
            <a:r>
              <a:rPr lang="en-US">
                <a:latin typeface="Calibri" charset="0"/>
                <a:ea typeface="ＭＳ Ｐゴシック" charset="0"/>
              </a:rPr>
              <a:t>Not sufficient: the DayMan/NightMan</a:t>
            </a:r>
          </a:p>
          <a:p>
            <a:pPr lvl="1" eaLnBrk="1" hangingPunct="1"/>
            <a:r>
              <a:rPr lang="en-US">
                <a:latin typeface="Calibri" charset="0"/>
                <a:ea typeface="ＭＳ Ｐゴシック" charset="0"/>
              </a:rPr>
              <a:t>Not necessary: the dingbat who claimed to be the reincarnation of Socrates</a:t>
            </a:r>
          </a:p>
          <a:p>
            <a:pPr lvl="1" eaLnBrk="1" hangingPunct="1"/>
            <a:endParaRPr lang="en-US">
              <a:latin typeface="Calibri" charset="0"/>
              <a:ea typeface="ＭＳ Ｐゴシック" charset="0"/>
            </a:endParaRPr>
          </a:p>
        </p:txBody>
      </p:sp>
    </p:spTree>
    <p:extLst>
      <p:ext uri="{BB962C8B-B14F-4D97-AF65-F5344CB8AC3E}">
        <p14:creationId xmlns:p14="http://schemas.microsoft.com/office/powerpoint/2010/main" val="24657335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err="1">
                <a:solidFill>
                  <a:srgbClr val="FFFF00"/>
                </a:solidFill>
                <a:effectLst>
                  <a:outerShdw blurRad="50800" dist="38100" dir="2700000" algn="tl" rotWithShape="0">
                    <a:prstClr val="black">
                      <a:alpha val="40000"/>
                    </a:prstClr>
                  </a:outerShdw>
                </a:effectLst>
                <a:latin typeface="Calibri" charset="0"/>
                <a:ea typeface="ＭＳ Ｐゴシック" charset="0"/>
                <a:cs typeface="ＭＳ Ｐゴシック" charset="0"/>
              </a:rPr>
              <a:t>DayMan</a:t>
            </a:r>
            <a:r>
              <a:rPr lang="en-US" dirty="0">
                <a:latin typeface="Calibri" charset="0"/>
                <a:ea typeface="ＭＳ Ｐゴシック" charset="0"/>
                <a:cs typeface="ＭＳ Ｐゴシック" charset="0"/>
              </a:rPr>
              <a:t>/</a:t>
            </a:r>
            <a:r>
              <a:rPr lang="en-US" dirty="0" err="1">
                <a:solidFill>
                  <a:srgbClr val="0000FF"/>
                </a:solidFill>
                <a:latin typeface="Calibri" charset="0"/>
                <a:ea typeface="ＭＳ Ｐゴシック" charset="0"/>
                <a:cs typeface="ＭＳ Ｐゴシック" charset="0"/>
              </a:rPr>
              <a:t>NightMan</a:t>
            </a:r>
            <a:endParaRPr lang="en-US" dirty="0">
              <a:solidFill>
                <a:srgbClr val="0000FF"/>
              </a:solidFill>
              <a:latin typeface="Calibri" charset="0"/>
              <a:ea typeface="ＭＳ Ｐゴシック" charset="0"/>
              <a:cs typeface="ＭＳ Ｐゴシック" charset="0"/>
            </a:endParaRPr>
          </a:p>
        </p:txBody>
      </p:sp>
      <p:sp>
        <p:nvSpPr>
          <p:cNvPr id="35842" name="Content Placeholder 2"/>
          <p:cNvSpPr>
            <a:spLocks noGrp="1"/>
          </p:cNvSpPr>
          <p:nvPr>
            <p:ph idx="1"/>
          </p:nvPr>
        </p:nvSpPr>
        <p:spPr>
          <a:xfrm>
            <a:off x="457200" y="3962400"/>
            <a:ext cx="8229600" cy="2514600"/>
          </a:xfrm>
        </p:spPr>
        <p:txBody>
          <a:bodyPr/>
          <a:lstStyle/>
          <a:p>
            <a:pPr eaLnBrk="1" hangingPunct="1">
              <a:lnSpc>
                <a:spcPct val="90000"/>
              </a:lnSpc>
              <a:buFont typeface="Arial" charset="0"/>
              <a:buNone/>
            </a:pPr>
            <a:r>
              <a:rPr lang="en-US" i="1">
                <a:latin typeface="Calibri" charset="0"/>
                <a:ea typeface="ＭＳ Ｐゴシック" charset="0"/>
                <a:cs typeface="ＭＳ Ｐゴシック" charset="0"/>
              </a:rPr>
              <a:t>	Granting that the thinking substance in man must be necessarily supposed immaterial, it is evident that immaterial thinking thing may sometimes part with its past consciousness…Make these intervals of memory and forgetfulness to take their turns regularly by day and night and you have two persons with the same immaterial spirit.</a:t>
            </a:r>
            <a:r>
              <a:rPr lang="en-US">
                <a:latin typeface="Calibri" charset="0"/>
                <a:ea typeface="ＭＳ Ｐゴシック" charset="0"/>
                <a:cs typeface="ＭＳ Ｐゴシック" charset="0"/>
              </a:rPr>
              <a:t> [</a:t>
            </a:r>
            <a:r>
              <a:rPr lang="en-US" i="1">
                <a:latin typeface="Calibri" charset="0"/>
                <a:ea typeface="ＭＳ Ｐゴシック" charset="0"/>
                <a:cs typeface="ＭＳ Ｐゴシック" charset="0"/>
              </a:rPr>
              <a:t>Essay </a:t>
            </a:r>
            <a:r>
              <a:rPr lang="en-US">
                <a:latin typeface="Calibri" charset="0"/>
                <a:ea typeface="ＭＳ Ｐゴシック" charset="0"/>
                <a:cs typeface="ＭＳ Ｐゴシック" charset="0"/>
              </a:rPr>
              <a:t>II:XXVII:23]</a:t>
            </a:r>
            <a:endParaRPr lang="en-US" i="1">
              <a:latin typeface="Calibri" charset="0"/>
              <a:ea typeface="ＭＳ Ｐゴシック" charset="0"/>
              <a:cs typeface="ＭＳ Ｐゴシック" charset="0"/>
            </a:endParaRPr>
          </a:p>
        </p:txBody>
      </p:sp>
      <p:sp>
        <p:nvSpPr>
          <p:cNvPr id="7" name="Rectangle 6"/>
          <p:cNvSpPr/>
          <p:nvPr/>
        </p:nvSpPr>
        <p:spPr>
          <a:xfrm>
            <a:off x="896938" y="2478088"/>
            <a:ext cx="15240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8" name="Rectangle 7"/>
          <p:cNvSpPr/>
          <p:nvPr/>
        </p:nvSpPr>
        <p:spPr>
          <a:xfrm>
            <a:off x="2420938" y="2478088"/>
            <a:ext cx="1524000" cy="457200"/>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9" name="Rectangle 8"/>
          <p:cNvSpPr/>
          <p:nvPr/>
        </p:nvSpPr>
        <p:spPr>
          <a:xfrm>
            <a:off x="3956050" y="2473325"/>
            <a:ext cx="15240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0" name="Rectangle 9"/>
          <p:cNvSpPr/>
          <p:nvPr/>
        </p:nvSpPr>
        <p:spPr>
          <a:xfrm>
            <a:off x="5480050" y="2473325"/>
            <a:ext cx="1524000" cy="4572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1" name="Rectangle 10"/>
          <p:cNvSpPr/>
          <p:nvPr/>
        </p:nvSpPr>
        <p:spPr>
          <a:xfrm>
            <a:off x="7004050" y="2473325"/>
            <a:ext cx="15240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cxnSp>
        <p:nvCxnSpPr>
          <p:cNvPr id="13" name="Straight Arrow Connector 12"/>
          <p:cNvCxnSpPr/>
          <p:nvPr/>
        </p:nvCxnSpPr>
        <p:spPr>
          <a:xfrm>
            <a:off x="896938" y="3276600"/>
            <a:ext cx="763111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849" name="TextBox 13"/>
          <p:cNvSpPr txBox="1">
            <a:spLocks noChangeArrowheads="1"/>
          </p:cNvSpPr>
          <p:nvPr/>
        </p:nvSpPr>
        <p:spPr bwMode="auto">
          <a:xfrm>
            <a:off x="3919538" y="3059113"/>
            <a:ext cx="762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time</a:t>
            </a:r>
          </a:p>
        </p:txBody>
      </p:sp>
      <p:sp>
        <p:nvSpPr>
          <p:cNvPr id="17" name="U-Turn Arrow 16"/>
          <p:cNvSpPr/>
          <p:nvPr/>
        </p:nvSpPr>
        <p:spPr>
          <a:xfrm>
            <a:off x="3124200" y="2116138"/>
            <a:ext cx="3124200" cy="357187"/>
          </a:xfrm>
          <a:prstGeom prst="uturnArrow">
            <a:avLst>
              <a:gd name="adj1" fmla="val 50000"/>
              <a:gd name="adj2" fmla="val 25000"/>
              <a:gd name="adj3" fmla="val 46791"/>
              <a:gd name="adj4" fmla="val 49329"/>
              <a:gd name="adj5" fmla="val 100000"/>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23" name="U-Turn Arrow 22"/>
          <p:cNvSpPr/>
          <p:nvPr/>
        </p:nvSpPr>
        <p:spPr>
          <a:xfrm>
            <a:off x="6537325" y="2116138"/>
            <a:ext cx="2301875" cy="357187"/>
          </a:xfrm>
          <a:prstGeom prst="uturnArrow">
            <a:avLst>
              <a:gd name="adj1" fmla="val 50000"/>
              <a:gd name="adj2" fmla="val 25000"/>
              <a:gd name="adj3" fmla="val 46791"/>
              <a:gd name="adj4" fmla="val 49329"/>
              <a:gd name="adj5" fmla="val 100000"/>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25" name="U-Turn Arrow 24"/>
          <p:cNvSpPr/>
          <p:nvPr/>
        </p:nvSpPr>
        <p:spPr>
          <a:xfrm>
            <a:off x="601663" y="2116138"/>
            <a:ext cx="2301875" cy="357187"/>
          </a:xfrm>
          <a:prstGeom prst="uturnArrow">
            <a:avLst>
              <a:gd name="adj1" fmla="val 50000"/>
              <a:gd name="adj2" fmla="val 25000"/>
              <a:gd name="adj3" fmla="val 46791"/>
              <a:gd name="adj4" fmla="val 49329"/>
              <a:gd name="adj5" fmla="val 100000"/>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18" name="U-Turn Arrow 17"/>
          <p:cNvSpPr/>
          <p:nvPr/>
        </p:nvSpPr>
        <p:spPr>
          <a:xfrm>
            <a:off x="1952625" y="1909763"/>
            <a:ext cx="2728913" cy="568325"/>
          </a:xfrm>
          <a:prstGeom prst="uturn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20" name="U-Turn Arrow 19"/>
          <p:cNvSpPr/>
          <p:nvPr/>
        </p:nvSpPr>
        <p:spPr>
          <a:xfrm>
            <a:off x="4900613" y="1909763"/>
            <a:ext cx="2947987" cy="568325"/>
          </a:xfrm>
          <a:prstGeom prst="uturn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24" name="U-Turn Arrow 23"/>
          <p:cNvSpPr/>
          <p:nvPr/>
        </p:nvSpPr>
        <p:spPr>
          <a:xfrm>
            <a:off x="228600" y="1909763"/>
            <a:ext cx="1524000" cy="568325"/>
          </a:xfrm>
          <a:prstGeom prst="uturnArrow">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880965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Do you believe this?</a:t>
            </a:r>
          </a:p>
        </p:txBody>
      </p:sp>
      <p:sp>
        <p:nvSpPr>
          <p:cNvPr id="36866" name="Content Placeholder 2"/>
          <p:cNvSpPr>
            <a:spLocks noGrp="1"/>
          </p:cNvSpPr>
          <p:nvPr>
            <p:ph idx="1"/>
          </p:nvPr>
        </p:nvSpPr>
        <p:spPr>
          <a:xfrm>
            <a:off x="441325" y="4068763"/>
            <a:ext cx="8229600" cy="2530475"/>
          </a:xfrm>
        </p:spPr>
        <p:txBody>
          <a:bodyPr/>
          <a:lstStyle/>
          <a:p>
            <a:pPr eaLnBrk="1" hangingPunct="1"/>
            <a:r>
              <a:rPr lang="en-US">
                <a:latin typeface="Calibri" charset="0"/>
                <a:ea typeface="ＭＳ Ｐゴシック" charset="0"/>
                <a:cs typeface="ＭＳ Ｐゴシック" charset="0"/>
              </a:rPr>
              <a:t>You are about to undergo a painful operation and are offered the choice of conventional aenesthesia or an amnesiac drug that will temporarily zap all past memories prior to the operation. Afterwards, you will remember everything prior to the operation but nothing that happened </a:t>
            </a:r>
            <a:r>
              <a:rPr lang="en-US" i="1">
                <a:latin typeface="Calibri" charset="0"/>
                <a:ea typeface="ＭＳ Ｐゴシック" charset="0"/>
                <a:cs typeface="ＭＳ Ｐゴシック" charset="0"/>
              </a:rPr>
              <a:t>during</a:t>
            </a:r>
            <a:r>
              <a:rPr lang="en-US">
                <a:latin typeface="Calibri" charset="0"/>
                <a:ea typeface="ＭＳ Ｐゴシック" charset="0"/>
                <a:cs typeface="ＭＳ Ｐゴシック" charset="0"/>
              </a:rPr>
              <a:t> the operation. The amnesiac drug is </a:t>
            </a:r>
            <a:r>
              <a:rPr lang="en-US" i="1">
                <a:latin typeface="Calibri" charset="0"/>
                <a:ea typeface="ＭＳ Ｐゴシック" charset="0"/>
                <a:cs typeface="ＭＳ Ｐゴシック" charset="0"/>
              </a:rPr>
              <a:t>much</a:t>
            </a:r>
            <a:r>
              <a:rPr lang="en-US">
                <a:latin typeface="Calibri" charset="0"/>
                <a:ea typeface="ＭＳ Ｐゴシック" charset="0"/>
                <a:cs typeface="ＭＳ Ｐゴシック" charset="0"/>
              </a:rPr>
              <a:t> cheaper…</a:t>
            </a:r>
          </a:p>
        </p:txBody>
      </p:sp>
      <p:sp>
        <p:nvSpPr>
          <p:cNvPr id="4" name="Rectangle 3"/>
          <p:cNvSpPr/>
          <p:nvPr/>
        </p:nvSpPr>
        <p:spPr>
          <a:xfrm>
            <a:off x="457200" y="2473325"/>
            <a:ext cx="3019425"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5" name="Rectangle 4"/>
          <p:cNvSpPr/>
          <p:nvPr/>
        </p:nvSpPr>
        <p:spPr>
          <a:xfrm>
            <a:off x="3476625" y="2473325"/>
            <a:ext cx="1524000" cy="4572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 name="Rectangle 5"/>
          <p:cNvSpPr/>
          <p:nvPr/>
        </p:nvSpPr>
        <p:spPr>
          <a:xfrm>
            <a:off x="5010150" y="2468563"/>
            <a:ext cx="367665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7" name="U-Turn Arrow 6"/>
          <p:cNvSpPr/>
          <p:nvPr/>
        </p:nvSpPr>
        <p:spPr>
          <a:xfrm>
            <a:off x="3006725" y="1905000"/>
            <a:ext cx="2403475" cy="568325"/>
          </a:xfrm>
          <a:prstGeom prst="uturnArrow">
            <a:avLst>
              <a:gd name="adj1" fmla="val 25000"/>
              <a:gd name="adj2" fmla="val 25000"/>
              <a:gd name="adj3" fmla="val 25000"/>
              <a:gd name="adj4" fmla="val 43750"/>
              <a:gd name="adj5" fmla="val 72308"/>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cxnSp>
        <p:nvCxnSpPr>
          <p:cNvPr id="8" name="Straight Arrow Connector 7"/>
          <p:cNvCxnSpPr/>
          <p:nvPr/>
        </p:nvCxnSpPr>
        <p:spPr>
          <a:xfrm>
            <a:off x="457200" y="3276600"/>
            <a:ext cx="8229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872" name="TextBox 8"/>
          <p:cNvSpPr txBox="1">
            <a:spLocks noChangeArrowheads="1"/>
          </p:cNvSpPr>
          <p:nvPr/>
        </p:nvSpPr>
        <p:spPr bwMode="auto">
          <a:xfrm>
            <a:off x="3919538" y="3059113"/>
            <a:ext cx="762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time</a:t>
            </a:r>
          </a:p>
        </p:txBody>
      </p:sp>
    </p:spTree>
    <p:extLst>
      <p:ext uri="{BB962C8B-B14F-4D97-AF65-F5344CB8AC3E}">
        <p14:creationId xmlns:p14="http://schemas.microsoft.com/office/powerpoint/2010/main" val="128473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Reincarnation?</a:t>
            </a:r>
          </a:p>
        </p:txBody>
      </p:sp>
      <p:sp>
        <p:nvSpPr>
          <p:cNvPr id="37890" name="Content Placeholder 2"/>
          <p:cNvSpPr>
            <a:spLocks noGrp="1"/>
          </p:cNvSpPr>
          <p:nvPr>
            <p:ph idx="1"/>
          </p:nvPr>
        </p:nvSpPr>
        <p:spPr/>
        <p:txBody>
          <a:bodyPr>
            <a:normAutofit lnSpcReduction="10000"/>
          </a:bodyPr>
          <a:lstStyle/>
          <a:p>
            <a:pPr eaLnBrk="1" hangingPunct="1">
              <a:buFont typeface="Arial" charset="0"/>
              <a:buNone/>
            </a:pPr>
            <a:r>
              <a:rPr lang="en-US" i="1">
                <a:latin typeface="Calibri" charset="0"/>
                <a:ea typeface="ＭＳ Ｐゴシック" charset="0"/>
                <a:cs typeface="ＭＳ Ｐゴシック" charset="0"/>
              </a:rPr>
              <a:t>	I once met with one, who was persuaded his had been the </a:t>
            </a:r>
            <a:r>
              <a:rPr lang="en-US" i="1" u="sng">
                <a:latin typeface="Calibri" charset="0"/>
                <a:ea typeface="ＭＳ Ｐゴシック" charset="0"/>
                <a:cs typeface="ＭＳ Ｐゴシック" charset="0"/>
              </a:rPr>
              <a:t>soul</a:t>
            </a:r>
            <a:r>
              <a:rPr lang="en-US" i="1">
                <a:latin typeface="Calibri" charset="0"/>
                <a:ea typeface="ＭＳ Ｐゴシック" charset="0"/>
                <a:cs typeface="ＭＳ Ｐゴシック" charset="0"/>
              </a:rPr>
              <a:t> of Socrates…would anyone say, that he, being not conscious of any of Socrates</a:t>
            </a:r>
            <a:r>
              <a:rPr lang="ja-JP" altLang="en-US" i="1">
                <a:latin typeface="Calibri" charset="0"/>
                <a:ea typeface="ＭＳ Ｐゴシック" charset="0"/>
                <a:cs typeface="ＭＳ Ｐゴシック" charset="0"/>
              </a:rPr>
              <a:t>’</a:t>
            </a:r>
            <a:r>
              <a:rPr lang="en-US" altLang="ja-JP" i="1">
                <a:latin typeface="Calibri" charset="0"/>
                <a:ea typeface="ＭＳ Ｐゴシック" charset="0"/>
                <a:cs typeface="ＭＳ Ｐゴシック" charset="0"/>
              </a:rPr>
              <a:t>s actions or thoughts, could be the same </a:t>
            </a:r>
            <a:r>
              <a:rPr lang="en-US" altLang="ja-JP">
                <a:latin typeface="Calibri" charset="0"/>
                <a:ea typeface="ＭＳ Ｐゴシック" charset="0"/>
                <a:cs typeface="ＭＳ Ｐゴシック" charset="0"/>
              </a:rPr>
              <a:t>person</a:t>
            </a:r>
            <a:r>
              <a:rPr lang="en-US" altLang="ja-JP" i="1">
                <a:latin typeface="Calibri" charset="0"/>
                <a:ea typeface="ＭＳ Ｐゴシック" charset="0"/>
                <a:cs typeface="ＭＳ Ｐゴシック" charset="0"/>
              </a:rPr>
              <a:t> with Socrates?</a:t>
            </a:r>
          </a:p>
          <a:p>
            <a:pPr eaLnBrk="1" hangingPunct="1"/>
            <a:r>
              <a:rPr lang="en-US">
                <a:latin typeface="Calibri" charset="0"/>
                <a:ea typeface="ＭＳ Ｐゴシック" charset="0"/>
                <a:cs typeface="ＭＳ Ｐゴシック" charset="0"/>
              </a:rPr>
              <a:t>If my soul is memory-zapped but recycled do I survive?</a:t>
            </a:r>
          </a:p>
          <a:p>
            <a:pPr eaLnBrk="1" hangingPunct="1"/>
            <a:r>
              <a:rPr lang="en-US">
                <a:latin typeface="Calibri" charset="0"/>
                <a:ea typeface="ＭＳ Ｐゴシック" charset="0"/>
                <a:cs typeface="ＭＳ Ｐゴシック" charset="0"/>
              </a:rPr>
              <a:t>If my brain is memory-zapped but reprogrammed do I survive?</a:t>
            </a:r>
          </a:p>
          <a:p>
            <a:pPr eaLnBrk="1" hangingPunct="1"/>
            <a:r>
              <a:rPr lang="en-US">
                <a:latin typeface="Calibri" charset="0"/>
                <a:ea typeface="ＭＳ Ｐゴシック" charset="0"/>
                <a:cs typeface="ＭＳ Ｐゴシック" charset="0"/>
              </a:rPr>
              <a:t>Locke argues that neither soul-identity nor bodily (or brain) identity is sufficient for personal identity</a:t>
            </a:r>
          </a:p>
          <a:p>
            <a:pPr eaLnBrk="1" hangingPunct="1"/>
            <a:r>
              <a:rPr lang="en-US">
                <a:latin typeface="Calibri" charset="0"/>
                <a:ea typeface="ＭＳ Ｐゴシック" charset="0"/>
                <a:cs typeface="ＭＳ Ｐゴシック" charset="0"/>
              </a:rPr>
              <a:t>Or at least for what matters for survival</a:t>
            </a:r>
          </a:p>
        </p:txBody>
      </p:sp>
    </p:spTree>
    <p:extLst>
      <p:ext uri="{BB962C8B-B14F-4D97-AF65-F5344CB8AC3E}">
        <p14:creationId xmlns:p14="http://schemas.microsoft.com/office/powerpoint/2010/main" val="355835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Substance and Bundle Theories</a:t>
            </a:r>
          </a:p>
        </p:txBody>
      </p:sp>
      <p:sp>
        <p:nvSpPr>
          <p:cNvPr id="38914" name="Content Placeholder 2"/>
          <p:cNvSpPr>
            <a:spLocks noGrp="1"/>
          </p:cNvSpPr>
          <p:nvPr>
            <p:ph idx="1"/>
          </p:nvPr>
        </p:nvSpPr>
        <p:spPr/>
        <p:txBody>
          <a:bodyPr/>
          <a:lstStyle/>
          <a:p>
            <a:pPr eaLnBrk="1" hangingPunct="1">
              <a:lnSpc>
                <a:spcPct val="90000"/>
              </a:lnSpc>
            </a:pPr>
            <a:r>
              <a:rPr lang="en-US">
                <a:latin typeface="Calibri" charset="0"/>
                <a:ea typeface="ＭＳ Ｐゴシック" charset="0"/>
                <a:cs typeface="ＭＳ Ｐゴシック" charset="0"/>
              </a:rPr>
              <a:t>Descartes held that personal identity was determined by the </a:t>
            </a:r>
            <a:r>
              <a:rPr lang="en-US" i="1">
                <a:latin typeface="Calibri" charset="0"/>
                <a:ea typeface="ＭＳ Ｐゴシック" charset="0"/>
                <a:cs typeface="ＭＳ Ｐゴシック" charset="0"/>
              </a:rPr>
              <a:t>sameness of substance</a:t>
            </a:r>
            <a:r>
              <a:rPr lang="en-US">
                <a:latin typeface="Calibri" charset="0"/>
                <a:ea typeface="ＭＳ Ｐゴシック" charset="0"/>
                <a:cs typeface="ＭＳ Ｐゴシック" charset="0"/>
              </a:rPr>
              <a:t>—in particular of the spiritual substance underlying our thoughts and other experiences.</a:t>
            </a:r>
          </a:p>
          <a:p>
            <a:pPr eaLnBrk="1" hangingPunct="1">
              <a:lnSpc>
                <a:spcPct val="90000"/>
              </a:lnSpc>
            </a:pPr>
            <a:r>
              <a:rPr lang="en-US">
                <a:latin typeface="Calibri" charset="0"/>
                <a:ea typeface="ＭＳ Ｐゴシック" charset="0"/>
                <a:cs typeface="ＭＳ Ｐゴシック" charset="0"/>
              </a:rPr>
              <a:t>Locke argues for a </a:t>
            </a:r>
            <a:r>
              <a:rPr lang="en-US" i="1">
                <a:latin typeface="Calibri" charset="0"/>
                <a:ea typeface="ＭＳ Ｐゴシック" charset="0"/>
                <a:cs typeface="ＭＳ Ｐゴシック" charset="0"/>
              </a:rPr>
              <a:t>bundle theory</a:t>
            </a:r>
            <a:r>
              <a:rPr lang="en-US">
                <a:latin typeface="Calibri" charset="0"/>
                <a:ea typeface="ＭＳ Ｐゴシック" charset="0"/>
                <a:cs typeface="ＭＳ Ｐゴシック" charset="0"/>
              </a:rPr>
              <a:t>: our experiences are bound together as the same person in virtue of relations they bear to one another so:</a:t>
            </a:r>
          </a:p>
          <a:p>
            <a:pPr lvl="1" eaLnBrk="1" hangingPunct="1">
              <a:lnSpc>
                <a:spcPct val="90000"/>
              </a:lnSpc>
            </a:pPr>
            <a:r>
              <a:rPr lang="en-US">
                <a:latin typeface="Calibri" charset="0"/>
                <a:ea typeface="ＭＳ Ｐゴシック" charset="0"/>
              </a:rPr>
              <a:t>sameness of substance is not sufficient for personal identity: different persons can occur to the same (spiritual or material) substances at different times (DayMan/NightMan) or at the same time (brain splits, etc.)</a:t>
            </a:r>
          </a:p>
          <a:p>
            <a:pPr lvl="1" eaLnBrk="1" hangingPunct="1">
              <a:lnSpc>
                <a:spcPct val="90000"/>
              </a:lnSpc>
            </a:pPr>
            <a:r>
              <a:rPr lang="en-US">
                <a:latin typeface="Calibri" charset="0"/>
                <a:ea typeface="ＭＳ Ｐゴシック" charset="0"/>
              </a:rPr>
              <a:t>sameness of substance is not necessary for personal identity: body exchange and resurrection are possible</a:t>
            </a:r>
          </a:p>
        </p:txBody>
      </p:sp>
    </p:spTree>
    <p:extLst>
      <p:ext uri="{BB962C8B-B14F-4D97-AF65-F5344CB8AC3E}">
        <p14:creationId xmlns:p14="http://schemas.microsoft.com/office/powerpoint/2010/main" val="29961212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Person as a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Forensic Term</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
        <p:nvSpPr>
          <p:cNvPr id="39938"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Our understanding of moral and legal notions like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responsibility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hang on our understanding of personal identity</a:t>
            </a:r>
          </a:p>
          <a:p>
            <a:pPr lvl="1" eaLnBrk="1" hangingPunct="1"/>
            <a:r>
              <a:rPr lang="en-US">
                <a:latin typeface="Calibri" charset="0"/>
                <a:ea typeface="ＭＳ Ｐゴシック" charset="0"/>
              </a:rPr>
              <a:t>We don</a:t>
            </a:r>
            <a:r>
              <a:rPr lang="ja-JP" altLang="en-US">
                <a:latin typeface="Calibri" charset="0"/>
                <a:ea typeface="ＭＳ Ｐゴシック" charset="0"/>
              </a:rPr>
              <a:t>’</a:t>
            </a:r>
            <a:r>
              <a:rPr lang="en-US" altLang="ja-JP">
                <a:latin typeface="Calibri" charset="0"/>
                <a:ea typeface="ＭＳ Ｐゴシック" charset="0"/>
              </a:rPr>
              <a:t>t hold people responsible for other people</a:t>
            </a:r>
            <a:r>
              <a:rPr lang="ja-JP" altLang="en-US">
                <a:latin typeface="Calibri" charset="0"/>
                <a:ea typeface="ＭＳ Ｐゴシック" charset="0"/>
              </a:rPr>
              <a:t>’</a:t>
            </a:r>
            <a:r>
              <a:rPr lang="en-US" altLang="ja-JP">
                <a:latin typeface="Calibri" charset="0"/>
                <a:ea typeface="ＭＳ Ｐゴシック" charset="0"/>
              </a:rPr>
              <a:t>s actions</a:t>
            </a:r>
          </a:p>
          <a:p>
            <a:pPr lvl="1" eaLnBrk="1" hangingPunct="1"/>
            <a:r>
              <a:rPr lang="en-US">
                <a:latin typeface="Calibri" charset="0"/>
                <a:ea typeface="ＭＳ Ｐゴシック" charset="0"/>
              </a:rPr>
              <a:t>We don</a:t>
            </a:r>
            <a:r>
              <a:rPr lang="ja-JP" altLang="en-US">
                <a:latin typeface="Calibri" charset="0"/>
                <a:ea typeface="ＭＳ Ｐゴシック" charset="0"/>
              </a:rPr>
              <a:t>’</a:t>
            </a:r>
            <a:r>
              <a:rPr lang="en-US" altLang="ja-JP">
                <a:latin typeface="Calibri" charset="0"/>
                <a:ea typeface="ＭＳ Ｐゴシック" charset="0"/>
              </a:rPr>
              <a:t>t reward or punish people for things that </a:t>
            </a:r>
            <a:r>
              <a:rPr lang="en-US" altLang="ja-JP" i="1">
                <a:latin typeface="Calibri" charset="0"/>
                <a:ea typeface="ＭＳ Ｐゴシック" charset="0"/>
              </a:rPr>
              <a:t>they </a:t>
            </a:r>
            <a:r>
              <a:rPr lang="en-US" altLang="ja-JP">
                <a:latin typeface="Calibri" charset="0"/>
                <a:ea typeface="ＭＳ Ｐゴシック" charset="0"/>
              </a:rPr>
              <a:t>didn</a:t>
            </a:r>
            <a:r>
              <a:rPr lang="ja-JP" altLang="en-US">
                <a:latin typeface="Calibri" charset="0"/>
                <a:ea typeface="ＭＳ Ｐゴシック" charset="0"/>
              </a:rPr>
              <a:t>’</a:t>
            </a:r>
            <a:r>
              <a:rPr lang="en-US" altLang="ja-JP">
                <a:latin typeface="Calibri" charset="0"/>
                <a:ea typeface="ＭＳ Ｐゴシック" charset="0"/>
              </a:rPr>
              <a:t>t do</a:t>
            </a:r>
          </a:p>
          <a:p>
            <a:pPr eaLnBrk="1" hangingPunct="1"/>
            <a:r>
              <a:rPr lang="en-US">
                <a:latin typeface="Calibri" charset="0"/>
                <a:ea typeface="ＭＳ Ｐゴシック" charset="0"/>
                <a:cs typeface="ＭＳ Ｐゴシック" charset="0"/>
              </a:rPr>
              <a:t>So understanding the notion of responsibility and determining the legitimacy of reward and punishment assumes a proper understanding of personal identity</a:t>
            </a:r>
          </a:p>
        </p:txBody>
      </p:sp>
    </p:spTree>
    <p:extLst>
      <p:ext uri="{BB962C8B-B14F-4D97-AF65-F5344CB8AC3E}">
        <p14:creationId xmlns:p14="http://schemas.microsoft.com/office/powerpoint/2010/main" val="27053096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Resurrection World</a:t>
            </a:r>
          </a:p>
        </p:txBody>
      </p:sp>
      <p:sp>
        <p:nvSpPr>
          <p:cNvPr id="40962" name="Content Placeholder 2"/>
          <p:cNvSpPr>
            <a:spLocks noGrp="1"/>
          </p:cNvSpPr>
          <p:nvPr>
            <p:ph idx="1"/>
          </p:nvPr>
        </p:nvSpPr>
        <p:spPr/>
        <p:txBody>
          <a:bodyPr/>
          <a:lstStyle/>
          <a:p>
            <a:pPr eaLnBrk="1" hangingPunct="1">
              <a:lnSpc>
                <a:spcPct val="90000"/>
              </a:lnSpc>
            </a:pPr>
            <a:r>
              <a:rPr lang="en-US" sz="2200">
                <a:latin typeface="Calibri" charset="0"/>
                <a:ea typeface="ＭＳ Ｐゴシック" charset="0"/>
                <a:cs typeface="ＭＳ Ｐゴシック" charset="0"/>
              </a:rPr>
              <a:t>In ordinary this-worldly cases we have no problem in principle determining whether we have the same person: fingerprints are good evidence and spatio-temporal continuity settles it</a:t>
            </a:r>
          </a:p>
          <a:p>
            <a:pPr lvl="1" eaLnBrk="1" hangingPunct="1">
              <a:lnSpc>
                <a:spcPct val="90000"/>
              </a:lnSpc>
            </a:pPr>
            <a:r>
              <a:rPr lang="en-US" sz="2200">
                <a:latin typeface="Calibri" charset="0"/>
                <a:ea typeface="ＭＳ Ｐゴシック" charset="0"/>
              </a:rPr>
              <a:t>So in this-worldly cases this is evidence of who</a:t>
            </a:r>
            <a:r>
              <a:rPr lang="ja-JP" altLang="en-US" sz="2200">
                <a:latin typeface="Calibri" charset="0"/>
                <a:ea typeface="ＭＳ Ｐゴシック" charset="0"/>
              </a:rPr>
              <a:t>’</a:t>
            </a:r>
            <a:r>
              <a:rPr lang="en-US" altLang="ja-JP" sz="2200">
                <a:latin typeface="Calibri" charset="0"/>
                <a:ea typeface="ＭＳ Ｐゴシック" charset="0"/>
              </a:rPr>
              <a:t>s responsible for an action and so who deserves reward or punishment</a:t>
            </a:r>
          </a:p>
          <a:p>
            <a:pPr eaLnBrk="1" hangingPunct="1">
              <a:lnSpc>
                <a:spcPct val="90000"/>
              </a:lnSpc>
            </a:pPr>
            <a:r>
              <a:rPr lang="en-US" sz="2200">
                <a:latin typeface="Calibri" charset="0"/>
                <a:ea typeface="ＭＳ Ｐゴシック" charset="0"/>
                <a:cs typeface="ＭＳ Ｐゴシック" charset="0"/>
              </a:rPr>
              <a:t>In a resurrection world we wouldn</a:t>
            </a:r>
            <a:r>
              <a:rPr lang="ja-JP" altLang="en-US" sz="2200">
                <a:latin typeface="Calibri" charset="0"/>
                <a:ea typeface="ＭＳ Ｐゴシック" charset="0"/>
                <a:cs typeface="ＭＳ Ｐゴシック" charset="0"/>
              </a:rPr>
              <a:t>’</a:t>
            </a:r>
            <a:r>
              <a:rPr lang="en-US" altLang="ja-JP" sz="2200">
                <a:latin typeface="Calibri" charset="0"/>
                <a:ea typeface="ＭＳ Ｐゴシック" charset="0"/>
                <a:cs typeface="ＭＳ Ｐゴシック" charset="0"/>
              </a:rPr>
              <a:t>t have spatio-temporal continuity</a:t>
            </a:r>
          </a:p>
          <a:p>
            <a:pPr eaLnBrk="1" hangingPunct="1">
              <a:lnSpc>
                <a:spcPct val="90000"/>
              </a:lnSpc>
            </a:pPr>
            <a:r>
              <a:rPr lang="en-US" sz="2200">
                <a:latin typeface="Calibri" charset="0"/>
                <a:ea typeface="ＭＳ Ｐゴシック" charset="0"/>
                <a:cs typeface="ＭＳ Ｐゴシック" charset="0"/>
              </a:rPr>
              <a:t>According to Locke spatio-temporal continuity isn</a:t>
            </a:r>
            <a:r>
              <a:rPr lang="ja-JP" altLang="en-US" sz="2200">
                <a:latin typeface="Calibri" charset="0"/>
                <a:ea typeface="ＭＳ Ｐゴシック" charset="0"/>
                <a:cs typeface="ＭＳ Ｐゴシック" charset="0"/>
              </a:rPr>
              <a:t>’</a:t>
            </a:r>
            <a:r>
              <a:rPr lang="en-US" altLang="ja-JP" sz="2200">
                <a:latin typeface="Calibri" charset="0"/>
                <a:ea typeface="ＭＳ Ｐゴシック" charset="0"/>
                <a:cs typeface="ＭＳ Ｐゴシック" charset="0"/>
              </a:rPr>
              <a:t>t necessary for personal identity so</a:t>
            </a:r>
          </a:p>
          <a:p>
            <a:pPr eaLnBrk="1" hangingPunct="1">
              <a:lnSpc>
                <a:spcPct val="90000"/>
              </a:lnSpc>
            </a:pPr>
            <a:r>
              <a:rPr lang="en-US" sz="2200">
                <a:latin typeface="Calibri" charset="0"/>
                <a:ea typeface="ＭＳ Ｐゴシック" charset="0"/>
                <a:cs typeface="ＭＳ Ｐゴシック" charset="0"/>
              </a:rPr>
              <a:t>Resurrected individuals may be the </a:t>
            </a:r>
            <a:r>
              <a:rPr lang="en-US" sz="2200" i="1">
                <a:latin typeface="Calibri" charset="0"/>
                <a:ea typeface="ＭＳ Ｐゴシック" charset="0"/>
                <a:cs typeface="ＭＳ Ｐゴシック" charset="0"/>
              </a:rPr>
              <a:t>same persons</a:t>
            </a:r>
            <a:r>
              <a:rPr lang="en-US" sz="2200">
                <a:latin typeface="Calibri" charset="0"/>
                <a:ea typeface="ＭＳ Ｐゴシック" charset="0"/>
                <a:cs typeface="ＭＳ Ｐゴシック" charset="0"/>
              </a:rPr>
              <a:t> as pre-mortem individuals—and so responsible for their actions and worthy of reward or punishment! </a:t>
            </a:r>
          </a:p>
        </p:txBody>
      </p:sp>
    </p:spTree>
    <p:extLst>
      <p:ext uri="{BB962C8B-B14F-4D97-AF65-F5344CB8AC3E}">
        <p14:creationId xmlns:p14="http://schemas.microsoft.com/office/powerpoint/2010/main" val="40371780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61636" y="9460"/>
            <a:ext cx="8820728" cy="869816"/>
          </a:xfrm>
        </p:spPr>
        <p:txBody>
          <a:bodyPr>
            <a:normAutofit fontScale="90000"/>
          </a:bodyPr>
          <a:lstStyle/>
          <a:p>
            <a:pPr eaLnBrk="1" hangingPunct="1"/>
            <a:r>
              <a:rPr lang="en-US" sz="4000" dirty="0">
                <a:latin typeface="Calibri" charset="0"/>
                <a:ea typeface="ＭＳ Ｐゴシック" charset="0"/>
                <a:cs typeface="ＭＳ Ｐゴシック" charset="0"/>
              </a:rPr>
              <a:t>Numerical Identity &amp; Qualitative Similarity</a:t>
            </a:r>
          </a:p>
        </p:txBody>
      </p:sp>
      <p:sp>
        <p:nvSpPr>
          <p:cNvPr id="16386" name="Content Placeholder 2"/>
          <p:cNvSpPr>
            <a:spLocks noGrp="1"/>
          </p:cNvSpPr>
          <p:nvPr>
            <p:ph idx="1"/>
          </p:nvPr>
        </p:nvSpPr>
        <p:spPr/>
        <p:txBody>
          <a:bodyPr/>
          <a:lstStyle/>
          <a:p>
            <a:pPr eaLnBrk="1" hangingPunct="1">
              <a:lnSpc>
                <a:spcPct val="90000"/>
              </a:lnSpc>
            </a:pPr>
            <a:r>
              <a:rPr lang="en-US" b="1" dirty="0">
                <a:latin typeface="Calibri" charset="0"/>
                <a:ea typeface="ＭＳ Ｐゴシック" charset="0"/>
                <a:cs typeface="ＭＳ Ｐゴシック" charset="0"/>
              </a:rPr>
              <a:t>Type-Token Ambiguity: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identical</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and its cognates (e.g.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same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are type-token ambiguous in the sense that we can mean either the same </a:t>
            </a:r>
            <a:r>
              <a:rPr lang="en-US" altLang="ja-JP" i="1" dirty="0">
                <a:latin typeface="Calibri" charset="0"/>
                <a:ea typeface="ＭＳ Ｐゴシック" charset="0"/>
                <a:cs typeface="ＭＳ Ｐゴシック" charset="0"/>
              </a:rPr>
              <a:t>type</a:t>
            </a:r>
            <a:r>
              <a:rPr lang="en-US" altLang="ja-JP" dirty="0">
                <a:latin typeface="Calibri" charset="0"/>
                <a:ea typeface="ＭＳ Ｐゴシック" charset="0"/>
                <a:cs typeface="ＭＳ Ｐゴシック" charset="0"/>
              </a:rPr>
              <a:t> (kind) of thing or the very same </a:t>
            </a:r>
            <a:r>
              <a:rPr lang="en-US" altLang="ja-JP" i="1" dirty="0">
                <a:latin typeface="Calibri" charset="0"/>
                <a:ea typeface="ＭＳ Ｐゴシック" charset="0"/>
                <a:cs typeface="ＭＳ Ｐゴシック" charset="0"/>
              </a:rPr>
              <a:t>token</a:t>
            </a:r>
            <a:r>
              <a:rPr lang="en-US" altLang="ja-JP" dirty="0">
                <a:latin typeface="Calibri" charset="0"/>
                <a:ea typeface="ＭＳ Ｐゴシック" charset="0"/>
                <a:cs typeface="ＭＳ Ｐゴシック" charset="0"/>
              </a:rPr>
              <a:t> (individual) thing.</a:t>
            </a:r>
          </a:p>
          <a:p>
            <a:pPr lvl="1" eaLnBrk="1" hangingPunct="1">
              <a:lnSpc>
                <a:spcPct val="90000"/>
              </a:lnSpc>
            </a:pPr>
            <a:r>
              <a:rPr lang="en-US" b="1" dirty="0">
                <a:latin typeface="Calibri" charset="0"/>
                <a:ea typeface="ＭＳ Ｐゴシック" charset="0"/>
              </a:rPr>
              <a:t>Example: </a:t>
            </a:r>
            <a:r>
              <a:rPr lang="en-US" dirty="0">
                <a:latin typeface="Calibri" charset="0"/>
                <a:ea typeface="ＭＳ Ｐゴシック" charset="0"/>
              </a:rPr>
              <a:t>identical twins are </a:t>
            </a:r>
            <a:r>
              <a:rPr lang="en-US" i="1" dirty="0">
                <a:latin typeface="Calibri" charset="0"/>
                <a:ea typeface="ＭＳ Ｐゴシック" charset="0"/>
              </a:rPr>
              <a:t>type</a:t>
            </a:r>
            <a:r>
              <a:rPr lang="en-US" dirty="0">
                <a:latin typeface="Calibri" charset="0"/>
                <a:ea typeface="ＭＳ Ｐゴシック" charset="0"/>
              </a:rPr>
              <a:t> identical—two (</a:t>
            </a:r>
            <a:r>
              <a:rPr lang="en-US" i="1" dirty="0">
                <a:latin typeface="Calibri" charset="0"/>
                <a:ea typeface="ＭＳ Ｐゴシック" charset="0"/>
              </a:rPr>
              <a:t>token-</a:t>
            </a:r>
            <a:r>
              <a:rPr lang="en-US" dirty="0">
                <a:latin typeface="Calibri" charset="0"/>
                <a:ea typeface="ＭＳ Ｐゴシック" charset="0"/>
              </a:rPr>
              <a:t>)different individuals of the same type.</a:t>
            </a:r>
          </a:p>
          <a:p>
            <a:pPr eaLnBrk="1" hangingPunct="1">
              <a:lnSpc>
                <a:spcPct val="90000"/>
              </a:lnSpc>
            </a:pPr>
            <a:r>
              <a:rPr lang="en-US" b="1" dirty="0">
                <a:latin typeface="Calibri" charset="0"/>
                <a:ea typeface="ＭＳ Ｐゴシック" charset="0"/>
                <a:cs typeface="ＭＳ Ｐゴシック" charset="0"/>
              </a:rPr>
              <a:t>Numerical Identity</a:t>
            </a:r>
            <a:r>
              <a:rPr lang="en-US" dirty="0">
                <a:latin typeface="Calibri" charset="0"/>
                <a:ea typeface="ＭＳ Ｐゴシック" charset="0"/>
                <a:cs typeface="ＭＳ Ｐゴシック" charset="0"/>
              </a:rPr>
              <a:t> is token-identity: being literally the very same individual</a:t>
            </a:r>
          </a:p>
          <a:p>
            <a:pPr eaLnBrk="1" hangingPunct="1">
              <a:lnSpc>
                <a:spcPct val="90000"/>
              </a:lnSpc>
            </a:pPr>
            <a:r>
              <a:rPr lang="en-US" dirty="0">
                <a:latin typeface="Calibri" charset="0"/>
                <a:ea typeface="ＭＳ Ｐゴシック" charset="0"/>
                <a:cs typeface="ＭＳ Ｐゴシック" charset="0"/>
              </a:rPr>
              <a:t>We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not asking whether someone is, metaphorically, the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same person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after, e.g. religious conversion, but whether we have literally the same (numerically identical) person when we discuss the problem of personal identity.</a:t>
            </a:r>
            <a:endParaRPr lang="en-US" dirty="0">
              <a:latin typeface="Calibri" charset="0"/>
              <a:ea typeface="ＭＳ Ｐゴシック" charset="0"/>
              <a:cs typeface="ＭＳ Ｐゴシック" charset="0"/>
            </a:endParaRPr>
          </a:p>
        </p:txBody>
      </p:sp>
      <p:sp>
        <p:nvSpPr>
          <p:cNvPr id="3" name="Action Button: Back or Previous 2">
            <a:hlinkClick r:id="" action="ppaction://hlinkshowjump?jump=previousslide" highlightClick="1"/>
          </p:cNvPr>
          <p:cNvSpPr/>
          <p:nvPr/>
        </p:nvSpPr>
        <p:spPr>
          <a:xfrm>
            <a:off x="8451272" y="6188363"/>
            <a:ext cx="531091" cy="6135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447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718" y="0"/>
            <a:ext cx="9101282" cy="6858000"/>
          </a:xfrm>
          <a:prstGeom prst="rect">
            <a:avLst/>
          </a:prstGeom>
        </p:spPr>
      </p:pic>
      <p:sp>
        <p:nvSpPr>
          <p:cNvPr id="6" name="TextBox 5"/>
          <p:cNvSpPr txBox="1"/>
          <p:nvPr/>
        </p:nvSpPr>
        <p:spPr>
          <a:xfrm>
            <a:off x="669636" y="69273"/>
            <a:ext cx="7920182" cy="3416320"/>
          </a:xfrm>
          <a:prstGeom prst="rect">
            <a:avLst/>
          </a:prstGeom>
          <a:noFill/>
        </p:spPr>
        <p:txBody>
          <a:bodyPr wrap="square" rtlCol="0">
            <a:spAutoFit/>
          </a:bodyPr>
          <a:lstStyle/>
          <a:p>
            <a:r>
              <a:rPr lang="en-US" sz="5400" b="1" dirty="0" smtClean="0">
                <a:solidFill>
                  <a:srgbClr val="F1DE7D"/>
                </a:solidFill>
                <a:effectLst>
                  <a:outerShdw blurRad="111125" dist="38100" dir="2700000" algn="tl" rotWithShape="0">
                    <a:srgbClr val="000000">
                      <a:alpha val="71000"/>
                    </a:srgbClr>
                  </a:outerShdw>
                </a:effectLst>
                <a:latin typeface="Edwardian Script ITC"/>
              </a:rPr>
              <a:t>The problem of personal identity and the mind-body problem, though related, should not be conflated.</a:t>
            </a:r>
          </a:p>
          <a:p>
            <a:r>
              <a:rPr lang="en-US" sz="5400" b="1" dirty="0">
                <a:solidFill>
                  <a:srgbClr val="F1DE7D"/>
                </a:solidFill>
                <a:effectLst>
                  <a:outerShdw blurRad="111125" dist="38100" dir="2700000" algn="tl" rotWithShape="0">
                    <a:srgbClr val="000000">
                      <a:alpha val="71000"/>
                    </a:srgbClr>
                  </a:outerShdw>
                </a:effectLst>
                <a:latin typeface="Edwardian Script ITC"/>
              </a:rPr>
              <a:t>	</a:t>
            </a:r>
            <a:r>
              <a:rPr lang="en-US" sz="5400" b="1" dirty="0" smtClean="0">
                <a:solidFill>
                  <a:srgbClr val="F1DE7D"/>
                </a:solidFill>
                <a:effectLst>
                  <a:outerShdw blurRad="111125" dist="38100" dir="2700000" algn="tl" rotWithShape="0">
                    <a:srgbClr val="000000">
                      <a:alpha val="71000"/>
                    </a:srgbClr>
                  </a:outerShdw>
                </a:effectLst>
                <a:latin typeface="Edwardian Script ITC"/>
              </a:rPr>
              <a:t>					------John Perry</a:t>
            </a:r>
            <a:endParaRPr lang="en-US" sz="5400" b="1" dirty="0">
              <a:solidFill>
                <a:srgbClr val="F1DE7D"/>
              </a:solidFill>
              <a:effectLst>
                <a:outerShdw blurRad="111125" dist="38100" dir="2700000" algn="tl" rotWithShape="0">
                  <a:srgbClr val="000000">
                    <a:alpha val="71000"/>
                  </a:srgbClr>
                </a:outerShdw>
              </a:effectLst>
              <a:latin typeface="Edwardian Script ITC"/>
            </a:endParaRPr>
          </a:p>
        </p:txBody>
      </p:sp>
    </p:spTree>
    <p:extLst>
      <p:ext uri="{BB962C8B-B14F-4D97-AF65-F5344CB8AC3E}">
        <p14:creationId xmlns:p14="http://schemas.microsoft.com/office/powerpoint/2010/main" val="40117204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Identity Criteria</a:t>
            </a:r>
          </a:p>
        </p:txBody>
      </p:sp>
      <p:sp>
        <p:nvSpPr>
          <p:cNvPr id="23554" name="Content Placeholder 2"/>
          <p:cNvSpPr>
            <a:spLocks noGrp="1"/>
          </p:cNvSpPr>
          <p:nvPr>
            <p:ph idx="1"/>
          </p:nvPr>
        </p:nvSpPr>
        <p:spPr/>
        <p:txBody>
          <a:bodyPr>
            <a:normAutofit lnSpcReduction="10000"/>
          </a:bodyPr>
          <a:lstStyle/>
          <a:p>
            <a:pPr marL="342900" lvl="1" indent="-342900" eaLnBrk="1" hangingPunct="1">
              <a:buFont typeface="Arial" charset="0"/>
              <a:buChar char="•"/>
            </a:pPr>
            <a:r>
              <a:rPr lang="en-US" dirty="0">
                <a:latin typeface="Calibri" charset="0"/>
                <a:ea typeface="ＭＳ Ｐゴシック" charset="0"/>
              </a:rPr>
              <a:t>We want to sort out identity criteria from mere evidences</a:t>
            </a:r>
          </a:p>
          <a:p>
            <a:pPr marL="342900" lvl="1" indent="-342900" eaLnBrk="1" hangingPunct="1">
              <a:buFont typeface="Arial" charset="0"/>
              <a:buChar char="•"/>
            </a:pPr>
            <a:r>
              <a:rPr lang="en-US" dirty="0">
                <a:latin typeface="Calibri" charset="0"/>
                <a:ea typeface="ＭＳ Ｐゴシック" charset="0"/>
              </a:rPr>
              <a:t>R is </a:t>
            </a:r>
            <a:r>
              <a:rPr lang="en-US" b="1" dirty="0" err="1">
                <a:latin typeface="Calibri" charset="0"/>
                <a:ea typeface="ＭＳ Ｐゴシック" charset="0"/>
              </a:rPr>
              <a:t>criterial</a:t>
            </a:r>
            <a:r>
              <a:rPr lang="en-US" dirty="0">
                <a:latin typeface="Calibri" charset="0"/>
                <a:ea typeface="ＭＳ Ｐゴシック" charset="0"/>
              </a:rPr>
              <a:t> rather than merely evidential for F-identity: </a:t>
            </a:r>
            <a:r>
              <a:rPr lang="en-US" i="1" dirty="0">
                <a:latin typeface="Calibri" charset="0"/>
                <a:ea typeface="ＭＳ Ｐゴシック" charset="0"/>
              </a:rPr>
              <a:t>necessarily</a:t>
            </a:r>
            <a:r>
              <a:rPr lang="en-US" dirty="0">
                <a:latin typeface="Calibri" charset="0"/>
                <a:ea typeface="ＭＳ Ｐゴシック" charset="0"/>
              </a:rPr>
              <a:t> </a:t>
            </a:r>
            <a:r>
              <a:rPr lang="en-US" i="1" dirty="0">
                <a:latin typeface="Calibri" charset="0"/>
                <a:ea typeface="ＭＳ Ｐゴシック" charset="0"/>
              </a:rPr>
              <a:t>a</a:t>
            </a:r>
            <a:r>
              <a:rPr lang="en-US" dirty="0">
                <a:latin typeface="Calibri" charset="0"/>
                <a:ea typeface="ＭＳ Ｐゴシック" charset="0"/>
              </a:rPr>
              <a:t> is the same F as </a:t>
            </a:r>
            <a:r>
              <a:rPr lang="en-US" i="1" dirty="0">
                <a:latin typeface="Calibri" charset="0"/>
                <a:ea typeface="ＭＳ Ｐゴシック" charset="0"/>
              </a:rPr>
              <a:t>b</a:t>
            </a:r>
            <a:r>
              <a:rPr lang="en-US" dirty="0">
                <a:latin typeface="Calibri" charset="0"/>
                <a:ea typeface="ＭＳ Ｐゴシック" charset="0"/>
              </a:rPr>
              <a:t> </a:t>
            </a:r>
            <a:r>
              <a:rPr lang="en-US" dirty="0" err="1">
                <a:latin typeface="Calibri" charset="0"/>
                <a:ea typeface="ＭＳ Ｐゴシック" charset="0"/>
              </a:rPr>
              <a:t>iff</a:t>
            </a:r>
            <a:r>
              <a:rPr lang="en-US" dirty="0">
                <a:latin typeface="Calibri" charset="0"/>
                <a:ea typeface="ＭＳ Ｐゴシック" charset="0"/>
              </a:rPr>
              <a:t> </a:t>
            </a:r>
            <a:r>
              <a:rPr lang="en-US" i="1" dirty="0">
                <a:latin typeface="Calibri" charset="0"/>
                <a:ea typeface="ＭＳ Ｐゴシック" charset="0"/>
              </a:rPr>
              <a:t>a</a:t>
            </a:r>
            <a:r>
              <a:rPr lang="en-US" dirty="0">
                <a:latin typeface="Calibri" charset="0"/>
                <a:ea typeface="ＭＳ Ｐゴシック" charset="0"/>
              </a:rPr>
              <a:t> is R-related to </a:t>
            </a:r>
            <a:r>
              <a:rPr lang="en-US" i="1" dirty="0">
                <a:latin typeface="Calibri" charset="0"/>
                <a:ea typeface="ＭＳ Ｐゴシック" charset="0"/>
              </a:rPr>
              <a:t>b</a:t>
            </a:r>
          </a:p>
          <a:p>
            <a:pPr marL="742950" lvl="2" indent="-342900" eaLnBrk="1" hangingPunct="1"/>
            <a:r>
              <a:rPr lang="en-US" dirty="0">
                <a:latin typeface="Calibri" charset="0"/>
                <a:ea typeface="ＭＳ Ｐゴシック" charset="0"/>
              </a:rPr>
              <a:t>Example: sameness of fingerprints are mere evidences of personal identity</a:t>
            </a:r>
          </a:p>
          <a:p>
            <a:pPr marL="1200150" lvl="3" indent="-342900" eaLnBrk="1" hangingPunct="1"/>
            <a:r>
              <a:rPr lang="en-US" dirty="0">
                <a:latin typeface="Calibri" charset="0"/>
                <a:ea typeface="ＭＳ Ｐゴシック" charset="0"/>
              </a:rPr>
              <a:t>Not necessary because we can imagine the </a:t>
            </a:r>
            <a:r>
              <a:rPr lang="en-US" i="1" dirty="0">
                <a:latin typeface="Calibri" charset="0"/>
                <a:ea typeface="ＭＳ Ｐゴシック" charset="0"/>
              </a:rPr>
              <a:t>same person</a:t>
            </a:r>
            <a:r>
              <a:rPr lang="ja-JP" altLang="en-US" dirty="0">
                <a:latin typeface="Calibri" charset="0"/>
                <a:ea typeface="ＭＳ Ｐゴシック" charset="0"/>
              </a:rPr>
              <a:t>’</a:t>
            </a:r>
            <a:r>
              <a:rPr lang="en-US" altLang="ja-JP" dirty="0">
                <a:latin typeface="Calibri" charset="0"/>
                <a:ea typeface="ＭＳ Ｐゴシック" charset="0"/>
              </a:rPr>
              <a:t>s fingerprints changing—or a person losing his fingers</a:t>
            </a:r>
          </a:p>
          <a:p>
            <a:pPr marL="1200150" lvl="3" indent="-342900" eaLnBrk="1" hangingPunct="1"/>
            <a:r>
              <a:rPr lang="en-US" dirty="0">
                <a:latin typeface="Calibri" charset="0"/>
                <a:ea typeface="ＭＳ Ｐゴシック" charset="0"/>
              </a:rPr>
              <a:t>Not sufficient because we can imagine </a:t>
            </a:r>
            <a:r>
              <a:rPr lang="en-US" i="1" dirty="0">
                <a:latin typeface="Calibri" charset="0"/>
                <a:ea typeface="ＭＳ Ｐゴシック" charset="0"/>
              </a:rPr>
              <a:t>two different people</a:t>
            </a:r>
            <a:r>
              <a:rPr lang="en-US" dirty="0">
                <a:latin typeface="Calibri" charset="0"/>
                <a:ea typeface="ＭＳ Ｐゴシック" charset="0"/>
              </a:rPr>
              <a:t> with the same fingerprints </a:t>
            </a:r>
          </a:p>
        </p:txBody>
      </p:sp>
    </p:spTree>
    <p:extLst>
      <p:ext uri="{BB962C8B-B14F-4D97-AF65-F5344CB8AC3E}">
        <p14:creationId xmlns:p14="http://schemas.microsoft.com/office/powerpoint/2010/main" val="5284920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Criteria and Mere Evidences</a:t>
            </a:r>
          </a:p>
        </p:txBody>
      </p:sp>
      <p:sp>
        <p:nvSpPr>
          <p:cNvPr id="17410" name="Content Placeholder 2"/>
          <p:cNvSpPr>
            <a:spLocks noGrp="1"/>
          </p:cNvSpPr>
          <p:nvPr>
            <p:ph idx="1"/>
          </p:nvPr>
        </p:nvSpPr>
        <p:spPr/>
        <p:txBody>
          <a:bodyPr/>
          <a:lstStyle/>
          <a:p>
            <a:pPr eaLnBrk="1" hangingPunct="1"/>
            <a:r>
              <a:rPr lang="en-US" b="1" dirty="0">
                <a:latin typeface="Calibri" charset="0"/>
                <a:ea typeface="ＭＳ Ｐゴシック" charset="0"/>
                <a:cs typeface="ＭＳ Ｐゴシック" charset="0"/>
              </a:rPr>
              <a:t>Criteria for Personal Identity </a:t>
            </a:r>
            <a:r>
              <a:rPr lang="en-US" dirty="0" err="1">
                <a:latin typeface="Calibri" charset="0"/>
                <a:ea typeface="ＭＳ Ｐゴシック" charset="0"/>
                <a:cs typeface="ＭＳ Ｐゴシック" charset="0"/>
              </a:rPr>
              <a:t>aren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mere evidences of someone we encounter now being the same person as someone we used to know</a:t>
            </a:r>
          </a:p>
          <a:p>
            <a:pPr lvl="1" eaLnBrk="1" hangingPunct="1"/>
            <a:r>
              <a:rPr lang="en-US" b="1" dirty="0">
                <a:latin typeface="Calibri" charset="0"/>
                <a:ea typeface="ＭＳ Ｐゴシック" charset="0"/>
              </a:rPr>
              <a:t>Example of Mere Evidences: </a:t>
            </a:r>
            <a:r>
              <a:rPr lang="en-US" dirty="0">
                <a:latin typeface="Calibri" charset="0"/>
                <a:ea typeface="ＭＳ Ｐゴシック" charset="0"/>
              </a:rPr>
              <a:t>similar appearance, same fingerprints or (on some accounts!) </a:t>
            </a:r>
            <a:r>
              <a:rPr lang="en-US" dirty="0" err="1">
                <a:latin typeface="Calibri" charset="0"/>
                <a:ea typeface="ＭＳ Ｐゴシック" charset="0"/>
              </a:rPr>
              <a:t>spatio</a:t>
            </a:r>
            <a:r>
              <a:rPr lang="en-US" dirty="0">
                <a:latin typeface="Calibri" charset="0"/>
                <a:ea typeface="ＭＳ Ｐゴシック" charset="0"/>
              </a:rPr>
              <a:t>-temporal continuity.</a:t>
            </a:r>
          </a:p>
          <a:p>
            <a:pPr eaLnBrk="1" hangingPunct="1"/>
            <a:r>
              <a:rPr lang="en-US" dirty="0">
                <a:latin typeface="Calibri" charset="0"/>
                <a:ea typeface="ＭＳ Ｐゴシック" charset="0"/>
                <a:cs typeface="ＭＳ Ｐゴシック" charset="0"/>
              </a:rPr>
              <a:t>We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interested in what </a:t>
            </a:r>
            <a:r>
              <a:rPr lang="en-US" altLang="ja-JP" i="1" dirty="0">
                <a:latin typeface="Calibri" charset="0"/>
                <a:ea typeface="ＭＳ Ｐゴシック" charset="0"/>
                <a:cs typeface="ＭＳ Ｐゴシック" charset="0"/>
              </a:rPr>
              <a:t>makes</a:t>
            </a:r>
            <a:r>
              <a:rPr lang="en-US" altLang="ja-JP" dirty="0">
                <a:latin typeface="Calibri" charset="0"/>
                <a:ea typeface="ＭＳ Ｐゴシック" charset="0"/>
                <a:cs typeface="ＭＳ Ｐゴシック" charset="0"/>
              </a:rPr>
              <a:t> a person the same over time</a:t>
            </a:r>
          </a:p>
          <a:p>
            <a:pPr lvl="1" eaLnBrk="1" hangingPunct="1"/>
            <a:r>
              <a:rPr lang="en-US" b="1" dirty="0">
                <a:latin typeface="Calibri" charset="0"/>
                <a:ea typeface="ＭＳ Ｐゴシック" charset="0"/>
              </a:rPr>
              <a:t>Example: </a:t>
            </a:r>
            <a:r>
              <a:rPr lang="en-US" dirty="0">
                <a:latin typeface="Calibri" charset="0"/>
                <a:ea typeface="ＭＳ Ｐゴシック" charset="0"/>
              </a:rPr>
              <a:t>What </a:t>
            </a:r>
            <a:r>
              <a:rPr lang="en-US" i="1" dirty="0">
                <a:latin typeface="Calibri" charset="0"/>
                <a:ea typeface="ＭＳ Ｐゴシック" charset="0"/>
              </a:rPr>
              <a:t>makes</a:t>
            </a:r>
            <a:r>
              <a:rPr lang="en-US" dirty="0">
                <a:latin typeface="Calibri" charset="0"/>
                <a:ea typeface="ＭＳ Ｐゴシック" charset="0"/>
              </a:rPr>
              <a:t> something water is it</a:t>
            </a:r>
            <a:r>
              <a:rPr lang="ja-JP" altLang="en-US" dirty="0">
                <a:latin typeface="Calibri" charset="0"/>
                <a:ea typeface="ＭＳ Ｐゴシック" charset="0"/>
              </a:rPr>
              <a:t>’</a:t>
            </a:r>
            <a:r>
              <a:rPr lang="en-US" altLang="ja-JP" dirty="0">
                <a:latin typeface="Calibri" charset="0"/>
                <a:ea typeface="ＭＳ Ｐゴシック" charset="0"/>
              </a:rPr>
              <a:t>s being H</a:t>
            </a:r>
            <a:r>
              <a:rPr lang="en-US" altLang="ja-JP" baseline="-25000" dirty="0">
                <a:latin typeface="Calibri" charset="0"/>
                <a:ea typeface="ＭＳ Ｐゴシック" charset="0"/>
              </a:rPr>
              <a:t>2</a:t>
            </a:r>
            <a:r>
              <a:rPr lang="en-US" altLang="ja-JP" dirty="0">
                <a:latin typeface="Calibri" charset="0"/>
                <a:ea typeface="ＭＳ Ｐゴシック" charset="0"/>
              </a:rPr>
              <a:t>0; it</a:t>
            </a:r>
            <a:r>
              <a:rPr lang="ja-JP" altLang="en-US" dirty="0">
                <a:latin typeface="Calibri" charset="0"/>
                <a:ea typeface="ＭＳ Ｐゴシック" charset="0"/>
              </a:rPr>
              <a:t>’</a:t>
            </a:r>
            <a:r>
              <a:rPr lang="en-US" altLang="ja-JP" dirty="0">
                <a:latin typeface="Calibri" charset="0"/>
                <a:ea typeface="ＭＳ Ｐゴシック" charset="0"/>
              </a:rPr>
              <a:t>s being clear, colorless, tasteless and occupying lakes and rivers is merely </a:t>
            </a:r>
            <a:r>
              <a:rPr lang="en-US" altLang="ja-JP" i="1" dirty="0">
                <a:latin typeface="Calibri" charset="0"/>
                <a:ea typeface="ＭＳ Ｐゴシック" charset="0"/>
              </a:rPr>
              <a:t>evidential</a:t>
            </a:r>
            <a:r>
              <a:rPr lang="en-US" altLang="ja-JP" dirty="0">
                <a:latin typeface="Calibri" charset="0"/>
                <a:ea typeface="ＭＳ Ｐゴシック" charset="0"/>
              </a:rPr>
              <a:t> for it</a:t>
            </a:r>
            <a:r>
              <a:rPr lang="ja-JP" altLang="en-US" dirty="0">
                <a:latin typeface="Calibri" charset="0"/>
                <a:ea typeface="ＭＳ Ｐゴシック" charset="0"/>
              </a:rPr>
              <a:t>’</a:t>
            </a:r>
            <a:r>
              <a:rPr lang="en-US" altLang="ja-JP" dirty="0">
                <a:latin typeface="Calibri" charset="0"/>
                <a:ea typeface="ＭＳ Ｐゴシック" charset="0"/>
              </a:rPr>
              <a:t>s being water.</a:t>
            </a:r>
            <a:endParaRPr lang="en-US" b="1" dirty="0">
              <a:latin typeface="Calibri" charset="0"/>
              <a:ea typeface="ＭＳ Ｐゴシック" charset="0"/>
            </a:endParaRPr>
          </a:p>
        </p:txBody>
      </p:sp>
      <p:sp>
        <p:nvSpPr>
          <p:cNvPr id="2" name="Action Button: Custom 1">
            <a:hlinkClick r:id="rId2" action="ppaction://hlinksldjump" highlightClick="1"/>
          </p:cNvPr>
          <p:cNvSpPr/>
          <p:nvPr/>
        </p:nvSpPr>
        <p:spPr>
          <a:xfrm>
            <a:off x="8686800" y="6211455"/>
            <a:ext cx="262590" cy="30634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4978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Identity</a:t>
            </a:r>
          </a:p>
        </p:txBody>
      </p:sp>
      <p:sp>
        <p:nvSpPr>
          <p:cNvPr id="20482" name="Content Placeholder 2"/>
          <p:cNvSpPr>
            <a:spLocks noGrp="1"/>
          </p:cNvSpPr>
          <p:nvPr>
            <p:ph idx="1"/>
          </p:nvPr>
        </p:nvSpPr>
        <p:spPr>
          <a:xfrm>
            <a:off x="457200" y="971540"/>
            <a:ext cx="8229600" cy="5540096"/>
          </a:xfrm>
        </p:spPr>
        <p:txBody>
          <a:bodyPr>
            <a:noAutofit/>
          </a:bodyPr>
          <a:lstStyle/>
          <a:p>
            <a:pPr eaLnBrk="1" hangingPunct="1">
              <a:spcAft>
                <a:spcPts val="1200"/>
              </a:spcAft>
            </a:pPr>
            <a:r>
              <a:rPr lang="en-US" dirty="0">
                <a:latin typeface="Calibri"/>
                <a:ea typeface="ＭＳ Ｐゴシック" charset="0"/>
                <a:cs typeface="Calibri"/>
              </a:rPr>
              <a:t>The problem of personal identity is a special case of the problem of identity-through-time (persistence, </a:t>
            </a:r>
            <a:r>
              <a:rPr lang="ja-JP" altLang="en-US" dirty="0">
                <a:latin typeface="Calibri"/>
                <a:ea typeface="ＭＳ Ｐゴシック" charset="0"/>
                <a:cs typeface="Calibri"/>
              </a:rPr>
              <a:t>“</a:t>
            </a:r>
            <a:r>
              <a:rPr lang="en-US" altLang="ja-JP" dirty="0">
                <a:latin typeface="Calibri"/>
                <a:ea typeface="ＭＳ Ｐゴシック" charset="0"/>
                <a:cs typeface="Calibri"/>
              </a:rPr>
              <a:t>diachronic identity</a:t>
            </a:r>
            <a:r>
              <a:rPr lang="ja-JP" altLang="en-US" dirty="0">
                <a:latin typeface="Calibri"/>
                <a:ea typeface="ＭＳ Ｐゴシック" charset="0"/>
                <a:cs typeface="Calibri"/>
              </a:rPr>
              <a:t>”</a:t>
            </a:r>
            <a:r>
              <a:rPr lang="en-US" altLang="ja-JP" dirty="0">
                <a:latin typeface="Calibri"/>
                <a:ea typeface="ＭＳ Ｐゴシック" charset="0"/>
                <a:cs typeface="Calibri"/>
              </a:rPr>
              <a:t>) for </a:t>
            </a:r>
            <a:r>
              <a:rPr lang="en-US" altLang="ja-JP" dirty="0" err="1">
                <a:latin typeface="Calibri"/>
                <a:ea typeface="ＭＳ Ｐゴシック" charset="0"/>
                <a:cs typeface="Calibri"/>
              </a:rPr>
              <a:t>spatio</a:t>
            </a:r>
            <a:r>
              <a:rPr lang="en-US" altLang="ja-JP" dirty="0">
                <a:latin typeface="Calibri"/>
                <a:ea typeface="ＭＳ Ｐゴシック" charset="0"/>
                <a:cs typeface="Calibri"/>
              </a:rPr>
              <a:t>-temporal objects generally</a:t>
            </a:r>
          </a:p>
          <a:p>
            <a:pPr eaLnBrk="1" hangingPunct="1">
              <a:spcAft>
                <a:spcPts val="1200"/>
              </a:spcAft>
            </a:pPr>
            <a:r>
              <a:rPr lang="en-US" dirty="0">
                <a:latin typeface="Calibri"/>
                <a:ea typeface="ＭＳ Ｐゴシック" charset="0"/>
                <a:cs typeface="Calibri"/>
              </a:rPr>
              <a:t>The identities of objects of different kinds are supposed to be </a:t>
            </a:r>
            <a:r>
              <a:rPr lang="ja-JP" altLang="en-US" dirty="0">
                <a:latin typeface="Calibri"/>
                <a:ea typeface="ＭＳ Ｐゴシック" charset="0"/>
                <a:cs typeface="Calibri"/>
              </a:rPr>
              <a:t>“</a:t>
            </a:r>
            <a:r>
              <a:rPr lang="en-US" altLang="ja-JP" dirty="0">
                <a:latin typeface="Calibri"/>
                <a:ea typeface="ＭＳ Ｐゴシック" charset="0"/>
                <a:cs typeface="Calibri"/>
              </a:rPr>
              <a:t>differently constituted</a:t>
            </a:r>
            <a:r>
              <a:rPr lang="ja-JP" altLang="en-US" dirty="0">
                <a:latin typeface="Calibri"/>
                <a:ea typeface="ＭＳ Ｐゴシック" charset="0"/>
                <a:cs typeface="Calibri"/>
              </a:rPr>
              <a:t>”</a:t>
            </a:r>
            <a:r>
              <a:rPr lang="en-US" altLang="ja-JP" dirty="0">
                <a:latin typeface="Calibri"/>
                <a:ea typeface="ＭＳ Ｐゴシック" charset="0"/>
                <a:cs typeface="Calibri"/>
              </a:rPr>
              <a:t> such that they have different persistence conditions.</a:t>
            </a:r>
          </a:p>
          <a:p>
            <a:pPr eaLnBrk="1" hangingPunct="1">
              <a:spcAft>
                <a:spcPts val="1200"/>
              </a:spcAft>
            </a:pPr>
            <a:r>
              <a:rPr lang="en-US" dirty="0">
                <a:latin typeface="Calibri"/>
                <a:ea typeface="ＭＳ Ｐゴシック" charset="0"/>
                <a:cs typeface="Calibri"/>
              </a:rPr>
              <a:t>In every case we want to elicit </a:t>
            </a:r>
            <a:r>
              <a:rPr lang="ja-JP" altLang="en-US" dirty="0">
                <a:latin typeface="Calibri"/>
                <a:ea typeface="ＭＳ Ｐゴシック" charset="0"/>
                <a:cs typeface="Calibri"/>
              </a:rPr>
              <a:t>“</a:t>
            </a:r>
            <a:r>
              <a:rPr lang="en-US" altLang="ja-JP" dirty="0">
                <a:latin typeface="Calibri"/>
                <a:ea typeface="ＭＳ Ｐゴシック" charset="0"/>
                <a:cs typeface="Calibri"/>
              </a:rPr>
              <a:t>our</a:t>
            </a:r>
            <a:r>
              <a:rPr lang="ja-JP" altLang="en-US" dirty="0">
                <a:latin typeface="Calibri"/>
                <a:ea typeface="ＭＳ Ｐゴシック" charset="0"/>
                <a:cs typeface="Calibri"/>
              </a:rPr>
              <a:t>”</a:t>
            </a:r>
            <a:r>
              <a:rPr lang="en-US" altLang="ja-JP" dirty="0">
                <a:latin typeface="Calibri"/>
                <a:ea typeface="ＭＳ Ｐゴシック" charset="0"/>
                <a:cs typeface="Calibri"/>
              </a:rPr>
              <a:t> identity criterion for the identity of F</a:t>
            </a:r>
            <a:r>
              <a:rPr lang="ja-JP" altLang="en-US" dirty="0">
                <a:latin typeface="Calibri"/>
                <a:ea typeface="ＭＳ Ｐゴシック" charset="0"/>
                <a:cs typeface="Calibri"/>
              </a:rPr>
              <a:t>’</a:t>
            </a:r>
            <a:r>
              <a:rPr lang="en-US" altLang="ja-JP" dirty="0">
                <a:latin typeface="Calibri"/>
                <a:ea typeface="ＭＳ Ｐゴシック" charset="0"/>
                <a:cs typeface="Calibri"/>
              </a:rPr>
              <a:t>s (where F is a </a:t>
            </a:r>
            <a:r>
              <a:rPr lang="en-US" altLang="ja-JP" dirty="0" err="1">
                <a:latin typeface="Calibri"/>
                <a:ea typeface="ＭＳ Ｐゴシック" charset="0"/>
                <a:cs typeface="Calibri"/>
              </a:rPr>
              <a:t>sortal</a:t>
            </a:r>
            <a:r>
              <a:rPr lang="en-US" altLang="ja-JP" dirty="0">
                <a:latin typeface="Calibri"/>
                <a:ea typeface="ＭＳ Ｐゴシック" charset="0"/>
                <a:cs typeface="Calibri"/>
              </a:rPr>
              <a:t> term)</a:t>
            </a:r>
          </a:p>
          <a:p>
            <a:pPr eaLnBrk="1" hangingPunct="1">
              <a:spcAft>
                <a:spcPts val="1200"/>
              </a:spcAft>
            </a:pPr>
            <a:r>
              <a:rPr lang="en-US" dirty="0">
                <a:latin typeface="Calibri"/>
                <a:ea typeface="ＭＳ Ｐゴシック" charset="0"/>
                <a:cs typeface="Calibri"/>
              </a:rPr>
              <a:t>And make sure that it</a:t>
            </a:r>
            <a:r>
              <a:rPr lang="ja-JP" altLang="en-US" dirty="0">
                <a:latin typeface="Calibri"/>
                <a:ea typeface="ＭＳ Ｐゴシック" charset="0"/>
                <a:cs typeface="Calibri"/>
              </a:rPr>
              <a:t>’</a:t>
            </a:r>
            <a:r>
              <a:rPr lang="en-US" altLang="ja-JP" dirty="0">
                <a:latin typeface="Calibri"/>
                <a:ea typeface="ＭＳ Ｐゴシック" charset="0"/>
                <a:cs typeface="Calibri"/>
              </a:rPr>
              <a:t>s consistent with the formal features of identity:</a:t>
            </a:r>
          </a:p>
          <a:p>
            <a:pPr lvl="1" eaLnBrk="1" hangingPunct="1">
              <a:spcAft>
                <a:spcPts val="1200"/>
              </a:spcAft>
            </a:pPr>
            <a:r>
              <a:rPr lang="en-US" dirty="0">
                <a:latin typeface="Calibri"/>
                <a:ea typeface="ＭＳ Ｐゴシック" charset="0"/>
                <a:cs typeface="Calibri"/>
              </a:rPr>
              <a:t>an equivalence relation</a:t>
            </a:r>
          </a:p>
          <a:p>
            <a:pPr lvl="1" eaLnBrk="1" hangingPunct="1">
              <a:spcAft>
                <a:spcPts val="1200"/>
              </a:spcAft>
            </a:pPr>
            <a:r>
              <a:rPr lang="en-US" dirty="0">
                <a:latin typeface="Calibri"/>
                <a:ea typeface="ＭＳ Ｐゴシック" charset="0"/>
                <a:cs typeface="Calibri"/>
              </a:rPr>
              <a:t>an indiscernibility relation</a:t>
            </a:r>
          </a:p>
          <a:p>
            <a:pPr eaLnBrk="1" hangingPunct="1">
              <a:lnSpc>
                <a:spcPct val="80000"/>
              </a:lnSpc>
            </a:pPr>
            <a:endParaRPr lang="en-US" dirty="0">
              <a:latin typeface="Calibri"/>
              <a:ea typeface="ＭＳ Ｐゴシック" charset="0"/>
              <a:cs typeface="Calibri"/>
            </a:endParaRPr>
          </a:p>
        </p:txBody>
      </p:sp>
    </p:spTree>
    <p:extLst>
      <p:ext uri="{BB962C8B-B14F-4D97-AF65-F5344CB8AC3E}">
        <p14:creationId xmlns:p14="http://schemas.microsoft.com/office/powerpoint/2010/main" val="2048679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Locke: The Personal Identity Guy</a:t>
            </a:r>
          </a:p>
        </p:txBody>
      </p:sp>
      <p:sp>
        <p:nvSpPr>
          <p:cNvPr id="21506" name="Content Placeholder 2"/>
          <p:cNvSpPr>
            <a:spLocks noGrp="1"/>
          </p:cNvSpPr>
          <p:nvPr>
            <p:ph idx="1"/>
          </p:nvPr>
        </p:nvSpPr>
        <p:spPr>
          <a:xfrm>
            <a:off x="457200" y="1143000"/>
            <a:ext cx="8001000" cy="5578475"/>
          </a:xfrm>
        </p:spPr>
        <p:txBody>
          <a:bodyPr>
            <a:normAutofit lnSpcReduction="10000"/>
          </a:bodyPr>
          <a:lstStyle/>
          <a:p>
            <a:pPr eaLnBrk="1" hangingPunct="1">
              <a:buFont typeface="Arial" charset="0"/>
              <a:buNone/>
            </a:pPr>
            <a:r>
              <a:rPr lang="en-US" i="1" dirty="0">
                <a:latin typeface="Calibri" charset="0"/>
                <a:ea typeface="ＭＳ Ｐゴシック" charset="0"/>
                <a:cs typeface="ＭＳ Ｐゴシック" charset="0"/>
              </a:rPr>
              <a:t>	</a:t>
            </a:r>
            <a:r>
              <a:rPr lang="en-US" sz="1800" i="1" dirty="0">
                <a:latin typeface="Calibri" charset="0"/>
                <a:ea typeface="ＭＳ Ｐゴシック" charset="0"/>
                <a:cs typeface="ＭＳ Ｐゴシック" charset="0"/>
              </a:rPr>
              <a:t>All the great ends of Morality and Religion, are well enough secured without the philosophical Proofs of the Soul's Immateriality; since it is evident that he who, at first made us beings to subsist here, sensible intelligent Beings, and for several years continued us in such a state, can and will restore us to a like state of Sensibility in another World, and make us there capable to receive the Retribution he has designed to men, according to the doings in this life.</a:t>
            </a:r>
            <a:br>
              <a:rPr lang="en-US" sz="1800" i="1" dirty="0">
                <a:latin typeface="Calibri" charset="0"/>
                <a:ea typeface="ＭＳ Ｐゴシック" charset="0"/>
                <a:cs typeface="ＭＳ Ｐゴシック" charset="0"/>
              </a:rPr>
            </a:br>
            <a:r>
              <a:rPr lang="en-US" sz="1800" dirty="0">
                <a:latin typeface="Calibri" charset="0"/>
                <a:ea typeface="ＭＳ Ｐゴシック" charset="0"/>
                <a:cs typeface="ＭＳ Ｐゴシック" charset="0"/>
              </a:rPr>
              <a:t>[</a:t>
            </a:r>
            <a:r>
              <a:rPr lang="en-US" sz="1800" i="1" dirty="0">
                <a:latin typeface="Calibri" charset="0"/>
                <a:ea typeface="ＭＳ Ｐゴシック" charset="0"/>
                <a:cs typeface="ＭＳ Ｐゴシック" charset="0"/>
              </a:rPr>
              <a:t>Essay</a:t>
            </a:r>
            <a:r>
              <a:rPr lang="en-US" sz="1800" dirty="0">
                <a:latin typeface="Calibri" charset="0"/>
                <a:ea typeface="ＭＳ Ｐゴシック" charset="0"/>
                <a:cs typeface="ＭＳ Ｐゴシック" charset="0"/>
              </a:rPr>
              <a:t> IV:2:6]</a:t>
            </a: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Locke was (IMHO) the first person to recognize that the problem of personal identity should not be conflated</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with the mind-body problem and</a:t>
            </a:r>
          </a:p>
          <a:p>
            <a:pPr eaLnBrk="1" hangingPunct="1"/>
            <a:r>
              <a:rPr lang="en-US" dirty="0">
                <a:latin typeface="Calibri" charset="0"/>
                <a:ea typeface="ＭＳ Ｐゴシック" charset="0"/>
                <a:cs typeface="ＭＳ Ｐゴシック" charset="0"/>
              </a:rPr>
              <a:t>That it was an open question whether </a:t>
            </a:r>
            <a:r>
              <a:rPr lang="en-US" dirty="0" err="1">
                <a:latin typeface="Calibri" charset="0"/>
                <a:ea typeface="ＭＳ Ｐゴシック" charset="0"/>
                <a:cs typeface="ＭＳ Ｐゴシック" charset="0"/>
              </a:rPr>
              <a:t>physicalism</a:t>
            </a:r>
            <a:r>
              <a:rPr lang="en-US" dirty="0">
                <a:latin typeface="Calibri" charset="0"/>
                <a:ea typeface="ＭＳ Ｐゴシック" charset="0"/>
                <a:cs typeface="ＭＳ Ｐゴシック" charset="0"/>
              </a:rPr>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regarding the mind-body problem was consistent</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with religious doctrines concerning post-mortem</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survival. </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flipH="1">
            <a:off x="7134908" y="4213275"/>
            <a:ext cx="1905000" cy="2481936"/>
          </a:xfrm>
          <a:prstGeom prst="ellipse">
            <a:avLst/>
          </a:prstGeom>
          <a:ln>
            <a:noFill/>
          </a:ln>
          <a:effectLst>
            <a:softEdge rad="112500"/>
          </a:effectLst>
        </p:spPr>
      </p:pic>
    </p:spTree>
    <p:extLst>
      <p:ext uri="{BB962C8B-B14F-4D97-AF65-F5344CB8AC3E}">
        <p14:creationId xmlns:p14="http://schemas.microsoft.com/office/powerpoint/2010/main" val="535147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 on Identity</a:t>
            </a:r>
            <a:endParaRPr lang="en-US" dirty="0"/>
          </a:p>
        </p:txBody>
      </p:sp>
      <p:sp>
        <p:nvSpPr>
          <p:cNvPr id="3" name="Content Placeholder 2"/>
          <p:cNvSpPr>
            <a:spLocks noGrp="1"/>
          </p:cNvSpPr>
          <p:nvPr>
            <p:ph idx="1"/>
          </p:nvPr>
        </p:nvSpPr>
        <p:spPr/>
        <p:txBody>
          <a:bodyPr/>
          <a:lstStyle/>
          <a:p>
            <a:r>
              <a:rPr lang="en-US" dirty="0" smtClean="0"/>
              <a:t>A thing can’t occupy two different places at the same time so</a:t>
            </a:r>
          </a:p>
          <a:p>
            <a:pPr lvl="1"/>
            <a:r>
              <a:rPr lang="en-US" dirty="0" smtClean="0"/>
              <a:t>One thing can’t have two beginnings</a:t>
            </a:r>
          </a:p>
          <a:p>
            <a:pPr lvl="1"/>
            <a:r>
              <a:rPr lang="en-US" dirty="0" smtClean="0"/>
              <a:t>Two things can’t have one beginning</a:t>
            </a:r>
          </a:p>
          <a:p>
            <a:r>
              <a:rPr lang="en-US" dirty="0" smtClean="0"/>
              <a:t>Two things </a:t>
            </a:r>
            <a:r>
              <a:rPr lang="en-US" i="1" dirty="0" smtClean="0"/>
              <a:t>of the same kind</a:t>
            </a:r>
            <a:r>
              <a:rPr lang="en-US" dirty="0" smtClean="0"/>
              <a:t> can’t be at the same place at the same time</a:t>
            </a:r>
          </a:p>
          <a:p>
            <a:r>
              <a:rPr lang="en-US" dirty="0" smtClean="0"/>
              <a:t>However, two things of </a:t>
            </a:r>
            <a:r>
              <a:rPr lang="en-US" i="1" dirty="0" smtClean="0"/>
              <a:t>different</a:t>
            </a:r>
            <a:r>
              <a:rPr lang="en-US" dirty="0" smtClean="0"/>
              <a:t> kinds can occupy the same place at the same time</a:t>
            </a:r>
          </a:p>
          <a:p>
            <a:r>
              <a:rPr lang="en-US" dirty="0" smtClean="0"/>
              <a:t>And in fact do!</a:t>
            </a:r>
          </a:p>
        </p:txBody>
      </p:sp>
    </p:spTree>
    <p:extLst>
      <p:ext uri="{BB962C8B-B14F-4D97-AF65-F5344CB8AC3E}">
        <p14:creationId xmlns:p14="http://schemas.microsoft.com/office/powerpoint/2010/main" val="3908332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Locke’s Ontology</a:t>
            </a:r>
            <a:endParaRPr lang="en-US" dirty="0"/>
          </a:p>
        </p:txBody>
      </p:sp>
      <p:sp>
        <p:nvSpPr>
          <p:cNvPr id="3" name="Content Placeholder 2"/>
          <p:cNvSpPr>
            <a:spLocks noGrp="1"/>
          </p:cNvSpPr>
          <p:nvPr>
            <p:ph idx="1"/>
          </p:nvPr>
        </p:nvSpPr>
        <p:spPr/>
        <p:txBody>
          <a:bodyPr/>
          <a:lstStyle/>
          <a:p>
            <a:r>
              <a:rPr lang="en-US" dirty="0" smtClean="0"/>
              <a:t>3 sorts of substances:</a:t>
            </a:r>
          </a:p>
          <a:p>
            <a:pPr lvl="1"/>
            <a:r>
              <a:rPr lang="en-US" dirty="0" smtClean="0"/>
              <a:t>God</a:t>
            </a:r>
          </a:p>
          <a:p>
            <a:pPr lvl="1"/>
            <a:r>
              <a:rPr lang="en-US" dirty="0"/>
              <a:t>f</a:t>
            </a:r>
            <a:r>
              <a:rPr lang="en-US" dirty="0" smtClean="0"/>
              <a:t>inite spirits (spiritual substances, souls)</a:t>
            </a:r>
          </a:p>
          <a:p>
            <a:pPr lvl="1"/>
            <a:r>
              <a:rPr lang="en-US" dirty="0" smtClean="0"/>
              <a:t>material substances</a:t>
            </a:r>
          </a:p>
          <a:p>
            <a:r>
              <a:rPr lang="en-US" dirty="0" smtClean="0"/>
              <a:t>modes and relations – identity conditions determined by substances on which they depend</a:t>
            </a:r>
          </a:p>
          <a:p>
            <a:r>
              <a:rPr lang="en-US" dirty="0" smtClean="0"/>
              <a:t>Events – momentary so no question of what makes for identity through time.</a:t>
            </a:r>
          </a:p>
          <a:p>
            <a:endParaRPr lang="en-US" dirty="0"/>
          </a:p>
        </p:txBody>
      </p:sp>
    </p:spTree>
    <p:extLst>
      <p:ext uri="{BB962C8B-B14F-4D97-AF65-F5344CB8AC3E}">
        <p14:creationId xmlns:p14="http://schemas.microsoft.com/office/powerpoint/2010/main" val="1897515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TotalTime>
  <Words>1957</Words>
  <Application>Microsoft Macintosh PowerPoint</Application>
  <PresentationFormat>On-screen Show (4:3)</PresentationFormat>
  <Paragraphs>152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Of Identity and Diversity</vt:lpstr>
      <vt:lpstr>The Problem of Personal Identity</vt:lpstr>
      <vt:lpstr>Numerical Identity &amp; Qualitative Similarity</vt:lpstr>
      <vt:lpstr>Identity Criteria</vt:lpstr>
      <vt:lpstr>Criteria and Mere Evidences</vt:lpstr>
      <vt:lpstr>Identity</vt:lpstr>
      <vt:lpstr>Locke: The Personal Identity Guy</vt:lpstr>
      <vt:lpstr>Locke on Identity</vt:lpstr>
      <vt:lpstr>Locke’s Ontology</vt:lpstr>
      <vt:lpstr>Identity Conditions  </vt:lpstr>
      <vt:lpstr>Identity of Organisms</vt:lpstr>
      <vt:lpstr>Person not the same as Human Being</vt:lpstr>
      <vt:lpstr>The Rational Parrot</vt:lpstr>
      <vt:lpstr>Humanness not necessary for personhood</vt:lpstr>
      <vt:lpstr>Sortals Convey Identity Criteria</vt:lpstr>
      <vt:lpstr>Sortals and Identity Criteria</vt:lpstr>
      <vt:lpstr>F-hood and F-identity</vt:lpstr>
      <vt:lpstr>What are we talking about?</vt:lpstr>
      <vt:lpstr>Stepping twice in the same what?</vt:lpstr>
      <vt:lpstr>Personhood and Personal Identity</vt:lpstr>
      <vt:lpstr>Puzzle Cases</vt:lpstr>
      <vt:lpstr>Prince and Cobbler</vt:lpstr>
      <vt:lpstr>Souls</vt:lpstr>
      <vt:lpstr>DayMan/NightMan</vt:lpstr>
      <vt:lpstr>Do you believe this?</vt:lpstr>
      <vt:lpstr>Reincarnation?</vt:lpstr>
      <vt:lpstr>Substance and Bundle Theories</vt:lpstr>
      <vt:lpstr>Person as a “Forensic Term”</vt:lpstr>
      <vt:lpstr>Resurrection World</vt:lpstr>
      <vt:lpstr>PowerPoint Presentation</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Identity and Diversity</dc:title>
  <dc:creator>H. E. Baber</dc:creator>
  <cp:lastModifiedBy>H. E. Baber</cp:lastModifiedBy>
  <cp:revision>15</cp:revision>
  <dcterms:created xsi:type="dcterms:W3CDTF">2012-08-06T22:53:32Z</dcterms:created>
  <dcterms:modified xsi:type="dcterms:W3CDTF">2012-08-08T15:58:04Z</dcterms:modified>
</cp:coreProperties>
</file>