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1.bin" ContentType="audio/unknown"/>
  <Override PartName="/ppt/media/audio2.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9" r:id="rId3"/>
    <p:sldId id="258" r:id="rId4"/>
    <p:sldId id="280"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6"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5F2F"/>
    <a:srgbClr val="BD8657"/>
    <a:srgbClr val="FF33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646" autoAdjust="0"/>
    <p:restoredTop sz="94660"/>
  </p:normalViewPr>
  <p:slideViewPr>
    <p:cSldViewPr snapToObjects="1">
      <p:cViewPr varScale="1">
        <p:scale>
          <a:sx n="10" d="100"/>
          <a:sy n="10" d="100"/>
        </p:scale>
        <p:origin x="104" y="-18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21B291FB-E184-CE4F-AD9F-D84BBF0EC8A9}" type="datetime1">
              <a:rPr lang="en-US"/>
              <a:pPr>
                <a:defRPr/>
              </a:pPr>
              <a:t>8/8/12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65926DB-840C-2D48-8E67-471B658393C6}" type="slidenum">
              <a:rPr lang="en-US"/>
              <a:pPr>
                <a:defRPr/>
              </a:pPr>
              <a:t>‹#›</a:t>
            </a:fld>
            <a:endParaRPr lang="en-US"/>
          </a:p>
        </p:txBody>
      </p:sp>
    </p:spTree>
    <p:extLst>
      <p:ext uri="{BB962C8B-B14F-4D97-AF65-F5344CB8AC3E}">
        <p14:creationId xmlns:p14="http://schemas.microsoft.com/office/powerpoint/2010/main" val="93399042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74AF1D-5550-704D-AFEB-614512EEF299}" type="datetime1">
              <a:rPr lang="en-US"/>
              <a:pPr>
                <a:defRPr/>
              </a:pPr>
              <a:t>8/8/12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EAD619-5B82-3842-9B5A-15370CE11E40}" type="slidenum">
              <a:rPr lang="en-US"/>
              <a:pPr>
                <a:defRPr/>
              </a:pPr>
              <a:t>‹#›</a:t>
            </a:fld>
            <a:endParaRPr lang="en-US"/>
          </a:p>
        </p:txBody>
      </p:sp>
    </p:spTree>
    <p:extLst>
      <p:ext uri="{BB962C8B-B14F-4D97-AF65-F5344CB8AC3E}">
        <p14:creationId xmlns:p14="http://schemas.microsoft.com/office/powerpoint/2010/main" val="103210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B4198-9DBA-0348-A1CE-EC588F6EA91F}" type="datetime1">
              <a:rPr lang="en-US"/>
              <a:pPr>
                <a:defRPr/>
              </a:pPr>
              <a:t>8/8/12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50DD19-58C2-4E4E-B827-8AE91F032742}" type="slidenum">
              <a:rPr lang="en-US"/>
              <a:pPr>
                <a:defRPr/>
              </a:pPr>
              <a:t>‹#›</a:t>
            </a:fld>
            <a:endParaRPr lang="en-US"/>
          </a:p>
        </p:txBody>
      </p:sp>
    </p:spTree>
    <p:extLst>
      <p:ext uri="{BB962C8B-B14F-4D97-AF65-F5344CB8AC3E}">
        <p14:creationId xmlns:p14="http://schemas.microsoft.com/office/powerpoint/2010/main" val="581866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69F492-0DCF-634D-893F-53E1A84886E4}" type="datetime1">
              <a:rPr lang="en-US"/>
              <a:pPr>
                <a:defRPr/>
              </a:pPr>
              <a:t>8/8/12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539CE2-A718-6F49-8C17-7594A9DDD2C0}" type="slidenum">
              <a:rPr lang="en-US"/>
              <a:pPr>
                <a:defRPr/>
              </a:pPr>
              <a:t>‹#›</a:t>
            </a:fld>
            <a:endParaRPr lang="en-US"/>
          </a:p>
        </p:txBody>
      </p:sp>
    </p:spTree>
    <p:extLst>
      <p:ext uri="{BB962C8B-B14F-4D97-AF65-F5344CB8AC3E}">
        <p14:creationId xmlns:p14="http://schemas.microsoft.com/office/powerpoint/2010/main" val="11508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513A97-70A5-494C-A3FD-0A3C81F5CC71}" type="datetime1">
              <a:rPr lang="en-US"/>
              <a:pPr>
                <a:defRPr/>
              </a:pPr>
              <a:t>8/8/12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AF9A14-FBE0-0E41-949F-F03EC9201377}" type="slidenum">
              <a:rPr lang="en-US"/>
              <a:pPr>
                <a:defRPr/>
              </a:pPr>
              <a:t>‹#›</a:t>
            </a:fld>
            <a:endParaRPr lang="en-US"/>
          </a:p>
        </p:txBody>
      </p:sp>
    </p:spTree>
    <p:extLst>
      <p:ext uri="{BB962C8B-B14F-4D97-AF65-F5344CB8AC3E}">
        <p14:creationId xmlns:p14="http://schemas.microsoft.com/office/powerpoint/2010/main" val="395852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80AAAE-924E-174F-A8D8-8FDEA3701E46}" type="datetime1">
              <a:rPr lang="en-US"/>
              <a:pPr>
                <a:defRPr/>
              </a:pPr>
              <a:t>8/8/12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B32A72-8A89-3D4C-99C0-D80BDA5F2A21}" type="slidenum">
              <a:rPr lang="en-US"/>
              <a:pPr>
                <a:defRPr/>
              </a:pPr>
              <a:t>‹#›</a:t>
            </a:fld>
            <a:endParaRPr lang="en-US"/>
          </a:p>
        </p:txBody>
      </p:sp>
    </p:spTree>
    <p:extLst>
      <p:ext uri="{BB962C8B-B14F-4D97-AF65-F5344CB8AC3E}">
        <p14:creationId xmlns:p14="http://schemas.microsoft.com/office/powerpoint/2010/main" val="301507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20749DE-FD82-7F47-AA38-838557CA4B31}" type="datetime1">
              <a:rPr lang="en-US"/>
              <a:pPr>
                <a:defRPr/>
              </a:pPr>
              <a:t>8/8/12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5D78F3-0D3A-5741-8977-4281AF5030C4}" type="slidenum">
              <a:rPr lang="en-US"/>
              <a:pPr>
                <a:defRPr/>
              </a:pPr>
              <a:t>‹#›</a:t>
            </a:fld>
            <a:endParaRPr lang="en-US"/>
          </a:p>
        </p:txBody>
      </p:sp>
    </p:spTree>
    <p:extLst>
      <p:ext uri="{BB962C8B-B14F-4D97-AF65-F5344CB8AC3E}">
        <p14:creationId xmlns:p14="http://schemas.microsoft.com/office/powerpoint/2010/main" val="66865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F11279-3C1B-E540-B412-D0AA96B6DE6D}" type="datetime1">
              <a:rPr lang="en-US"/>
              <a:pPr>
                <a:defRPr/>
              </a:pPr>
              <a:t>8/8/12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F270F9C-2F4E-DA44-B288-93B8673007DB}" type="slidenum">
              <a:rPr lang="en-US"/>
              <a:pPr>
                <a:defRPr/>
              </a:pPr>
              <a:t>‹#›</a:t>
            </a:fld>
            <a:endParaRPr lang="en-US"/>
          </a:p>
        </p:txBody>
      </p:sp>
    </p:spTree>
    <p:extLst>
      <p:ext uri="{BB962C8B-B14F-4D97-AF65-F5344CB8AC3E}">
        <p14:creationId xmlns:p14="http://schemas.microsoft.com/office/powerpoint/2010/main" val="336028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32A479-94FA-B34C-B53E-21463D8805D2}" type="datetime1">
              <a:rPr lang="en-US"/>
              <a:pPr>
                <a:defRPr/>
              </a:pPr>
              <a:t>8/8/12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B1DB83-2591-E448-AA5C-CA5D841F9A3B}" type="slidenum">
              <a:rPr lang="en-US"/>
              <a:pPr>
                <a:defRPr/>
              </a:pPr>
              <a:t>‹#›</a:t>
            </a:fld>
            <a:endParaRPr lang="en-US"/>
          </a:p>
        </p:txBody>
      </p:sp>
    </p:spTree>
    <p:extLst>
      <p:ext uri="{BB962C8B-B14F-4D97-AF65-F5344CB8AC3E}">
        <p14:creationId xmlns:p14="http://schemas.microsoft.com/office/powerpoint/2010/main" val="359446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A80F11-8E2B-EE40-987A-ACAF4B8D27F9}" type="datetime1">
              <a:rPr lang="en-US"/>
              <a:pPr>
                <a:defRPr/>
              </a:pPr>
              <a:t>8/8/12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F21632-DEB6-CB4D-8D7C-43BFE8F9F613}" type="slidenum">
              <a:rPr lang="en-US"/>
              <a:pPr>
                <a:defRPr/>
              </a:pPr>
              <a:t>‹#›</a:t>
            </a:fld>
            <a:endParaRPr lang="en-US"/>
          </a:p>
        </p:txBody>
      </p:sp>
    </p:spTree>
    <p:extLst>
      <p:ext uri="{BB962C8B-B14F-4D97-AF65-F5344CB8AC3E}">
        <p14:creationId xmlns:p14="http://schemas.microsoft.com/office/powerpoint/2010/main" val="283714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0537FB-BD24-2345-ABF4-46D6F71FD1B5}" type="datetime1">
              <a:rPr lang="en-US"/>
              <a:pPr>
                <a:defRPr/>
              </a:pPr>
              <a:t>8/8/12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CFB0A5-369F-0346-951E-89AD04AB5653}" type="slidenum">
              <a:rPr lang="en-US"/>
              <a:pPr>
                <a:defRPr/>
              </a:pPr>
              <a:t>‹#›</a:t>
            </a:fld>
            <a:endParaRPr lang="en-US"/>
          </a:p>
        </p:txBody>
      </p:sp>
    </p:spTree>
    <p:extLst>
      <p:ext uri="{BB962C8B-B14F-4D97-AF65-F5344CB8AC3E}">
        <p14:creationId xmlns:p14="http://schemas.microsoft.com/office/powerpoint/2010/main" val="401737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F8FAE0-676F-B84C-9926-6B6F682E65A5}" type="datetime1">
              <a:rPr lang="en-US"/>
              <a:pPr>
                <a:defRPr/>
              </a:pPr>
              <a:t>8/8/12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AC7BEA-8162-8442-BDDA-941B80220840}" type="slidenum">
              <a:rPr lang="en-US"/>
              <a:pPr>
                <a:defRPr/>
              </a:pPr>
              <a:t>‹#›</a:t>
            </a:fld>
            <a:endParaRPr lang="en-US"/>
          </a:p>
        </p:txBody>
      </p:sp>
    </p:spTree>
    <p:extLst>
      <p:ext uri="{BB962C8B-B14F-4D97-AF65-F5344CB8AC3E}">
        <p14:creationId xmlns:p14="http://schemas.microsoft.com/office/powerpoint/2010/main" val="285600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143000"/>
            <a:ext cx="82296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90AAAA96-6479-144E-88A5-EC4102099D87}" type="datetime1">
              <a:rPr lang="en-US"/>
              <a:pPr>
                <a:defRPr/>
              </a:pPr>
              <a:t>8/8/12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237B8E14-7308-D740-8497-CA070F78AA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ts val="240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ts val="240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ts val="240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ts val="240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ts val="240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audio" Target="../media/audio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52600" y="2209800"/>
            <a:ext cx="5867400" cy="15700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9600" dirty="0" smtClean="0">
                <a:solidFill>
                  <a:srgbClr val="FF0000"/>
                </a:solidFill>
                <a:effectLst>
                  <a:outerShdw blurRad="38100" dist="38100" dir="2700000" algn="tl">
                    <a:schemeClr val="tx1"/>
                  </a:outerShdw>
                </a:effectLst>
                <a:latin typeface="Matura MT Script Capitals" charset="0"/>
                <a:cs typeface="Matura MT Script Capitals" charset="0"/>
              </a:rPr>
              <a:t>animalism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Calibri" charset="0"/>
                <a:ea typeface="ＭＳ Ｐゴシック" charset="0"/>
                <a:cs typeface="ＭＳ Ｐゴシック" charset="0"/>
              </a:rPr>
              <a:t>Alternative Three: You are not alone</a:t>
            </a:r>
          </a:p>
        </p:txBody>
      </p:sp>
      <p:sp>
        <p:nvSpPr>
          <p:cNvPr id="48130" name="Content Placeholder 2"/>
          <p:cNvSpPr>
            <a:spLocks noGrp="1"/>
          </p:cNvSpPr>
          <p:nvPr>
            <p:ph idx="1"/>
          </p:nvPr>
        </p:nvSpPr>
        <p:spPr/>
        <p:txBody>
          <a:bodyPr/>
          <a:lstStyle/>
          <a:p>
            <a:pPr>
              <a:buFont typeface="Arial" charset="0"/>
              <a:buNone/>
            </a:pPr>
            <a:r>
              <a:rPr lang="en-US">
                <a:latin typeface="Calibri" charset="0"/>
                <a:ea typeface="ＭＳ Ｐゴシック" charset="0"/>
                <a:cs typeface="ＭＳ Ｐゴシック" charset="0"/>
              </a:rPr>
              <a:t>	</a:t>
            </a:r>
            <a:r>
              <a:rPr lang="en-US" b="1">
                <a:latin typeface="Calibri" charset="0"/>
                <a:ea typeface="ＭＳ Ｐゴシック" charset="0"/>
                <a:cs typeface="ＭＳ Ｐゴシック" charset="0"/>
              </a:rPr>
              <a:t>Lewis</a:t>
            </a:r>
            <a:r>
              <a:rPr lang="ja-JP" altLang="en-US" b="1">
                <a:latin typeface="Calibri" charset="0"/>
                <a:ea typeface="ＭＳ Ｐゴシック" charset="0"/>
                <a:cs typeface="ＭＳ Ｐゴシック" charset="0"/>
              </a:rPr>
              <a:t>’</a:t>
            </a:r>
            <a:r>
              <a:rPr lang="en-US" altLang="ja-JP" b="1">
                <a:latin typeface="Calibri" charset="0"/>
                <a:ea typeface="ＭＳ Ｐゴシック" charset="0"/>
                <a:cs typeface="ＭＳ Ｐゴシック" charset="0"/>
              </a:rPr>
              <a:t>s Proposal: </a:t>
            </a:r>
            <a:r>
              <a:rPr lang="en-US" altLang="ja-JP" i="1">
                <a:latin typeface="Calibri" charset="0"/>
                <a:ea typeface="ＭＳ Ｐゴシック" charset="0"/>
                <a:cs typeface="ＭＳ Ｐゴシック" charset="0"/>
              </a:rPr>
              <a:t>When two beings are as intimately related as you and your animal are…we </a:t>
            </a:r>
            <a:r>
              <a:rPr lang="ja-JP" altLang="en-US" i="1">
                <a:latin typeface="Calibri" charset="0"/>
                <a:ea typeface="ＭＳ Ｐゴシック" charset="0"/>
                <a:cs typeface="ＭＳ Ｐゴシック" charset="0"/>
              </a:rPr>
              <a:t>‘</a:t>
            </a:r>
            <a:r>
              <a:rPr lang="en-US" altLang="ja-JP" i="1">
                <a:latin typeface="Calibri" charset="0"/>
                <a:ea typeface="ＭＳ Ｐゴシック" charset="0"/>
                <a:cs typeface="ＭＳ Ｐゴシック" charset="0"/>
              </a:rPr>
              <a:t>count them as one</a:t>
            </a:r>
            <a:r>
              <a:rPr lang="ja-JP" altLang="en-US" i="1">
                <a:latin typeface="Calibri" charset="0"/>
                <a:ea typeface="ＭＳ Ｐゴシック" charset="0"/>
                <a:cs typeface="ＭＳ Ｐゴシック" charset="0"/>
              </a:rPr>
              <a:t>’</a:t>
            </a:r>
            <a:r>
              <a:rPr lang="en-US" altLang="ja-JP" i="1">
                <a:latin typeface="Calibri" charset="0"/>
                <a:ea typeface="ＭＳ Ｐゴシック" charset="0"/>
                <a:cs typeface="ＭＳ Ｐゴシック" charset="0"/>
              </a:rPr>
              <a:t>…Ordinary people have no opinion about how many numerically different thinking beings there are…What matters in real life is not how many thinkers there are strictly speaking, but how many </a:t>
            </a:r>
            <a:r>
              <a:rPr lang="en-US" altLang="ja-JP" i="1" u="sng">
                <a:latin typeface="Calibri" charset="0"/>
                <a:ea typeface="ＭＳ Ｐゴシック" charset="0"/>
                <a:cs typeface="ＭＳ Ｐゴシック" charset="0"/>
              </a:rPr>
              <a:t>non-overlapping</a:t>
            </a:r>
            <a:r>
              <a:rPr lang="en-US" altLang="ja-JP" i="1">
                <a:latin typeface="Calibri" charset="0"/>
                <a:ea typeface="ＭＳ Ｐゴシック" charset="0"/>
                <a:cs typeface="ＭＳ Ｐゴシック" charset="0"/>
              </a:rPr>
              <a:t> thinkers.</a:t>
            </a:r>
          </a:p>
          <a:p>
            <a:r>
              <a:rPr lang="en-US">
                <a:latin typeface="Calibri" charset="0"/>
                <a:ea typeface="ＭＳ Ｐゴシック" charset="0"/>
                <a:cs typeface="ＭＳ Ｐゴシック" charset="0"/>
              </a:rPr>
              <a:t>Olson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response</a:t>
            </a:r>
          </a:p>
          <a:p>
            <a:pPr lvl="1"/>
            <a:r>
              <a:rPr lang="en-US">
                <a:latin typeface="Calibri" charset="0"/>
                <a:ea typeface="ＭＳ Ｐゴシック" charset="0"/>
              </a:rPr>
              <a:t>Overcrowding: there are two thinkers</a:t>
            </a:r>
          </a:p>
          <a:p>
            <a:pPr lvl="1"/>
            <a:r>
              <a:rPr lang="en-US">
                <a:latin typeface="Calibri" charset="0"/>
                <a:ea typeface="ＭＳ Ｐゴシック" charset="0"/>
              </a:rPr>
              <a:t>Which one is </a:t>
            </a:r>
            <a:r>
              <a:rPr lang="en-US" i="1">
                <a:latin typeface="Calibri" charset="0"/>
                <a:ea typeface="ＭＳ Ｐゴシック" charset="0"/>
              </a:rPr>
              <a:t>you</a:t>
            </a:r>
            <a:r>
              <a:rPr lang="en-US">
                <a:latin typeface="Calibri" charset="0"/>
                <a:ea typeface="ＭＳ Ｐゴシック" charset="0"/>
              </a:rPr>
              <a:t>? </a:t>
            </a:r>
            <a:r>
              <a:rPr lang="ja-JP" altLang="en-US">
                <a:latin typeface="Calibri" charset="0"/>
                <a:ea typeface="ＭＳ Ｐゴシック" charset="0"/>
              </a:rPr>
              <a:t>“</a:t>
            </a:r>
            <a:r>
              <a:rPr lang="en-US" altLang="ja-JP">
                <a:latin typeface="Calibri" charset="0"/>
                <a:ea typeface="ＭＳ Ｐゴシック" charset="0"/>
              </a:rPr>
              <a:t>I</a:t>
            </a:r>
            <a:r>
              <a:rPr lang="ja-JP" altLang="en-US">
                <a:latin typeface="Calibri" charset="0"/>
                <a:ea typeface="ＭＳ Ｐゴシック" charset="0"/>
              </a:rPr>
              <a:t>”</a:t>
            </a:r>
            <a:r>
              <a:rPr lang="en-US" altLang="ja-JP">
                <a:latin typeface="Calibri" charset="0"/>
                <a:ea typeface="ＭＳ Ｐゴシック" charset="0"/>
              </a:rPr>
              <a:t> refers to the thinker so when the animal thinks an </a:t>
            </a:r>
            <a:r>
              <a:rPr lang="ja-JP" altLang="en-US">
                <a:latin typeface="Calibri" charset="0"/>
                <a:ea typeface="ＭＳ Ｐゴシック" charset="0"/>
              </a:rPr>
              <a:t>“</a:t>
            </a:r>
            <a:r>
              <a:rPr lang="en-US" altLang="ja-JP">
                <a:latin typeface="Calibri" charset="0"/>
                <a:ea typeface="ＭＳ Ｐゴシック" charset="0"/>
              </a:rPr>
              <a:t>I</a:t>
            </a:r>
            <a:r>
              <a:rPr lang="ja-JP" altLang="en-US">
                <a:latin typeface="Calibri" charset="0"/>
                <a:ea typeface="ＭＳ Ｐゴシック" charset="0"/>
              </a:rPr>
              <a:t>”</a:t>
            </a:r>
            <a:r>
              <a:rPr lang="en-US" altLang="ja-JP">
                <a:latin typeface="Calibri" charset="0"/>
                <a:ea typeface="ＭＳ Ｐゴシック" charset="0"/>
              </a:rPr>
              <a:t>-thought he thinks about </a:t>
            </a:r>
            <a:r>
              <a:rPr lang="en-US" altLang="ja-JP" i="1">
                <a:latin typeface="Calibri" charset="0"/>
                <a:ea typeface="ＭＳ Ｐゴシック" charset="0"/>
              </a:rPr>
              <a:t>the animal</a:t>
            </a:r>
            <a:r>
              <a:rPr lang="en-US" altLang="ja-JP">
                <a:latin typeface="Calibri" charset="0"/>
                <a:ea typeface="ＭＳ Ｐゴシック" charset="0"/>
              </a:rPr>
              <a:t>.</a:t>
            </a:r>
            <a:endParaRPr lang="en-US">
              <a:latin typeface="Calibri"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Calibri" charset="0"/>
                <a:ea typeface="ＭＳ Ｐゴシック" charset="0"/>
                <a:cs typeface="ＭＳ Ｐゴシック" charset="0"/>
              </a:rPr>
              <a:t>The Problem of the Many</a:t>
            </a:r>
          </a:p>
        </p:txBody>
      </p:sp>
      <p:sp>
        <p:nvSpPr>
          <p:cNvPr id="49154" name="Content Placeholder 2"/>
          <p:cNvSpPr>
            <a:spLocks noGrp="1"/>
          </p:cNvSpPr>
          <p:nvPr>
            <p:ph idx="1"/>
          </p:nvPr>
        </p:nvSpPr>
        <p:spPr/>
        <p:txBody>
          <a:bodyPr/>
          <a:lstStyle/>
          <a:p>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Overcrowding</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isn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 peculiar to the problem of personal identity</a:t>
            </a:r>
          </a:p>
          <a:p>
            <a:pPr lvl="1"/>
            <a:r>
              <a:rPr lang="en-US">
                <a:latin typeface="Calibri" charset="0"/>
                <a:ea typeface="ＭＳ Ｐゴシック" charset="0"/>
              </a:rPr>
              <a:t>The table in the table in the table…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20561" t="19939" r="19626" b="20248"/>
          <a:stretch>
            <a:fillRect/>
          </a:stretch>
        </p:blipFill>
        <p:spPr bwMode="auto">
          <a:xfrm>
            <a:off x="1790700" y="3063875"/>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2">
            <a:duotone>
              <a:prstClr val="black"/>
              <a:srgbClr val="D9C3A5">
                <a:tint val="50000"/>
                <a:satMod val="180000"/>
              </a:srgbClr>
            </a:duotone>
          </a:blip>
          <a:srcRect l="20561" t="19938" r="19626" b="20249"/>
          <a:stretch>
            <a:fillRect/>
          </a:stretch>
        </p:blipFill>
        <p:spPr>
          <a:xfrm>
            <a:off x="1885675" y="3133802"/>
            <a:ext cx="4648200" cy="3486150"/>
          </a:xfrm>
          <a:prstGeom prst="rect">
            <a:avLst/>
          </a:prstGeom>
        </p:spPr>
      </p:pic>
      <p:pic>
        <p:nvPicPr>
          <p:cNvPr id="6" name="Picture 5"/>
          <p:cNvPicPr>
            <a:picLocks noChangeAspect="1"/>
          </p:cNvPicPr>
          <p:nvPr/>
        </p:nvPicPr>
        <p:blipFill>
          <a:blip r:embed="rId2">
            <a:duotone>
              <a:prstClr val="black"/>
              <a:schemeClr val="accent6">
                <a:tint val="45000"/>
                <a:satMod val="400000"/>
              </a:schemeClr>
            </a:duotone>
          </a:blip>
          <a:srcRect l="20561" t="19938" r="19626" b="20249"/>
          <a:stretch>
            <a:fillRect/>
          </a:stretch>
        </p:blipFill>
        <p:spPr>
          <a:xfrm>
            <a:off x="1981200" y="3203729"/>
            <a:ext cx="4501958" cy="337646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Calibri" charset="0"/>
                <a:ea typeface="ＭＳ Ｐゴシック" charset="0"/>
                <a:cs typeface="ＭＳ Ｐゴシック" charset="0"/>
              </a:rPr>
              <a:t>The Statue and the Clay</a:t>
            </a:r>
          </a:p>
        </p:txBody>
      </p:sp>
      <p:sp>
        <p:nvSpPr>
          <p:cNvPr id="50178" name="Content Placeholder 2"/>
          <p:cNvSpPr>
            <a:spLocks noGrp="1"/>
          </p:cNvSpPr>
          <p:nvPr>
            <p:ph idx="1"/>
          </p:nvPr>
        </p:nvSpPr>
        <p:spPr>
          <a:xfrm>
            <a:off x="457200" y="1143000"/>
            <a:ext cx="6705600" cy="2514600"/>
          </a:xfrm>
        </p:spPr>
        <p:txBody>
          <a:bodyPr/>
          <a:lstStyle/>
          <a:p>
            <a:pPr>
              <a:spcAft>
                <a:spcPts val="3600"/>
              </a:spcAft>
            </a:pPr>
            <a:r>
              <a:rPr lang="en-US" sz="2000">
                <a:latin typeface="Calibri" charset="0"/>
                <a:ea typeface="ＭＳ Ｐゴシック" charset="0"/>
                <a:cs typeface="ＭＳ Ｐゴシック" charset="0"/>
              </a:rPr>
              <a:t>The statue and the clay occupy exactly the same place</a:t>
            </a:r>
          </a:p>
          <a:p>
            <a:pPr lvl="1">
              <a:spcAft>
                <a:spcPts val="3600"/>
              </a:spcAft>
            </a:pPr>
            <a:r>
              <a:rPr lang="en-US" sz="2000">
                <a:latin typeface="Calibri" charset="0"/>
                <a:ea typeface="ＭＳ Ｐゴシック" charset="0"/>
              </a:rPr>
              <a:t>Both the statue and the lump of clay of which it</a:t>
            </a:r>
            <a:r>
              <a:rPr lang="ja-JP" altLang="en-US" sz="2000">
                <a:latin typeface="Calibri" charset="0"/>
                <a:ea typeface="ＭＳ Ｐゴシック" charset="0"/>
              </a:rPr>
              <a:t>’</a:t>
            </a:r>
            <a:r>
              <a:rPr lang="en-US" altLang="ja-JP" sz="2000">
                <a:latin typeface="Calibri" charset="0"/>
                <a:ea typeface="ＭＳ Ｐゴシック" charset="0"/>
              </a:rPr>
              <a:t>s made are shaped statuesquely, have the same weight, etc.</a:t>
            </a:r>
          </a:p>
          <a:p>
            <a:pPr lvl="1">
              <a:spcAft>
                <a:spcPts val="3600"/>
              </a:spcAft>
            </a:pPr>
            <a:r>
              <a:rPr lang="en-US" sz="2000">
                <a:latin typeface="Calibri" charset="0"/>
                <a:ea typeface="ＭＳ Ｐゴシック" charset="0"/>
              </a:rPr>
              <a:t>But they have different identity conditions</a:t>
            </a:r>
          </a:p>
          <a:p>
            <a:pPr>
              <a:spcAft>
                <a:spcPts val="3600"/>
              </a:spcAft>
            </a:pPr>
            <a:endParaRPr lang="en-US">
              <a:latin typeface="Calibri" charset="0"/>
              <a:ea typeface="ＭＳ Ｐゴシック" charset="0"/>
              <a:cs typeface="ＭＳ Ｐゴシック" charset="0"/>
            </a:endParaRPr>
          </a:p>
        </p:txBody>
      </p:sp>
      <p:pic>
        <p:nvPicPr>
          <p:cNvPr id="4" name="Picture 3"/>
          <p:cNvPicPr>
            <a:picLocks noChangeAspect="1"/>
          </p:cNvPicPr>
          <p:nvPr/>
        </p:nvPicPr>
        <p:blipFill>
          <a:blip r:embed="rId2"/>
          <a:stretch>
            <a:fillRect/>
          </a:stretch>
        </p:blipFill>
        <p:spPr>
          <a:xfrm>
            <a:off x="6177243" y="2743199"/>
            <a:ext cx="1945854" cy="3767063"/>
          </a:xfrm>
          <a:prstGeom prst="ellipse">
            <a:avLst/>
          </a:prstGeom>
          <a:ln>
            <a:noFill/>
          </a:ln>
          <a:effectLst>
            <a:softEdge rad="112500"/>
          </a:effectLst>
        </p:spPr>
      </p:pic>
      <p:sp>
        <p:nvSpPr>
          <p:cNvPr id="12" name="Freeform 11"/>
          <p:cNvSpPr/>
          <p:nvPr/>
        </p:nvSpPr>
        <p:spPr>
          <a:xfrm>
            <a:off x="1066800" y="4724400"/>
            <a:ext cx="2743200" cy="1538288"/>
          </a:xfrm>
          <a:custGeom>
            <a:avLst/>
            <a:gdLst>
              <a:gd name="connsiteX0" fmla="*/ 62628 w 2779350"/>
              <a:gd name="connsiteY0" fmla="*/ 1139538 h 1614345"/>
              <a:gd name="connsiteX1" fmla="*/ 50759 w 2779350"/>
              <a:gd name="connsiteY1" fmla="*/ 1103927 h 1614345"/>
              <a:gd name="connsiteX2" fmla="*/ 27020 w 2779350"/>
              <a:gd name="connsiteY2" fmla="*/ 1056446 h 1614345"/>
              <a:gd name="connsiteX3" fmla="*/ 15150 w 2779350"/>
              <a:gd name="connsiteY3" fmla="*/ 914004 h 1614345"/>
              <a:gd name="connsiteX4" fmla="*/ 3280 w 2779350"/>
              <a:gd name="connsiteY4" fmla="*/ 819043 h 1614345"/>
              <a:gd name="connsiteX5" fmla="*/ 15150 w 2779350"/>
              <a:gd name="connsiteY5" fmla="*/ 783432 h 1614345"/>
              <a:gd name="connsiteX6" fmla="*/ 27020 w 2779350"/>
              <a:gd name="connsiteY6" fmla="*/ 735951 h 1614345"/>
              <a:gd name="connsiteX7" fmla="*/ 110106 w 2779350"/>
              <a:gd name="connsiteY7" fmla="*/ 676600 h 1614345"/>
              <a:gd name="connsiteX8" fmla="*/ 205063 w 2779350"/>
              <a:gd name="connsiteY8" fmla="*/ 652860 h 1614345"/>
              <a:gd name="connsiteX9" fmla="*/ 240671 w 2779350"/>
              <a:gd name="connsiteY9" fmla="*/ 640990 h 1614345"/>
              <a:gd name="connsiteX10" fmla="*/ 323758 w 2779350"/>
              <a:gd name="connsiteY10" fmla="*/ 664730 h 1614345"/>
              <a:gd name="connsiteX11" fmla="*/ 335628 w 2779350"/>
              <a:gd name="connsiteY11" fmla="*/ 510418 h 1614345"/>
              <a:gd name="connsiteX12" fmla="*/ 371236 w 2779350"/>
              <a:gd name="connsiteY12" fmla="*/ 427326 h 1614345"/>
              <a:gd name="connsiteX13" fmla="*/ 454323 w 2779350"/>
              <a:gd name="connsiteY13" fmla="*/ 344235 h 1614345"/>
              <a:gd name="connsiteX14" fmla="*/ 596758 w 2779350"/>
              <a:gd name="connsiteY14" fmla="*/ 356105 h 1614345"/>
              <a:gd name="connsiteX15" fmla="*/ 573019 w 2779350"/>
              <a:gd name="connsiteY15" fmla="*/ 379846 h 1614345"/>
              <a:gd name="connsiteX16" fmla="*/ 561149 w 2779350"/>
              <a:gd name="connsiteY16" fmla="*/ 344235 h 1614345"/>
              <a:gd name="connsiteX17" fmla="*/ 573019 w 2779350"/>
              <a:gd name="connsiteY17" fmla="*/ 308625 h 1614345"/>
              <a:gd name="connsiteX18" fmla="*/ 596758 w 2779350"/>
              <a:gd name="connsiteY18" fmla="*/ 284884 h 1614345"/>
              <a:gd name="connsiteX19" fmla="*/ 632366 w 2779350"/>
              <a:gd name="connsiteY19" fmla="*/ 237403 h 1614345"/>
              <a:gd name="connsiteX20" fmla="*/ 679845 w 2779350"/>
              <a:gd name="connsiteY20" fmla="*/ 189923 h 1614345"/>
              <a:gd name="connsiteX21" fmla="*/ 739192 w 2779350"/>
              <a:gd name="connsiteY21" fmla="*/ 178052 h 1614345"/>
              <a:gd name="connsiteX22" fmla="*/ 822279 w 2779350"/>
              <a:gd name="connsiteY22" fmla="*/ 189923 h 1614345"/>
              <a:gd name="connsiteX23" fmla="*/ 857888 w 2779350"/>
              <a:gd name="connsiteY23" fmla="*/ 201793 h 1614345"/>
              <a:gd name="connsiteX24" fmla="*/ 881627 w 2779350"/>
              <a:gd name="connsiteY24" fmla="*/ 237403 h 1614345"/>
              <a:gd name="connsiteX25" fmla="*/ 905366 w 2779350"/>
              <a:gd name="connsiteY25" fmla="*/ 261144 h 1614345"/>
              <a:gd name="connsiteX26" fmla="*/ 929105 w 2779350"/>
              <a:gd name="connsiteY26" fmla="*/ 225533 h 1614345"/>
              <a:gd name="connsiteX27" fmla="*/ 940974 w 2779350"/>
              <a:gd name="connsiteY27" fmla="*/ 189923 h 1614345"/>
              <a:gd name="connsiteX28" fmla="*/ 1012192 w 2779350"/>
              <a:gd name="connsiteY28" fmla="*/ 94961 h 1614345"/>
              <a:gd name="connsiteX29" fmla="*/ 1035931 w 2779350"/>
              <a:gd name="connsiteY29" fmla="*/ 59351 h 1614345"/>
              <a:gd name="connsiteX30" fmla="*/ 1095279 w 2779350"/>
              <a:gd name="connsiteY30" fmla="*/ 11870 h 1614345"/>
              <a:gd name="connsiteX31" fmla="*/ 1130887 w 2779350"/>
              <a:gd name="connsiteY31" fmla="*/ 0 h 1614345"/>
              <a:gd name="connsiteX32" fmla="*/ 1261452 w 2779350"/>
              <a:gd name="connsiteY32" fmla="*/ 23740 h 1614345"/>
              <a:gd name="connsiteX33" fmla="*/ 1297061 w 2779350"/>
              <a:gd name="connsiteY33" fmla="*/ 59351 h 1614345"/>
              <a:gd name="connsiteX34" fmla="*/ 1332669 w 2779350"/>
              <a:gd name="connsiteY34" fmla="*/ 71221 h 1614345"/>
              <a:gd name="connsiteX35" fmla="*/ 1392017 w 2779350"/>
              <a:gd name="connsiteY35" fmla="*/ 118702 h 1614345"/>
              <a:gd name="connsiteX36" fmla="*/ 1427626 w 2779350"/>
              <a:gd name="connsiteY36" fmla="*/ 130572 h 1614345"/>
              <a:gd name="connsiteX37" fmla="*/ 1558191 w 2779350"/>
              <a:gd name="connsiteY37" fmla="*/ 106831 h 1614345"/>
              <a:gd name="connsiteX38" fmla="*/ 1629408 w 2779350"/>
              <a:gd name="connsiteY38" fmla="*/ 59351 h 1614345"/>
              <a:gd name="connsiteX39" fmla="*/ 1665017 w 2779350"/>
              <a:gd name="connsiteY39" fmla="*/ 35610 h 1614345"/>
              <a:gd name="connsiteX40" fmla="*/ 1688756 w 2779350"/>
              <a:gd name="connsiteY40" fmla="*/ 59351 h 1614345"/>
              <a:gd name="connsiteX41" fmla="*/ 1688756 w 2779350"/>
              <a:gd name="connsiteY41" fmla="*/ 130572 h 1614345"/>
              <a:gd name="connsiteX42" fmla="*/ 1724364 w 2779350"/>
              <a:gd name="connsiteY42" fmla="*/ 142442 h 1614345"/>
              <a:gd name="connsiteX43" fmla="*/ 1866799 w 2779350"/>
              <a:gd name="connsiteY43" fmla="*/ 166182 h 1614345"/>
              <a:gd name="connsiteX44" fmla="*/ 1890538 w 2779350"/>
              <a:gd name="connsiteY44" fmla="*/ 189923 h 1614345"/>
              <a:gd name="connsiteX45" fmla="*/ 1973625 w 2779350"/>
              <a:gd name="connsiteY45" fmla="*/ 201793 h 1614345"/>
              <a:gd name="connsiteX46" fmla="*/ 2009233 w 2779350"/>
              <a:gd name="connsiteY46" fmla="*/ 213663 h 1614345"/>
              <a:gd name="connsiteX47" fmla="*/ 2032973 w 2779350"/>
              <a:gd name="connsiteY47" fmla="*/ 284884 h 1614345"/>
              <a:gd name="connsiteX48" fmla="*/ 2127929 w 2779350"/>
              <a:gd name="connsiteY48" fmla="*/ 308625 h 1614345"/>
              <a:gd name="connsiteX49" fmla="*/ 2163538 w 2779350"/>
              <a:gd name="connsiteY49" fmla="*/ 332365 h 1614345"/>
              <a:gd name="connsiteX50" fmla="*/ 2246624 w 2779350"/>
              <a:gd name="connsiteY50" fmla="*/ 356105 h 1614345"/>
              <a:gd name="connsiteX51" fmla="*/ 2258494 w 2779350"/>
              <a:gd name="connsiteY51" fmla="*/ 403586 h 1614345"/>
              <a:gd name="connsiteX52" fmla="*/ 2341581 w 2779350"/>
              <a:gd name="connsiteY52" fmla="*/ 403586 h 1614345"/>
              <a:gd name="connsiteX53" fmla="*/ 2377189 w 2779350"/>
              <a:gd name="connsiteY53" fmla="*/ 379846 h 1614345"/>
              <a:gd name="connsiteX54" fmla="*/ 2472146 w 2779350"/>
              <a:gd name="connsiteY54" fmla="*/ 403586 h 1614345"/>
              <a:gd name="connsiteX55" fmla="*/ 2507754 w 2779350"/>
              <a:gd name="connsiteY55" fmla="*/ 439197 h 1614345"/>
              <a:gd name="connsiteX56" fmla="*/ 2519624 w 2779350"/>
              <a:gd name="connsiteY56" fmla="*/ 486677 h 1614345"/>
              <a:gd name="connsiteX57" fmla="*/ 2495885 w 2779350"/>
              <a:gd name="connsiteY57" fmla="*/ 569769 h 1614345"/>
              <a:gd name="connsiteX58" fmla="*/ 2578972 w 2779350"/>
              <a:gd name="connsiteY58" fmla="*/ 605379 h 1614345"/>
              <a:gd name="connsiteX59" fmla="*/ 2650189 w 2779350"/>
              <a:gd name="connsiteY59" fmla="*/ 617249 h 1614345"/>
              <a:gd name="connsiteX60" fmla="*/ 2673928 w 2779350"/>
              <a:gd name="connsiteY60" fmla="*/ 640990 h 1614345"/>
              <a:gd name="connsiteX61" fmla="*/ 2662058 w 2779350"/>
              <a:gd name="connsiteY61" fmla="*/ 712211 h 1614345"/>
              <a:gd name="connsiteX62" fmla="*/ 2638319 w 2779350"/>
              <a:gd name="connsiteY62" fmla="*/ 854653 h 1614345"/>
              <a:gd name="connsiteX63" fmla="*/ 2650189 w 2779350"/>
              <a:gd name="connsiteY63" fmla="*/ 997095 h 1614345"/>
              <a:gd name="connsiteX64" fmla="*/ 2662058 w 2779350"/>
              <a:gd name="connsiteY64" fmla="*/ 1032706 h 1614345"/>
              <a:gd name="connsiteX65" fmla="*/ 2697667 w 2779350"/>
              <a:gd name="connsiteY65" fmla="*/ 1056446 h 1614345"/>
              <a:gd name="connsiteX66" fmla="*/ 2721406 w 2779350"/>
              <a:gd name="connsiteY66" fmla="*/ 1080187 h 1614345"/>
              <a:gd name="connsiteX67" fmla="*/ 2733276 w 2779350"/>
              <a:gd name="connsiteY67" fmla="*/ 1115797 h 1614345"/>
              <a:gd name="connsiteX68" fmla="*/ 2768884 w 2779350"/>
              <a:gd name="connsiteY68" fmla="*/ 1139538 h 1614345"/>
              <a:gd name="connsiteX69" fmla="*/ 2733276 w 2779350"/>
              <a:gd name="connsiteY69" fmla="*/ 1222629 h 1614345"/>
              <a:gd name="connsiteX70" fmla="*/ 2709537 w 2779350"/>
              <a:gd name="connsiteY70" fmla="*/ 1293850 h 1614345"/>
              <a:gd name="connsiteX71" fmla="*/ 2697667 w 2779350"/>
              <a:gd name="connsiteY71" fmla="*/ 1376941 h 1614345"/>
              <a:gd name="connsiteX72" fmla="*/ 2650189 w 2779350"/>
              <a:gd name="connsiteY72" fmla="*/ 1436292 h 1614345"/>
              <a:gd name="connsiteX73" fmla="*/ 2685797 w 2779350"/>
              <a:gd name="connsiteY73" fmla="*/ 1424422 h 1614345"/>
              <a:gd name="connsiteX74" fmla="*/ 2745145 w 2779350"/>
              <a:gd name="connsiteY74" fmla="*/ 1436292 h 1614345"/>
              <a:gd name="connsiteX75" fmla="*/ 2697667 w 2779350"/>
              <a:gd name="connsiteY75" fmla="*/ 1495643 h 1614345"/>
              <a:gd name="connsiteX76" fmla="*/ 2673928 w 2779350"/>
              <a:gd name="connsiteY76" fmla="*/ 1531254 h 1614345"/>
              <a:gd name="connsiteX77" fmla="*/ 2638319 w 2779350"/>
              <a:gd name="connsiteY77" fmla="*/ 1543124 h 1614345"/>
              <a:gd name="connsiteX78" fmla="*/ 2519624 w 2779350"/>
              <a:gd name="connsiteY78" fmla="*/ 1554994 h 1614345"/>
              <a:gd name="connsiteX79" fmla="*/ 2424667 w 2779350"/>
              <a:gd name="connsiteY79" fmla="*/ 1590605 h 1614345"/>
              <a:gd name="connsiteX80" fmla="*/ 2341581 w 2779350"/>
              <a:gd name="connsiteY80" fmla="*/ 1614345 h 1614345"/>
              <a:gd name="connsiteX81" fmla="*/ 2068581 w 2779350"/>
              <a:gd name="connsiteY81" fmla="*/ 1590605 h 1614345"/>
              <a:gd name="connsiteX82" fmla="*/ 1807451 w 2779350"/>
              <a:gd name="connsiteY82" fmla="*/ 1566864 h 1614345"/>
              <a:gd name="connsiteX83" fmla="*/ 1748103 w 2779350"/>
              <a:gd name="connsiteY83" fmla="*/ 1578734 h 1614345"/>
              <a:gd name="connsiteX84" fmla="*/ 1439495 w 2779350"/>
              <a:gd name="connsiteY84" fmla="*/ 1602475 h 1614345"/>
              <a:gd name="connsiteX85" fmla="*/ 1392017 w 2779350"/>
              <a:gd name="connsiteY85" fmla="*/ 1590605 h 1614345"/>
              <a:gd name="connsiteX86" fmla="*/ 893496 w 2779350"/>
              <a:gd name="connsiteY86" fmla="*/ 1590605 h 1614345"/>
              <a:gd name="connsiteX87" fmla="*/ 715453 w 2779350"/>
              <a:gd name="connsiteY87" fmla="*/ 1578734 h 1614345"/>
              <a:gd name="connsiteX88" fmla="*/ 656105 w 2779350"/>
              <a:gd name="connsiteY88" fmla="*/ 1566864 h 1614345"/>
              <a:gd name="connsiteX89" fmla="*/ 418715 w 2779350"/>
              <a:gd name="connsiteY89" fmla="*/ 1554994 h 1614345"/>
              <a:gd name="connsiteX90" fmla="*/ 371236 w 2779350"/>
              <a:gd name="connsiteY90" fmla="*/ 1543124 h 1614345"/>
              <a:gd name="connsiteX91" fmla="*/ 240671 w 2779350"/>
              <a:gd name="connsiteY91" fmla="*/ 1519383 h 1614345"/>
              <a:gd name="connsiteX92" fmla="*/ 181324 w 2779350"/>
              <a:gd name="connsiteY92" fmla="*/ 1495643 h 1614345"/>
              <a:gd name="connsiteX93" fmla="*/ 157585 w 2779350"/>
              <a:gd name="connsiteY93" fmla="*/ 1460033 h 1614345"/>
              <a:gd name="connsiteX94" fmla="*/ 133845 w 2779350"/>
              <a:gd name="connsiteY94" fmla="*/ 1436292 h 1614345"/>
              <a:gd name="connsiteX95" fmla="*/ 110106 w 2779350"/>
              <a:gd name="connsiteY95" fmla="*/ 1365071 h 1614345"/>
              <a:gd name="connsiteX96" fmla="*/ 98237 w 2779350"/>
              <a:gd name="connsiteY96" fmla="*/ 1329461 h 1614345"/>
              <a:gd name="connsiteX97" fmla="*/ 74498 w 2779350"/>
              <a:gd name="connsiteY97" fmla="*/ 1305720 h 1614345"/>
              <a:gd name="connsiteX98" fmla="*/ 86367 w 2779350"/>
              <a:gd name="connsiteY98" fmla="*/ 1198888 h 1614345"/>
              <a:gd name="connsiteX99" fmla="*/ 74498 w 2779350"/>
              <a:gd name="connsiteY99" fmla="*/ 1139538 h 1614345"/>
              <a:gd name="connsiteX100" fmla="*/ 38889 w 2779350"/>
              <a:gd name="connsiteY100" fmla="*/ 1163278 h 1614345"/>
              <a:gd name="connsiteX101" fmla="*/ 62628 w 2779350"/>
              <a:gd name="connsiteY101" fmla="*/ 1080187 h 1614345"/>
              <a:gd name="connsiteX102" fmla="*/ 27020 w 2779350"/>
              <a:gd name="connsiteY102" fmla="*/ 1092057 h 1614345"/>
              <a:gd name="connsiteX103" fmla="*/ 110106 w 2779350"/>
              <a:gd name="connsiteY103" fmla="*/ 1056446 h 1614345"/>
              <a:gd name="connsiteX104" fmla="*/ 86367 w 2779350"/>
              <a:gd name="connsiteY104" fmla="*/ 1092057 h 1614345"/>
              <a:gd name="connsiteX105" fmla="*/ 121976 w 2779350"/>
              <a:gd name="connsiteY105" fmla="*/ 1080187 h 1614345"/>
              <a:gd name="connsiteX106" fmla="*/ 98237 w 2779350"/>
              <a:gd name="connsiteY106" fmla="*/ 1056446 h 1614345"/>
              <a:gd name="connsiteX107" fmla="*/ 86367 w 2779350"/>
              <a:gd name="connsiteY107" fmla="*/ 1092057 h 1614345"/>
              <a:gd name="connsiteX108" fmla="*/ 110106 w 2779350"/>
              <a:gd name="connsiteY108" fmla="*/ 1056446 h 1614345"/>
              <a:gd name="connsiteX109" fmla="*/ 98237 w 2779350"/>
              <a:gd name="connsiteY109" fmla="*/ 1068316 h 1614345"/>
              <a:gd name="connsiteX110" fmla="*/ 86367 w 2779350"/>
              <a:gd name="connsiteY110" fmla="*/ 1127667 h 1614345"/>
              <a:gd name="connsiteX111" fmla="*/ 110106 w 2779350"/>
              <a:gd name="connsiteY111" fmla="*/ 1092057 h 1614345"/>
              <a:gd name="connsiteX112" fmla="*/ 133845 w 2779350"/>
              <a:gd name="connsiteY112" fmla="*/ 1044576 h 1614345"/>
              <a:gd name="connsiteX113" fmla="*/ 86367 w 2779350"/>
              <a:gd name="connsiteY113" fmla="*/ 1032706 h 1614345"/>
              <a:gd name="connsiteX114" fmla="*/ 74498 w 2779350"/>
              <a:gd name="connsiteY114" fmla="*/ 1044576 h 16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79350" h="1614345">
                <a:moveTo>
                  <a:pt x="62628" y="1139538"/>
                </a:moveTo>
                <a:cubicBezTo>
                  <a:pt x="58672" y="1127668"/>
                  <a:pt x="55687" y="1115428"/>
                  <a:pt x="50759" y="1103927"/>
                </a:cubicBezTo>
                <a:cubicBezTo>
                  <a:pt x="43789" y="1087663"/>
                  <a:pt x="30281" y="1073838"/>
                  <a:pt x="27020" y="1056446"/>
                </a:cubicBezTo>
                <a:cubicBezTo>
                  <a:pt x="18240" y="1009617"/>
                  <a:pt x="19891" y="961413"/>
                  <a:pt x="15150" y="914004"/>
                </a:cubicBezTo>
                <a:cubicBezTo>
                  <a:pt x="11976" y="882262"/>
                  <a:pt x="7237" y="850697"/>
                  <a:pt x="3280" y="819043"/>
                </a:cubicBezTo>
                <a:cubicBezTo>
                  <a:pt x="7237" y="807173"/>
                  <a:pt x="11713" y="795463"/>
                  <a:pt x="15150" y="783432"/>
                </a:cubicBezTo>
                <a:cubicBezTo>
                  <a:pt x="19632" y="767746"/>
                  <a:pt x="18926" y="750116"/>
                  <a:pt x="27020" y="735951"/>
                </a:cubicBezTo>
                <a:cubicBezTo>
                  <a:pt x="42689" y="708528"/>
                  <a:pt x="81820" y="686029"/>
                  <a:pt x="110106" y="676600"/>
                </a:cubicBezTo>
                <a:cubicBezTo>
                  <a:pt x="141058" y="666282"/>
                  <a:pt x="174111" y="663178"/>
                  <a:pt x="205063" y="652860"/>
                </a:cubicBezTo>
                <a:lnTo>
                  <a:pt x="240671" y="640990"/>
                </a:lnTo>
                <a:cubicBezTo>
                  <a:pt x="247426" y="643242"/>
                  <a:pt x="321941" y="669092"/>
                  <a:pt x="323758" y="664730"/>
                </a:cubicBezTo>
                <a:cubicBezTo>
                  <a:pt x="343599" y="617109"/>
                  <a:pt x="329230" y="561609"/>
                  <a:pt x="335628" y="510418"/>
                </a:cubicBezTo>
                <a:cubicBezTo>
                  <a:pt x="338213" y="489734"/>
                  <a:pt x="362943" y="441148"/>
                  <a:pt x="371236" y="427326"/>
                </a:cubicBezTo>
                <a:cubicBezTo>
                  <a:pt x="418852" y="347963"/>
                  <a:pt x="394630" y="364134"/>
                  <a:pt x="454323" y="344235"/>
                </a:cubicBezTo>
                <a:cubicBezTo>
                  <a:pt x="501801" y="348192"/>
                  <a:pt x="551125" y="342414"/>
                  <a:pt x="596758" y="356105"/>
                </a:cubicBezTo>
                <a:cubicBezTo>
                  <a:pt x="607477" y="359321"/>
                  <a:pt x="583636" y="383385"/>
                  <a:pt x="573019" y="379846"/>
                </a:cubicBezTo>
                <a:cubicBezTo>
                  <a:pt x="561149" y="375889"/>
                  <a:pt x="565106" y="356105"/>
                  <a:pt x="561149" y="344235"/>
                </a:cubicBezTo>
                <a:cubicBezTo>
                  <a:pt x="565106" y="332365"/>
                  <a:pt x="566582" y="319354"/>
                  <a:pt x="573019" y="308625"/>
                </a:cubicBezTo>
                <a:cubicBezTo>
                  <a:pt x="578777" y="299029"/>
                  <a:pt x="589594" y="293482"/>
                  <a:pt x="596758" y="284884"/>
                </a:cubicBezTo>
                <a:cubicBezTo>
                  <a:pt x="609422" y="269686"/>
                  <a:pt x="619339" y="252292"/>
                  <a:pt x="632366" y="237403"/>
                </a:cubicBezTo>
                <a:cubicBezTo>
                  <a:pt x="647104" y="220558"/>
                  <a:pt x="660280" y="200793"/>
                  <a:pt x="679845" y="189923"/>
                </a:cubicBezTo>
                <a:cubicBezTo>
                  <a:pt x="697480" y="180125"/>
                  <a:pt x="719410" y="182009"/>
                  <a:pt x="739192" y="178052"/>
                </a:cubicBezTo>
                <a:cubicBezTo>
                  <a:pt x="766888" y="182009"/>
                  <a:pt x="794845" y="184436"/>
                  <a:pt x="822279" y="189923"/>
                </a:cubicBezTo>
                <a:cubicBezTo>
                  <a:pt x="834548" y="192377"/>
                  <a:pt x="848118" y="193977"/>
                  <a:pt x="857888" y="201793"/>
                </a:cubicBezTo>
                <a:cubicBezTo>
                  <a:pt x="869028" y="210705"/>
                  <a:pt x="872716" y="226263"/>
                  <a:pt x="881627" y="237403"/>
                </a:cubicBezTo>
                <a:cubicBezTo>
                  <a:pt x="888618" y="246142"/>
                  <a:pt x="897453" y="253230"/>
                  <a:pt x="905366" y="261144"/>
                </a:cubicBezTo>
                <a:cubicBezTo>
                  <a:pt x="913279" y="249274"/>
                  <a:pt x="922725" y="238293"/>
                  <a:pt x="929105" y="225533"/>
                </a:cubicBezTo>
                <a:cubicBezTo>
                  <a:pt x="934700" y="214342"/>
                  <a:pt x="934898" y="200861"/>
                  <a:pt x="940974" y="189923"/>
                </a:cubicBezTo>
                <a:cubicBezTo>
                  <a:pt x="1016262" y="54398"/>
                  <a:pt x="959806" y="160448"/>
                  <a:pt x="1012192" y="94961"/>
                </a:cubicBezTo>
                <a:cubicBezTo>
                  <a:pt x="1021103" y="83821"/>
                  <a:pt x="1027020" y="70491"/>
                  <a:pt x="1035931" y="59351"/>
                </a:cubicBezTo>
                <a:cubicBezTo>
                  <a:pt x="1050653" y="40948"/>
                  <a:pt x="1074711" y="22154"/>
                  <a:pt x="1095279" y="11870"/>
                </a:cubicBezTo>
                <a:cubicBezTo>
                  <a:pt x="1106469" y="6275"/>
                  <a:pt x="1119018" y="3957"/>
                  <a:pt x="1130887" y="0"/>
                </a:cubicBezTo>
                <a:cubicBezTo>
                  <a:pt x="1134912" y="503"/>
                  <a:pt x="1236118" y="6849"/>
                  <a:pt x="1261452" y="23740"/>
                </a:cubicBezTo>
                <a:cubicBezTo>
                  <a:pt x="1275419" y="33052"/>
                  <a:pt x="1283094" y="50039"/>
                  <a:pt x="1297061" y="59351"/>
                </a:cubicBezTo>
                <a:cubicBezTo>
                  <a:pt x="1307471" y="66291"/>
                  <a:pt x="1321479" y="65626"/>
                  <a:pt x="1332669" y="71221"/>
                </a:cubicBezTo>
                <a:cubicBezTo>
                  <a:pt x="1475204" y="142491"/>
                  <a:pt x="1281615" y="52457"/>
                  <a:pt x="1392017" y="118702"/>
                </a:cubicBezTo>
                <a:cubicBezTo>
                  <a:pt x="1402746" y="125140"/>
                  <a:pt x="1415756" y="126615"/>
                  <a:pt x="1427626" y="130572"/>
                </a:cubicBezTo>
                <a:cubicBezTo>
                  <a:pt x="1448330" y="127984"/>
                  <a:pt x="1526315" y="124541"/>
                  <a:pt x="1558191" y="106831"/>
                </a:cubicBezTo>
                <a:cubicBezTo>
                  <a:pt x="1583131" y="92974"/>
                  <a:pt x="1605669" y="75178"/>
                  <a:pt x="1629408" y="59351"/>
                </a:cubicBezTo>
                <a:lnTo>
                  <a:pt x="1665017" y="35610"/>
                </a:lnTo>
                <a:cubicBezTo>
                  <a:pt x="1672930" y="43524"/>
                  <a:pt x="1686561" y="48377"/>
                  <a:pt x="1688756" y="59351"/>
                </a:cubicBezTo>
                <a:cubicBezTo>
                  <a:pt x="1696669" y="98920"/>
                  <a:pt x="1649189" y="91003"/>
                  <a:pt x="1688756" y="130572"/>
                </a:cubicBezTo>
                <a:cubicBezTo>
                  <a:pt x="1697603" y="139419"/>
                  <a:pt x="1712096" y="139988"/>
                  <a:pt x="1724364" y="142442"/>
                </a:cubicBezTo>
                <a:cubicBezTo>
                  <a:pt x="1771562" y="151882"/>
                  <a:pt x="1866799" y="166182"/>
                  <a:pt x="1866799" y="166182"/>
                </a:cubicBezTo>
                <a:cubicBezTo>
                  <a:pt x="1874712" y="174096"/>
                  <a:pt x="1879921" y="186384"/>
                  <a:pt x="1890538" y="189923"/>
                </a:cubicBezTo>
                <a:cubicBezTo>
                  <a:pt x="1917079" y="198771"/>
                  <a:pt x="1946191" y="196306"/>
                  <a:pt x="1973625" y="201793"/>
                </a:cubicBezTo>
                <a:cubicBezTo>
                  <a:pt x="1985893" y="204247"/>
                  <a:pt x="1997364" y="209706"/>
                  <a:pt x="2009233" y="213663"/>
                </a:cubicBezTo>
                <a:cubicBezTo>
                  <a:pt x="2017146" y="237403"/>
                  <a:pt x="2008696" y="278814"/>
                  <a:pt x="2032973" y="284884"/>
                </a:cubicBezTo>
                <a:lnTo>
                  <a:pt x="2127929" y="308625"/>
                </a:lnTo>
                <a:cubicBezTo>
                  <a:pt x="2139799" y="316538"/>
                  <a:pt x="2150778" y="325985"/>
                  <a:pt x="2163538" y="332365"/>
                </a:cubicBezTo>
                <a:cubicBezTo>
                  <a:pt x="2180567" y="340880"/>
                  <a:pt x="2231411" y="352302"/>
                  <a:pt x="2246624" y="356105"/>
                </a:cubicBezTo>
                <a:cubicBezTo>
                  <a:pt x="2250581" y="371932"/>
                  <a:pt x="2248303" y="390847"/>
                  <a:pt x="2258494" y="403586"/>
                </a:cubicBezTo>
                <a:cubicBezTo>
                  <a:pt x="2278360" y="428420"/>
                  <a:pt x="2322669" y="408314"/>
                  <a:pt x="2341581" y="403586"/>
                </a:cubicBezTo>
                <a:cubicBezTo>
                  <a:pt x="2353450" y="395673"/>
                  <a:pt x="2363034" y="381615"/>
                  <a:pt x="2377189" y="379846"/>
                </a:cubicBezTo>
                <a:cubicBezTo>
                  <a:pt x="2398023" y="377242"/>
                  <a:pt x="2448892" y="395835"/>
                  <a:pt x="2472146" y="403586"/>
                </a:cubicBezTo>
                <a:cubicBezTo>
                  <a:pt x="2484015" y="415456"/>
                  <a:pt x="2499426" y="424622"/>
                  <a:pt x="2507754" y="439197"/>
                </a:cubicBezTo>
                <a:cubicBezTo>
                  <a:pt x="2515848" y="453361"/>
                  <a:pt x="2519624" y="470363"/>
                  <a:pt x="2519624" y="486677"/>
                </a:cubicBezTo>
                <a:cubicBezTo>
                  <a:pt x="2519624" y="501578"/>
                  <a:pt x="2501481" y="552979"/>
                  <a:pt x="2495885" y="569769"/>
                </a:cubicBezTo>
                <a:cubicBezTo>
                  <a:pt x="2524916" y="584285"/>
                  <a:pt x="2547534" y="598393"/>
                  <a:pt x="2578972" y="605379"/>
                </a:cubicBezTo>
                <a:cubicBezTo>
                  <a:pt x="2602465" y="610600"/>
                  <a:pt x="2626450" y="613292"/>
                  <a:pt x="2650189" y="617249"/>
                </a:cubicBezTo>
                <a:cubicBezTo>
                  <a:pt x="2658102" y="625163"/>
                  <a:pt x="2672540" y="629885"/>
                  <a:pt x="2673928" y="640990"/>
                </a:cubicBezTo>
                <a:cubicBezTo>
                  <a:pt x="2676913" y="664872"/>
                  <a:pt x="2665717" y="688423"/>
                  <a:pt x="2662058" y="712211"/>
                </a:cubicBezTo>
                <a:cubicBezTo>
                  <a:pt x="2642427" y="839823"/>
                  <a:pt x="2659216" y="750165"/>
                  <a:pt x="2638319" y="854653"/>
                </a:cubicBezTo>
                <a:cubicBezTo>
                  <a:pt x="2642276" y="902134"/>
                  <a:pt x="2643892" y="949868"/>
                  <a:pt x="2650189" y="997095"/>
                </a:cubicBezTo>
                <a:cubicBezTo>
                  <a:pt x="2651843" y="1009498"/>
                  <a:pt x="2654242" y="1022935"/>
                  <a:pt x="2662058" y="1032706"/>
                </a:cubicBezTo>
                <a:cubicBezTo>
                  <a:pt x="2670969" y="1043846"/>
                  <a:pt x="2686528" y="1047534"/>
                  <a:pt x="2697667" y="1056446"/>
                </a:cubicBezTo>
                <a:cubicBezTo>
                  <a:pt x="2706406" y="1063437"/>
                  <a:pt x="2713493" y="1072273"/>
                  <a:pt x="2721406" y="1080187"/>
                </a:cubicBezTo>
                <a:cubicBezTo>
                  <a:pt x="2725363" y="1092057"/>
                  <a:pt x="2725460" y="1106026"/>
                  <a:pt x="2733276" y="1115797"/>
                </a:cubicBezTo>
                <a:cubicBezTo>
                  <a:pt x="2742187" y="1126937"/>
                  <a:pt x="2764373" y="1126004"/>
                  <a:pt x="2768884" y="1139538"/>
                </a:cubicBezTo>
                <a:cubicBezTo>
                  <a:pt x="2779350" y="1170938"/>
                  <a:pt x="2743507" y="1199609"/>
                  <a:pt x="2733276" y="1222629"/>
                </a:cubicBezTo>
                <a:cubicBezTo>
                  <a:pt x="2723113" y="1245497"/>
                  <a:pt x="2709537" y="1293850"/>
                  <a:pt x="2709537" y="1293850"/>
                </a:cubicBezTo>
                <a:cubicBezTo>
                  <a:pt x="2705580" y="1321547"/>
                  <a:pt x="2706514" y="1350398"/>
                  <a:pt x="2697667" y="1376941"/>
                </a:cubicBezTo>
                <a:cubicBezTo>
                  <a:pt x="2693816" y="1388496"/>
                  <a:pt x="2641926" y="1419764"/>
                  <a:pt x="2650189" y="1436292"/>
                </a:cubicBezTo>
                <a:cubicBezTo>
                  <a:pt x="2655784" y="1447483"/>
                  <a:pt x="2673928" y="1428379"/>
                  <a:pt x="2685797" y="1424422"/>
                </a:cubicBezTo>
                <a:cubicBezTo>
                  <a:pt x="2705580" y="1428379"/>
                  <a:pt x="2730880" y="1422026"/>
                  <a:pt x="2745145" y="1436292"/>
                </a:cubicBezTo>
                <a:cubicBezTo>
                  <a:pt x="2768079" y="1459227"/>
                  <a:pt x="2698864" y="1494845"/>
                  <a:pt x="2697667" y="1495643"/>
                </a:cubicBezTo>
                <a:cubicBezTo>
                  <a:pt x="2689754" y="1507513"/>
                  <a:pt x="2685068" y="1522342"/>
                  <a:pt x="2673928" y="1531254"/>
                </a:cubicBezTo>
                <a:cubicBezTo>
                  <a:pt x="2664158" y="1539070"/>
                  <a:pt x="2650685" y="1541221"/>
                  <a:pt x="2638319" y="1543124"/>
                </a:cubicBezTo>
                <a:cubicBezTo>
                  <a:pt x="2599019" y="1549170"/>
                  <a:pt x="2559189" y="1551037"/>
                  <a:pt x="2519624" y="1554994"/>
                </a:cubicBezTo>
                <a:cubicBezTo>
                  <a:pt x="2432091" y="1576878"/>
                  <a:pt x="2511564" y="1553361"/>
                  <a:pt x="2424667" y="1590605"/>
                </a:cubicBezTo>
                <a:cubicBezTo>
                  <a:pt x="2400828" y="1600822"/>
                  <a:pt x="2365674" y="1608322"/>
                  <a:pt x="2341581" y="1614345"/>
                </a:cubicBezTo>
                <a:cubicBezTo>
                  <a:pt x="2206779" y="1587384"/>
                  <a:pt x="2321865" y="1607492"/>
                  <a:pt x="2068581" y="1590605"/>
                </a:cubicBezTo>
                <a:cubicBezTo>
                  <a:pt x="1977585" y="1584538"/>
                  <a:pt x="1897552" y="1575874"/>
                  <a:pt x="1807451" y="1566864"/>
                </a:cubicBezTo>
                <a:cubicBezTo>
                  <a:pt x="1787668" y="1570821"/>
                  <a:pt x="1768075" y="1575881"/>
                  <a:pt x="1748103" y="1578734"/>
                </a:cubicBezTo>
                <a:cubicBezTo>
                  <a:pt x="1639954" y="1594185"/>
                  <a:pt x="1553599" y="1595763"/>
                  <a:pt x="1439495" y="1602475"/>
                </a:cubicBezTo>
                <a:cubicBezTo>
                  <a:pt x="1423669" y="1598518"/>
                  <a:pt x="1408305" y="1591510"/>
                  <a:pt x="1392017" y="1590605"/>
                </a:cubicBezTo>
                <a:cubicBezTo>
                  <a:pt x="1038001" y="1570936"/>
                  <a:pt x="1117656" y="1568186"/>
                  <a:pt x="893496" y="1590605"/>
                </a:cubicBezTo>
                <a:cubicBezTo>
                  <a:pt x="834148" y="1586648"/>
                  <a:pt x="774637" y="1584653"/>
                  <a:pt x="715453" y="1578734"/>
                </a:cubicBezTo>
                <a:cubicBezTo>
                  <a:pt x="695379" y="1576726"/>
                  <a:pt x="676215" y="1568473"/>
                  <a:pt x="656105" y="1566864"/>
                </a:cubicBezTo>
                <a:cubicBezTo>
                  <a:pt x="577128" y="1560546"/>
                  <a:pt x="497845" y="1558951"/>
                  <a:pt x="418715" y="1554994"/>
                </a:cubicBezTo>
                <a:cubicBezTo>
                  <a:pt x="402889" y="1551037"/>
                  <a:pt x="387327" y="1545806"/>
                  <a:pt x="371236" y="1543124"/>
                </a:cubicBezTo>
                <a:cubicBezTo>
                  <a:pt x="237027" y="1520755"/>
                  <a:pt x="317068" y="1544852"/>
                  <a:pt x="240671" y="1519383"/>
                </a:cubicBezTo>
                <a:cubicBezTo>
                  <a:pt x="213642" y="1438289"/>
                  <a:pt x="253981" y="1519863"/>
                  <a:pt x="181324" y="1495643"/>
                </a:cubicBezTo>
                <a:cubicBezTo>
                  <a:pt x="167790" y="1491132"/>
                  <a:pt x="166497" y="1471173"/>
                  <a:pt x="157585" y="1460033"/>
                </a:cubicBezTo>
                <a:cubicBezTo>
                  <a:pt x="150594" y="1451294"/>
                  <a:pt x="141758" y="1444206"/>
                  <a:pt x="133845" y="1436292"/>
                </a:cubicBezTo>
                <a:lnTo>
                  <a:pt x="110106" y="1365071"/>
                </a:lnTo>
                <a:cubicBezTo>
                  <a:pt x="106150" y="1353201"/>
                  <a:pt x="107084" y="1338309"/>
                  <a:pt x="98237" y="1329461"/>
                </a:cubicBezTo>
                <a:lnTo>
                  <a:pt x="74498" y="1305720"/>
                </a:lnTo>
                <a:cubicBezTo>
                  <a:pt x="78454" y="1270109"/>
                  <a:pt x="86367" y="1234718"/>
                  <a:pt x="86367" y="1198888"/>
                </a:cubicBezTo>
                <a:cubicBezTo>
                  <a:pt x="86367" y="1178713"/>
                  <a:pt x="90638" y="1151643"/>
                  <a:pt x="74498" y="1139538"/>
                </a:cubicBezTo>
                <a:cubicBezTo>
                  <a:pt x="63086" y="1130978"/>
                  <a:pt x="50759" y="1155365"/>
                  <a:pt x="38889" y="1163278"/>
                </a:cubicBezTo>
                <a:cubicBezTo>
                  <a:pt x="41946" y="1154106"/>
                  <a:pt x="65941" y="1085156"/>
                  <a:pt x="62628" y="1080187"/>
                </a:cubicBezTo>
                <a:cubicBezTo>
                  <a:pt x="55688" y="1069777"/>
                  <a:pt x="38889" y="1088100"/>
                  <a:pt x="27020" y="1092057"/>
                </a:cubicBezTo>
                <a:cubicBezTo>
                  <a:pt x="44739" y="1074336"/>
                  <a:pt x="76352" y="1033941"/>
                  <a:pt x="110106" y="1056446"/>
                </a:cubicBezTo>
                <a:cubicBezTo>
                  <a:pt x="121976" y="1064360"/>
                  <a:pt x="79987" y="1079297"/>
                  <a:pt x="86367" y="1092057"/>
                </a:cubicBezTo>
                <a:cubicBezTo>
                  <a:pt x="91962" y="1103248"/>
                  <a:pt x="110106" y="1084144"/>
                  <a:pt x="121976" y="1080187"/>
                </a:cubicBezTo>
                <a:cubicBezTo>
                  <a:pt x="114063" y="1072273"/>
                  <a:pt x="108854" y="1052907"/>
                  <a:pt x="98237" y="1056446"/>
                </a:cubicBezTo>
                <a:cubicBezTo>
                  <a:pt x="86367" y="1060403"/>
                  <a:pt x="73855" y="1092057"/>
                  <a:pt x="86367" y="1092057"/>
                </a:cubicBezTo>
                <a:cubicBezTo>
                  <a:pt x="100633" y="1092057"/>
                  <a:pt x="103726" y="1069206"/>
                  <a:pt x="110106" y="1056446"/>
                </a:cubicBezTo>
                <a:cubicBezTo>
                  <a:pt x="112608" y="1051441"/>
                  <a:pt x="102193" y="1064359"/>
                  <a:pt x="98237" y="1068316"/>
                </a:cubicBezTo>
                <a:cubicBezTo>
                  <a:pt x="94280" y="1088100"/>
                  <a:pt x="77345" y="1109621"/>
                  <a:pt x="86367" y="1127667"/>
                </a:cubicBezTo>
                <a:cubicBezTo>
                  <a:pt x="92746" y="1140427"/>
                  <a:pt x="103726" y="1104817"/>
                  <a:pt x="110106" y="1092057"/>
                </a:cubicBezTo>
                <a:cubicBezTo>
                  <a:pt x="137385" y="1037497"/>
                  <a:pt x="107029" y="1071394"/>
                  <a:pt x="133845" y="1044576"/>
                </a:cubicBezTo>
                <a:cubicBezTo>
                  <a:pt x="90532" y="1050764"/>
                  <a:pt x="0" y="1075891"/>
                  <a:pt x="86367" y="1032706"/>
                </a:cubicBezTo>
                <a:cubicBezTo>
                  <a:pt x="91372" y="1030204"/>
                  <a:pt x="78454" y="1040619"/>
                  <a:pt x="74498" y="1044576"/>
                </a:cubicBezTo>
              </a:path>
            </a:pathLst>
          </a:custGeom>
          <a:solidFill>
            <a:srgbClr val="845F2F"/>
          </a:solidFill>
          <a:ln>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Calibri" charset="0"/>
                <a:ea typeface="ＭＳ Ｐゴシック" charset="0"/>
                <a:cs typeface="ＭＳ Ｐゴシック" charset="0"/>
              </a:rPr>
              <a:t>The Statue and the Clay</a:t>
            </a:r>
          </a:p>
        </p:txBody>
      </p:sp>
      <p:sp>
        <p:nvSpPr>
          <p:cNvPr id="3" name="Content Placeholder 2"/>
          <p:cNvSpPr>
            <a:spLocks noGrp="1"/>
          </p:cNvSpPr>
          <p:nvPr>
            <p:ph idx="1"/>
          </p:nvPr>
        </p:nvSpPr>
        <p:spPr>
          <a:xfrm>
            <a:off x="585788" y="1235075"/>
            <a:ext cx="5943600" cy="2727325"/>
          </a:xfrm>
        </p:spPr>
        <p:txBody>
          <a:bodyPr/>
          <a:lstStyle/>
          <a:p>
            <a:r>
              <a:rPr lang="en-US" sz="2000">
                <a:latin typeface="Calibri" charset="0"/>
                <a:ea typeface="ＭＳ Ｐゴシック" charset="0"/>
                <a:cs typeface="ＭＳ Ｐゴシック" charset="0"/>
              </a:rPr>
              <a:t>The lump can survive a radical change of shape</a:t>
            </a:r>
          </a:p>
          <a:p>
            <a:pPr lvl="1"/>
            <a:r>
              <a:rPr lang="en-US" sz="2000">
                <a:latin typeface="Calibri" charset="0"/>
                <a:ea typeface="ＭＳ Ｐゴシック" charset="0"/>
              </a:rPr>
              <a:t>but not loss or replacement of parts.</a:t>
            </a:r>
          </a:p>
          <a:p>
            <a:r>
              <a:rPr lang="en-US" sz="2000">
                <a:latin typeface="Calibri" charset="0"/>
                <a:ea typeface="ＭＳ Ｐゴシック" charset="0"/>
                <a:cs typeface="ＭＳ Ｐゴシック" charset="0"/>
              </a:rPr>
              <a:t>The statue can survive replacement of parts</a:t>
            </a:r>
          </a:p>
          <a:p>
            <a:pPr lvl="1"/>
            <a:r>
              <a:rPr lang="en-US" sz="2000">
                <a:latin typeface="Calibri" charset="0"/>
                <a:ea typeface="ＭＳ Ｐゴシック" charset="0"/>
              </a:rPr>
              <a:t>but not radical change of shape</a:t>
            </a:r>
          </a:p>
          <a:p>
            <a:endParaRPr lang="en-US">
              <a:latin typeface="Calibri" charset="0"/>
              <a:ea typeface="ＭＳ Ｐゴシック" charset="0"/>
              <a:cs typeface="ＭＳ Ｐゴシック" charset="0"/>
            </a:endParaRPr>
          </a:p>
        </p:txBody>
      </p:sp>
      <p:pic>
        <p:nvPicPr>
          <p:cNvPr id="4" name="Picture 3"/>
          <p:cNvPicPr>
            <a:picLocks noChangeAspect="1"/>
          </p:cNvPicPr>
          <p:nvPr/>
        </p:nvPicPr>
        <p:blipFill>
          <a:blip r:embed="rId3"/>
          <a:stretch>
            <a:fillRect/>
          </a:stretch>
        </p:blipFill>
        <p:spPr>
          <a:xfrm>
            <a:off x="6177242" y="2241977"/>
            <a:ext cx="2204757" cy="4268285"/>
          </a:xfrm>
          <a:prstGeom prst="ellipse">
            <a:avLst/>
          </a:prstGeom>
          <a:ln>
            <a:noFill/>
          </a:ln>
          <a:effectLst>
            <a:softEdge rad="112500"/>
          </a:effectLst>
        </p:spPr>
      </p:pic>
      <p:sp>
        <p:nvSpPr>
          <p:cNvPr id="12" name="Freeform 11"/>
          <p:cNvSpPr/>
          <p:nvPr/>
        </p:nvSpPr>
        <p:spPr>
          <a:xfrm>
            <a:off x="1066800" y="4724400"/>
            <a:ext cx="2743200" cy="1538288"/>
          </a:xfrm>
          <a:custGeom>
            <a:avLst/>
            <a:gdLst>
              <a:gd name="connsiteX0" fmla="*/ 62628 w 2779350"/>
              <a:gd name="connsiteY0" fmla="*/ 1139538 h 1614345"/>
              <a:gd name="connsiteX1" fmla="*/ 50759 w 2779350"/>
              <a:gd name="connsiteY1" fmla="*/ 1103927 h 1614345"/>
              <a:gd name="connsiteX2" fmla="*/ 27020 w 2779350"/>
              <a:gd name="connsiteY2" fmla="*/ 1056446 h 1614345"/>
              <a:gd name="connsiteX3" fmla="*/ 15150 w 2779350"/>
              <a:gd name="connsiteY3" fmla="*/ 914004 h 1614345"/>
              <a:gd name="connsiteX4" fmla="*/ 3280 w 2779350"/>
              <a:gd name="connsiteY4" fmla="*/ 819043 h 1614345"/>
              <a:gd name="connsiteX5" fmla="*/ 15150 w 2779350"/>
              <a:gd name="connsiteY5" fmla="*/ 783432 h 1614345"/>
              <a:gd name="connsiteX6" fmla="*/ 27020 w 2779350"/>
              <a:gd name="connsiteY6" fmla="*/ 735951 h 1614345"/>
              <a:gd name="connsiteX7" fmla="*/ 110106 w 2779350"/>
              <a:gd name="connsiteY7" fmla="*/ 676600 h 1614345"/>
              <a:gd name="connsiteX8" fmla="*/ 205063 w 2779350"/>
              <a:gd name="connsiteY8" fmla="*/ 652860 h 1614345"/>
              <a:gd name="connsiteX9" fmla="*/ 240671 w 2779350"/>
              <a:gd name="connsiteY9" fmla="*/ 640990 h 1614345"/>
              <a:gd name="connsiteX10" fmla="*/ 323758 w 2779350"/>
              <a:gd name="connsiteY10" fmla="*/ 664730 h 1614345"/>
              <a:gd name="connsiteX11" fmla="*/ 335628 w 2779350"/>
              <a:gd name="connsiteY11" fmla="*/ 510418 h 1614345"/>
              <a:gd name="connsiteX12" fmla="*/ 371236 w 2779350"/>
              <a:gd name="connsiteY12" fmla="*/ 427326 h 1614345"/>
              <a:gd name="connsiteX13" fmla="*/ 454323 w 2779350"/>
              <a:gd name="connsiteY13" fmla="*/ 344235 h 1614345"/>
              <a:gd name="connsiteX14" fmla="*/ 596758 w 2779350"/>
              <a:gd name="connsiteY14" fmla="*/ 356105 h 1614345"/>
              <a:gd name="connsiteX15" fmla="*/ 573019 w 2779350"/>
              <a:gd name="connsiteY15" fmla="*/ 379846 h 1614345"/>
              <a:gd name="connsiteX16" fmla="*/ 561149 w 2779350"/>
              <a:gd name="connsiteY16" fmla="*/ 344235 h 1614345"/>
              <a:gd name="connsiteX17" fmla="*/ 573019 w 2779350"/>
              <a:gd name="connsiteY17" fmla="*/ 308625 h 1614345"/>
              <a:gd name="connsiteX18" fmla="*/ 596758 w 2779350"/>
              <a:gd name="connsiteY18" fmla="*/ 284884 h 1614345"/>
              <a:gd name="connsiteX19" fmla="*/ 632366 w 2779350"/>
              <a:gd name="connsiteY19" fmla="*/ 237403 h 1614345"/>
              <a:gd name="connsiteX20" fmla="*/ 679845 w 2779350"/>
              <a:gd name="connsiteY20" fmla="*/ 189923 h 1614345"/>
              <a:gd name="connsiteX21" fmla="*/ 739192 w 2779350"/>
              <a:gd name="connsiteY21" fmla="*/ 178052 h 1614345"/>
              <a:gd name="connsiteX22" fmla="*/ 822279 w 2779350"/>
              <a:gd name="connsiteY22" fmla="*/ 189923 h 1614345"/>
              <a:gd name="connsiteX23" fmla="*/ 857888 w 2779350"/>
              <a:gd name="connsiteY23" fmla="*/ 201793 h 1614345"/>
              <a:gd name="connsiteX24" fmla="*/ 881627 w 2779350"/>
              <a:gd name="connsiteY24" fmla="*/ 237403 h 1614345"/>
              <a:gd name="connsiteX25" fmla="*/ 905366 w 2779350"/>
              <a:gd name="connsiteY25" fmla="*/ 261144 h 1614345"/>
              <a:gd name="connsiteX26" fmla="*/ 929105 w 2779350"/>
              <a:gd name="connsiteY26" fmla="*/ 225533 h 1614345"/>
              <a:gd name="connsiteX27" fmla="*/ 940974 w 2779350"/>
              <a:gd name="connsiteY27" fmla="*/ 189923 h 1614345"/>
              <a:gd name="connsiteX28" fmla="*/ 1012192 w 2779350"/>
              <a:gd name="connsiteY28" fmla="*/ 94961 h 1614345"/>
              <a:gd name="connsiteX29" fmla="*/ 1035931 w 2779350"/>
              <a:gd name="connsiteY29" fmla="*/ 59351 h 1614345"/>
              <a:gd name="connsiteX30" fmla="*/ 1095279 w 2779350"/>
              <a:gd name="connsiteY30" fmla="*/ 11870 h 1614345"/>
              <a:gd name="connsiteX31" fmla="*/ 1130887 w 2779350"/>
              <a:gd name="connsiteY31" fmla="*/ 0 h 1614345"/>
              <a:gd name="connsiteX32" fmla="*/ 1261452 w 2779350"/>
              <a:gd name="connsiteY32" fmla="*/ 23740 h 1614345"/>
              <a:gd name="connsiteX33" fmla="*/ 1297061 w 2779350"/>
              <a:gd name="connsiteY33" fmla="*/ 59351 h 1614345"/>
              <a:gd name="connsiteX34" fmla="*/ 1332669 w 2779350"/>
              <a:gd name="connsiteY34" fmla="*/ 71221 h 1614345"/>
              <a:gd name="connsiteX35" fmla="*/ 1392017 w 2779350"/>
              <a:gd name="connsiteY35" fmla="*/ 118702 h 1614345"/>
              <a:gd name="connsiteX36" fmla="*/ 1427626 w 2779350"/>
              <a:gd name="connsiteY36" fmla="*/ 130572 h 1614345"/>
              <a:gd name="connsiteX37" fmla="*/ 1558191 w 2779350"/>
              <a:gd name="connsiteY37" fmla="*/ 106831 h 1614345"/>
              <a:gd name="connsiteX38" fmla="*/ 1629408 w 2779350"/>
              <a:gd name="connsiteY38" fmla="*/ 59351 h 1614345"/>
              <a:gd name="connsiteX39" fmla="*/ 1665017 w 2779350"/>
              <a:gd name="connsiteY39" fmla="*/ 35610 h 1614345"/>
              <a:gd name="connsiteX40" fmla="*/ 1688756 w 2779350"/>
              <a:gd name="connsiteY40" fmla="*/ 59351 h 1614345"/>
              <a:gd name="connsiteX41" fmla="*/ 1688756 w 2779350"/>
              <a:gd name="connsiteY41" fmla="*/ 130572 h 1614345"/>
              <a:gd name="connsiteX42" fmla="*/ 1724364 w 2779350"/>
              <a:gd name="connsiteY42" fmla="*/ 142442 h 1614345"/>
              <a:gd name="connsiteX43" fmla="*/ 1866799 w 2779350"/>
              <a:gd name="connsiteY43" fmla="*/ 166182 h 1614345"/>
              <a:gd name="connsiteX44" fmla="*/ 1890538 w 2779350"/>
              <a:gd name="connsiteY44" fmla="*/ 189923 h 1614345"/>
              <a:gd name="connsiteX45" fmla="*/ 1973625 w 2779350"/>
              <a:gd name="connsiteY45" fmla="*/ 201793 h 1614345"/>
              <a:gd name="connsiteX46" fmla="*/ 2009233 w 2779350"/>
              <a:gd name="connsiteY46" fmla="*/ 213663 h 1614345"/>
              <a:gd name="connsiteX47" fmla="*/ 2032973 w 2779350"/>
              <a:gd name="connsiteY47" fmla="*/ 284884 h 1614345"/>
              <a:gd name="connsiteX48" fmla="*/ 2127929 w 2779350"/>
              <a:gd name="connsiteY48" fmla="*/ 308625 h 1614345"/>
              <a:gd name="connsiteX49" fmla="*/ 2163538 w 2779350"/>
              <a:gd name="connsiteY49" fmla="*/ 332365 h 1614345"/>
              <a:gd name="connsiteX50" fmla="*/ 2246624 w 2779350"/>
              <a:gd name="connsiteY50" fmla="*/ 356105 h 1614345"/>
              <a:gd name="connsiteX51" fmla="*/ 2258494 w 2779350"/>
              <a:gd name="connsiteY51" fmla="*/ 403586 h 1614345"/>
              <a:gd name="connsiteX52" fmla="*/ 2341581 w 2779350"/>
              <a:gd name="connsiteY52" fmla="*/ 403586 h 1614345"/>
              <a:gd name="connsiteX53" fmla="*/ 2377189 w 2779350"/>
              <a:gd name="connsiteY53" fmla="*/ 379846 h 1614345"/>
              <a:gd name="connsiteX54" fmla="*/ 2472146 w 2779350"/>
              <a:gd name="connsiteY54" fmla="*/ 403586 h 1614345"/>
              <a:gd name="connsiteX55" fmla="*/ 2507754 w 2779350"/>
              <a:gd name="connsiteY55" fmla="*/ 439197 h 1614345"/>
              <a:gd name="connsiteX56" fmla="*/ 2519624 w 2779350"/>
              <a:gd name="connsiteY56" fmla="*/ 486677 h 1614345"/>
              <a:gd name="connsiteX57" fmla="*/ 2495885 w 2779350"/>
              <a:gd name="connsiteY57" fmla="*/ 569769 h 1614345"/>
              <a:gd name="connsiteX58" fmla="*/ 2578972 w 2779350"/>
              <a:gd name="connsiteY58" fmla="*/ 605379 h 1614345"/>
              <a:gd name="connsiteX59" fmla="*/ 2650189 w 2779350"/>
              <a:gd name="connsiteY59" fmla="*/ 617249 h 1614345"/>
              <a:gd name="connsiteX60" fmla="*/ 2673928 w 2779350"/>
              <a:gd name="connsiteY60" fmla="*/ 640990 h 1614345"/>
              <a:gd name="connsiteX61" fmla="*/ 2662058 w 2779350"/>
              <a:gd name="connsiteY61" fmla="*/ 712211 h 1614345"/>
              <a:gd name="connsiteX62" fmla="*/ 2638319 w 2779350"/>
              <a:gd name="connsiteY62" fmla="*/ 854653 h 1614345"/>
              <a:gd name="connsiteX63" fmla="*/ 2650189 w 2779350"/>
              <a:gd name="connsiteY63" fmla="*/ 997095 h 1614345"/>
              <a:gd name="connsiteX64" fmla="*/ 2662058 w 2779350"/>
              <a:gd name="connsiteY64" fmla="*/ 1032706 h 1614345"/>
              <a:gd name="connsiteX65" fmla="*/ 2697667 w 2779350"/>
              <a:gd name="connsiteY65" fmla="*/ 1056446 h 1614345"/>
              <a:gd name="connsiteX66" fmla="*/ 2721406 w 2779350"/>
              <a:gd name="connsiteY66" fmla="*/ 1080187 h 1614345"/>
              <a:gd name="connsiteX67" fmla="*/ 2733276 w 2779350"/>
              <a:gd name="connsiteY67" fmla="*/ 1115797 h 1614345"/>
              <a:gd name="connsiteX68" fmla="*/ 2768884 w 2779350"/>
              <a:gd name="connsiteY68" fmla="*/ 1139538 h 1614345"/>
              <a:gd name="connsiteX69" fmla="*/ 2733276 w 2779350"/>
              <a:gd name="connsiteY69" fmla="*/ 1222629 h 1614345"/>
              <a:gd name="connsiteX70" fmla="*/ 2709537 w 2779350"/>
              <a:gd name="connsiteY70" fmla="*/ 1293850 h 1614345"/>
              <a:gd name="connsiteX71" fmla="*/ 2697667 w 2779350"/>
              <a:gd name="connsiteY71" fmla="*/ 1376941 h 1614345"/>
              <a:gd name="connsiteX72" fmla="*/ 2650189 w 2779350"/>
              <a:gd name="connsiteY72" fmla="*/ 1436292 h 1614345"/>
              <a:gd name="connsiteX73" fmla="*/ 2685797 w 2779350"/>
              <a:gd name="connsiteY73" fmla="*/ 1424422 h 1614345"/>
              <a:gd name="connsiteX74" fmla="*/ 2745145 w 2779350"/>
              <a:gd name="connsiteY74" fmla="*/ 1436292 h 1614345"/>
              <a:gd name="connsiteX75" fmla="*/ 2697667 w 2779350"/>
              <a:gd name="connsiteY75" fmla="*/ 1495643 h 1614345"/>
              <a:gd name="connsiteX76" fmla="*/ 2673928 w 2779350"/>
              <a:gd name="connsiteY76" fmla="*/ 1531254 h 1614345"/>
              <a:gd name="connsiteX77" fmla="*/ 2638319 w 2779350"/>
              <a:gd name="connsiteY77" fmla="*/ 1543124 h 1614345"/>
              <a:gd name="connsiteX78" fmla="*/ 2519624 w 2779350"/>
              <a:gd name="connsiteY78" fmla="*/ 1554994 h 1614345"/>
              <a:gd name="connsiteX79" fmla="*/ 2424667 w 2779350"/>
              <a:gd name="connsiteY79" fmla="*/ 1590605 h 1614345"/>
              <a:gd name="connsiteX80" fmla="*/ 2341581 w 2779350"/>
              <a:gd name="connsiteY80" fmla="*/ 1614345 h 1614345"/>
              <a:gd name="connsiteX81" fmla="*/ 2068581 w 2779350"/>
              <a:gd name="connsiteY81" fmla="*/ 1590605 h 1614345"/>
              <a:gd name="connsiteX82" fmla="*/ 1807451 w 2779350"/>
              <a:gd name="connsiteY82" fmla="*/ 1566864 h 1614345"/>
              <a:gd name="connsiteX83" fmla="*/ 1748103 w 2779350"/>
              <a:gd name="connsiteY83" fmla="*/ 1578734 h 1614345"/>
              <a:gd name="connsiteX84" fmla="*/ 1439495 w 2779350"/>
              <a:gd name="connsiteY84" fmla="*/ 1602475 h 1614345"/>
              <a:gd name="connsiteX85" fmla="*/ 1392017 w 2779350"/>
              <a:gd name="connsiteY85" fmla="*/ 1590605 h 1614345"/>
              <a:gd name="connsiteX86" fmla="*/ 893496 w 2779350"/>
              <a:gd name="connsiteY86" fmla="*/ 1590605 h 1614345"/>
              <a:gd name="connsiteX87" fmla="*/ 715453 w 2779350"/>
              <a:gd name="connsiteY87" fmla="*/ 1578734 h 1614345"/>
              <a:gd name="connsiteX88" fmla="*/ 656105 w 2779350"/>
              <a:gd name="connsiteY88" fmla="*/ 1566864 h 1614345"/>
              <a:gd name="connsiteX89" fmla="*/ 418715 w 2779350"/>
              <a:gd name="connsiteY89" fmla="*/ 1554994 h 1614345"/>
              <a:gd name="connsiteX90" fmla="*/ 371236 w 2779350"/>
              <a:gd name="connsiteY90" fmla="*/ 1543124 h 1614345"/>
              <a:gd name="connsiteX91" fmla="*/ 240671 w 2779350"/>
              <a:gd name="connsiteY91" fmla="*/ 1519383 h 1614345"/>
              <a:gd name="connsiteX92" fmla="*/ 181324 w 2779350"/>
              <a:gd name="connsiteY92" fmla="*/ 1495643 h 1614345"/>
              <a:gd name="connsiteX93" fmla="*/ 157585 w 2779350"/>
              <a:gd name="connsiteY93" fmla="*/ 1460033 h 1614345"/>
              <a:gd name="connsiteX94" fmla="*/ 133845 w 2779350"/>
              <a:gd name="connsiteY94" fmla="*/ 1436292 h 1614345"/>
              <a:gd name="connsiteX95" fmla="*/ 110106 w 2779350"/>
              <a:gd name="connsiteY95" fmla="*/ 1365071 h 1614345"/>
              <a:gd name="connsiteX96" fmla="*/ 98237 w 2779350"/>
              <a:gd name="connsiteY96" fmla="*/ 1329461 h 1614345"/>
              <a:gd name="connsiteX97" fmla="*/ 74498 w 2779350"/>
              <a:gd name="connsiteY97" fmla="*/ 1305720 h 1614345"/>
              <a:gd name="connsiteX98" fmla="*/ 86367 w 2779350"/>
              <a:gd name="connsiteY98" fmla="*/ 1198888 h 1614345"/>
              <a:gd name="connsiteX99" fmla="*/ 74498 w 2779350"/>
              <a:gd name="connsiteY99" fmla="*/ 1139538 h 1614345"/>
              <a:gd name="connsiteX100" fmla="*/ 38889 w 2779350"/>
              <a:gd name="connsiteY100" fmla="*/ 1163278 h 1614345"/>
              <a:gd name="connsiteX101" fmla="*/ 62628 w 2779350"/>
              <a:gd name="connsiteY101" fmla="*/ 1080187 h 1614345"/>
              <a:gd name="connsiteX102" fmla="*/ 27020 w 2779350"/>
              <a:gd name="connsiteY102" fmla="*/ 1092057 h 1614345"/>
              <a:gd name="connsiteX103" fmla="*/ 110106 w 2779350"/>
              <a:gd name="connsiteY103" fmla="*/ 1056446 h 1614345"/>
              <a:gd name="connsiteX104" fmla="*/ 86367 w 2779350"/>
              <a:gd name="connsiteY104" fmla="*/ 1092057 h 1614345"/>
              <a:gd name="connsiteX105" fmla="*/ 121976 w 2779350"/>
              <a:gd name="connsiteY105" fmla="*/ 1080187 h 1614345"/>
              <a:gd name="connsiteX106" fmla="*/ 98237 w 2779350"/>
              <a:gd name="connsiteY106" fmla="*/ 1056446 h 1614345"/>
              <a:gd name="connsiteX107" fmla="*/ 86367 w 2779350"/>
              <a:gd name="connsiteY107" fmla="*/ 1092057 h 1614345"/>
              <a:gd name="connsiteX108" fmla="*/ 110106 w 2779350"/>
              <a:gd name="connsiteY108" fmla="*/ 1056446 h 1614345"/>
              <a:gd name="connsiteX109" fmla="*/ 98237 w 2779350"/>
              <a:gd name="connsiteY109" fmla="*/ 1068316 h 1614345"/>
              <a:gd name="connsiteX110" fmla="*/ 86367 w 2779350"/>
              <a:gd name="connsiteY110" fmla="*/ 1127667 h 1614345"/>
              <a:gd name="connsiteX111" fmla="*/ 110106 w 2779350"/>
              <a:gd name="connsiteY111" fmla="*/ 1092057 h 1614345"/>
              <a:gd name="connsiteX112" fmla="*/ 133845 w 2779350"/>
              <a:gd name="connsiteY112" fmla="*/ 1044576 h 1614345"/>
              <a:gd name="connsiteX113" fmla="*/ 86367 w 2779350"/>
              <a:gd name="connsiteY113" fmla="*/ 1032706 h 1614345"/>
              <a:gd name="connsiteX114" fmla="*/ 74498 w 2779350"/>
              <a:gd name="connsiteY114" fmla="*/ 1044576 h 16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79350" h="1614345">
                <a:moveTo>
                  <a:pt x="62628" y="1139538"/>
                </a:moveTo>
                <a:cubicBezTo>
                  <a:pt x="58672" y="1127668"/>
                  <a:pt x="55687" y="1115428"/>
                  <a:pt x="50759" y="1103927"/>
                </a:cubicBezTo>
                <a:cubicBezTo>
                  <a:pt x="43789" y="1087663"/>
                  <a:pt x="30281" y="1073838"/>
                  <a:pt x="27020" y="1056446"/>
                </a:cubicBezTo>
                <a:cubicBezTo>
                  <a:pt x="18240" y="1009617"/>
                  <a:pt x="19891" y="961413"/>
                  <a:pt x="15150" y="914004"/>
                </a:cubicBezTo>
                <a:cubicBezTo>
                  <a:pt x="11976" y="882262"/>
                  <a:pt x="7237" y="850697"/>
                  <a:pt x="3280" y="819043"/>
                </a:cubicBezTo>
                <a:cubicBezTo>
                  <a:pt x="7237" y="807173"/>
                  <a:pt x="11713" y="795463"/>
                  <a:pt x="15150" y="783432"/>
                </a:cubicBezTo>
                <a:cubicBezTo>
                  <a:pt x="19632" y="767746"/>
                  <a:pt x="18926" y="750116"/>
                  <a:pt x="27020" y="735951"/>
                </a:cubicBezTo>
                <a:cubicBezTo>
                  <a:pt x="42689" y="708528"/>
                  <a:pt x="81820" y="686029"/>
                  <a:pt x="110106" y="676600"/>
                </a:cubicBezTo>
                <a:cubicBezTo>
                  <a:pt x="141058" y="666282"/>
                  <a:pt x="174111" y="663178"/>
                  <a:pt x="205063" y="652860"/>
                </a:cubicBezTo>
                <a:lnTo>
                  <a:pt x="240671" y="640990"/>
                </a:lnTo>
                <a:cubicBezTo>
                  <a:pt x="247426" y="643242"/>
                  <a:pt x="321941" y="669092"/>
                  <a:pt x="323758" y="664730"/>
                </a:cubicBezTo>
                <a:cubicBezTo>
                  <a:pt x="343599" y="617109"/>
                  <a:pt x="329230" y="561609"/>
                  <a:pt x="335628" y="510418"/>
                </a:cubicBezTo>
                <a:cubicBezTo>
                  <a:pt x="338213" y="489734"/>
                  <a:pt x="362943" y="441148"/>
                  <a:pt x="371236" y="427326"/>
                </a:cubicBezTo>
                <a:cubicBezTo>
                  <a:pt x="418852" y="347963"/>
                  <a:pt x="394630" y="364134"/>
                  <a:pt x="454323" y="344235"/>
                </a:cubicBezTo>
                <a:cubicBezTo>
                  <a:pt x="501801" y="348192"/>
                  <a:pt x="551125" y="342414"/>
                  <a:pt x="596758" y="356105"/>
                </a:cubicBezTo>
                <a:cubicBezTo>
                  <a:pt x="607477" y="359321"/>
                  <a:pt x="583636" y="383385"/>
                  <a:pt x="573019" y="379846"/>
                </a:cubicBezTo>
                <a:cubicBezTo>
                  <a:pt x="561149" y="375889"/>
                  <a:pt x="565106" y="356105"/>
                  <a:pt x="561149" y="344235"/>
                </a:cubicBezTo>
                <a:cubicBezTo>
                  <a:pt x="565106" y="332365"/>
                  <a:pt x="566582" y="319354"/>
                  <a:pt x="573019" y="308625"/>
                </a:cubicBezTo>
                <a:cubicBezTo>
                  <a:pt x="578777" y="299029"/>
                  <a:pt x="589594" y="293482"/>
                  <a:pt x="596758" y="284884"/>
                </a:cubicBezTo>
                <a:cubicBezTo>
                  <a:pt x="609422" y="269686"/>
                  <a:pt x="619339" y="252292"/>
                  <a:pt x="632366" y="237403"/>
                </a:cubicBezTo>
                <a:cubicBezTo>
                  <a:pt x="647104" y="220558"/>
                  <a:pt x="660280" y="200793"/>
                  <a:pt x="679845" y="189923"/>
                </a:cubicBezTo>
                <a:cubicBezTo>
                  <a:pt x="697480" y="180125"/>
                  <a:pt x="719410" y="182009"/>
                  <a:pt x="739192" y="178052"/>
                </a:cubicBezTo>
                <a:cubicBezTo>
                  <a:pt x="766888" y="182009"/>
                  <a:pt x="794845" y="184436"/>
                  <a:pt x="822279" y="189923"/>
                </a:cubicBezTo>
                <a:cubicBezTo>
                  <a:pt x="834548" y="192377"/>
                  <a:pt x="848118" y="193977"/>
                  <a:pt x="857888" y="201793"/>
                </a:cubicBezTo>
                <a:cubicBezTo>
                  <a:pt x="869028" y="210705"/>
                  <a:pt x="872716" y="226263"/>
                  <a:pt x="881627" y="237403"/>
                </a:cubicBezTo>
                <a:cubicBezTo>
                  <a:pt x="888618" y="246142"/>
                  <a:pt x="897453" y="253230"/>
                  <a:pt x="905366" y="261144"/>
                </a:cubicBezTo>
                <a:cubicBezTo>
                  <a:pt x="913279" y="249274"/>
                  <a:pt x="922725" y="238293"/>
                  <a:pt x="929105" y="225533"/>
                </a:cubicBezTo>
                <a:cubicBezTo>
                  <a:pt x="934700" y="214342"/>
                  <a:pt x="934898" y="200861"/>
                  <a:pt x="940974" y="189923"/>
                </a:cubicBezTo>
                <a:cubicBezTo>
                  <a:pt x="1016262" y="54398"/>
                  <a:pt x="959806" y="160448"/>
                  <a:pt x="1012192" y="94961"/>
                </a:cubicBezTo>
                <a:cubicBezTo>
                  <a:pt x="1021103" y="83821"/>
                  <a:pt x="1027020" y="70491"/>
                  <a:pt x="1035931" y="59351"/>
                </a:cubicBezTo>
                <a:cubicBezTo>
                  <a:pt x="1050653" y="40948"/>
                  <a:pt x="1074711" y="22154"/>
                  <a:pt x="1095279" y="11870"/>
                </a:cubicBezTo>
                <a:cubicBezTo>
                  <a:pt x="1106469" y="6275"/>
                  <a:pt x="1119018" y="3957"/>
                  <a:pt x="1130887" y="0"/>
                </a:cubicBezTo>
                <a:cubicBezTo>
                  <a:pt x="1134912" y="503"/>
                  <a:pt x="1236118" y="6849"/>
                  <a:pt x="1261452" y="23740"/>
                </a:cubicBezTo>
                <a:cubicBezTo>
                  <a:pt x="1275419" y="33052"/>
                  <a:pt x="1283094" y="50039"/>
                  <a:pt x="1297061" y="59351"/>
                </a:cubicBezTo>
                <a:cubicBezTo>
                  <a:pt x="1307471" y="66291"/>
                  <a:pt x="1321479" y="65626"/>
                  <a:pt x="1332669" y="71221"/>
                </a:cubicBezTo>
                <a:cubicBezTo>
                  <a:pt x="1475204" y="142491"/>
                  <a:pt x="1281615" y="52457"/>
                  <a:pt x="1392017" y="118702"/>
                </a:cubicBezTo>
                <a:cubicBezTo>
                  <a:pt x="1402746" y="125140"/>
                  <a:pt x="1415756" y="126615"/>
                  <a:pt x="1427626" y="130572"/>
                </a:cubicBezTo>
                <a:cubicBezTo>
                  <a:pt x="1448330" y="127984"/>
                  <a:pt x="1526315" y="124541"/>
                  <a:pt x="1558191" y="106831"/>
                </a:cubicBezTo>
                <a:cubicBezTo>
                  <a:pt x="1583131" y="92974"/>
                  <a:pt x="1605669" y="75178"/>
                  <a:pt x="1629408" y="59351"/>
                </a:cubicBezTo>
                <a:lnTo>
                  <a:pt x="1665017" y="35610"/>
                </a:lnTo>
                <a:cubicBezTo>
                  <a:pt x="1672930" y="43524"/>
                  <a:pt x="1686561" y="48377"/>
                  <a:pt x="1688756" y="59351"/>
                </a:cubicBezTo>
                <a:cubicBezTo>
                  <a:pt x="1696669" y="98920"/>
                  <a:pt x="1649189" y="91003"/>
                  <a:pt x="1688756" y="130572"/>
                </a:cubicBezTo>
                <a:cubicBezTo>
                  <a:pt x="1697603" y="139419"/>
                  <a:pt x="1712096" y="139988"/>
                  <a:pt x="1724364" y="142442"/>
                </a:cubicBezTo>
                <a:cubicBezTo>
                  <a:pt x="1771562" y="151882"/>
                  <a:pt x="1866799" y="166182"/>
                  <a:pt x="1866799" y="166182"/>
                </a:cubicBezTo>
                <a:cubicBezTo>
                  <a:pt x="1874712" y="174096"/>
                  <a:pt x="1879921" y="186384"/>
                  <a:pt x="1890538" y="189923"/>
                </a:cubicBezTo>
                <a:cubicBezTo>
                  <a:pt x="1917079" y="198771"/>
                  <a:pt x="1946191" y="196306"/>
                  <a:pt x="1973625" y="201793"/>
                </a:cubicBezTo>
                <a:cubicBezTo>
                  <a:pt x="1985893" y="204247"/>
                  <a:pt x="1997364" y="209706"/>
                  <a:pt x="2009233" y="213663"/>
                </a:cubicBezTo>
                <a:cubicBezTo>
                  <a:pt x="2017146" y="237403"/>
                  <a:pt x="2008696" y="278814"/>
                  <a:pt x="2032973" y="284884"/>
                </a:cubicBezTo>
                <a:lnTo>
                  <a:pt x="2127929" y="308625"/>
                </a:lnTo>
                <a:cubicBezTo>
                  <a:pt x="2139799" y="316538"/>
                  <a:pt x="2150778" y="325985"/>
                  <a:pt x="2163538" y="332365"/>
                </a:cubicBezTo>
                <a:cubicBezTo>
                  <a:pt x="2180567" y="340880"/>
                  <a:pt x="2231411" y="352302"/>
                  <a:pt x="2246624" y="356105"/>
                </a:cubicBezTo>
                <a:cubicBezTo>
                  <a:pt x="2250581" y="371932"/>
                  <a:pt x="2248303" y="390847"/>
                  <a:pt x="2258494" y="403586"/>
                </a:cubicBezTo>
                <a:cubicBezTo>
                  <a:pt x="2278360" y="428420"/>
                  <a:pt x="2322669" y="408314"/>
                  <a:pt x="2341581" y="403586"/>
                </a:cubicBezTo>
                <a:cubicBezTo>
                  <a:pt x="2353450" y="395673"/>
                  <a:pt x="2363034" y="381615"/>
                  <a:pt x="2377189" y="379846"/>
                </a:cubicBezTo>
                <a:cubicBezTo>
                  <a:pt x="2398023" y="377242"/>
                  <a:pt x="2448892" y="395835"/>
                  <a:pt x="2472146" y="403586"/>
                </a:cubicBezTo>
                <a:cubicBezTo>
                  <a:pt x="2484015" y="415456"/>
                  <a:pt x="2499426" y="424622"/>
                  <a:pt x="2507754" y="439197"/>
                </a:cubicBezTo>
                <a:cubicBezTo>
                  <a:pt x="2515848" y="453361"/>
                  <a:pt x="2519624" y="470363"/>
                  <a:pt x="2519624" y="486677"/>
                </a:cubicBezTo>
                <a:cubicBezTo>
                  <a:pt x="2519624" y="501578"/>
                  <a:pt x="2501481" y="552979"/>
                  <a:pt x="2495885" y="569769"/>
                </a:cubicBezTo>
                <a:cubicBezTo>
                  <a:pt x="2524916" y="584285"/>
                  <a:pt x="2547534" y="598393"/>
                  <a:pt x="2578972" y="605379"/>
                </a:cubicBezTo>
                <a:cubicBezTo>
                  <a:pt x="2602465" y="610600"/>
                  <a:pt x="2626450" y="613292"/>
                  <a:pt x="2650189" y="617249"/>
                </a:cubicBezTo>
                <a:cubicBezTo>
                  <a:pt x="2658102" y="625163"/>
                  <a:pt x="2672540" y="629885"/>
                  <a:pt x="2673928" y="640990"/>
                </a:cubicBezTo>
                <a:cubicBezTo>
                  <a:pt x="2676913" y="664872"/>
                  <a:pt x="2665717" y="688423"/>
                  <a:pt x="2662058" y="712211"/>
                </a:cubicBezTo>
                <a:cubicBezTo>
                  <a:pt x="2642427" y="839823"/>
                  <a:pt x="2659216" y="750165"/>
                  <a:pt x="2638319" y="854653"/>
                </a:cubicBezTo>
                <a:cubicBezTo>
                  <a:pt x="2642276" y="902134"/>
                  <a:pt x="2643892" y="949868"/>
                  <a:pt x="2650189" y="997095"/>
                </a:cubicBezTo>
                <a:cubicBezTo>
                  <a:pt x="2651843" y="1009498"/>
                  <a:pt x="2654242" y="1022935"/>
                  <a:pt x="2662058" y="1032706"/>
                </a:cubicBezTo>
                <a:cubicBezTo>
                  <a:pt x="2670969" y="1043846"/>
                  <a:pt x="2686528" y="1047534"/>
                  <a:pt x="2697667" y="1056446"/>
                </a:cubicBezTo>
                <a:cubicBezTo>
                  <a:pt x="2706406" y="1063437"/>
                  <a:pt x="2713493" y="1072273"/>
                  <a:pt x="2721406" y="1080187"/>
                </a:cubicBezTo>
                <a:cubicBezTo>
                  <a:pt x="2725363" y="1092057"/>
                  <a:pt x="2725460" y="1106026"/>
                  <a:pt x="2733276" y="1115797"/>
                </a:cubicBezTo>
                <a:cubicBezTo>
                  <a:pt x="2742187" y="1126937"/>
                  <a:pt x="2764373" y="1126004"/>
                  <a:pt x="2768884" y="1139538"/>
                </a:cubicBezTo>
                <a:cubicBezTo>
                  <a:pt x="2779350" y="1170938"/>
                  <a:pt x="2743507" y="1199609"/>
                  <a:pt x="2733276" y="1222629"/>
                </a:cubicBezTo>
                <a:cubicBezTo>
                  <a:pt x="2723113" y="1245497"/>
                  <a:pt x="2709537" y="1293850"/>
                  <a:pt x="2709537" y="1293850"/>
                </a:cubicBezTo>
                <a:cubicBezTo>
                  <a:pt x="2705580" y="1321547"/>
                  <a:pt x="2706514" y="1350398"/>
                  <a:pt x="2697667" y="1376941"/>
                </a:cubicBezTo>
                <a:cubicBezTo>
                  <a:pt x="2693816" y="1388496"/>
                  <a:pt x="2641926" y="1419764"/>
                  <a:pt x="2650189" y="1436292"/>
                </a:cubicBezTo>
                <a:cubicBezTo>
                  <a:pt x="2655784" y="1447483"/>
                  <a:pt x="2673928" y="1428379"/>
                  <a:pt x="2685797" y="1424422"/>
                </a:cubicBezTo>
                <a:cubicBezTo>
                  <a:pt x="2705580" y="1428379"/>
                  <a:pt x="2730880" y="1422026"/>
                  <a:pt x="2745145" y="1436292"/>
                </a:cubicBezTo>
                <a:cubicBezTo>
                  <a:pt x="2768079" y="1459227"/>
                  <a:pt x="2698864" y="1494845"/>
                  <a:pt x="2697667" y="1495643"/>
                </a:cubicBezTo>
                <a:cubicBezTo>
                  <a:pt x="2689754" y="1507513"/>
                  <a:pt x="2685068" y="1522342"/>
                  <a:pt x="2673928" y="1531254"/>
                </a:cubicBezTo>
                <a:cubicBezTo>
                  <a:pt x="2664158" y="1539070"/>
                  <a:pt x="2650685" y="1541221"/>
                  <a:pt x="2638319" y="1543124"/>
                </a:cubicBezTo>
                <a:cubicBezTo>
                  <a:pt x="2599019" y="1549170"/>
                  <a:pt x="2559189" y="1551037"/>
                  <a:pt x="2519624" y="1554994"/>
                </a:cubicBezTo>
                <a:cubicBezTo>
                  <a:pt x="2432091" y="1576878"/>
                  <a:pt x="2511564" y="1553361"/>
                  <a:pt x="2424667" y="1590605"/>
                </a:cubicBezTo>
                <a:cubicBezTo>
                  <a:pt x="2400828" y="1600822"/>
                  <a:pt x="2365674" y="1608322"/>
                  <a:pt x="2341581" y="1614345"/>
                </a:cubicBezTo>
                <a:cubicBezTo>
                  <a:pt x="2206779" y="1587384"/>
                  <a:pt x="2321865" y="1607492"/>
                  <a:pt x="2068581" y="1590605"/>
                </a:cubicBezTo>
                <a:cubicBezTo>
                  <a:pt x="1977585" y="1584538"/>
                  <a:pt x="1897552" y="1575874"/>
                  <a:pt x="1807451" y="1566864"/>
                </a:cubicBezTo>
                <a:cubicBezTo>
                  <a:pt x="1787668" y="1570821"/>
                  <a:pt x="1768075" y="1575881"/>
                  <a:pt x="1748103" y="1578734"/>
                </a:cubicBezTo>
                <a:cubicBezTo>
                  <a:pt x="1639954" y="1594185"/>
                  <a:pt x="1553599" y="1595763"/>
                  <a:pt x="1439495" y="1602475"/>
                </a:cubicBezTo>
                <a:cubicBezTo>
                  <a:pt x="1423669" y="1598518"/>
                  <a:pt x="1408305" y="1591510"/>
                  <a:pt x="1392017" y="1590605"/>
                </a:cubicBezTo>
                <a:cubicBezTo>
                  <a:pt x="1038001" y="1570936"/>
                  <a:pt x="1117656" y="1568186"/>
                  <a:pt x="893496" y="1590605"/>
                </a:cubicBezTo>
                <a:cubicBezTo>
                  <a:pt x="834148" y="1586648"/>
                  <a:pt x="774637" y="1584653"/>
                  <a:pt x="715453" y="1578734"/>
                </a:cubicBezTo>
                <a:cubicBezTo>
                  <a:pt x="695379" y="1576726"/>
                  <a:pt x="676215" y="1568473"/>
                  <a:pt x="656105" y="1566864"/>
                </a:cubicBezTo>
                <a:cubicBezTo>
                  <a:pt x="577128" y="1560546"/>
                  <a:pt x="497845" y="1558951"/>
                  <a:pt x="418715" y="1554994"/>
                </a:cubicBezTo>
                <a:cubicBezTo>
                  <a:pt x="402889" y="1551037"/>
                  <a:pt x="387327" y="1545806"/>
                  <a:pt x="371236" y="1543124"/>
                </a:cubicBezTo>
                <a:cubicBezTo>
                  <a:pt x="237027" y="1520755"/>
                  <a:pt x="317068" y="1544852"/>
                  <a:pt x="240671" y="1519383"/>
                </a:cubicBezTo>
                <a:cubicBezTo>
                  <a:pt x="213642" y="1438289"/>
                  <a:pt x="253981" y="1519863"/>
                  <a:pt x="181324" y="1495643"/>
                </a:cubicBezTo>
                <a:cubicBezTo>
                  <a:pt x="167790" y="1491132"/>
                  <a:pt x="166497" y="1471173"/>
                  <a:pt x="157585" y="1460033"/>
                </a:cubicBezTo>
                <a:cubicBezTo>
                  <a:pt x="150594" y="1451294"/>
                  <a:pt x="141758" y="1444206"/>
                  <a:pt x="133845" y="1436292"/>
                </a:cubicBezTo>
                <a:lnTo>
                  <a:pt x="110106" y="1365071"/>
                </a:lnTo>
                <a:cubicBezTo>
                  <a:pt x="106150" y="1353201"/>
                  <a:pt x="107084" y="1338309"/>
                  <a:pt x="98237" y="1329461"/>
                </a:cubicBezTo>
                <a:lnTo>
                  <a:pt x="74498" y="1305720"/>
                </a:lnTo>
                <a:cubicBezTo>
                  <a:pt x="78454" y="1270109"/>
                  <a:pt x="86367" y="1234718"/>
                  <a:pt x="86367" y="1198888"/>
                </a:cubicBezTo>
                <a:cubicBezTo>
                  <a:pt x="86367" y="1178713"/>
                  <a:pt x="90638" y="1151643"/>
                  <a:pt x="74498" y="1139538"/>
                </a:cubicBezTo>
                <a:cubicBezTo>
                  <a:pt x="63086" y="1130978"/>
                  <a:pt x="50759" y="1155365"/>
                  <a:pt x="38889" y="1163278"/>
                </a:cubicBezTo>
                <a:cubicBezTo>
                  <a:pt x="41946" y="1154106"/>
                  <a:pt x="65941" y="1085156"/>
                  <a:pt x="62628" y="1080187"/>
                </a:cubicBezTo>
                <a:cubicBezTo>
                  <a:pt x="55688" y="1069777"/>
                  <a:pt x="38889" y="1088100"/>
                  <a:pt x="27020" y="1092057"/>
                </a:cubicBezTo>
                <a:cubicBezTo>
                  <a:pt x="44739" y="1074336"/>
                  <a:pt x="76352" y="1033941"/>
                  <a:pt x="110106" y="1056446"/>
                </a:cubicBezTo>
                <a:cubicBezTo>
                  <a:pt x="121976" y="1064360"/>
                  <a:pt x="79987" y="1079297"/>
                  <a:pt x="86367" y="1092057"/>
                </a:cubicBezTo>
                <a:cubicBezTo>
                  <a:pt x="91962" y="1103248"/>
                  <a:pt x="110106" y="1084144"/>
                  <a:pt x="121976" y="1080187"/>
                </a:cubicBezTo>
                <a:cubicBezTo>
                  <a:pt x="114063" y="1072273"/>
                  <a:pt x="108854" y="1052907"/>
                  <a:pt x="98237" y="1056446"/>
                </a:cubicBezTo>
                <a:cubicBezTo>
                  <a:pt x="86367" y="1060403"/>
                  <a:pt x="73855" y="1092057"/>
                  <a:pt x="86367" y="1092057"/>
                </a:cubicBezTo>
                <a:cubicBezTo>
                  <a:pt x="100633" y="1092057"/>
                  <a:pt x="103726" y="1069206"/>
                  <a:pt x="110106" y="1056446"/>
                </a:cubicBezTo>
                <a:cubicBezTo>
                  <a:pt x="112608" y="1051441"/>
                  <a:pt x="102193" y="1064359"/>
                  <a:pt x="98237" y="1068316"/>
                </a:cubicBezTo>
                <a:cubicBezTo>
                  <a:pt x="94280" y="1088100"/>
                  <a:pt x="77345" y="1109621"/>
                  <a:pt x="86367" y="1127667"/>
                </a:cubicBezTo>
                <a:cubicBezTo>
                  <a:pt x="92746" y="1140427"/>
                  <a:pt x="103726" y="1104817"/>
                  <a:pt x="110106" y="1092057"/>
                </a:cubicBezTo>
                <a:cubicBezTo>
                  <a:pt x="137385" y="1037497"/>
                  <a:pt x="107029" y="1071394"/>
                  <a:pt x="133845" y="1044576"/>
                </a:cubicBezTo>
                <a:cubicBezTo>
                  <a:pt x="90532" y="1050764"/>
                  <a:pt x="0" y="1075891"/>
                  <a:pt x="86367" y="1032706"/>
                </a:cubicBezTo>
                <a:cubicBezTo>
                  <a:pt x="91372" y="1030204"/>
                  <a:pt x="78454" y="1040619"/>
                  <a:pt x="74498" y="1044576"/>
                </a:cubicBezTo>
              </a:path>
            </a:pathLst>
          </a:custGeom>
          <a:solidFill>
            <a:srgbClr val="845F2F"/>
          </a:solidFill>
          <a:ln>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6" name="Oval 5"/>
          <p:cNvSpPr/>
          <p:nvPr/>
        </p:nvSpPr>
        <p:spPr>
          <a:xfrm>
            <a:off x="1706563" y="4699000"/>
            <a:ext cx="1524000" cy="1524000"/>
          </a:xfrm>
          <a:prstGeom prst="ellipse">
            <a:avLst/>
          </a:prstGeom>
          <a:solidFill>
            <a:srgbClr val="845F2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7" name="Pie 6"/>
          <p:cNvSpPr/>
          <p:nvPr/>
        </p:nvSpPr>
        <p:spPr>
          <a:xfrm>
            <a:off x="1714500" y="4697413"/>
            <a:ext cx="1524000" cy="1524000"/>
          </a:xfrm>
          <a:prstGeom prst="pie">
            <a:avLst/>
          </a:prstGeom>
          <a:solidFill>
            <a:srgbClr val="845F2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latin typeface="Calibri" charset="0"/>
              <a:ea typeface="ＭＳ Ｐゴシック" charset="0"/>
              <a:cs typeface="ＭＳ Ｐゴシック" charset="0"/>
            </a:endParaRPr>
          </a:p>
        </p:txBody>
      </p:sp>
      <p:sp>
        <p:nvSpPr>
          <p:cNvPr id="8" name="Freeform 7"/>
          <p:cNvSpPr/>
          <p:nvPr/>
        </p:nvSpPr>
        <p:spPr>
          <a:xfrm>
            <a:off x="5791200" y="4876800"/>
            <a:ext cx="2743200" cy="1538288"/>
          </a:xfrm>
          <a:custGeom>
            <a:avLst/>
            <a:gdLst>
              <a:gd name="connsiteX0" fmla="*/ 62628 w 2779350"/>
              <a:gd name="connsiteY0" fmla="*/ 1139538 h 1614345"/>
              <a:gd name="connsiteX1" fmla="*/ 50759 w 2779350"/>
              <a:gd name="connsiteY1" fmla="*/ 1103927 h 1614345"/>
              <a:gd name="connsiteX2" fmla="*/ 27020 w 2779350"/>
              <a:gd name="connsiteY2" fmla="*/ 1056446 h 1614345"/>
              <a:gd name="connsiteX3" fmla="*/ 15150 w 2779350"/>
              <a:gd name="connsiteY3" fmla="*/ 914004 h 1614345"/>
              <a:gd name="connsiteX4" fmla="*/ 3280 w 2779350"/>
              <a:gd name="connsiteY4" fmla="*/ 819043 h 1614345"/>
              <a:gd name="connsiteX5" fmla="*/ 15150 w 2779350"/>
              <a:gd name="connsiteY5" fmla="*/ 783432 h 1614345"/>
              <a:gd name="connsiteX6" fmla="*/ 27020 w 2779350"/>
              <a:gd name="connsiteY6" fmla="*/ 735951 h 1614345"/>
              <a:gd name="connsiteX7" fmla="*/ 110106 w 2779350"/>
              <a:gd name="connsiteY7" fmla="*/ 676600 h 1614345"/>
              <a:gd name="connsiteX8" fmla="*/ 205063 w 2779350"/>
              <a:gd name="connsiteY8" fmla="*/ 652860 h 1614345"/>
              <a:gd name="connsiteX9" fmla="*/ 240671 w 2779350"/>
              <a:gd name="connsiteY9" fmla="*/ 640990 h 1614345"/>
              <a:gd name="connsiteX10" fmla="*/ 323758 w 2779350"/>
              <a:gd name="connsiteY10" fmla="*/ 664730 h 1614345"/>
              <a:gd name="connsiteX11" fmla="*/ 335628 w 2779350"/>
              <a:gd name="connsiteY11" fmla="*/ 510418 h 1614345"/>
              <a:gd name="connsiteX12" fmla="*/ 371236 w 2779350"/>
              <a:gd name="connsiteY12" fmla="*/ 427326 h 1614345"/>
              <a:gd name="connsiteX13" fmla="*/ 454323 w 2779350"/>
              <a:gd name="connsiteY13" fmla="*/ 344235 h 1614345"/>
              <a:gd name="connsiteX14" fmla="*/ 596758 w 2779350"/>
              <a:gd name="connsiteY14" fmla="*/ 356105 h 1614345"/>
              <a:gd name="connsiteX15" fmla="*/ 573019 w 2779350"/>
              <a:gd name="connsiteY15" fmla="*/ 379846 h 1614345"/>
              <a:gd name="connsiteX16" fmla="*/ 561149 w 2779350"/>
              <a:gd name="connsiteY16" fmla="*/ 344235 h 1614345"/>
              <a:gd name="connsiteX17" fmla="*/ 573019 w 2779350"/>
              <a:gd name="connsiteY17" fmla="*/ 308625 h 1614345"/>
              <a:gd name="connsiteX18" fmla="*/ 596758 w 2779350"/>
              <a:gd name="connsiteY18" fmla="*/ 284884 h 1614345"/>
              <a:gd name="connsiteX19" fmla="*/ 632366 w 2779350"/>
              <a:gd name="connsiteY19" fmla="*/ 237403 h 1614345"/>
              <a:gd name="connsiteX20" fmla="*/ 679845 w 2779350"/>
              <a:gd name="connsiteY20" fmla="*/ 189923 h 1614345"/>
              <a:gd name="connsiteX21" fmla="*/ 739192 w 2779350"/>
              <a:gd name="connsiteY21" fmla="*/ 178052 h 1614345"/>
              <a:gd name="connsiteX22" fmla="*/ 822279 w 2779350"/>
              <a:gd name="connsiteY22" fmla="*/ 189923 h 1614345"/>
              <a:gd name="connsiteX23" fmla="*/ 857888 w 2779350"/>
              <a:gd name="connsiteY23" fmla="*/ 201793 h 1614345"/>
              <a:gd name="connsiteX24" fmla="*/ 881627 w 2779350"/>
              <a:gd name="connsiteY24" fmla="*/ 237403 h 1614345"/>
              <a:gd name="connsiteX25" fmla="*/ 905366 w 2779350"/>
              <a:gd name="connsiteY25" fmla="*/ 261144 h 1614345"/>
              <a:gd name="connsiteX26" fmla="*/ 929105 w 2779350"/>
              <a:gd name="connsiteY26" fmla="*/ 225533 h 1614345"/>
              <a:gd name="connsiteX27" fmla="*/ 940974 w 2779350"/>
              <a:gd name="connsiteY27" fmla="*/ 189923 h 1614345"/>
              <a:gd name="connsiteX28" fmla="*/ 1012192 w 2779350"/>
              <a:gd name="connsiteY28" fmla="*/ 94961 h 1614345"/>
              <a:gd name="connsiteX29" fmla="*/ 1035931 w 2779350"/>
              <a:gd name="connsiteY29" fmla="*/ 59351 h 1614345"/>
              <a:gd name="connsiteX30" fmla="*/ 1095279 w 2779350"/>
              <a:gd name="connsiteY30" fmla="*/ 11870 h 1614345"/>
              <a:gd name="connsiteX31" fmla="*/ 1130887 w 2779350"/>
              <a:gd name="connsiteY31" fmla="*/ 0 h 1614345"/>
              <a:gd name="connsiteX32" fmla="*/ 1261452 w 2779350"/>
              <a:gd name="connsiteY32" fmla="*/ 23740 h 1614345"/>
              <a:gd name="connsiteX33" fmla="*/ 1297061 w 2779350"/>
              <a:gd name="connsiteY33" fmla="*/ 59351 h 1614345"/>
              <a:gd name="connsiteX34" fmla="*/ 1332669 w 2779350"/>
              <a:gd name="connsiteY34" fmla="*/ 71221 h 1614345"/>
              <a:gd name="connsiteX35" fmla="*/ 1392017 w 2779350"/>
              <a:gd name="connsiteY35" fmla="*/ 118702 h 1614345"/>
              <a:gd name="connsiteX36" fmla="*/ 1427626 w 2779350"/>
              <a:gd name="connsiteY36" fmla="*/ 130572 h 1614345"/>
              <a:gd name="connsiteX37" fmla="*/ 1558191 w 2779350"/>
              <a:gd name="connsiteY37" fmla="*/ 106831 h 1614345"/>
              <a:gd name="connsiteX38" fmla="*/ 1629408 w 2779350"/>
              <a:gd name="connsiteY38" fmla="*/ 59351 h 1614345"/>
              <a:gd name="connsiteX39" fmla="*/ 1665017 w 2779350"/>
              <a:gd name="connsiteY39" fmla="*/ 35610 h 1614345"/>
              <a:gd name="connsiteX40" fmla="*/ 1688756 w 2779350"/>
              <a:gd name="connsiteY40" fmla="*/ 59351 h 1614345"/>
              <a:gd name="connsiteX41" fmla="*/ 1688756 w 2779350"/>
              <a:gd name="connsiteY41" fmla="*/ 130572 h 1614345"/>
              <a:gd name="connsiteX42" fmla="*/ 1724364 w 2779350"/>
              <a:gd name="connsiteY42" fmla="*/ 142442 h 1614345"/>
              <a:gd name="connsiteX43" fmla="*/ 1866799 w 2779350"/>
              <a:gd name="connsiteY43" fmla="*/ 166182 h 1614345"/>
              <a:gd name="connsiteX44" fmla="*/ 1890538 w 2779350"/>
              <a:gd name="connsiteY44" fmla="*/ 189923 h 1614345"/>
              <a:gd name="connsiteX45" fmla="*/ 1973625 w 2779350"/>
              <a:gd name="connsiteY45" fmla="*/ 201793 h 1614345"/>
              <a:gd name="connsiteX46" fmla="*/ 2009233 w 2779350"/>
              <a:gd name="connsiteY46" fmla="*/ 213663 h 1614345"/>
              <a:gd name="connsiteX47" fmla="*/ 2032973 w 2779350"/>
              <a:gd name="connsiteY47" fmla="*/ 284884 h 1614345"/>
              <a:gd name="connsiteX48" fmla="*/ 2127929 w 2779350"/>
              <a:gd name="connsiteY48" fmla="*/ 308625 h 1614345"/>
              <a:gd name="connsiteX49" fmla="*/ 2163538 w 2779350"/>
              <a:gd name="connsiteY49" fmla="*/ 332365 h 1614345"/>
              <a:gd name="connsiteX50" fmla="*/ 2246624 w 2779350"/>
              <a:gd name="connsiteY50" fmla="*/ 356105 h 1614345"/>
              <a:gd name="connsiteX51" fmla="*/ 2258494 w 2779350"/>
              <a:gd name="connsiteY51" fmla="*/ 403586 h 1614345"/>
              <a:gd name="connsiteX52" fmla="*/ 2341581 w 2779350"/>
              <a:gd name="connsiteY52" fmla="*/ 403586 h 1614345"/>
              <a:gd name="connsiteX53" fmla="*/ 2377189 w 2779350"/>
              <a:gd name="connsiteY53" fmla="*/ 379846 h 1614345"/>
              <a:gd name="connsiteX54" fmla="*/ 2472146 w 2779350"/>
              <a:gd name="connsiteY54" fmla="*/ 403586 h 1614345"/>
              <a:gd name="connsiteX55" fmla="*/ 2507754 w 2779350"/>
              <a:gd name="connsiteY55" fmla="*/ 439197 h 1614345"/>
              <a:gd name="connsiteX56" fmla="*/ 2519624 w 2779350"/>
              <a:gd name="connsiteY56" fmla="*/ 486677 h 1614345"/>
              <a:gd name="connsiteX57" fmla="*/ 2495885 w 2779350"/>
              <a:gd name="connsiteY57" fmla="*/ 569769 h 1614345"/>
              <a:gd name="connsiteX58" fmla="*/ 2578972 w 2779350"/>
              <a:gd name="connsiteY58" fmla="*/ 605379 h 1614345"/>
              <a:gd name="connsiteX59" fmla="*/ 2650189 w 2779350"/>
              <a:gd name="connsiteY59" fmla="*/ 617249 h 1614345"/>
              <a:gd name="connsiteX60" fmla="*/ 2673928 w 2779350"/>
              <a:gd name="connsiteY60" fmla="*/ 640990 h 1614345"/>
              <a:gd name="connsiteX61" fmla="*/ 2662058 w 2779350"/>
              <a:gd name="connsiteY61" fmla="*/ 712211 h 1614345"/>
              <a:gd name="connsiteX62" fmla="*/ 2638319 w 2779350"/>
              <a:gd name="connsiteY62" fmla="*/ 854653 h 1614345"/>
              <a:gd name="connsiteX63" fmla="*/ 2650189 w 2779350"/>
              <a:gd name="connsiteY63" fmla="*/ 997095 h 1614345"/>
              <a:gd name="connsiteX64" fmla="*/ 2662058 w 2779350"/>
              <a:gd name="connsiteY64" fmla="*/ 1032706 h 1614345"/>
              <a:gd name="connsiteX65" fmla="*/ 2697667 w 2779350"/>
              <a:gd name="connsiteY65" fmla="*/ 1056446 h 1614345"/>
              <a:gd name="connsiteX66" fmla="*/ 2721406 w 2779350"/>
              <a:gd name="connsiteY66" fmla="*/ 1080187 h 1614345"/>
              <a:gd name="connsiteX67" fmla="*/ 2733276 w 2779350"/>
              <a:gd name="connsiteY67" fmla="*/ 1115797 h 1614345"/>
              <a:gd name="connsiteX68" fmla="*/ 2768884 w 2779350"/>
              <a:gd name="connsiteY68" fmla="*/ 1139538 h 1614345"/>
              <a:gd name="connsiteX69" fmla="*/ 2733276 w 2779350"/>
              <a:gd name="connsiteY69" fmla="*/ 1222629 h 1614345"/>
              <a:gd name="connsiteX70" fmla="*/ 2709537 w 2779350"/>
              <a:gd name="connsiteY70" fmla="*/ 1293850 h 1614345"/>
              <a:gd name="connsiteX71" fmla="*/ 2697667 w 2779350"/>
              <a:gd name="connsiteY71" fmla="*/ 1376941 h 1614345"/>
              <a:gd name="connsiteX72" fmla="*/ 2650189 w 2779350"/>
              <a:gd name="connsiteY72" fmla="*/ 1436292 h 1614345"/>
              <a:gd name="connsiteX73" fmla="*/ 2685797 w 2779350"/>
              <a:gd name="connsiteY73" fmla="*/ 1424422 h 1614345"/>
              <a:gd name="connsiteX74" fmla="*/ 2745145 w 2779350"/>
              <a:gd name="connsiteY74" fmla="*/ 1436292 h 1614345"/>
              <a:gd name="connsiteX75" fmla="*/ 2697667 w 2779350"/>
              <a:gd name="connsiteY75" fmla="*/ 1495643 h 1614345"/>
              <a:gd name="connsiteX76" fmla="*/ 2673928 w 2779350"/>
              <a:gd name="connsiteY76" fmla="*/ 1531254 h 1614345"/>
              <a:gd name="connsiteX77" fmla="*/ 2638319 w 2779350"/>
              <a:gd name="connsiteY77" fmla="*/ 1543124 h 1614345"/>
              <a:gd name="connsiteX78" fmla="*/ 2519624 w 2779350"/>
              <a:gd name="connsiteY78" fmla="*/ 1554994 h 1614345"/>
              <a:gd name="connsiteX79" fmla="*/ 2424667 w 2779350"/>
              <a:gd name="connsiteY79" fmla="*/ 1590605 h 1614345"/>
              <a:gd name="connsiteX80" fmla="*/ 2341581 w 2779350"/>
              <a:gd name="connsiteY80" fmla="*/ 1614345 h 1614345"/>
              <a:gd name="connsiteX81" fmla="*/ 2068581 w 2779350"/>
              <a:gd name="connsiteY81" fmla="*/ 1590605 h 1614345"/>
              <a:gd name="connsiteX82" fmla="*/ 1807451 w 2779350"/>
              <a:gd name="connsiteY82" fmla="*/ 1566864 h 1614345"/>
              <a:gd name="connsiteX83" fmla="*/ 1748103 w 2779350"/>
              <a:gd name="connsiteY83" fmla="*/ 1578734 h 1614345"/>
              <a:gd name="connsiteX84" fmla="*/ 1439495 w 2779350"/>
              <a:gd name="connsiteY84" fmla="*/ 1602475 h 1614345"/>
              <a:gd name="connsiteX85" fmla="*/ 1392017 w 2779350"/>
              <a:gd name="connsiteY85" fmla="*/ 1590605 h 1614345"/>
              <a:gd name="connsiteX86" fmla="*/ 893496 w 2779350"/>
              <a:gd name="connsiteY86" fmla="*/ 1590605 h 1614345"/>
              <a:gd name="connsiteX87" fmla="*/ 715453 w 2779350"/>
              <a:gd name="connsiteY87" fmla="*/ 1578734 h 1614345"/>
              <a:gd name="connsiteX88" fmla="*/ 656105 w 2779350"/>
              <a:gd name="connsiteY88" fmla="*/ 1566864 h 1614345"/>
              <a:gd name="connsiteX89" fmla="*/ 418715 w 2779350"/>
              <a:gd name="connsiteY89" fmla="*/ 1554994 h 1614345"/>
              <a:gd name="connsiteX90" fmla="*/ 371236 w 2779350"/>
              <a:gd name="connsiteY90" fmla="*/ 1543124 h 1614345"/>
              <a:gd name="connsiteX91" fmla="*/ 240671 w 2779350"/>
              <a:gd name="connsiteY91" fmla="*/ 1519383 h 1614345"/>
              <a:gd name="connsiteX92" fmla="*/ 181324 w 2779350"/>
              <a:gd name="connsiteY92" fmla="*/ 1495643 h 1614345"/>
              <a:gd name="connsiteX93" fmla="*/ 157585 w 2779350"/>
              <a:gd name="connsiteY93" fmla="*/ 1460033 h 1614345"/>
              <a:gd name="connsiteX94" fmla="*/ 133845 w 2779350"/>
              <a:gd name="connsiteY94" fmla="*/ 1436292 h 1614345"/>
              <a:gd name="connsiteX95" fmla="*/ 110106 w 2779350"/>
              <a:gd name="connsiteY95" fmla="*/ 1365071 h 1614345"/>
              <a:gd name="connsiteX96" fmla="*/ 98237 w 2779350"/>
              <a:gd name="connsiteY96" fmla="*/ 1329461 h 1614345"/>
              <a:gd name="connsiteX97" fmla="*/ 74498 w 2779350"/>
              <a:gd name="connsiteY97" fmla="*/ 1305720 h 1614345"/>
              <a:gd name="connsiteX98" fmla="*/ 86367 w 2779350"/>
              <a:gd name="connsiteY98" fmla="*/ 1198888 h 1614345"/>
              <a:gd name="connsiteX99" fmla="*/ 74498 w 2779350"/>
              <a:gd name="connsiteY99" fmla="*/ 1139538 h 1614345"/>
              <a:gd name="connsiteX100" fmla="*/ 38889 w 2779350"/>
              <a:gd name="connsiteY100" fmla="*/ 1163278 h 1614345"/>
              <a:gd name="connsiteX101" fmla="*/ 62628 w 2779350"/>
              <a:gd name="connsiteY101" fmla="*/ 1080187 h 1614345"/>
              <a:gd name="connsiteX102" fmla="*/ 27020 w 2779350"/>
              <a:gd name="connsiteY102" fmla="*/ 1092057 h 1614345"/>
              <a:gd name="connsiteX103" fmla="*/ 110106 w 2779350"/>
              <a:gd name="connsiteY103" fmla="*/ 1056446 h 1614345"/>
              <a:gd name="connsiteX104" fmla="*/ 86367 w 2779350"/>
              <a:gd name="connsiteY104" fmla="*/ 1092057 h 1614345"/>
              <a:gd name="connsiteX105" fmla="*/ 121976 w 2779350"/>
              <a:gd name="connsiteY105" fmla="*/ 1080187 h 1614345"/>
              <a:gd name="connsiteX106" fmla="*/ 98237 w 2779350"/>
              <a:gd name="connsiteY106" fmla="*/ 1056446 h 1614345"/>
              <a:gd name="connsiteX107" fmla="*/ 86367 w 2779350"/>
              <a:gd name="connsiteY107" fmla="*/ 1092057 h 1614345"/>
              <a:gd name="connsiteX108" fmla="*/ 110106 w 2779350"/>
              <a:gd name="connsiteY108" fmla="*/ 1056446 h 1614345"/>
              <a:gd name="connsiteX109" fmla="*/ 98237 w 2779350"/>
              <a:gd name="connsiteY109" fmla="*/ 1068316 h 1614345"/>
              <a:gd name="connsiteX110" fmla="*/ 86367 w 2779350"/>
              <a:gd name="connsiteY110" fmla="*/ 1127667 h 1614345"/>
              <a:gd name="connsiteX111" fmla="*/ 110106 w 2779350"/>
              <a:gd name="connsiteY111" fmla="*/ 1092057 h 1614345"/>
              <a:gd name="connsiteX112" fmla="*/ 133845 w 2779350"/>
              <a:gd name="connsiteY112" fmla="*/ 1044576 h 1614345"/>
              <a:gd name="connsiteX113" fmla="*/ 86367 w 2779350"/>
              <a:gd name="connsiteY113" fmla="*/ 1032706 h 1614345"/>
              <a:gd name="connsiteX114" fmla="*/ 74498 w 2779350"/>
              <a:gd name="connsiteY114" fmla="*/ 1044576 h 16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79350" h="1614345">
                <a:moveTo>
                  <a:pt x="62628" y="1139538"/>
                </a:moveTo>
                <a:cubicBezTo>
                  <a:pt x="58672" y="1127668"/>
                  <a:pt x="55687" y="1115428"/>
                  <a:pt x="50759" y="1103927"/>
                </a:cubicBezTo>
                <a:cubicBezTo>
                  <a:pt x="43789" y="1087663"/>
                  <a:pt x="30281" y="1073838"/>
                  <a:pt x="27020" y="1056446"/>
                </a:cubicBezTo>
                <a:cubicBezTo>
                  <a:pt x="18240" y="1009617"/>
                  <a:pt x="19891" y="961413"/>
                  <a:pt x="15150" y="914004"/>
                </a:cubicBezTo>
                <a:cubicBezTo>
                  <a:pt x="11976" y="882262"/>
                  <a:pt x="7237" y="850697"/>
                  <a:pt x="3280" y="819043"/>
                </a:cubicBezTo>
                <a:cubicBezTo>
                  <a:pt x="7237" y="807173"/>
                  <a:pt x="11713" y="795463"/>
                  <a:pt x="15150" y="783432"/>
                </a:cubicBezTo>
                <a:cubicBezTo>
                  <a:pt x="19632" y="767746"/>
                  <a:pt x="18926" y="750116"/>
                  <a:pt x="27020" y="735951"/>
                </a:cubicBezTo>
                <a:cubicBezTo>
                  <a:pt x="42689" y="708528"/>
                  <a:pt x="81820" y="686029"/>
                  <a:pt x="110106" y="676600"/>
                </a:cubicBezTo>
                <a:cubicBezTo>
                  <a:pt x="141058" y="666282"/>
                  <a:pt x="174111" y="663178"/>
                  <a:pt x="205063" y="652860"/>
                </a:cubicBezTo>
                <a:lnTo>
                  <a:pt x="240671" y="640990"/>
                </a:lnTo>
                <a:cubicBezTo>
                  <a:pt x="247426" y="643242"/>
                  <a:pt x="321941" y="669092"/>
                  <a:pt x="323758" y="664730"/>
                </a:cubicBezTo>
                <a:cubicBezTo>
                  <a:pt x="343599" y="617109"/>
                  <a:pt x="329230" y="561609"/>
                  <a:pt x="335628" y="510418"/>
                </a:cubicBezTo>
                <a:cubicBezTo>
                  <a:pt x="338213" y="489734"/>
                  <a:pt x="362943" y="441148"/>
                  <a:pt x="371236" y="427326"/>
                </a:cubicBezTo>
                <a:cubicBezTo>
                  <a:pt x="418852" y="347963"/>
                  <a:pt x="394630" y="364134"/>
                  <a:pt x="454323" y="344235"/>
                </a:cubicBezTo>
                <a:cubicBezTo>
                  <a:pt x="501801" y="348192"/>
                  <a:pt x="551125" y="342414"/>
                  <a:pt x="596758" y="356105"/>
                </a:cubicBezTo>
                <a:cubicBezTo>
                  <a:pt x="607477" y="359321"/>
                  <a:pt x="583636" y="383385"/>
                  <a:pt x="573019" y="379846"/>
                </a:cubicBezTo>
                <a:cubicBezTo>
                  <a:pt x="561149" y="375889"/>
                  <a:pt x="565106" y="356105"/>
                  <a:pt x="561149" y="344235"/>
                </a:cubicBezTo>
                <a:cubicBezTo>
                  <a:pt x="565106" y="332365"/>
                  <a:pt x="566582" y="319354"/>
                  <a:pt x="573019" y="308625"/>
                </a:cubicBezTo>
                <a:cubicBezTo>
                  <a:pt x="578777" y="299029"/>
                  <a:pt x="589594" y="293482"/>
                  <a:pt x="596758" y="284884"/>
                </a:cubicBezTo>
                <a:cubicBezTo>
                  <a:pt x="609422" y="269686"/>
                  <a:pt x="619339" y="252292"/>
                  <a:pt x="632366" y="237403"/>
                </a:cubicBezTo>
                <a:cubicBezTo>
                  <a:pt x="647104" y="220558"/>
                  <a:pt x="660280" y="200793"/>
                  <a:pt x="679845" y="189923"/>
                </a:cubicBezTo>
                <a:cubicBezTo>
                  <a:pt x="697480" y="180125"/>
                  <a:pt x="719410" y="182009"/>
                  <a:pt x="739192" y="178052"/>
                </a:cubicBezTo>
                <a:cubicBezTo>
                  <a:pt x="766888" y="182009"/>
                  <a:pt x="794845" y="184436"/>
                  <a:pt x="822279" y="189923"/>
                </a:cubicBezTo>
                <a:cubicBezTo>
                  <a:pt x="834548" y="192377"/>
                  <a:pt x="848118" y="193977"/>
                  <a:pt x="857888" y="201793"/>
                </a:cubicBezTo>
                <a:cubicBezTo>
                  <a:pt x="869028" y="210705"/>
                  <a:pt x="872716" y="226263"/>
                  <a:pt x="881627" y="237403"/>
                </a:cubicBezTo>
                <a:cubicBezTo>
                  <a:pt x="888618" y="246142"/>
                  <a:pt x="897453" y="253230"/>
                  <a:pt x="905366" y="261144"/>
                </a:cubicBezTo>
                <a:cubicBezTo>
                  <a:pt x="913279" y="249274"/>
                  <a:pt x="922725" y="238293"/>
                  <a:pt x="929105" y="225533"/>
                </a:cubicBezTo>
                <a:cubicBezTo>
                  <a:pt x="934700" y="214342"/>
                  <a:pt x="934898" y="200861"/>
                  <a:pt x="940974" y="189923"/>
                </a:cubicBezTo>
                <a:cubicBezTo>
                  <a:pt x="1016262" y="54398"/>
                  <a:pt x="959806" y="160448"/>
                  <a:pt x="1012192" y="94961"/>
                </a:cubicBezTo>
                <a:cubicBezTo>
                  <a:pt x="1021103" y="83821"/>
                  <a:pt x="1027020" y="70491"/>
                  <a:pt x="1035931" y="59351"/>
                </a:cubicBezTo>
                <a:cubicBezTo>
                  <a:pt x="1050653" y="40948"/>
                  <a:pt x="1074711" y="22154"/>
                  <a:pt x="1095279" y="11870"/>
                </a:cubicBezTo>
                <a:cubicBezTo>
                  <a:pt x="1106469" y="6275"/>
                  <a:pt x="1119018" y="3957"/>
                  <a:pt x="1130887" y="0"/>
                </a:cubicBezTo>
                <a:cubicBezTo>
                  <a:pt x="1134912" y="503"/>
                  <a:pt x="1236118" y="6849"/>
                  <a:pt x="1261452" y="23740"/>
                </a:cubicBezTo>
                <a:cubicBezTo>
                  <a:pt x="1275419" y="33052"/>
                  <a:pt x="1283094" y="50039"/>
                  <a:pt x="1297061" y="59351"/>
                </a:cubicBezTo>
                <a:cubicBezTo>
                  <a:pt x="1307471" y="66291"/>
                  <a:pt x="1321479" y="65626"/>
                  <a:pt x="1332669" y="71221"/>
                </a:cubicBezTo>
                <a:cubicBezTo>
                  <a:pt x="1475204" y="142491"/>
                  <a:pt x="1281615" y="52457"/>
                  <a:pt x="1392017" y="118702"/>
                </a:cubicBezTo>
                <a:cubicBezTo>
                  <a:pt x="1402746" y="125140"/>
                  <a:pt x="1415756" y="126615"/>
                  <a:pt x="1427626" y="130572"/>
                </a:cubicBezTo>
                <a:cubicBezTo>
                  <a:pt x="1448330" y="127984"/>
                  <a:pt x="1526315" y="124541"/>
                  <a:pt x="1558191" y="106831"/>
                </a:cubicBezTo>
                <a:cubicBezTo>
                  <a:pt x="1583131" y="92974"/>
                  <a:pt x="1605669" y="75178"/>
                  <a:pt x="1629408" y="59351"/>
                </a:cubicBezTo>
                <a:lnTo>
                  <a:pt x="1665017" y="35610"/>
                </a:lnTo>
                <a:cubicBezTo>
                  <a:pt x="1672930" y="43524"/>
                  <a:pt x="1686561" y="48377"/>
                  <a:pt x="1688756" y="59351"/>
                </a:cubicBezTo>
                <a:cubicBezTo>
                  <a:pt x="1696669" y="98920"/>
                  <a:pt x="1649189" y="91003"/>
                  <a:pt x="1688756" y="130572"/>
                </a:cubicBezTo>
                <a:cubicBezTo>
                  <a:pt x="1697603" y="139419"/>
                  <a:pt x="1712096" y="139988"/>
                  <a:pt x="1724364" y="142442"/>
                </a:cubicBezTo>
                <a:cubicBezTo>
                  <a:pt x="1771562" y="151882"/>
                  <a:pt x="1866799" y="166182"/>
                  <a:pt x="1866799" y="166182"/>
                </a:cubicBezTo>
                <a:cubicBezTo>
                  <a:pt x="1874712" y="174096"/>
                  <a:pt x="1879921" y="186384"/>
                  <a:pt x="1890538" y="189923"/>
                </a:cubicBezTo>
                <a:cubicBezTo>
                  <a:pt x="1917079" y="198771"/>
                  <a:pt x="1946191" y="196306"/>
                  <a:pt x="1973625" y="201793"/>
                </a:cubicBezTo>
                <a:cubicBezTo>
                  <a:pt x="1985893" y="204247"/>
                  <a:pt x="1997364" y="209706"/>
                  <a:pt x="2009233" y="213663"/>
                </a:cubicBezTo>
                <a:cubicBezTo>
                  <a:pt x="2017146" y="237403"/>
                  <a:pt x="2008696" y="278814"/>
                  <a:pt x="2032973" y="284884"/>
                </a:cubicBezTo>
                <a:lnTo>
                  <a:pt x="2127929" y="308625"/>
                </a:lnTo>
                <a:cubicBezTo>
                  <a:pt x="2139799" y="316538"/>
                  <a:pt x="2150778" y="325985"/>
                  <a:pt x="2163538" y="332365"/>
                </a:cubicBezTo>
                <a:cubicBezTo>
                  <a:pt x="2180567" y="340880"/>
                  <a:pt x="2231411" y="352302"/>
                  <a:pt x="2246624" y="356105"/>
                </a:cubicBezTo>
                <a:cubicBezTo>
                  <a:pt x="2250581" y="371932"/>
                  <a:pt x="2248303" y="390847"/>
                  <a:pt x="2258494" y="403586"/>
                </a:cubicBezTo>
                <a:cubicBezTo>
                  <a:pt x="2278360" y="428420"/>
                  <a:pt x="2322669" y="408314"/>
                  <a:pt x="2341581" y="403586"/>
                </a:cubicBezTo>
                <a:cubicBezTo>
                  <a:pt x="2353450" y="395673"/>
                  <a:pt x="2363034" y="381615"/>
                  <a:pt x="2377189" y="379846"/>
                </a:cubicBezTo>
                <a:cubicBezTo>
                  <a:pt x="2398023" y="377242"/>
                  <a:pt x="2448892" y="395835"/>
                  <a:pt x="2472146" y="403586"/>
                </a:cubicBezTo>
                <a:cubicBezTo>
                  <a:pt x="2484015" y="415456"/>
                  <a:pt x="2499426" y="424622"/>
                  <a:pt x="2507754" y="439197"/>
                </a:cubicBezTo>
                <a:cubicBezTo>
                  <a:pt x="2515848" y="453361"/>
                  <a:pt x="2519624" y="470363"/>
                  <a:pt x="2519624" y="486677"/>
                </a:cubicBezTo>
                <a:cubicBezTo>
                  <a:pt x="2519624" y="501578"/>
                  <a:pt x="2501481" y="552979"/>
                  <a:pt x="2495885" y="569769"/>
                </a:cubicBezTo>
                <a:cubicBezTo>
                  <a:pt x="2524916" y="584285"/>
                  <a:pt x="2547534" y="598393"/>
                  <a:pt x="2578972" y="605379"/>
                </a:cubicBezTo>
                <a:cubicBezTo>
                  <a:pt x="2602465" y="610600"/>
                  <a:pt x="2626450" y="613292"/>
                  <a:pt x="2650189" y="617249"/>
                </a:cubicBezTo>
                <a:cubicBezTo>
                  <a:pt x="2658102" y="625163"/>
                  <a:pt x="2672540" y="629885"/>
                  <a:pt x="2673928" y="640990"/>
                </a:cubicBezTo>
                <a:cubicBezTo>
                  <a:pt x="2676913" y="664872"/>
                  <a:pt x="2665717" y="688423"/>
                  <a:pt x="2662058" y="712211"/>
                </a:cubicBezTo>
                <a:cubicBezTo>
                  <a:pt x="2642427" y="839823"/>
                  <a:pt x="2659216" y="750165"/>
                  <a:pt x="2638319" y="854653"/>
                </a:cubicBezTo>
                <a:cubicBezTo>
                  <a:pt x="2642276" y="902134"/>
                  <a:pt x="2643892" y="949868"/>
                  <a:pt x="2650189" y="997095"/>
                </a:cubicBezTo>
                <a:cubicBezTo>
                  <a:pt x="2651843" y="1009498"/>
                  <a:pt x="2654242" y="1022935"/>
                  <a:pt x="2662058" y="1032706"/>
                </a:cubicBezTo>
                <a:cubicBezTo>
                  <a:pt x="2670969" y="1043846"/>
                  <a:pt x="2686528" y="1047534"/>
                  <a:pt x="2697667" y="1056446"/>
                </a:cubicBezTo>
                <a:cubicBezTo>
                  <a:pt x="2706406" y="1063437"/>
                  <a:pt x="2713493" y="1072273"/>
                  <a:pt x="2721406" y="1080187"/>
                </a:cubicBezTo>
                <a:cubicBezTo>
                  <a:pt x="2725363" y="1092057"/>
                  <a:pt x="2725460" y="1106026"/>
                  <a:pt x="2733276" y="1115797"/>
                </a:cubicBezTo>
                <a:cubicBezTo>
                  <a:pt x="2742187" y="1126937"/>
                  <a:pt x="2764373" y="1126004"/>
                  <a:pt x="2768884" y="1139538"/>
                </a:cubicBezTo>
                <a:cubicBezTo>
                  <a:pt x="2779350" y="1170938"/>
                  <a:pt x="2743507" y="1199609"/>
                  <a:pt x="2733276" y="1222629"/>
                </a:cubicBezTo>
                <a:cubicBezTo>
                  <a:pt x="2723113" y="1245497"/>
                  <a:pt x="2709537" y="1293850"/>
                  <a:pt x="2709537" y="1293850"/>
                </a:cubicBezTo>
                <a:cubicBezTo>
                  <a:pt x="2705580" y="1321547"/>
                  <a:pt x="2706514" y="1350398"/>
                  <a:pt x="2697667" y="1376941"/>
                </a:cubicBezTo>
                <a:cubicBezTo>
                  <a:pt x="2693816" y="1388496"/>
                  <a:pt x="2641926" y="1419764"/>
                  <a:pt x="2650189" y="1436292"/>
                </a:cubicBezTo>
                <a:cubicBezTo>
                  <a:pt x="2655784" y="1447483"/>
                  <a:pt x="2673928" y="1428379"/>
                  <a:pt x="2685797" y="1424422"/>
                </a:cubicBezTo>
                <a:cubicBezTo>
                  <a:pt x="2705580" y="1428379"/>
                  <a:pt x="2730880" y="1422026"/>
                  <a:pt x="2745145" y="1436292"/>
                </a:cubicBezTo>
                <a:cubicBezTo>
                  <a:pt x="2768079" y="1459227"/>
                  <a:pt x="2698864" y="1494845"/>
                  <a:pt x="2697667" y="1495643"/>
                </a:cubicBezTo>
                <a:cubicBezTo>
                  <a:pt x="2689754" y="1507513"/>
                  <a:pt x="2685068" y="1522342"/>
                  <a:pt x="2673928" y="1531254"/>
                </a:cubicBezTo>
                <a:cubicBezTo>
                  <a:pt x="2664158" y="1539070"/>
                  <a:pt x="2650685" y="1541221"/>
                  <a:pt x="2638319" y="1543124"/>
                </a:cubicBezTo>
                <a:cubicBezTo>
                  <a:pt x="2599019" y="1549170"/>
                  <a:pt x="2559189" y="1551037"/>
                  <a:pt x="2519624" y="1554994"/>
                </a:cubicBezTo>
                <a:cubicBezTo>
                  <a:pt x="2432091" y="1576878"/>
                  <a:pt x="2511564" y="1553361"/>
                  <a:pt x="2424667" y="1590605"/>
                </a:cubicBezTo>
                <a:cubicBezTo>
                  <a:pt x="2400828" y="1600822"/>
                  <a:pt x="2365674" y="1608322"/>
                  <a:pt x="2341581" y="1614345"/>
                </a:cubicBezTo>
                <a:cubicBezTo>
                  <a:pt x="2206779" y="1587384"/>
                  <a:pt x="2321865" y="1607492"/>
                  <a:pt x="2068581" y="1590605"/>
                </a:cubicBezTo>
                <a:cubicBezTo>
                  <a:pt x="1977585" y="1584538"/>
                  <a:pt x="1897552" y="1575874"/>
                  <a:pt x="1807451" y="1566864"/>
                </a:cubicBezTo>
                <a:cubicBezTo>
                  <a:pt x="1787668" y="1570821"/>
                  <a:pt x="1768075" y="1575881"/>
                  <a:pt x="1748103" y="1578734"/>
                </a:cubicBezTo>
                <a:cubicBezTo>
                  <a:pt x="1639954" y="1594185"/>
                  <a:pt x="1553599" y="1595763"/>
                  <a:pt x="1439495" y="1602475"/>
                </a:cubicBezTo>
                <a:cubicBezTo>
                  <a:pt x="1423669" y="1598518"/>
                  <a:pt x="1408305" y="1591510"/>
                  <a:pt x="1392017" y="1590605"/>
                </a:cubicBezTo>
                <a:cubicBezTo>
                  <a:pt x="1038001" y="1570936"/>
                  <a:pt x="1117656" y="1568186"/>
                  <a:pt x="893496" y="1590605"/>
                </a:cubicBezTo>
                <a:cubicBezTo>
                  <a:pt x="834148" y="1586648"/>
                  <a:pt x="774637" y="1584653"/>
                  <a:pt x="715453" y="1578734"/>
                </a:cubicBezTo>
                <a:cubicBezTo>
                  <a:pt x="695379" y="1576726"/>
                  <a:pt x="676215" y="1568473"/>
                  <a:pt x="656105" y="1566864"/>
                </a:cubicBezTo>
                <a:cubicBezTo>
                  <a:pt x="577128" y="1560546"/>
                  <a:pt x="497845" y="1558951"/>
                  <a:pt x="418715" y="1554994"/>
                </a:cubicBezTo>
                <a:cubicBezTo>
                  <a:pt x="402889" y="1551037"/>
                  <a:pt x="387327" y="1545806"/>
                  <a:pt x="371236" y="1543124"/>
                </a:cubicBezTo>
                <a:cubicBezTo>
                  <a:pt x="237027" y="1520755"/>
                  <a:pt x="317068" y="1544852"/>
                  <a:pt x="240671" y="1519383"/>
                </a:cubicBezTo>
                <a:cubicBezTo>
                  <a:pt x="213642" y="1438289"/>
                  <a:pt x="253981" y="1519863"/>
                  <a:pt x="181324" y="1495643"/>
                </a:cubicBezTo>
                <a:cubicBezTo>
                  <a:pt x="167790" y="1491132"/>
                  <a:pt x="166497" y="1471173"/>
                  <a:pt x="157585" y="1460033"/>
                </a:cubicBezTo>
                <a:cubicBezTo>
                  <a:pt x="150594" y="1451294"/>
                  <a:pt x="141758" y="1444206"/>
                  <a:pt x="133845" y="1436292"/>
                </a:cubicBezTo>
                <a:lnTo>
                  <a:pt x="110106" y="1365071"/>
                </a:lnTo>
                <a:cubicBezTo>
                  <a:pt x="106150" y="1353201"/>
                  <a:pt x="107084" y="1338309"/>
                  <a:pt x="98237" y="1329461"/>
                </a:cubicBezTo>
                <a:lnTo>
                  <a:pt x="74498" y="1305720"/>
                </a:lnTo>
                <a:cubicBezTo>
                  <a:pt x="78454" y="1270109"/>
                  <a:pt x="86367" y="1234718"/>
                  <a:pt x="86367" y="1198888"/>
                </a:cubicBezTo>
                <a:cubicBezTo>
                  <a:pt x="86367" y="1178713"/>
                  <a:pt x="90638" y="1151643"/>
                  <a:pt x="74498" y="1139538"/>
                </a:cubicBezTo>
                <a:cubicBezTo>
                  <a:pt x="63086" y="1130978"/>
                  <a:pt x="50759" y="1155365"/>
                  <a:pt x="38889" y="1163278"/>
                </a:cubicBezTo>
                <a:cubicBezTo>
                  <a:pt x="41946" y="1154106"/>
                  <a:pt x="65941" y="1085156"/>
                  <a:pt x="62628" y="1080187"/>
                </a:cubicBezTo>
                <a:cubicBezTo>
                  <a:pt x="55688" y="1069777"/>
                  <a:pt x="38889" y="1088100"/>
                  <a:pt x="27020" y="1092057"/>
                </a:cubicBezTo>
                <a:cubicBezTo>
                  <a:pt x="44739" y="1074336"/>
                  <a:pt x="76352" y="1033941"/>
                  <a:pt x="110106" y="1056446"/>
                </a:cubicBezTo>
                <a:cubicBezTo>
                  <a:pt x="121976" y="1064360"/>
                  <a:pt x="79987" y="1079297"/>
                  <a:pt x="86367" y="1092057"/>
                </a:cubicBezTo>
                <a:cubicBezTo>
                  <a:pt x="91962" y="1103248"/>
                  <a:pt x="110106" y="1084144"/>
                  <a:pt x="121976" y="1080187"/>
                </a:cubicBezTo>
                <a:cubicBezTo>
                  <a:pt x="114063" y="1072273"/>
                  <a:pt x="108854" y="1052907"/>
                  <a:pt x="98237" y="1056446"/>
                </a:cubicBezTo>
                <a:cubicBezTo>
                  <a:pt x="86367" y="1060403"/>
                  <a:pt x="73855" y="1092057"/>
                  <a:pt x="86367" y="1092057"/>
                </a:cubicBezTo>
                <a:cubicBezTo>
                  <a:pt x="100633" y="1092057"/>
                  <a:pt x="103726" y="1069206"/>
                  <a:pt x="110106" y="1056446"/>
                </a:cubicBezTo>
                <a:cubicBezTo>
                  <a:pt x="112608" y="1051441"/>
                  <a:pt x="102193" y="1064359"/>
                  <a:pt x="98237" y="1068316"/>
                </a:cubicBezTo>
                <a:cubicBezTo>
                  <a:pt x="94280" y="1088100"/>
                  <a:pt x="77345" y="1109621"/>
                  <a:pt x="86367" y="1127667"/>
                </a:cubicBezTo>
                <a:cubicBezTo>
                  <a:pt x="92746" y="1140427"/>
                  <a:pt x="103726" y="1104817"/>
                  <a:pt x="110106" y="1092057"/>
                </a:cubicBezTo>
                <a:cubicBezTo>
                  <a:pt x="137385" y="1037497"/>
                  <a:pt x="107029" y="1071394"/>
                  <a:pt x="133845" y="1044576"/>
                </a:cubicBezTo>
                <a:cubicBezTo>
                  <a:pt x="90532" y="1050764"/>
                  <a:pt x="0" y="1075891"/>
                  <a:pt x="86367" y="1032706"/>
                </a:cubicBezTo>
                <a:cubicBezTo>
                  <a:pt x="91372" y="1030204"/>
                  <a:pt x="78454" y="1040619"/>
                  <a:pt x="74498" y="1044576"/>
                </a:cubicBezTo>
              </a:path>
            </a:pathLst>
          </a:custGeom>
          <a:solidFill>
            <a:srgbClr val="845F2F"/>
          </a:solidFill>
          <a:ln>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pic>
        <p:nvPicPr>
          <p:cNvPr id="9" name="Picture 8"/>
          <p:cNvPicPr>
            <a:picLocks noChangeAspect="1"/>
          </p:cNvPicPr>
          <p:nvPr/>
        </p:nvPicPr>
        <p:blipFill>
          <a:blip r:embed="rId4"/>
          <a:srcRect t="19242"/>
          <a:stretch>
            <a:fillRect/>
          </a:stretch>
        </p:blipFill>
        <p:spPr>
          <a:xfrm>
            <a:off x="6189112" y="2803712"/>
            <a:ext cx="2204757" cy="3446963"/>
          </a:xfrm>
          <a:prstGeom prst="ellipse">
            <a:avLst/>
          </a:prstGeom>
          <a:ln>
            <a:noFill/>
          </a:ln>
          <a:effectLst>
            <a:softEdge rad="112500"/>
          </a:effec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4988">
            <a:off x="6645275" y="1998663"/>
            <a:ext cx="892175"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nodeType="afterGroup">
                            <p:stCondLst>
                              <p:cond delay="0"/>
                            </p:stCondLst>
                            <p:childTnLst>
                              <p:par>
                                <p:cTn id="22" presetID="1" presetClass="exit" presetSubtype="0" fill="hold" nodeType="afterEffect">
                                  <p:stCondLst>
                                    <p:cond delay="500"/>
                                  </p:stCondLst>
                                  <p:childTnLst>
                                    <p:set>
                                      <p:cBhvr>
                                        <p:cTn id="23"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Explosion"/>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4"/>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nodeType="clickEffect">
                                  <p:stCondLst>
                                    <p:cond delay="0"/>
                                  </p:stCondLst>
                                  <p:childTnLst>
                                    <p:set>
                                      <p:cBhvr>
                                        <p:cTn id="41" dur="1" fill="hold">
                                          <p:stCondLst>
                                            <p:cond delay="0"/>
                                          </p:stCondLst>
                                        </p:cTn>
                                        <p:tgtEl>
                                          <p:spTgt spid="10"/>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9"/>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par>
                          <p:cTn id="46" fill="hold" nodeType="afterGroup">
                            <p:stCondLst>
                              <p:cond delay="0"/>
                            </p:stCondLst>
                            <p:childTnLst>
                              <p:par>
                                <p:cTn id="47" presetID="1" presetClass="exit" presetSubtype="0" fill="hold" nodeType="afterEffect">
                                  <p:stCondLst>
                                    <p:cond delay="500"/>
                                  </p:stCondLst>
                                  <p:childTnLst>
                                    <p:set>
                                      <p:cBhvr>
                                        <p:cTn id="48"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Calibri" charset="0"/>
                <a:ea typeface="ＭＳ Ｐゴシック" charset="0"/>
                <a:cs typeface="ＭＳ Ｐゴシック" charset="0"/>
              </a:rPr>
              <a:t>Spatial and Temporal Parts</a:t>
            </a:r>
          </a:p>
        </p:txBody>
      </p:sp>
      <p:sp>
        <p:nvSpPr>
          <p:cNvPr id="52226" name="Content Placeholder 2"/>
          <p:cNvSpPr>
            <a:spLocks noGrp="1"/>
          </p:cNvSpPr>
          <p:nvPr>
            <p:ph idx="1"/>
          </p:nvPr>
        </p:nvSpPr>
        <p:spPr>
          <a:xfrm>
            <a:off x="457200" y="1143000"/>
            <a:ext cx="8229600" cy="3200400"/>
          </a:xfrm>
        </p:spPr>
        <p:txBody>
          <a:bodyPr/>
          <a:lstStyle/>
          <a:p>
            <a:r>
              <a:rPr lang="en-US">
                <a:latin typeface="Calibri" charset="0"/>
                <a:ea typeface="ＭＳ Ｐゴシック" charset="0"/>
                <a:cs typeface="ＭＳ Ｐゴシック" charset="0"/>
              </a:rPr>
              <a:t>One way of understanding persistence is to regard spatio-temporal objects (or their histories) as having temporal parts</a:t>
            </a:r>
          </a:p>
          <a:p>
            <a:r>
              <a:rPr lang="en-US">
                <a:latin typeface="Calibri" charset="0"/>
                <a:ea typeface="ＭＳ Ｐゴシック" charset="0"/>
                <a:cs typeface="ＭＳ Ｐゴシック" charset="0"/>
              </a:rPr>
              <a:t>On this account, just as we consider tables within tables—and things that </a:t>
            </a:r>
            <a:r>
              <a:rPr lang="en-US" i="1">
                <a:latin typeface="Calibri" charset="0"/>
                <a:ea typeface="ＭＳ Ｐゴシック" charset="0"/>
                <a:cs typeface="ＭＳ Ｐゴシック" charset="0"/>
              </a:rPr>
              <a:t>aren</a:t>
            </a:r>
            <a:r>
              <a:rPr lang="ja-JP" altLang="en-US" i="1">
                <a:latin typeface="Calibri" charset="0"/>
                <a:ea typeface="ＭＳ Ｐゴシック" charset="0"/>
                <a:cs typeface="ＭＳ Ｐゴシック" charset="0"/>
              </a:rPr>
              <a:t>’</a:t>
            </a:r>
            <a:r>
              <a:rPr lang="en-US" altLang="ja-JP" i="1">
                <a:latin typeface="Calibri" charset="0"/>
                <a:ea typeface="ＭＳ Ｐゴシック" charset="0"/>
                <a:cs typeface="ＭＳ Ｐゴシック" charset="0"/>
              </a:rPr>
              <a:t>t</a:t>
            </a:r>
            <a:r>
              <a:rPr lang="en-US" altLang="ja-JP">
                <a:latin typeface="Calibri" charset="0"/>
                <a:ea typeface="ＭＳ Ｐゴシック" charset="0"/>
                <a:cs typeface="ＭＳ Ｐゴシック" charset="0"/>
              </a:rPr>
              <a:t> tables within tables—there are statues that are temporal parts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stages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of lumps of clay…</a:t>
            </a:r>
          </a:p>
          <a:p>
            <a:r>
              <a:rPr lang="en-US">
                <a:latin typeface="Calibri" charset="0"/>
                <a:ea typeface="ＭＳ Ｐゴシック" charset="0"/>
                <a:cs typeface="ＭＳ Ｐゴシック" charset="0"/>
              </a:rPr>
              <a:t>And statues that are temporal parts of statues</a:t>
            </a:r>
          </a:p>
        </p:txBody>
      </p:sp>
      <p:cxnSp>
        <p:nvCxnSpPr>
          <p:cNvPr id="5" name="Straight Arrow Connector 4"/>
          <p:cNvCxnSpPr/>
          <p:nvPr/>
        </p:nvCxnSpPr>
        <p:spPr>
          <a:xfrm>
            <a:off x="685800" y="6400800"/>
            <a:ext cx="7696200" cy="1588"/>
          </a:xfrm>
          <a:prstGeom prst="straightConnector1">
            <a:avLst/>
          </a:prstGeom>
          <a:ln w="95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228" name="TextBox 5"/>
          <p:cNvSpPr txBox="1">
            <a:spLocks noChangeArrowheads="1"/>
          </p:cNvSpPr>
          <p:nvPr/>
        </p:nvSpPr>
        <p:spPr bwMode="auto">
          <a:xfrm>
            <a:off x="3721100" y="6183313"/>
            <a:ext cx="608013"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Gill Sans" charset="0"/>
                <a:cs typeface="Gill Sans" charset="0"/>
              </a:rPr>
              <a:t>time</a:t>
            </a:r>
          </a:p>
        </p:txBody>
      </p:sp>
      <p:cxnSp>
        <p:nvCxnSpPr>
          <p:cNvPr id="8" name="Straight Connector 7"/>
          <p:cNvCxnSpPr/>
          <p:nvPr/>
        </p:nvCxnSpPr>
        <p:spPr>
          <a:xfrm>
            <a:off x="685800" y="5486400"/>
            <a:ext cx="7696200" cy="1588"/>
          </a:xfrm>
          <a:prstGeom prst="line">
            <a:avLst/>
          </a:prstGeom>
          <a:ln w="76200" cap="flat" cmpd="sng" algn="ctr">
            <a:solidFill>
              <a:srgbClr val="845F2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5800" y="4940300"/>
            <a:ext cx="990600" cy="354013"/>
          </a:xfrm>
          <a:custGeom>
            <a:avLst/>
            <a:gdLst>
              <a:gd name="connsiteX0" fmla="*/ 62628 w 2779350"/>
              <a:gd name="connsiteY0" fmla="*/ 1139538 h 1614345"/>
              <a:gd name="connsiteX1" fmla="*/ 50759 w 2779350"/>
              <a:gd name="connsiteY1" fmla="*/ 1103927 h 1614345"/>
              <a:gd name="connsiteX2" fmla="*/ 27020 w 2779350"/>
              <a:gd name="connsiteY2" fmla="*/ 1056446 h 1614345"/>
              <a:gd name="connsiteX3" fmla="*/ 15150 w 2779350"/>
              <a:gd name="connsiteY3" fmla="*/ 914004 h 1614345"/>
              <a:gd name="connsiteX4" fmla="*/ 3280 w 2779350"/>
              <a:gd name="connsiteY4" fmla="*/ 819043 h 1614345"/>
              <a:gd name="connsiteX5" fmla="*/ 15150 w 2779350"/>
              <a:gd name="connsiteY5" fmla="*/ 783432 h 1614345"/>
              <a:gd name="connsiteX6" fmla="*/ 27020 w 2779350"/>
              <a:gd name="connsiteY6" fmla="*/ 735951 h 1614345"/>
              <a:gd name="connsiteX7" fmla="*/ 110106 w 2779350"/>
              <a:gd name="connsiteY7" fmla="*/ 676600 h 1614345"/>
              <a:gd name="connsiteX8" fmla="*/ 205063 w 2779350"/>
              <a:gd name="connsiteY8" fmla="*/ 652860 h 1614345"/>
              <a:gd name="connsiteX9" fmla="*/ 240671 w 2779350"/>
              <a:gd name="connsiteY9" fmla="*/ 640990 h 1614345"/>
              <a:gd name="connsiteX10" fmla="*/ 323758 w 2779350"/>
              <a:gd name="connsiteY10" fmla="*/ 664730 h 1614345"/>
              <a:gd name="connsiteX11" fmla="*/ 335628 w 2779350"/>
              <a:gd name="connsiteY11" fmla="*/ 510418 h 1614345"/>
              <a:gd name="connsiteX12" fmla="*/ 371236 w 2779350"/>
              <a:gd name="connsiteY12" fmla="*/ 427326 h 1614345"/>
              <a:gd name="connsiteX13" fmla="*/ 454323 w 2779350"/>
              <a:gd name="connsiteY13" fmla="*/ 344235 h 1614345"/>
              <a:gd name="connsiteX14" fmla="*/ 596758 w 2779350"/>
              <a:gd name="connsiteY14" fmla="*/ 356105 h 1614345"/>
              <a:gd name="connsiteX15" fmla="*/ 573019 w 2779350"/>
              <a:gd name="connsiteY15" fmla="*/ 379846 h 1614345"/>
              <a:gd name="connsiteX16" fmla="*/ 561149 w 2779350"/>
              <a:gd name="connsiteY16" fmla="*/ 344235 h 1614345"/>
              <a:gd name="connsiteX17" fmla="*/ 573019 w 2779350"/>
              <a:gd name="connsiteY17" fmla="*/ 308625 h 1614345"/>
              <a:gd name="connsiteX18" fmla="*/ 596758 w 2779350"/>
              <a:gd name="connsiteY18" fmla="*/ 284884 h 1614345"/>
              <a:gd name="connsiteX19" fmla="*/ 632366 w 2779350"/>
              <a:gd name="connsiteY19" fmla="*/ 237403 h 1614345"/>
              <a:gd name="connsiteX20" fmla="*/ 679845 w 2779350"/>
              <a:gd name="connsiteY20" fmla="*/ 189923 h 1614345"/>
              <a:gd name="connsiteX21" fmla="*/ 739192 w 2779350"/>
              <a:gd name="connsiteY21" fmla="*/ 178052 h 1614345"/>
              <a:gd name="connsiteX22" fmla="*/ 822279 w 2779350"/>
              <a:gd name="connsiteY22" fmla="*/ 189923 h 1614345"/>
              <a:gd name="connsiteX23" fmla="*/ 857888 w 2779350"/>
              <a:gd name="connsiteY23" fmla="*/ 201793 h 1614345"/>
              <a:gd name="connsiteX24" fmla="*/ 881627 w 2779350"/>
              <a:gd name="connsiteY24" fmla="*/ 237403 h 1614345"/>
              <a:gd name="connsiteX25" fmla="*/ 905366 w 2779350"/>
              <a:gd name="connsiteY25" fmla="*/ 261144 h 1614345"/>
              <a:gd name="connsiteX26" fmla="*/ 929105 w 2779350"/>
              <a:gd name="connsiteY26" fmla="*/ 225533 h 1614345"/>
              <a:gd name="connsiteX27" fmla="*/ 940974 w 2779350"/>
              <a:gd name="connsiteY27" fmla="*/ 189923 h 1614345"/>
              <a:gd name="connsiteX28" fmla="*/ 1012192 w 2779350"/>
              <a:gd name="connsiteY28" fmla="*/ 94961 h 1614345"/>
              <a:gd name="connsiteX29" fmla="*/ 1035931 w 2779350"/>
              <a:gd name="connsiteY29" fmla="*/ 59351 h 1614345"/>
              <a:gd name="connsiteX30" fmla="*/ 1095279 w 2779350"/>
              <a:gd name="connsiteY30" fmla="*/ 11870 h 1614345"/>
              <a:gd name="connsiteX31" fmla="*/ 1130887 w 2779350"/>
              <a:gd name="connsiteY31" fmla="*/ 0 h 1614345"/>
              <a:gd name="connsiteX32" fmla="*/ 1261452 w 2779350"/>
              <a:gd name="connsiteY32" fmla="*/ 23740 h 1614345"/>
              <a:gd name="connsiteX33" fmla="*/ 1297061 w 2779350"/>
              <a:gd name="connsiteY33" fmla="*/ 59351 h 1614345"/>
              <a:gd name="connsiteX34" fmla="*/ 1332669 w 2779350"/>
              <a:gd name="connsiteY34" fmla="*/ 71221 h 1614345"/>
              <a:gd name="connsiteX35" fmla="*/ 1392017 w 2779350"/>
              <a:gd name="connsiteY35" fmla="*/ 118702 h 1614345"/>
              <a:gd name="connsiteX36" fmla="*/ 1427626 w 2779350"/>
              <a:gd name="connsiteY36" fmla="*/ 130572 h 1614345"/>
              <a:gd name="connsiteX37" fmla="*/ 1558191 w 2779350"/>
              <a:gd name="connsiteY37" fmla="*/ 106831 h 1614345"/>
              <a:gd name="connsiteX38" fmla="*/ 1629408 w 2779350"/>
              <a:gd name="connsiteY38" fmla="*/ 59351 h 1614345"/>
              <a:gd name="connsiteX39" fmla="*/ 1665017 w 2779350"/>
              <a:gd name="connsiteY39" fmla="*/ 35610 h 1614345"/>
              <a:gd name="connsiteX40" fmla="*/ 1688756 w 2779350"/>
              <a:gd name="connsiteY40" fmla="*/ 59351 h 1614345"/>
              <a:gd name="connsiteX41" fmla="*/ 1688756 w 2779350"/>
              <a:gd name="connsiteY41" fmla="*/ 130572 h 1614345"/>
              <a:gd name="connsiteX42" fmla="*/ 1724364 w 2779350"/>
              <a:gd name="connsiteY42" fmla="*/ 142442 h 1614345"/>
              <a:gd name="connsiteX43" fmla="*/ 1866799 w 2779350"/>
              <a:gd name="connsiteY43" fmla="*/ 166182 h 1614345"/>
              <a:gd name="connsiteX44" fmla="*/ 1890538 w 2779350"/>
              <a:gd name="connsiteY44" fmla="*/ 189923 h 1614345"/>
              <a:gd name="connsiteX45" fmla="*/ 1973625 w 2779350"/>
              <a:gd name="connsiteY45" fmla="*/ 201793 h 1614345"/>
              <a:gd name="connsiteX46" fmla="*/ 2009233 w 2779350"/>
              <a:gd name="connsiteY46" fmla="*/ 213663 h 1614345"/>
              <a:gd name="connsiteX47" fmla="*/ 2032973 w 2779350"/>
              <a:gd name="connsiteY47" fmla="*/ 284884 h 1614345"/>
              <a:gd name="connsiteX48" fmla="*/ 2127929 w 2779350"/>
              <a:gd name="connsiteY48" fmla="*/ 308625 h 1614345"/>
              <a:gd name="connsiteX49" fmla="*/ 2163538 w 2779350"/>
              <a:gd name="connsiteY49" fmla="*/ 332365 h 1614345"/>
              <a:gd name="connsiteX50" fmla="*/ 2246624 w 2779350"/>
              <a:gd name="connsiteY50" fmla="*/ 356105 h 1614345"/>
              <a:gd name="connsiteX51" fmla="*/ 2258494 w 2779350"/>
              <a:gd name="connsiteY51" fmla="*/ 403586 h 1614345"/>
              <a:gd name="connsiteX52" fmla="*/ 2341581 w 2779350"/>
              <a:gd name="connsiteY52" fmla="*/ 403586 h 1614345"/>
              <a:gd name="connsiteX53" fmla="*/ 2377189 w 2779350"/>
              <a:gd name="connsiteY53" fmla="*/ 379846 h 1614345"/>
              <a:gd name="connsiteX54" fmla="*/ 2472146 w 2779350"/>
              <a:gd name="connsiteY54" fmla="*/ 403586 h 1614345"/>
              <a:gd name="connsiteX55" fmla="*/ 2507754 w 2779350"/>
              <a:gd name="connsiteY55" fmla="*/ 439197 h 1614345"/>
              <a:gd name="connsiteX56" fmla="*/ 2519624 w 2779350"/>
              <a:gd name="connsiteY56" fmla="*/ 486677 h 1614345"/>
              <a:gd name="connsiteX57" fmla="*/ 2495885 w 2779350"/>
              <a:gd name="connsiteY57" fmla="*/ 569769 h 1614345"/>
              <a:gd name="connsiteX58" fmla="*/ 2578972 w 2779350"/>
              <a:gd name="connsiteY58" fmla="*/ 605379 h 1614345"/>
              <a:gd name="connsiteX59" fmla="*/ 2650189 w 2779350"/>
              <a:gd name="connsiteY59" fmla="*/ 617249 h 1614345"/>
              <a:gd name="connsiteX60" fmla="*/ 2673928 w 2779350"/>
              <a:gd name="connsiteY60" fmla="*/ 640990 h 1614345"/>
              <a:gd name="connsiteX61" fmla="*/ 2662058 w 2779350"/>
              <a:gd name="connsiteY61" fmla="*/ 712211 h 1614345"/>
              <a:gd name="connsiteX62" fmla="*/ 2638319 w 2779350"/>
              <a:gd name="connsiteY62" fmla="*/ 854653 h 1614345"/>
              <a:gd name="connsiteX63" fmla="*/ 2650189 w 2779350"/>
              <a:gd name="connsiteY63" fmla="*/ 997095 h 1614345"/>
              <a:gd name="connsiteX64" fmla="*/ 2662058 w 2779350"/>
              <a:gd name="connsiteY64" fmla="*/ 1032706 h 1614345"/>
              <a:gd name="connsiteX65" fmla="*/ 2697667 w 2779350"/>
              <a:gd name="connsiteY65" fmla="*/ 1056446 h 1614345"/>
              <a:gd name="connsiteX66" fmla="*/ 2721406 w 2779350"/>
              <a:gd name="connsiteY66" fmla="*/ 1080187 h 1614345"/>
              <a:gd name="connsiteX67" fmla="*/ 2733276 w 2779350"/>
              <a:gd name="connsiteY67" fmla="*/ 1115797 h 1614345"/>
              <a:gd name="connsiteX68" fmla="*/ 2768884 w 2779350"/>
              <a:gd name="connsiteY68" fmla="*/ 1139538 h 1614345"/>
              <a:gd name="connsiteX69" fmla="*/ 2733276 w 2779350"/>
              <a:gd name="connsiteY69" fmla="*/ 1222629 h 1614345"/>
              <a:gd name="connsiteX70" fmla="*/ 2709537 w 2779350"/>
              <a:gd name="connsiteY70" fmla="*/ 1293850 h 1614345"/>
              <a:gd name="connsiteX71" fmla="*/ 2697667 w 2779350"/>
              <a:gd name="connsiteY71" fmla="*/ 1376941 h 1614345"/>
              <a:gd name="connsiteX72" fmla="*/ 2650189 w 2779350"/>
              <a:gd name="connsiteY72" fmla="*/ 1436292 h 1614345"/>
              <a:gd name="connsiteX73" fmla="*/ 2685797 w 2779350"/>
              <a:gd name="connsiteY73" fmla="*/ 1424422 h 1614345"/>
              <a:gd name="connsiteX74" fmla="*/ 2745145 w 2779350"/>
              <a:gd name="connsiteY74" fmla="*/ 1436292 h 1614345"/>
              <a:gd name="connsiteX75" fmla="*/ 2697667 w 2779350"/>
              <a:gd name="connsiteY75" fmla="*/ 1495643 h 1614345"/>
              <a:gd name="connsiteX76" fmla="*/ 2673928 w 2779350"/>
              <a:gd name="connsiteY76" fmla="*/ 1531254 h 1614345"/>
              <a:gd name="connsiteX77" fmla="*/ 2638319 w 2779350"/>
              <a:gd name="connsiteY77" fmla="*/ 1543124 h 1614345"/>
              <a:gd name="connsiteX78" fmla="*/ 2519624 w 2779350"/>
              <a:gd name="connsiteY78" fmla="*/ 1554994 h 1614345"/>
              <a:gd name="connsiteX79" fmla="*/ 2424667 w 2779350"/>
              <a:gd name="connsiteY79" fmla="*/ 1590605 h 1614345"/>
              <a:gd name="connsiteX80" fmla="*/ 2341581 w 2779350"/>
              <a:gd name="connsiteY80" fmla="*/ 1614345 h 1614345"/>
              <a:gd name="connsiteX81" fmla="*/ 2068581 w 2779350"/>
              <a:gd name="connsiteY81" fmla="*/ 1590605 h 1614345"/>
              <a:gd name="connsiteX82" fmla="*/ 1807451 w 2779350"/>
              <a:gd name="connsiteY82" fmla="*/ 1566864 h 1614345"/>
              <a:gd name="connsiteX83" fmla="*/ 1748103 w 2779350"/>
              <a:gd name="connsiteY83" fmla="*/ 1578734 h 1614345"/>
              <a:gd name="connsiteX84" fmla="*/ 1439495 w 2779350"/>
              <a:gd name="connsiteY84" fmla="*/ 1602475 h 1614345"/>
              <a:gd name="connsiteX85" fmla="*/ 1392017 w 2779350"/>
              <a:gd name="connsiteY85" fmla="*/ 1590605 h 1614345"/>
              <a:gd name="connsiteX86" fmla="*/ 893496 w 2779350"/>
              <a:gd name="connsiteY86" fmla="*/ 1590605 h 1614345"/>
              <a:gd name="connsiteX87" fmla="*/ 715453 w 2779350"/>
              <a:gd name="connsiteY87" fmla="*/ 1578734 h 1614345"/>
              <a:gd name="connsiteX88" fmla="*/ 656105 w 2779350"/>
              <a:gd name="connsiteY88" fmla="*/ 1566864 h 1614345"/>
              <a:gd name="connsiteX89" fmla="*/ 418715 w 2779350"/>
              <a:gd name="connsiteY89" fmla="*/ 1554994 h 1614345"/>
              <a:gd name="connsiteX90" fmla="*/ 371236 w 2779350"/>
              <a:gd name="connsiteY90" fmla="*/ 1543124 h 1614345"/>
              <a:gd name="connsiteX91" fmla="*/ 240671 w 2779350"/>
              <a:gd name="connsiteY91" fmla="*/ 1519383 h 1614345"/>
              <a:gd name="connsiteX92" fmla="*/ 181324 w 2779350"/>
              <a:gd name="connsiteY92" fmla="*/ 1495643 h 1614345"/>
              <a:gd name="connsiteX93" fmla="*/ 157585 w 2779350"/>
              <a:gd name="connsiteY93" fmla="*/ 1460033 h 1614345"/>
              <a:gd name="connsiteX94" fmla="*/ 133845 w 2779350"/>
              <a:gd name="connsiteY94" fmla="*/ 1436292 h 1614345"/>
              <a:gd name="connsiteX95" fmla="*/ 110106 w 2779350"/>
              <a:gd name="connsiteY95" fmla="*/ 1365071 h 1614345"/>
              <a:gd name="connsiteX96" fmla="*/ 98237 w 2779350"/>
              <a:gd name="connsiteY96" fmla="*/ 1329461 h 1614345"/>
              <a:gd name="connsiteX97" fmla="*/ 74498 w 2779350"/>
              <a:gd name="connsiteY97" fmla="*/ 1305720 h 1614345"/>
              <a:gd name="connsiteX98" fmla="*/ 86367 w 2779350"/>
              <a:gd name="connsiteY98" fmla="*/ 1198888 h 1614345"/>
              <a:gd name="connsiteX99" fmla="*/ 74498 w 2779350"/>
              <a:gd name="connsiteY99" fmla="*/ 1139538 h 1614345"/>
              <a:gd name="connsiteX100" fmla="*/ 38889 w 2779350"/>
              <a:gd name="connsiteY100" fmla="*/ 1163278 h 1614345"/>
              <a:gd name="connsiteX101" fmla="*/ 62628 w 2779350"/>
              <a:gd name="connsiteY101" fmla="*/ 1080187 h 1614345"/>
              <a:gd name="connsiteX102" fmla="*/ 27020 w 2779350"/>
              <a:gd name="connsiteY102" fmla="*/ 1092057 h 1614345"/>
              <a:gd name="connsiteX103" fmla="*/ 110106 w 2779350"/>
              <a:gd name="connsiteY103" fmla="*/ 1056446 h 1614345"/>
              <a:gd name="connsiteX104" fmla="*/ 86367 w 2779350"/>
              <a:gd name="connsiteY104" fmla="*/ 1092057 h 1614345"/>
              <a:gd name="connsiteX105" fmla="*/ 121976 w 2779350"/>
              <a:gd name="connsiteY105" fmla="*/ 1080187 h 1614345"/>
              <a:gd name="connsiteX106" fmla="*/ 98237 w 2779350"/>
              <a:gd name="connsiteY106" fmla="*/ 1056446 h 1614345"/>
              <a:gd name="connsiteX107" fmla="*/ 86367 w 2779350"/>
              <a:gd name="connsiteY107" fmla="*/ 1092057 h 1614345"/>
              <a:gd name="connsiteX108" fmla="*/ 110106 w 2779350"/>
              <a:gd name="connsiteY108" fmla="*/ 1056446 h 1614345"/>
              <a:gd name="connsiteX109" fmla="*/ 98237 w 2779350"/>
              <a:gd name="connsiteY109" fmla="*/ 1068316 h 1614345"/>
              <a:gd name="connsiteX110" fmla="*/ 86367 w 2779350"/>
              <a:gd name="connsiteY110" fmla="*/ 1127667 h 1614345"/>
              <a:gd name="connsiteX111" fmla="*/ 110106 w 2779350"/>
              <a:gd name="connsiteY111" fmla="*/ 1092057 h 1614345"/>
              <a:gd name="connsiteX112" fmla="*/ 133845 w 2779350"/>
              <a:gd name="connsiteY112" fmla="*/ 1044576 h 1614345"/>
              <a:gd name="connsiteX113" fmla="*/ 86367 w 2779350"/>
              <a:gd name="connsiteY113" fmla="*/ 1032706 h 1614345"/>
              <a:gd name="connsiteX114" fmla="*/ 74498 w 2779350"/>
              <a:gd name="connsiteY114" fmla="*/ 1044576 h 16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79350" h="1614345">
                <a:moveTo>
                  <a:pt x="62628" y="1139538"/>
                </a:moveTo>
                <a:cubicBezTo>
                  <a:pt x="58672" y="1127668"/>
                  <a:pt x="55687" y="1115428"/>
                  <a:pt x="50759" y="1103927"/>
                </a:cubicBezTo>
                <a:cubicBezTo>
                  <a:pt x="43789" y="1087663"/>
                  <a:pt x="30281" y="1073838"/>
                  <a:pt x="27020" y="1056446"/>
                </a:cubicBezTo>
                <a:cubicBezTo>
                  <a:pt x="18240" y="1009617"/>
                  <a:pt x="19891" y="961413"/>
                  <a:pt x="15150" y="914004"/>
                </a:cubicBezTo>
                <a:cubicBezTo>
                  <a:pt x="11976" y="882262"/>
                  <a:pt x="7237" y="850697"/>
                  <a:pt x="3280" y="819043"/>
                </a:cubicBezTo>
                <a:cubicBezTo>
                  <a:pt x="7237" y="807173"/>
                  <a:pt x="11713" y="795463"/>
                  <a:pt x="15150" y="783432"/>
                </a:cubicBezTo>
                <a:cubicBezTo>
                  <a:pt x="19632" y="767746"/>
                  <a:pt x="18926" y="750116"/>
                  <a:pt x="27020" y="735951"/>
                </a:cubicBezTo>
                <a:cubicBezTo>
                  <a:pt x="42689" y="708528"/>
                  <a:pt x="81820" y="686029"/>
                  <a:pt x="110106" y="676600"/>
                </a:cubicBezTo>
                <a:cubicBezTo>
                  <a:pt x="141058" y="666282"/>
                  <a:pt x="174111" y="663178"/>
                  <a:pt x="205063" y="652860"/>
                </a:cubicBezTo>
                <a:lnTo>
                  <a:pt x="240671" y="640990"/>
                </a:lnTo>
                <a:cubicBezTo>
                  <a:pt x="247426" y="643242"/>
                  <a:pt x="321941" y="669092"/>
                  <a:pt x="323758" y="664730"/>
                </a:cubicBezTo>
                <a:cubicBezTo>
                  <a:pt x="343599" y="617109"/>
                  <a:pt x="329230" y="561609"/>
                  <a:pt x="335628" y="510418"/>
                </a:cubicBezTo>
                <a:cubicBezTo>
                  <a:pt x="338213" y="489734"/>
                  <a:pt x="362943" y="441148"/>
                  <a:pt x="371236" y="427326"/>
                </a:cubicBezTo>
                <a:cubicBezTo>
                  <a:pt x="418852" y="347963"/>
                  <a:pt x="394630" y="364134"/>
                  <a:pt x="454323" y="344235"/>
                </a:cubicBezTo>
                <a:cubicBezTo>
                  <a:pt x="501801" y="348192"/>
                  <a:pt x="551125" y="342414"/>
                  <a:pt x="596758" y="356105"/>
                </a:cubicBezTo>
                <a:cubicBezTo>
                  <a:pt x="607477" y="359321"/>
                  <a:pt x="583636" y="383385"/>
                  <a:pt x="573019" y="379846"/>
                </a:cubicBezTo>
                <a:cubicBezTo>
                  <a:pt x="561149" y="375889"/>
                  <a:pt x="565106" y="356105"/>
                  <a:pt x="561149" y="344235"/>
                </a:cubicBezTo>
                <a:cubicBezTo>
                  <a:pt x="565106" y="332365"/>
                  <a:pt x="566582" y="319354"/>
                  <a:pt x="573019" y="308625"/>
                </a:cubicBezTo>
                <a:cubicBezTo>
                  <a:pt x="578777" y="299029"/>
                  <a:pt x="589594" y="293482"/>
                  <a:pt x="596758" y="284884"/>
                </a:cubicBezTo>
                <a:cubicBezTo>
                  <a:pt x="609422" y="269686"/>
                  <a:pt x="619339" y="252292"/>
                  <a:pt x="632366" y="237403"/>
                </a:cubicBezTo>
                <a:cubicBezTo>
                  <a:pt x="647104" y="220558"/>
                  <a:pt x="660280" y="200793"/>
                  <a:pt x="679845" y="189923"/>
                </a:cubicBezTo>
                <a:cubicBezTo>
                  <a:pt x="697480" y="180125"/>
                  <a:pt x="719410" y="182009"/>
                  <a:pt x="739192" y="178052"/>
                </a:cubicBezTo>
                <a:cubicBezTo>
                  <a:pt x="766888" y="182009"/>
                  <a:pt x="794845" y="184436"/>
                  <a:pt x="822279" y="189923"/>
                </a:cubicBezTo>
                <a:cubicBezTo>
                  <a:pt x="834548" y="192377"/>
                  <a:pt x="848118" y="193977"/>
                  <a:pt x="857888" y="201793"/>
                </a:cubicBezTo>
                <a:cubicBezTo>
                  <a:pt x="869028" y="210705"/>
                  <a:pt x="872716" y="226263"/>
                  <a:pt x="881627" y="237403"/>
                </a:cubicBezTo>
                <a:cubicBezTo>
                  <a:pt x="888618" y="246142"/>
                  <a:pt x="897453" y="253230"/>
                  <a:pt x="905366" y="261144"/>
                </a:cubicBezTo>
                <a:cubicBezTo>
                  <a:pt x="913279" y="249274"/>
                  <a:pt x="922725" y="238293"/>
                  <a:pt x="929105" y="225533"/>
                </a:cubicBezTo>
                <a:cubicBezTo>
                  <a:pt x="934700" y="214342"/>
                  <a:pt x="934898" y="200861"/>
                  <a:pt x="940974" y="189923"/>
                </a:cubicBezTo>
                <a:cubicBezTo>
                  <a:pt x="1016262" y="54398"/>
                  <a:pt x="959806" y="160448"/>
                  <a:pt x="1012192" y="94961"/>
                </a:cubicBezTo>
                <a:cubicBezTo>
                  <a:pt x="1021103" y="83821"/>
                  <a:pt x="1027020" y="70491"/>
                  <a:pt x="1035931" y="59351"/>
                </a:cubicBezTo>
                <a:cubicBezTo>
                  <a:pt x="1050653" y="40948"/>
                  <a:pt x="1074711" y="22154"/>
                  <a:pt x="1095279" y="11870"/>
                </a:cubicBezTo>
                <a:cubicBezTo>
                  <a:pt x="1106469" y="6275"/>
                  <a:pt x="1119018" y="3957"/>
                  <a:pt x="1130887" y="0"/>
                </a:cubicBezTo>
                <a:cubicBezTo>
                  <a:pt x="1134912" y="503"/>
                  <a:pt x="1236118" y="6849"/>
                  <a:pt x="1261452" y="23740"/>
                </a:cubicBezTo>
                <a:cubicBezTo>
                  <a:pt x="1275419" y="33052"/>
                  <a:pt x="1283094" y="50039"/>
                  <a:pt x="1297061" y="59351"/>
                </a:cubicBezTo>
                <a:cubicBezTo>
                  <a:pt x="1307471" y="66291"/>
                  <a:pt x="1321479" y="65626"/>
                  <a:pt x="1332669" y="71221"/>
                </a:cubicBezTo>
                <a:cubicBezTo>
                  <a:pt x="1475204" y="142491"/>
                  <a:pt x="1281615" y="52457"/>
                  <a:pt x="1392017" y="118702"/>
                </a:cubicBezTo>
                <a:cubicBezTo>
                  <a:pt x="1402746" y="125140"/>
                  <a:pt x="1415756" y="126615"/>
                  <a:pt x="1427626" y="130572"/>
                </a:cubicBezTo>
                <a:cubicBezTo>
                  <a:pt x="1448330" y="127984"/>
                  <a:pt x="1526315" y="124541"/>
                  <a:pt x="1558191" y="106831"/>
                </a:cubicBezTo>
                <a:cubicBezTo>
                  <a:pt x="1583131" y="92974"/>
                  <a:pt x="1605669" y="75178"/>
                  <a:pt x="1629408" y="59351"/>
                </a:cubicBezTo>
                <a:lnTo>
                  <a:pt x="1665017" y="35610"/>
                </a:lnTo>
                <a:cubicBezTo>
                  <a:pt x="1672930" y="43524"/>
                  <a:pt x="1686561" y="48377"/>
                  <a:pt x="1688756" y="59351"/>
                </a:cubicBezTo>
                <a:cubicBezTo>
                  <a:pt x="1696669" y="98920"/>
                  <a:pt x="1649189" y="91003"/>
                  <a:pt x="1688756" y="130572"/>
                </a:cubicBezTo>
                <a:cubicBezTo>
                  <a:pt x="1697603" y="139419"/>
                  <a:pt x="1712096" y="139988"/>
                  <a:pt x="1724364" y="142442"/>
                </a:cubicBezTo>
                <a:cubicBezTo>
                  <a:pt x="1771562" y="151882"/>
                  <a:pt x="1866799" y="166182"/>
                  <a:pt x="1866799" y="166182"/>
                </a:cubicBezTo>
                <a:cubicBezTo>
                  <a:pt x="1874712" y="174096"/>
                  <a:pt x="1879921" y="186384"/>
                  <a:pt x="1890538" y="189923"/>
                </a:cubicBezTo>
                <a:cubicBezTo>
                  <a:pt x="1917079" y="198771"/>
                  <a:pt x="1946191" y="196306"/>
                  <a:pt x="1973625" y="201793"/>
                </a:cubicBezTo>
                <a:cubicBezTo>
                  <a:pt x="1985893" y="204247"/>
                  <a:pt x="1997364" y="209706"/>
                  <a:pt x="2009233" y="213663"/>
                </a:cubicBezTo>
                <a:cubicBezTo>
                  <a:pt x="2017146" y="237403"/>
                  <a:pt x="2008696" y="278814"/>
                  <a:pt x="2032973" y="284884"/>
                </a:cubicBezTo>
                <a:lnTo>
                  <a:pt x="2127929" y="308625"/>
                </a:lnTo>
                <a:cubicBezTo>
                  <a:pt x="2139799" y="316538"/>
                  <a:pt x="2150778" y="325985"/>
                  <a:pt x="2163538" y="332365"/>
                </a:cubicBezTo>
                <a:cubicBezTo>
                  <a:pt x="2180567" y="340880"/>
                  <a:pt x="2231411" y="352302"/>
                  <a:pt x="2246624" y="356105"/>
                </a:cubicBezTo>
                <a:cubicBezTo>
                  <a:pt x="2250581" y="371932"/>
                  <a:pt x="2248303" y="390847"/>
                  <a:pt x="2258494" y="403586"/>
                </a:cubicBezTo>
                <a:cubicBezTo>
                  <a:pt x="2278360" y="428420"/>
                  <a:pt x="2322669" y="408314"/>
                  <a:pt x="2341581" y="403586"/>
                </a:cubicBezTo>
                <a:cubicBezTo>
                  <a:pt x="2353450" y="395673"/>
                  <a:pt x="2363034" y="381615"/>
                  <a:pt x="2377189" y="379846"/>
                </a:cubicBezTo>
                <a:cubicBezTo>
                  <a:pt x="2398023" y="377242"/>
                  <a:pt x="2448892" y="395835"/>
                  <a:pt x="2472146" y="403586"/>
                </a:cubicBezTo>
                <a:cubicBezTo>
                  <a:pt x="2484015" y="415456"/>
                  <a:pt x="2499426" y="424622"/>
                  <a:pt x="2507754" y="439197"/>
                </a:cubicBezTo>
                <a:cubicBezTo>
                  <a:pt x="2515848" y="453361"/>
                  <a:pt x="2519624" y="470363"/>
                  <a:pt x="2519624" y="486677"/>
                </a:cubicBezTo>
                <a:cubicBezTo>
                  <a:pt x="2519624" y="501578"/>
                  <a:pt x="2501481" y="552979"/>
                  <a:pt x="2495885" y="569769"/>
                </a:cubicBezTo>
                <a:cubicBezTo>
                  <a:pt x="2524916" y="584285"/>
                  <a:pt x="2547534" y="598393"/>
                  <a:pt x="2578972" y="605379"/>
                </a:cubicBezTo>
                <a:cubicBezTo>
                  <a:pt x="2602465" y="610600"/>
                  <a:pt x="2626450" y="613292"/>
                  <a:pt x="2650189" y="617249"/>
                </a:cubicBezTo>
                <a:cubicBezTo>
                  <a:pt x="2658102" y="625163"/>
                  <a:pt x="2672540" y="629885"/>
                  <a:pt x="2673928" y="640990"/>
                </a:cubicBezTo>
                <a:cubicBezTo>
                  <a:pt x="2676913" y="664872"/>
                  <a:pt x="2665717" y="688423"/>
                  <a:pt x="2662058" y="712211"/>
                </a:cubicBezTo>
                <a:cubicBezTo>
                  <a:pt x="2642427" y="839823"/>
                  <a:pt x="2659216" y="750165"/>
                  <a:pt x="2638319" y="854653"/>
                </a:cubicBezTo>
                <a:cubicBezTo>
                  <a:pt x="2642276" y="902134"/>
                  <a:pt x="2643892" y="949868"/>
                  <a:pt x="2650189" y="997095"/>
                </a:cubicBezTo>
                <a:cubicBezTo>
                  <a:pt x="2651843" y="1009498"/>
                  <a:pt x="2654242" y="1022935"/>
                  <a:pt x="2662058" y="1032706"/>
                </a:cubicBezTo>
                <a:cubicBezTo>
                  <a:pt x="2670969" y="1043846"/>
                  <a:pt x="2686528" y="1047534"/>
                  <a:pt x="2697667" y="1056446"/>
                </a:cubicBezTo>
                <a:cubicBezTo>
                  <a:pt x="2706406" y="1063437"/>
                  <a:pt x="2713493" y="1072273"/>
                  <a:pt x="2721406" y="1080187"/>
                </a:cubicBezTo>
                <a:cubicBezTo>
                  <a:pt x="2725363" y="1092057"/>
                  <a:pt x="2725460" y="1106026"/>
                  <a:pt x="2733276" y="1115797"/>
                </a:cubicBezTo>
                <a:cubicBezTo>
                  <a:pt x="2742187" y="1126937"/>
                  <a:pt x="2764373" y="1126004"/>
                  <a:pt x="2768884" y="1139538"/>
                </a:cubicBezTo>
                <a:cubicBezTo>
                  <a:pt x="2779350" y="1170938"/>
                  <a:pt x="2743507" y="1199609"/>
                  <a:pt x="2733276" y="1222629"/>
                </a:cubicBezTo>
                <a:cubicBezTo>
                  <a:pt x="2723113" y="1245497"/>
                  <a:pt x="2709537" y="1293850"/>
                  <a:pt x="2709537" y="1293850"/>
                </a:cubicBezTo>
                <a:cubicBezTo>
                  <a:pt x="2705580" y="1321547"/>
                  <a:pt x="2706514" y="1350398"/>
                  <a:pt x="2697667" y="1376941"/>
                </a:cubicBezTo>
                <a:cubicBezTo>
                  <a:pt x="2693816" y="1388496"/>
                  <a:pt x="2641926" y="1419764"/>
                  <a:pt x="2650189" y="1436292"/>
                </a:cubicBezTo>
                <a:cubicBezTo>
                  <a:pt x="2655784" y="1447483"/>
                  <a:pt x="2673928" y="1428379"/>
                  <a:pt x="2685797" y="1424422"/>
                </a:cubicBezTo>
                <a:cubicBezTo>
                  <a:pt x="2705580" y="1428379"/>
                  <a:pt x="2730880" y="1422026"/>
                  <a:pt x="2745145" y="1436292"/>
                </a:cubicBezTo>
                <a:cubicBezTo>
                  <a:pt x="2768079" y="1459227"/>
                  <a:pt x="2698864" y="1494845"/>
                  <a:pt x="2697667" y="1495643"/>
                </a:cubicBezTo>
                <a:cubicBezTo>
                  <a:pt x="2689754" y="1507513"/>
                  <a:pt x="2685068" y="1522342"/>
                  <a:pt x="2673928" y="1531254"/>
                </a:cubicBezTo>
                <a:cubicBezTo>
                  <a:pt x="2664158" y="1539070"/>
                  <a:pt x="2650685" y="1541221"/>
                  <a:pt x="2638319" y="1543124"/>
                </a:cubicBezTo>
                <a:cubicBezTo>
                  <a:pt x="2599019" y="1549170"/>
                  <a:pt x="2559189" y="1551037"/>
                  <a:pt x="2519624" y="1554994"/>
                </a:cubicBezTo>
                <a:cubicBezTo>
                  <a:pt x="2432091" y="1576878"/>
                  <a:pt x="2511564" y="1553361"/>
                  <a:pt x="2424667" y="1590605"/>
                </a:cubicBezTo>
                <a:cubicBezTo>
                  <a:pt x="2400828" y="1600822"/>
                  <a:pt x="2365674" y="1608322"/>
                  <a:pt x="2341581" y="1614345"/>
                </a:cubicBezTo>
                <a:cubicBezTo>
                  <a:pt x="2206779" y="1587384"/>
                  <a:pt x="2321865" y="1607492"/>
                  <a:pt x="2068581" y="1590605"/>
                </a:cubicBezTo>
                <a:cubicBezTo>
                  <a:pt x="1977585" y="1584538"/>
                  <a:pt x="1897552" y="1575874"/>
                  <a:pt x="1807451" y="1566864"/>
                </a:cubicBezTo>
                <a:cubicBezTo>
                  <a:pt x="1787668" y="1570821"/>
                  <a:pt x="1768075" y="1575881"/>
                  <a:pt x="1748103" y="1578734"/>
                </a:cubicBezTo>
                <a:cubicBezTo>
                  <a:pt x="1639954" y="1594185"/>
                  <a:pt x="1553599" y="1595763"/>
                  <a:pt x="1439495" y="1602475"/>
                </a:cubicBezTo>
                <a:cubicBezTo>
                  <a:pt x="1423669" y="1598518"/>
                  <a:pt x="1408305" y="1591510"/>
                  <a:pt x="1392017" y="1590605"/>
                </a:cubicBezTo>
                <a:cubicBezTo>
                  <a:pt x="1038001" y="1570936"/>
                  <a:pt x="1117656" y="1568186"/>
                  <a:pt x="893496" y="1590605"/>
                </a:cubicBezTo>
                <a:cubicBezTo>
                  <a:pt x="834148" y="1586648"/>
                  <a:pt x="774637" y="1584653"/>
                  <a:pt x="715453" y="1578734"/>
                </a:cubicBezTo>
                <a:cubicBezTo>
                  <a:pt x="695379" y="1576726"/>
                  <a:pt x="676215" y="1568473"/>
                  <a:pt x="656105" y="1566864"/>
                </a:cubicBezTo>
                <a:cubicBezTo>
                  <a:pt x="577128" y="1560546"/>
                  <a:pt x="497845" y="1558951"/>
                  <a:pt x="418715" y="1554994"/>
                </a:cubicBezTo>
                <a:cubicBezTo>
                  <a:pt x="402889" y="1551037"/>
                  <a:pt x="387327" y="1545806"/>
                  <a:pt x="371236" y="1543124"/>
                </a:cubicBezTo>
                <a:cubicBezTo>
                  <a:pt x="237027" y="1520755"/>
                  <a:pt x="317068" y="1544852"/>
                  <a:pt x="240671" y="1519383"/>
                </a:cubicBezTo>
                <a:cubicBezTo>
                  <a:pt x="213642" y="1438289"/>
                  <a:pt x="253981" y="1519863"/>
                  <a:pt x="181324" y="1495643"/>
                </a:cubicBezTo>
                <a:cubicBezTo>
                  <a:pt x="167790" y="1491132"/>
                  <a:pt x="166497" y="1471173"/>
                  <a:pt x="157585" y="1460033"/>
                </a:cubicBezTo>
                <a:cubicBezTo>
                  <a:pt x="150594" y="1451294"/>
                  <a:pt x="141758" y="1444206"/>
                  <a:pt x="133845" y="1436292"/>
                </a:cubicBezTo>
                <a:lnTo>
                  <a:pt x="110106" y="1365071"/>
                </a:lnTo>
                <a:cubicBezTo>
                  <a:pt x="106150" y="1353201"/>
                  <a:pt x="107084" y="1338309"/>
                  <a:pt x="98237" y="1329461"/>
                </a:cubicBezTo>
                <a:lnTo>
                  <a:pt x="74498" y="1305720"/>
                </a:lnTo>
                <a:cubicBezTo>
                  <a:pt x="78454" y="1270109"/>
                  <a:pt x="86367" y="1234718"/>
                  <a:pt x="86367" y="1198888"/>
                </a:cubicBezTo>
                <a:cubicBezTo>
                  <a:pt x="86367" y="1178713"/>
                  <a:pt x="90638" y="1151643"/>
                  <a:pt x="74498" y="1139538"/>
                </a:cubicBezTo>
                <a:cubicBezTo>
                  <a:pt x="63086" y="1130978"/>
                  <a:pt x="50759" y="1155365"/>
                  <a:pt x="38889" y="1163278"/>
                </a:cubicBezTo>
                <a:cubicBezTo>
                  <a:pt x="41946" y="1154106"/>
                  <a:pt x="65941" y="1085156"/>
                  <a:pt x="62628" y="1080187"/>
                </a:cubicBezTo>
                <a:cubicBezTo>
                  <a:pt x="55688" y="1069777"/>
                  <a:pt x="38889" y="1088100"/>
                  <a:pt x="27020" y="1092057"/>
                </a:cubicBezTo>
                <a:cubicBezTo>
                  <a:pt x="44739" y="1074336"/>
                  <a:pt x="76352" y="1033941"/>
                  <a:pt x="110106" y="1056446"/>
                </a:cubicBezTo>
                <a:cubicBezTo>
                  <a:pt x="121976" y="1064360"/>
                  <a:pt x="79987" y="1079297"/>
                  <a:pt x="86367" y="1092057"/>
                </a:cubicBezTo>
                <a:cubicBezTo>
                  <a:pt x="91962" y="1103248"/>
                  <a:pt x="110106" y="1084144"/>
                  <a:pt x="121976" y="1080187"/>
                </a:cubicBezTo>
                <a:cubicBezTo>
                  <a:pt x="114063" y="1072273"/>
                  <a:pt x="108854" y="1052907"/>
                  <a:pt x="98237" y="1056446"/>
                </a:cubicBezTo>
                <a:cubicBezTo>
                  <a:pt x="86367" y="1060403"/>
                  <a:pt x="73855" y="1092057"/>
                  <a:pt x="86367" y="1092057"/>
                </a:cubicBezTo>
                <a:cubicBezTo>
                  <a:pt x="100633" y="1092057"/>
                  <a:pt x="103726" y="1069206"/>
                  <a:pt x="110106" y="1056446"/>
                </a:cubicBezTo>
                <a:cubicBezTo>
                  <a:pt x="112608" y="1051441"/>
                  <a:pt x="102193" y="1064359"/>
                  <a:pt x="98237" y="1068316"/>
                </a:cubicBezTo>
                <a:cubicBezTo>
                  <a:pt x="94280" y="1088100"/>
                  <a:pt x="77345" y="1109621"/>
                  <a:pt x="86367" y="1127667"/>
                </a:cubicBezTo>
                <a:cubicBezTo>
                  <a:pt x="92746" y="1140427"/>
                  <a:pt x="103726" y="1104817"/>
                  <a:pt x="110106" y="1092057"/>
                </a:cubicBezTo>
                <a:cubicBezTo>
                  <a:pt x="137385" y="1037497"/>
                  <a:pt x="107029" y="1071394"/>
                  <a:pt x="133845" y="1044576"/>
                </a:cubicBezTo>
                <a:cubicBezTo>
                  <a:pt x="90532" y="1050764"/>
                  <a:pt x="0" y="1075891"/>
                  <a:pt x="86367" y="1032706"/>
                </a:cubicBezTo>
                <a:cubicBezTo>
                  <a:pt x="91372" y="1030204"/>
                  <a:pt x="78454" y="1040619"/>
                  <a:pt x="74498" y="1044576"/>
                </a:cubicBezTo>
              </a:path>
            </a:pathLst>
          </a:custGeom>
          <a:solidFill>
            <a:srgbClr val="845F2F"/>
          </a:solidFill>
          <a:ln>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pic>
        <p:nvPicPr>
          <p:cNvPr id="10" name="Picture 9"/>
          <p:cNvPicPr>
            <a:picLocks noChangeAspect="1"/>
          </p:cNvPicPr>
          <p:nvPr/>
        </p:nvPicPr>
        <p:blipFill>
          <a:blip r:embed="rId2"/>
          <a:stretch>
            <a:fillRect/>
          </a:stretch>
        </p:blipFill>
        <p:spPr>
          <a:xfrm flipH="1">
            <a:off x="3677309" y="4225786"/>
            <a:ext cx="651162" cy="1260614"/>
          </a:xfrm>
          <a:prstGeom prst="ellipse">
            <a:avLst/>
          </a:prstGeom>
          <a:ln>
            <a:noFill/>
          </a:ln>
          <a:effectLst>
            <a:softEdge rad="112500"/>
          </a:effectLst>
        </p:spPr>
      </p:pic>
      <p:sp>
        <p:nvSpPr>
          <p:cNvPr id="11" name="Freeform 10"/>
          <p:cNvSpPr/>
          <p:nvPr/>
        </p:nvSpPr>
        <p:spPr>
          <a:xfrm>
            <a:off x="7354888" y="4940300"/>
            <a:ext cx="992187" cy="354013"/>
          </a:xfrm>
          <a:custGeom>
            <a:avLst/>
            <a:gdLst>
              <a:gd name="connsiteX0" fmla="*/ 62628 w 2779350"/>
              <a:gd name="connsiteY0" fmla="*/ 1139538 h 1614345"/>
              <a:gd name="connsiteX1" fmla="*/ 50759 w 2779350"/>
              <a:gd name="connsiteY1" fmla="*/ 1103927 h 1614345"/>
              <a:gd name="connsiteX2" fmla="*/ 27020 w 2779350"/>
              <a:gd name="connsiteY2" fmla="*/ 1056446 h 1614345"/>
              <a:gd name="connsiteX3" fmla="*/ 15150 w 2779350"/>
              <a:gd name="connsiteY3" fmla="*/ 914004 h 1614345"/>
              <a:gd name="connsiteX4" fmla="*/ 3280 w 2779350"/>
              <a:gd name="connsiteY4" fmla="*/ 819043 h 1614345"/>
              <a:gd name="connsiteX5" fmla="*/ 15150 w 2779350"/>
              <a:gd name="connsiteY5" fmla="*/ 783432 h 1614345"/>
              <a:gd name="connsiteX6" fmla="*/ 27020 w 2779350"/>
              <a:gd name="connsiteY6" fmla="*/ 735951 h 1614345"/>
              <a:gd name="connsiteX7" fmla="*/ 110106 w 2779350"/>
              <a:gd name="connsiteY7" fmla="*/ 676600 h 1614345"/>
              <a:gd name="connsiteX8" fmla="*/ 205063 w 2779350"/>
              <a:gd name="connsiteY8" fmla="*/ 652860 h 1614345"/>
              <a:gd name="connsiteX9" fmla="*/ 240671 w 2779350"/>
              <a:gd name="connsiteY9" fmla="*/ 640990 h 1614345"/>
              <a:gd name="connsiteX10" fmla="*/ 323758 w 2779350"/>
              <a:gd name="connsiteY10" fmla="*/ 664730 h 1614345"/>
              <a:gd name="connsiteX11" fmla="*/ 335628 w 2779350"/>
              <a:gd name="connsiteY11" fmla="*/ 510418 h 1614345"/>
              <a:gd name="connsiteX12" fmla="*/ 371236 w 2779350"/>
              <a:gd name="connsiteY12" fmla="*/ 427326 h 1614345"/>
              <a:gd name="connsiteX13" fmla="*/ 454323 w 2779350"/>
              <a:gd name="connsiteY13" fmla="*/ 344235 h 1614345"/>
              <a:gd name="connsiteX14" fmla="*/ 596758 w 2779350"/>
              <a:gd name="connsiteY14" fmla="*/ 356105 h 1614345"/>
              <a:gd name="connsiteX15" fmla="*/ 573019 w 2779350"/>
              <a:gd name="connsiteY15" fmla="*/ 379846 h 1614345"/>
              <a:gd name="connsiteX16" fmla="*/ 561149 w 2779350"/>
              <a:gd name="connsiteY16" fmla="*/ 344235 h 1614345"/>
              <a:gd name="connsiteX17" fmla="*/ 573019 w 2779350"/>
              <a:gd name="connsiteY17" fmla="*/ 308625 h 1614345"/>
              <a:gd name="connsiteX18" fmla="*/ 596758 w 2779350"/>
              <a:gd name="connsiteY18" fmla="*/ 284884 h 1614345"/>
              <a:gd name="connsiteX19" fmla="*/ 632366 w 2779350"/>
              <a:gd name="connsiteY19" fmla="*/ 237403 h 1614345"/>
              <a:gd name="connsiteX20" fmla="*/ 679845 w 2779350"/>
              <a:gd name="connsiteY20" fmla="*/ 189923 h 1614345"/>
              <a:gd name="connsiteX21" fmla="*/ 739192 w 2779350"/>
              <a:gd name="connsiteY21" fmla="*/ 178052 h 1614345"/>
              <a:gd name="connsiteX22" fmla="*/ 822279 w 2779350"/>
              <a:gd name="connsiteY22" fmla="*/ 189923 h 1614345"/>
              <a:gd name="connsiteX23" fmla="*/ 857888 w 2779350"/>
              <a:gd name="connsiteY23" fmla="*/ 201793 h 1614345"/>
              <a:gd name="connsiteX24" fmla="*/ 881627 w 2779350"/>
              <a:gd name="connsiteY24" fmla="*/ 237403 h 1614345"/>
              <a:gd name="connsiteX25" fmla="*/ 905366 w 2779350"/>
              <a:gd name="connsiteY25" fmla="*/ 261144 h 1614345"/>
              <a:gd name="connsiteX26" fmla="*/ 929105 w 2779350"/>
              <a:gd name="connsiteY26" fmla="*/ 225533 h 1614345"/>
              <a:gd name="connsiteX27" fmla="*/ 940974 w 2779350"/>
              <a:gd name="connsiteY27" fmla="*/ 189923 h 1614345"/>
              <a:gd name="connsiteX28" fmla="*/ 1012192 w 2779350"/>
              <a:gd name="connsiteY28" fmla="*/ 94961 h 1614345"/>
              <a:gd name="connsiteX29" fmla="*/ 1035931 w 2779350"/>
              <a:gd name="connsiteY29" fmla="*/ 59351 h 1614345"/>
              <a:gd name="connsiteX30" fmla="*/ 1095279 w 2779350"/>
              <a:gd name="connsiteY30" fmla="*/ 11870 h 1614345"/>
              <a:gd name="connsiteX31" fmla="*/ 1130887 w 2779350"/>
              <a:gd name="connsiteY31" fmla="*/ 0 h 1614345"/>
              <a:gd name="connsiteX32" fmla="*/ 1261452 w 2779350"/>
              <a:gd name="connsiteY32" fmla="*/ 23740 h 1614345"/>
              <a:gd name="connsiteX33" fmla="*/ 1297061 w 2779350"/>
              <a:gd name="connsiteY33" fmla="*/ 59351 h 1614345"/>
              <a:gd name="connsiteX34" fmla="*/ 1332669 w 2779350"/>
              <a:gd name="connsiteY34" fmla="*/ 71221 h 1614345"/>
              <a:gd name="connsiteX35" fmla="*/ 1392017 w 2779350"/>
              <a:gd name="connsiteY35" fmla="*/ 118702 h 1614345"/>
              <a:gd name="connsiteX36" fmla="*/ 1427626 w 2779350"/>
              <a:gd name="connsiteY36" fmla="*/ 130572 h 1614345"/>
              <a:gd name="connsiteX37" fmla="*/ 1558191 w 2779350"/>
              <a:gd name="connsiteY37" fmla="*/ 106831 h 1614345"/>
              <a:gd name="connsiteX38" fmla="*/ 1629408 w 2779350"/>
              <a:gd name="connsiteY38" fmla="*/ 59351 h 1614345"/>
              <a:gd name="connsiteX39" fmla="*/ 1665017 w 2779350"/>
              <a:gd name="connsiteY39" fmla="*/ 35610 h 1614345"/>
              <a:gd name="connsiteX40" fmla="*/ 1688756 w 2779350"/>
              <a:gd name="connsiteY40" fmla="*/ 59351 h 1614345"/>
              <a:gd name="connsiteX41" fmla="*/ 1688756 w 2779350"/>
              <a:gd name="connsiteY41" fmla="*/ 130572 h 1614345"/>
              <a:gd name="connsiteX42" fmla="*/ 1724364 w 2779350"/>
              <a:gd name="connsiteY42" fmla="*/ 142442 h 1614345"/>
              <a:gd name="connsiteX43" fmla="*/ 1866799 w 2779350"/>
              <a:gd name="connsiteY43" fmla="*/ 166182 h 1614345"/>
              <a:gd name="connsiteX44" fmla="*/ 1890538 w 2779350"/>
              <a:gd name="connsiteY44" fmla="*/ 189923 h 1614345"/>
              <a:gd name="connsiteX45" fmla="*/ 1973625 w 2779350"/>
              <a:gd name="connsiteY45" fmla="*/ 201793 h 1614345"/>
              <a:gd name="connsiteX46" fmla="*/ 2009233 w 2779350"/>
              <a:gd name="connsiteY46" fmla="*/ 213663 h 1614345"/>
              <a:gd name="connsiteX47" fmla="*/ 2032973 w 2779350"/>
              <a:gd name="connsiteY47" fmla="*/ 284884 h 1614345"/>
              <a:gd name="connsiteX48" fmla="*/ 2127929 w 2779350"/>
              <a:gd name="connsiteY48" fmla="*/ 308625 h 1614345"/>
              <a:gd name="connsiteX49" fmla="*/ 2163538 w 2779350"/>
              <a:gd name="connsiteY49" fmla="*/ 332365 h 1614345"/>
              <a:gd name="connsiteX50" fmla="*/ 2246624 w 2779350"/>
              <a:gd name="connsiteY50" fmla="*/ 356105 h 1614345"/>
              <a:gd name="connsiteX51" fmla="*/ 2258494 w 2779350"/>
              <a:gd name="connsiteY51" fmla="*/ 403586 h 1614345"/>
              <a:gd name="connsiteX52" fmla="*/ 2341581 w 2779350"/>
              <a:gd name="connsiteY52" fmla="*/ 403586 h 1614345"/>
              <a:gd name="connsiteX53" fmla="*/ 2377189 w 2779350"/>
              <a:gd name="connsiteY53" fmla="*/ 379846 h 1614345"/>
              <a:gd name="connsiteX54" fmla="*/ 2472146 w 2779350"/>
              <a:gd name="connsiteY54" fmla="*/ 403586 h 1614345"/>
              <a:gd name="connsiteX55" fmla="*/ 2507754 w 2779350"/>
              <a:gd name="connsiteY55" fmla="*/ 439197 h 1614345"/>
              <a:gd name="connsiteX56" fmla="*/ 2519624 w 2779350"/>
              <a:gd name="connsiteY56" fmla="*/ 486677 h 1614345"/>
              <a:gd name="connsiteX57" fmla="*/ 2495885 w 2779350"/>
              <a:gd name="connsiteY57" fmla="*/ 569769 h 1614345"/>
              <a:gd name="connsiteX58" fmla="*/ 2578972 w 2779350"/>
              <a:gd name="connsiteY58" fmla="*/ 605379 h 1614345"/>
              <a:gd name="connsiteX59" fmla="*/ 2650189 w 2779350"/>
              <a:gd name="connsiteY59" fmla="*/ 617249 h 1614345"/>
              <a:gd name="connsiteX60" fmla="*/ 2673928 w 2779350"/>
              <a:gd name="connsiteY60" fmla="*/ 640990 h 1614345"/>
              <a:gd name="connsiteX61" fmla="*/ 2662058 w 2779350"/>
              <a:gd name="connsiteY61" fmla="*/ 712211 h 1614345"/>
              <a:gd name="connsiteX62" fmla="*/ 2638319 w 2779350"/>
              <a:gd name="connsiteY62" fmla="*/ 854653 h 1614345"/>
              <a:gd name="connsiteX63" fmla="*/ 2650189 w 2779350"/>
              <a:gd name="connsiteY63" fmla="*/ 997095 h 1614345"/>
              <a:gd name="connsiteX64" fmla="*/ 2662058 w 2779350"/>
              <a:gd name="connsiteY64" fmla="*/ 1032706 h 1614345"/>
              <a:gd name="connsiteX65" fmla="*/ 2697667 w 2779350"/>
              <a:gd name="connsiteY65" fmla="*/ 1056446 h 1614345"/>
              <a:gd name="connsiteX66" fmla="*/ 2721406 w 2779350"/>
              <a:gd name="connsiteY66" fmla="*/ 1080187 h 1614345"/>
              <a:gd name="connsiteX67" fmla="*/ 2733276 w 2779350"/>
              <a:gd name="connsiteY67" fmla="*/ 1115797 h 1614345"/>
              <a:gd name="connsiteX68" fmla="*/ 2768884 w 2779350"/>
              <a:gd name="connsiteY68" fmla="*/ 1139538 h 1614345"/>
              <a:gd name="connsiteX69" fmla="*/ 2733276 w 2779350"/>
              <a:gd name="connsiteY69" fmla="*/ 1222629 h 1614345"/>
              <a:gd name="connsiteX70" fmla="*/ 2709537 w 2779350"/>
              <a:gd name="connsiteY70" fmla="*/ 1293850 h 1614345"/>
              <a:gd name="connsiteX71" fmla="*/ 2697667 w 2779350"/>
              <a:gd name="connsiteY71" fmla="*/ 1376941 h 1614345"/>
              <a:gd name="connsiteX72" fmla="*/ 2650189 w 2779350"/>
              <a:gd name="connsiteY72" fmla="*/ 1436292 h 1614345"/>
              <a:gd name="connsiteX73" fmla="*/ 2685797 w 2779350"/>
              <a:gd name="connsiteY73" fmla="*/ 1424422 h 1614345"/>
              <a:gd name="connsiteX74" fmla="*/ 2745145 w 2779350"/>
              <a:gd name="connsiteY74" fmla="*/ 1436292 h 1614345"/>
              <a:gd name="connsiteX75" fmla="*/ 2697667 w 2779350"/>
              <a:gd name="connsiteY75" fmla="*/ 1495643 h 1614345"/>
              <a:gd name="connsiteX76" fmla="*/ 2673928 w 2779350"/>
              <a:gd name="connsiteY76" fmla="*/ 1531254 h 1614345"/>
              <a:gd name="connsiteX77" fmla="*/ 2638319 w 2779350"/>
              <a:gd name="connsiteY77" fmla="*/ 1543124 h 1614345"/>
              <a:gd name="connsiteX78" fmla="*/ 2519624 w 2779350"/>
              <a:gd name="connsiteY78" fmla="*/ 1554994 h 1614345"/>
              <a:gd name="connsiteX79" fmla="*/ 2424667 w 2779350"/>
              <a:gd name="connsiteY79" fmla="*/ 1590605 h 1614345"/>
              <a:gd name="connsiteX80" fmla="*/ 2341581 w 2779350"/>
              <a:gd name="connsiteY80" fmla="*/ 1614345 h 1614345"/>
              <a:gd name="connsiteX81" fmla="*/ 2068581 w 2779350"/>
              <a:gd name="connsiteY81" fmla="*/ 1590605 h 1614345"/>
              <a:gd name="connsiteX82" fmla="*/ 1807451 w 2779350"/>
              <a:gd name="connsiteY82" fmla="*/ 1566864 h 1614345"/>
              <a:gd name="connsiteX83" fmla="*/ 1748103 w 2779350"/>
              <a:gd name="connsiteY83" fmla="*/ 1578734 h 1614345"/>
              <a:gd name="connsiteX84" fmla="*/ 1439495 w 2779350"/>
              <a:gd name="connsiteY84" fmla="*/ 1602475 h 1614345"/>
              <a:gd name="connsiteX85" fmla="*/ 1392017 w 2779350"/>
              <a:gd name="connsiteY85" fmla="*/ 1590605 h 1614345"/>
              <a:gd name="connsiteX86" fmla="*/ 893496 w 2779350"/>
              <a:gd name="connsiteY86" fmla="*/ 1590605 h 1614345"/>
              <a:gd name="connsiteX87" fmla="*/ 715453 w 2779350"/>
              <a:gd name="connsiteY87" fmla="*/ 1578734 h 1614345"/>
              <a:gd name="connsiteX88" fmla="*/ 656105 w 2779350"/>
              <a:gd name="connsiteY88" fmla="*/ 1566864 h 1614345"/>
              <a:gd name="connsiteX89" fmla="*/ 418715 w 2779350"/>
              <a:gd name="connsiteY89" fmla="*/ 1554994 h 1614345"/>
              <a:gd name="connsiteX90" fmla="*/ 371236 w 2779350"/>
              <a:gd name="connsiteY90" fmla="*/ 1543124 h 1614345"/>
              <a:gd name="connsiteX91" fmla="*/ 240671 w 2779350"/>
              <a:gd name="connsiteY91" fmla="*/ 1519383 h 1614345"/>
              <a:gd name="connsiteX92" fmla="*/ 181324 w 2779350"/>
              <a:gd name="connsiteY92" fmla="*/ 1495643 h 1614345"/>
              <a:gd name="connsiteX93" fmla="*/ 157585 w 2779350"/>
              <a:gd name="connsiteY93" fmla="*/ 1460033 h 1614345"/>
              <a:gd name="connsiteX94" fmla="*/ 133845 w 2779350"/>
              <a:gd name="connsiteY94" fmla="*/ 1436292 h 1614345"/>
              <a:gd name="connsiteX95" fmla="*/ 110106 w 2779350"/>
              <a:gd name="connsiteY95" fmla="*/ 1365071 h 1614345"/>
              <a:gd name="connsiteX96" fmla="*/ 98237 w 2779350"/>
              <a:gd name="connsiteY96" fmla="*/ 1329461 h 1614345"/>
              <a:gd name="connsiteX97" fmla="*/ 74498 w 2779350"/>
              <a:gd name="connsiteY97" fmla="*/ 1305720 h 1614345"/>
              <a:gd name="connsiteX98" fmla="*/ 86367 w 2779350"/>
              <a:gd name="connsiteY98" fmla="*/ 1198888 h 1614345"/>
              <a:gd name="connsiteX99" fmla="*/ 74498 w 2779350"/>
              <a:gd name="connsiteY99" fmla="*/ 1139538 h 1614345"/>
              <a:gd name="connsiteX100" fmla="*/ 38889 w 2779350"/>
              <a:gd name="connsiteY100" fmla="*/ 1163278 h 1614345"/>
              <a:gd name="connsiteX101" fmla="*/ 62628 w 2779350"/>
              <a:gd name="connsiteY101" fmla="*/ 1080187 h 1614345"/>
              <a:gd name="connsiteX102" fmla="*/ 27020 w 2779350"/>
              <a:gd name="connsiteY102" fmla="*/ 1092057 h 1614345"/>
              <a:gd name="connsiteX103" fmla="*/ 110106 w 2779350"/>
              <a:gd name="connsiteY103" fmla="*/ 1056446 h 1614345"/>
              <a:gd name="connsiteX104" fmla="*/ 86367 w 2779350"/>
              <a:gd name="connsiteY104" fmla="*/ 1092057 h 1614345"/>
              <a:gd name="connsiteX105" fmla="*/ 121976 w 2779350"/>
              <a:gd name="connsiteY105" fmla="*/ 1080187 h 1614345"/>
              <a:gd name="connsiteX106" fmla="*/ 98237 w 2779350"/>
              <a:gd name="connsiteY106" fmla="*/ 1056446 h 1614345"/>
              <a:gd name="connsiteX107" fmla="*/ 86367 w 2779350"/>
              <a:gd name="connsiteY107" fmla="*/ 1092057 h 1614345"/>
              <a:gd name="connsiteX108" fmla="*/ 110106 w 2779350"/>
              <a:gd name="connsiteY108" fmla="*/ 1056446 h 1614345"/>
              <a:gd name="connsiteX109" fmla="*/ 98237 w 2779350"/>
              <a:gd name="connsiteY109" fmla="*/ 1068316 h 1614345"/>
              <a:gd name="connsiteX110" fmla="*/ 86367 w 2779350"/>
              <a:gd name="connsiteY110" fmla="*/ 1127667 h 1614345"/>
              <a:gd name="connsiteX111" fmla="*/ 110106 w 2779350"/>
              <a:gd name="connsiteY111" fmla="*/ 1092057 h 1614345"/>
              <a:gd name="connsiteX112" fmla="*/ 133845 w 2779350"/>
              <a:gd name="connsiteY112" fmla="*/ 1044576 h 1614345"/>
              <a:gd name="connsiteX113" fmla="*/ 86367 w 2779350"/>
              <a:gd name="connsiteY113" fmla="*/ 1032706 h 1614345"/>
              <a:gd name="connsiteX114" fmla="*/ 74498 w 2779350"/>
              <a:gd name="connsiteY114" fmla="*/ 1044576 h 16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79350" h="1614345">
                <a:moveTo>
                  <a:pt x="62628" y="1139538"/>
                </a:moveTo>
                <a:cubicBezTo>
                  <a:pt x="58672" y="1127668"/>
                  <a:pt x="55687" y="1115428"/>
                  <a:pt x="50759" y="1103927"/>
                </a:cubicBezTo>
                <a:cubicBezTo>
                  <a:pt x="43789" y="1087663"/>
                  <a:pt x="30281" y="1073838"/>
                  <a:pt x="27020" y="1056446"/>
                </a:cubicBezTo>
                <a:cubicBezTo>
                  <a:pt x="18240" y="1009617"/>
                  <a:pt x="19891" y="961413"/>
                  <a:pt x="15150" y="914004"/>
                </a:cubicBezTo>
                <a:cubicBezTo>
                  <a:pt x="11976" y="882262"/>
                  <a:pt x="7237" y="850697"/>
                  <a:pt x="3280" y="819043"/>
                </a:cubicBezTo>
                <a:cubicBezTo>
                  <a:pt x="7237" y="807173"/>
                  <a:pt x="11713" y="795463"/>
                  <a:pt x="15150" y="783432"/>
                </a:cubicBezTo>
                <a:cubicBezTo>
                  <a:pt x="19632" y="767746"/>
                  <a:pt x="18926" y="750116"/>
                  <a:pt x="27020" y="735951"/>
                </a:cubicBezTo>
                <a:cubicBezTo>
                  <a:pt x="42689" y="708528"/>
                  <a:pt x="81820" y="686029"/>
                  <a:pt x="110106" y="676600"/>
                </a:cubicBezTo>
                <a:cubicBezTo>
                  <a:pt x="141058" y="666282"/>
                  <a:pt x="174111" y="663178"/>
                  <a:pt x="205063" y="652860"/>
                </a:cubicBezTo>
                <a:lnTo>
                  <a:pt x="240671" y="640990"/>
                </a:lnTo>
                <a:cubicBezTo>
                  <a:pt x="247426" y="643242"/>
                  <a:pt x="321941" y="669092"/>
                  <a:pt x="323758" y="664730"/>
                </a:cubicBezTo>
                <a:cubicBezTo>
                  <a:pt x="343599" y="617109"/>
                  <a:pt x="329230" y="561609"/>
                  <a:pt x="335628" y="510418"/>
                </a:cubicBezTo>
                <a:cubicBezTo>
                  <a:pt x="338213" y="489734"/>
                  <a:pt x="362943" y="441148"/>
                  <a:pt x="371236" y="427326"/>
                </a:cubicBezTo>
                <a:cubicBezTo>
                  <a:pt x="418852" y="347963"/>
                  <a:pt x="394630" y="364134"/>
                  <a:pt x="454323" y="344235"/>
                </a:cubicBezTo>
                <a:cubicBezTo>
                  <a:pt x="501801" y="348192"/>
                  <a:pt x="551125" y="342414"/>
                  <a:pt x="596758" y="356105"/>
                </a:cubicBezTo>
                <a:cubicBezTo>
                  <a:pt x="607477" y="359321"/>
                  <a:pt x="583636" y="383385"/>
                  <a:pt x="573019" y="379846"/>
                </a:cubicBezTo>
                <a:cubicBezTo>
                  <a:pt x="561149" y="375889"/>
                  <a:pt x="565106" y="356105"/>
                  <a:pt x="561149" y="344235"/>
                </a:cubicBezTo>
                <a:cubicBezTo>
                  <a:pt x="565106" y="332365"/>
                  <a:pt x="566582" y="319354"/>
                  <a:pt x="573019" y="308625"/>
                </a:cubicBezTo>
                <a:cubicBezTo>
                  <a:pt x="578777" y="299029"/>
                  <a:pt x="589594" y="293482"/>
                  <a:pt x="596758" y="284884"/>
                </a:cubicBezTo>
                <a:cubicBezTo>
                  <a:pt x="609422" y="269686"/>
                  <a:pt x="619339" y="252292"/>
                  <a:pt x="632366" y="237403"/>
                </a:cubicBezTo>
                <a:cubicBezTo>
                  <a:pt x="647104" y="220558"/>
                  <a:pt x="660280" y="200793"/>
                  <a:pt x="679845" y="189923"/>
                </a:cubicBezTo>
                <a:cubicBezTo>
                  <a:pt x="697480" y="180125"/>
                  <a:pt x="719410" y="182009"/>
                  <a:pt x="739192" y="178052"/>
                </a:cubicBezTo>
                <a:cubicBezTo>
                  <a:pt x="766888" y="182009"/>
                  <a:pt x="794845" y="184436"/>
                  <a:pt x="822279" y="189923"/>
                </a:cubicBezTo>
                <a:cubicBezTo>
                  <a:pt x="834548" y="192377"/>
                  <a:pt x="848118" y="193977"/>
                  <a:pt x="857888" y="201793"/>
                </a:cubicBezTo>
                <a:cubicBezTo>
                  <a:pt x="869028" y="210705"/>
                  <a:pt x="872716" y="226263"/>
                  <a:pt x="881627" y="237403"/>
                </a:cubicBezTo>
                <a:cubicBezTo>
                  <a:pt x="888618" y="246142"/>
                  <a:pt x="897453" y="253230"/>
                  <a:pt x="905366" y="261144"/>
                </a:cubicBezTo>
                <a:cubicBezTo>
                  <a:pt x="913279" y="249274"/>
                  <a:pt x="922725" y="238293"/>
                  <a:pt x="929105" y="225533"/>
                </a:cubicBezTo>
                <a:cubicBezTo>
                  <a:pt x="934700" y="214342"/>
                  <a:pt x="934898" y="200861"/>
                  <a:pt x="940974" y="189923"/>
                </a:cubicBezTo>
                <a:cubicBezTo>
                  <a:pt x="1016262" y="54398"/>
                  <a:pt x="959806" y="160448"/>
                  <a:pt x="1012192" y="94961"/>
                </a:cubicBezTo>
                <a:cubicBezTo>
                  <a:pt x="1021103" y="83821"/>
                  <a:pt x="1027020" y="70491"/>
                  <a:pt x="1035931" y="59351"/>
                </a:cubicBezTo>
                <a:cubicBezTo>
                  <a:pt x="1050653" y="40948"/>
                  <a:pt x="1074711" y="22154"/>
                  <a:pt x="1095279" y="11870"/>
                </a:cubicBezTo>
                <a:cubicBezTo>
                  <a:pt x="1106469" y="6275"/>
                  <a:pt x="1119018" y="3957"/>
                  <a:pt x="1130887" y="0"/>
                </a:cubicBezTo>
                <a:cubicBezTo>
                  <a:pt x="1134912" y="503"/>
                  <a:pt x="1236118" y="6849"/>
                  <a:pt x="1261452" y="23740"/>
                </a:cubicBezTo>
                <a:cubicBezTo>
                  <a:pt x="1275419" y="33052"/>
                  <a:pt x="1283094" y="50039"/>
                  <a:pt x="1297061" y="59351"/>
                </a:cubicBezTo>
                <a:cubicBezTo>
                  <a:pt x="1307471" y="66291"/>
                  <a:pt x="1321479" y="65626"/>
                  <a:pt x="1332669" y="71221"/>
                </a:cubicBezTo>
                <a:cubicBezTo>
                  <a:pt x="1475204" y="142491"/>
                  <a:pt x="1281615" y="52457"/>
                  <a:pt x="1392017" y="118702"/>
                </a:cubicBezTo>
                <a:cubicBezTo>
                  <a:pt x="1402746" y="125140"/>
                  <a:pt x="1415756" y="126615"/>
                  <a:pt x="1427626" y="130572"/>
                </a:cubicBezTo>
                <a:cubicBezTo>
                  <a:pt x="1448330" y="127984"/>
                  <a:pt x="1526315" y="124541"/>
                  <a:pt x="1558191" y="106831"/>
                </a:cubicBezTo>
                <a:cubicBezTo>
                  <a:pt x="1583131" y="92974"/>
                  <a:pt x="1605669" y="75178"/>
                  <a:pt x="1629408" y="59351"/>
                </a:cubicBezTo>
                <a:lnTo>
                  <a:pt x="1665017" y="35610"/>
                </a:lnTo>
                <a:cubicBezTo>
                  <a:pt x="1672930" y="43524"/>
                  <a:pt x="1686561" y="48377"/>
                  <a:pt x="1688756" y="59351"/>
                </a:cubicBezTo>
                <a:cubicBezTo>
                  <a:pt x="1696669" y="98920"/>
                  <a:pt x="1649189" y="91003"/>
                  <a:pt x="1688756" y="130572"/>
                </a:cubicBezTo>
                <a:cubicBezTo>
                  <a:pt x="1697603" y="139419"/>
                  <a:pt x="1712096" y="139988"/>
                  <a:pt x="1724364" y="142442"/>
                </a:cubicBezTo>
                <a:cubicBezTo>
                  <a:pt x="1771562" y="151882"/>
                  <a:pt x="1866799" y="166182"/>
                  <a:pt x="1866799" y="166182"/>
                </a:cubicBezTo>
                <a:cubicBezTo>
                  <a:pt x="1874712" y="174096"/>
                  <a:pt x="1879921" y="186384"/>
                  <a:pt x="1890538" y="189923"/>
                </a:cubicBezTo>
                <a:cubicBezTo>
                  <a:pt x="1917079" y="198771"/>
                  <a:pt x="1946191" y="196306"/>
                  <a:pt x="1973625" y="201793"/>
                </a:cubicBezTo>
                <a:cubicBezTo>
                  <a:pt x="1985893" y="204247"/>
                  <a:pt x="1997364" y="209706"/>
                  <a:pt x="2009233" y="213663"/>
                </a:cubicBezTo>
                <a:cubicBezTo>
                  <a:pt x="2017146" y="237403"/>
                  <a:pt x="2008696" y="278814"/>
                  <a:pt x="2032973" y="284884"/>
                </a:cubicBezTo>
                <a:lnTo>
                  <a:pt x="2127929" y="308625"/>
                </a:lnTo>
                <a:cubicBezTo>
                  <a:pt x="2139799" y="316538"/>
                  <a:pt x="2150778" y="325985"/>
                  <a:pt x="2163538" y="332365"/>
                </a:cubicBezTo>
                <a:cubicBezTo>
                  <a:pt x="2180567" y="340880"/>
                  <a:pt x="2231411" y="352302"/>
                  <a:pt x="2246624" y="356105"/>
                </a:cubicBezTo>
                <a:cubicBezTo>
                  <a:pt x="2250581" y="371932"/>
                  <a:pt x="2248303" y="390847"/>
                  <a:pt x="2258494" y="403586"/>
                </a:cubicBezTo>
                <a:cubicBezTo>
                  <a:pt x="2278360" y="428420"/>
                  <a:pt x="2322669" y="408314"/>
                  <a:pt x="2341581" y="403586"/>
                </a:cubicBezTo>
                <a:cubicBezTo>
                  <a:pt x="2353450" y="395673"/>
                  <a:pt x="2363034" y="381615"/>
                  <a:pt x="2377189" y="379846"/>
                </a:cubicBezTo>
                <a:cubicBezTo>
                  <a:pt x="2398023" y="377242"/>
                  <a:pt x="2448892" y="395835"/>
                  <a:pt x="2472146" y="403586"/>
                </a:cubicBezTo>
                <a:cubicBezTo>
                  <a:pt x="2484015" y="415456"/>
                  <a:pt x="2499426" y="424622"/>
                  <a:pt x="2507754" y="439197"/>
                </a:cubicBezTo>
                <a:cubicBezTo>
                  <a:pt x="2515848" y="453361"/>
                  <a:pt x="2519624" y="470363"/>
                  <a:pt x="2519624" y="486677"/>
                </a:cubicBezTo>
                <a:cubicBezTo>
                  <a:pt x="2519624" y="501578"/>
                  <a:pt x="2501481" y="552979"/>
                  <a:pt x="2495885" y="569769"/>
                </a:cubicBezTo>
                <a:cubicBezTo>
                  <a:pt x="2524916" y="584285"/>
                  <a:pt x="2547534" y="598393"/>
                  <a:pt x="2578972" y="605379"/>
                </a:cubicBezTo>
                <a:cubicBezTo>
                  <a:pt x="2602465" y="610600"/>
                  <a:pt x="2626450" y="613292"/>
                  <a:pt x="2650189" y="617249"/>
                </a:cubicBezTo>
                <a:cubicBezTo>
                  <a:pt x="2658102" y="625163"/>
                  <a:pt x="2672540" y="629885"/>
                  <a:pt x="2673928" y="640990"/>
                </a:cubicBezTo>
                <a:cubicBezTo>
                  <a:pt x="2676913" y="664872"/>
                  <a:pt x="2665717" y="688423"/>
                  <a:pt x="2662058" y="712211"/>
                </a:cubicBezTo>
                <a:cubicBezTo>
                  <a:pt x="2642427" y="839823"/>
                  <a:pt x="2659216" y="750165"/>
                  <a:pt x="2638319" y="854653"/>
                </a:cubicBezTo>
                <a:cubicBezTo>
                  <a:pt x="2642276" y="902134"/>
                  <a:pt x="2643892" y="949868"/>
                  <a:pt x="2650189" y="997095"/>
                </a:cubicBezTo>
                <a:cubicBezTo>
                  <a:pt x="2651843" y="1009498"/>
                  <a:pt x="2654242" y="1022935"/>
                  <a:pt x="2662058" y="1032706"/>
                </a:cubicBezTo>
                <a:cubicBezTo>
                  <a:pt x="2670969" y="1043846"/>
                  <a:pt x="2686528" y="1047534"/>
                  <a:pt x="2697667" y="1056446"/>
                </a:cubicBezTo>
                <a:cubicBezTo>
                  <a:pt x="2706406" y="1063437"/>
                  <a:pt x="2713493" y="1072273"/>
                  <a:pt x="2721406" y="1080187"/>
                </a:cubicBezTo>
                <a:cubicBezTo>
                  <a:pt x="2725363" y="1092057"/>
                  <a:pt x="2725460" y="1106026"/>
                  <a:pt x="2733276" y="1115797"/>
                </a:cubicBezTo>
                <a:cubicBezTo>
                  <a:pt x="2742187" y="1126937"/>
                  <a:pt x="2764373" y="1126004"/>
                  <a:pt x="2768884" y="1139538"/>
                </a:cubicBezTo>
                <a:cubicBezTo>
                  <a:pt x="2779350" y="1170938"/>
                  <a:pt x="2743507" y="1199609"/>
                  <a:pt x="2733276" y="1222629"/>
                </a:cubicBezTo>
                <a:cubicBezTo>
                  <a:pt x="2723113" y="1245497"/>
                  <a:pt x="2709537" y="1293850"/>
                  <a:pt x="2709537" y="1293850"/>
                </a:cubicBezTo>
                <a:cubicBezTo>
                  <a:pt x="2705580" y="1321547"/>
                  <a:pt x="2706514" y="1350398"/>
                  <a:pt x="2697667" y="1376941"/>
                </a:cubicBezTo>
                <a:cubicBezTo>
                  <a:pt x="2693816" y="1388496"/>
                  <a:pt x="2641926" y="1419764"/>
                  <a:pt x="2650189" y="1436292"/>
                </a:cubicBezTo>
                <a:cubicBezTo>
                  <a:pt x="2655784" y="1447483"/>
                  <a:pt x="2673928" y="1428379"/>
                  <a:pt x="2685797" y="1424422"/>
                </a:cubicBezTo>
                <a:cubicBezTo>
                  <a:pt x="2705580" y="1428379"/>
                  <a:pt x="2730880" y="1422026"/>
                  <a:pt x="2745145" y="1436292"/>
                </a:cubicBezTo>
                <a:cubicBezTo>
                  <a:pt x="2768079" y="1459227"/>
                  <a:pt x="2698864" y="1494845"/>
                  <a:pt x="2697667" y="1495643"/>
                </a:cubicBezTo>
                <a:cubicBezTo>
                  <a:pt x="2689754" y="1507513"/>
                  <a:pt x="2685068" y="1522342"/>
                  <a:pt x="2673928" y="1531254"/>
                </a:cubicBezTo>
                <a:cubicBezTo>
                  <a:pt x="2664158" y="1539070"/>
                  <a:pt x="2650685" y="1541221"/>
                  <a:pt x="2638319" y="1543124"/>
                </a:cubicBezTo>
                <a:cubicBezTo>
                  <a:pt x="2599019" y="1549170"/>
                  <a:pt x="2559189" y="1551037"/>
                  <a:pt x="2519624" y="1554994"/>
                </a:cubicBezTo>
                <a:cubicBezTo>
                  <a:pt x="2432091" y="1576878"/>
                  <a:pt x="2511564" y="1553361"/>
                  <a:pt x="2424667" y="1590605"/>
                </a:cubicBezTo>
                <a:cubicBezTo>
                  <a:pt x="2400828" y="1600822"/>
                  <a:pt x="2365674" y="1608322"/>
                  <a:pt x="2341581" y="1614345"/>
                </a:cubicBezTo>
                <a:cubicBezTo>
                  <a:pt x="2206779" y="1587384"/>
                  <a:pt x="2321865" y="1607492"/>
                  <a:pt x="2068581" y="1590605"/>
                </a:cubicBezTo>
                <a:cubicBezTo>
                  <a:pt x="1977585" y="1584538"/>
                  <a:pt x="1897552" y="1575874"/>
                  <a:pt x="1807451" y="1566864"/>
                </a:cubicBezTo>
                <a:cubicBezTo>
                  <a:pt x="1787668" y="1570821"/>
                  <a:pt x="1768075" y="1575881"/>
                  <a:pt x="1748103" y="1578734"/>
                </a:cubicBezTo>
                <a:cubicBezTo>
                  <a:pt x="1639954" y="1594185"/>
                  <a:pt x="1553599" y="1595763"/>
                  <a:pt x="1439495" y="1602475"/>
                </a:cubicBezTo>
                <a:cubicBezTo>
                  <a:pt x="1423669" y="1598518"/>
                  <a:pt x="1408305" y="1591510"/>
                  <a:pt x="1392017" y="1590605"/>
                </a:cubicBezTo>
                <a:cubicBezTo>
                  <a:pt x="1038001" y="1570936"/>
                  <a:pt x="1117656" y="1568186"/>
                  <a:pt x="893496" y="1590605"/>
                </a:cubicBezTo>
                <a:cubicBezTo>
                  <a:pt x="834148" y="1586648"/>
                  <a:pt x="774637" y="1584653"/>
                  <a:pt x="715453" y="1578734"/>
                </a:cubicBezTo>
                <a:cubicBezTo>
                  <a:pt x="695379" y="1576726"/>
                  <a:pt x="676215" y="1568473"/>
                  <a:pt x="656105" y="1566864"/>
                </a:cubicBezTo>
                <a:cubicBezTo>
                  <a:pt x="577128" y="1560546"/>
                  <a:pt x="497845" y="1558951"/>
                  <a:pt x="418715" y="1554994"/>
                </a:cubicBezTo>
                <a:cubicBezTo>
                  <a:pt x="402889" y="1551037"/>
                  <a:pt x="387327" y="1545806"/>
                  <a:pt x="371236" y="1543124"/>
                </a:cubicBezTo>
                <a:cubicBezTo>
                  <a:pt x="237027" y="1520755"/>
                  <a:pt x="317068" y="1544852"/>
                  <a:pt x="240671" y="1519383"/>
                </a:cubicBezTo>
                <a:cubicBezTo>
                  <a:pt x="213642" y="1438289"/>
                  <a:pt x="253981" y="1519863"/>
                  <a:pt x="181324" y="1495643"/>
                </a:cubicBezTo>
                <a:cubicBezTo>
                  <a:pt x="167790" y="1491132"/>
                  <a:pt x="166497" y="1471173"/>
                  <a:pt x="157585" y="1460033"/>
                </a:cubicBezTo>
                <a:cubicBezTo>
                  <a:pt x="150594" y="1451294"/>
                  <a:pt x="141758" y="1444206"/>
                  <a:pt x="133845" y="1436292"/>
                </a:cubicBezTo>
                <a:lnTo>
                  <a:pt x="110106" y="1365071"/>
                </a:lnTo>
                <a:cubicBezTo>
                  <a:pt x="106150" y="1353201"/>
                  <a:pt x="107084" y="1338309"/>
                  <a:pt x="98237" y="1329461"/>
                </a:cubicBezTo>
                <a:lnTo>
                  <a:pt x="74498" y="1305720"/>
                </a:lnTo>
                <a:cubicBezTo>
                  <a:pt x="78454" y="1270109"/>
                  <a:pt x="86367" y="1234718"/>
                  <a:pt x="86367" y="1198888"/>
                </a:cubicBezTo>
                <a:cubicBezTo>
                  <a:pt x="86367" y="1178713"/>
                  <a:pt x="90638" y="1151643"/>
                  <a:pt x="74498" y="1139538"/>
                </a:cubicBezTo>
                <a:cubicBezTo>
                  <a:pt x="63086" y="1130978"/>
                  <a:pt x="50759" y="1155365"/>
                  <a:pt x="38889" y="1163278"/>
                </a:cubicBezTo>
                <a:cubicBezTo>
                  <a:pt x="41946" y="1154106"/>
                  <a:pt x="65941" y="1085156"/>
                  <a:pt x="62628" y="1080187"/>
                </a:cubicBezTo>
                <a:cubicBezTo>
                  <a:pt x="55688" y="1069777"/>
                  <a:pt x="38889" y="1088100"/>
                  <a:pt x="27020" y="1092057"/>
                </a:cubicBezTo>
                <a:cubicBezTo>
                  <a:pt x="44739" y="1074336"/>
                  <a:pt x="76352" y="1033941"/>
                  <a:pt x="110106" y="1056446"/>
                </a:cubicBezTo>
                <a:cubicBezTo>
                  <a:pt x="121976" y="1064360"/>
                  <a:pt x="79987" y="1079297"/>
                  <a:pt x="86367" y="1092057"/>
                </a:cubicBezTo>
                <a:cubicBezTo>
                  <a:pt x="91962" y="1103248"/>
                  <a:pt x="110106" y="1084144"/>
                  <a:pt x="121976" y="1080187"/>
                </a:cubicBezTo>
                <a:cubicBezTo>
                  <a:pt x="114063" y="1072273"/>
                  <a:pt x="108854" y="1052907"/>
                  <a:pt x="98237" y="1056446"/>
                </a:cubicBezTo>
                <a:cubicBezTo>
                  <a:pt x="86367" y="1060403"/>
                  <a:pt x="73855" y="1092057"/>
                  <a:pt x="86367" y="1092057"/>
                </a:cubicBezTo>
                <a:cubicBezTo>
                  <a:pt x="100633" y="1092057"/>
                  <a:pt x="103726" y="1069206"/>
                  <a:pt x="110106" y="1056446"/>
                </a:cubicBezTo>
                <a:cubicBezTo>
                  <a:pt x="112608" y="1051441"/>
                  <a:pt x="102193" y="1064359"/>
                  <a:pt x="98237" y="1068316"/>
                </a:cubicBezTo>
                <a:cubicBezTo>
                  <a:pt x="94280" y="1088100"/>
                  <a:pt x="77345" y="1109621"/>
                  <a:pt x="86367" y="1127667"/>
                </a:cubicBezTo>
                <a:cubicBezTo>
                  <a:pt x="92746" y="1140427"/>
                  <a:pt x="103726" y="1104817"/>
                  <a:pt x="110106" y="1092057"/>
                </a:cubicBezTo>
                <a:cubicBezTo>
                  <a:pt x="137385" y="1037497"/>
                  <a:pt x="107029" y="1071394"/>
                  <a:pt x="133845" y="1044576"/>
                </a:cubicBezTo>
                <a:cubicBezTo>
                  <a:pt x="90532" y="1050764"/>
                  <a:pt x="0" y="1075891"/>
                  <a:pt x="86367" y="1032706"/>
                </a:cubicBezTo>
                <a:cubicBezTo>
                  <a:pt x="91372" y="1030204"/>
                  <a:pt x="78454" y="1040619"/>
                  <a:pt x="74498" y="1044576"/>
                </a:cubicBezTo>
              </a:path>
            </a:pathLst>
          </a:custGeom>
          <a:solidFill>
            <a:srgbClr val="845F2F"/>
          </a:solidFill>
          <a:ln>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52233" name="TextBox 11"/>
          <p:cNvSpPr txBox="1">
            <a:spLocks noChangeArrowheads="1"/>
          </p:cNvSpPr>
          <p:nvPr/>
        </p:nvSpPr>
        <p:spPr bwMode="auto">
          <a:xfrm>
            <a:off x="7354888" y="3657600"/>
            <a:ext cx="64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t>
            </a:r>
          </a:p>
        </p:txBody>
      </p:sp>
      <p:sp>
        <p:nvSpPr>
          <p:cNvPr id="13" name="Left Brace 12"/>
          <p:cNvSpPr/>
          <p:nvPr/>
        </p:nvSpPr>
        <p:spPr>
          <a:xfrm rot="16200000">
            <a:off x="1121569" y="5166519"/>
            <a:ext cx="304800" cy="1154112"/>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14" name="Left Brace 13"/>
          <p:cNvSpPr/>
          <p:nvPr/>
        </p:nvSpPr>
        <p:spPr>
          <a:xfrm rot="16200000">
            <a:off x="7719219" y="5268119"/>
            <a:ext cx="304800" cy="950912"/>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15" name="Left Brace 14"/>
          <p:cNvSpPr/>
          <p:nvPr/>
        </p:nvSpPr>
        <p:spPr>
          <a:xfrm rot="16200000">
            <a:off x="4472782" y="3004343"/>
            <a:ext cx="304800" cy="5484813"/>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52237" name="TextBox 15"/>
          <p:cNvSpPr txBox="1">
            <a:spLocks noChangeArrowheads="1"/>
          </p:cNvSpPr>
          <p:nvPr/>
        </p:nvSpPr>
        <p:spPr bwMode="auto">
          <a:xfrm>
            <a:off x="596900" y="5768975"/>
            <a:ext cx="1398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Gill Sans" charset="0"/>
                <a:cs typeface="Gill Sans" charset="0"/>
              </a:rPr>
              <a:t>lump stages</a:t>
            </a:r>
          </a:p>
        </p:txBody>
      </p:sp>
      <p:sp>
        <p:nvSpPr>
          <p:cNvPr id="52238" name="TextBox 16"/>
          <p:cNvSpPr txBox="1">
            <a:spLocks noChangeArrowheads="1"/>
          </p:cNvSpPr>
          <p:nvPr/>
        </p:nvSpPr>
        <p:spPr bwMode="auto">
          <a:xfrm>
            <a:off x="7100888" y="5768975"/>
            <a:ext cx="1428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Gill Sans" charset="0"/>
                <a:cs typeface="Gill Sans" charset="0"/>
              </a:rPr>
              <a:t>lump stages</a:t>
            </a:r>
          </a:p>
        </p:txBody>
      </p:sp>
      <p:sp>
        <p:nvSpPr>
          <p:cNvPr id="52239" name="TextBox 17"/>
          <p:cNvSpPr txBox="1">
            <a:spLocks noChangeArrowheads="1"/>
          </p:cNvSpPr>
          <p:nvPr/>
        </p:nvSpPr>
        <p:spPr bwMode="auto">
          <a:xfrm>
            <a:off x="3659188" y="5768975"/>
            <a:ext cx="190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Gill Sans" charset="0"/>
                <a:cs typeface="Gill Sans" charset="0"/>
              </a:rPr>
              <a:t>statue stages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Calibri" charset="0"/>
                <a:ea typeface="ＭＳ Ｐゴシック" charset="0"/>
                <a:cs typeface="ＭＳ Ｐゴシック" charset="0"/>
              </a:rPr>
              <a:t>Persons and Their Animals</a:t>
            </a:r>
          </a:p>
        </p:txBody>
      </p:sp>
      <p:sp>
        <p:nvSpPr>
          <p:cNvPr id="53250" name="Content Placeholder 2"/>
          <p:cNvSpPr>
            <a:spLocks noGrp="1"/>
          </p:cNvSpPr>
          <p:nvPr>
            <p:ph idx="1"/>
          </p:nvPr>
        </p:nvSpPr>
        <p:spPr>
          <a:xfrm>
            <a:off x="457200" y="1143000"/>
            <a:ext cx="8229600" cy="2898775"/>
          </a:xfrm>
        </p:spPr>
        <p:txBody>
          <a:bodyPr/>
          <a:lstStyle/>
          <a:p>
            <a:r>
              <a:rPr lang="en-US" sz="2000">
                <a:latin typeface="Calibri" charset="0"/>
                <a:ea typeface="ＭＳ Ｐゴシック" charset="0"/>
                <a:cs typeface="ＭＳ Ｐゴシック" charset="0"/>
              </a:rPr>
              <a:t>There are </a:t>
            </a:r>
            <a:r>
              <a:rPr lang="en-US" sz="2000" i="1">
                <a:latin typeface="Calibri" charset="0"/>
                <a:ea typeface="ＭＳ Ｐゴシック" charset="0"/>
                <a:cs typeface="ＭＳ Ｐゴシック" charset="0"/>
              </a:rPr>
              <a:t>lots</a:t>
            </a:r>
            <a:r>
              <a:rPr lang="en-US" sz="2000">
                <a:latin typeface="Calibri" charset="0"/>
                <a:ea typeface="ＭＳ Ｐゴシック" charset="0"/>
                <a:cs typeface="ＭＳ Ｐゴシック" charset="0"/>
              </a:rPr>
              <a:t> of different (but at some times co-located) things here which count as one</a:t>
            </a:r>
          </a:p>
          <a:p>
            <a:r>
              <a:rPr lang="en-US" sz="2000">
                <a:latin typeface="Calibri" charset="0"/>
                <a:ea typeface="ＭＳ Ｐゴシック" charset="0"/>
                <a:cs typeface="ＭＳ Ｐゴシック" charset="0"/>
              </a:rPr>
              <a:t>Why should </a:t>
            </a:r>
            <a:r>
              <a:rPr lang="ja-JP" altLang="en-US" sz="2000">
                <a:latin typeface="Calibri" charset="0"/>
                <a:ea typeface="ＭＳ Ｐゴシック" charset="0"/>
                <a:cs typeface="ＭＳ Ｐゴシック" charset="0"/>
              </a:rPr>
              <a:t>“</a:t>
            </a:r>
            <a:r>
              <a:rPr lang="en-US" altLang="ja-JP" sz="2000">
                <a:latin typeface="Calibri" charset="0"/>
                <a:ea typeface="ＭＳ Ｐゴシック" charset="0"/>
                <a:cs typeface="ＭＳ Ｐゴシック" charset="0"/>
              </a:rPr>
              <a:t>I</a:t>
            </a:r>
            <a:r>
              <a:rPr lang="ja-JP" altLang="en-US" sz="2000">
                <a:latin typeface="Calibri" charset="0"/>
                <a:ea typeface="ＭＳ Ｐゴシック" charset="0"/>
                <a:cs typeface="ＭＳ Ｐゴシック" charset="0"/>
              </a:rPr>
              <a:t>”</a:t>
            </a:r>
            <a:r>
              <a:rPr lang="en-US" altLang="ja-JP" sz="2000">
                <a:latin typeface="Calibri" charset="0"/>
                <a:ea typeface="ＭＳ Ｐゴシック" charset="0"/>
                <a:cs typeface="ＭＳ Ｐゴシック" charset="0"/>
              </a:rPr>
              <a:t> refer to the human animal rather than the person?</a:t>
            </a:r>
          </a:p>
          <a:p>
            <a:r>
              <a:rPr lang="en-US" sz="2000">
                <a:latin typeface="Calibri" charset="0"/>
                <a:ea typeface="ＭＳ Ｐゴシック" charset="0"/>
                <a:cs typeface="ＭＳ Ｐゴシック" charset="0"/>
              </a:rPr>
              <a:t>If we don</a:t>
            </a:r>
            <a:r>
              <a:rPr lang="ja-JP" altLang="en-US" sz="2000">
                <a:latin typeface="Calibri" charset="0"/>
                <a:ea typeface="ＭＳ Ｐゴシック" charset="0"/>
                <a:cs typeface="ＭＳ Ｐゴシック" charset="0"/>
              </a:rPr>
              <a:t>’</a:t>
            </a:r>
            <a:r>
              <a:rPr lang="en-US" altLang="ja-JP" sz="2000">
                <a:latin typeface="Calibri" charset="0"/>
                <a:ea typeface="ＭＳ Ｐゴシック" charset="0"/>
                <a:cs typeface="ＭＳ Ｐゴシック" charset="0"/>
              </a:rPr>
              <a:t>t ascribe thinking to the body, why ascribe it to the animal?</a:t>
            </a:r>
            <a:endParaRPr lang="en-US" sz="2000">
              <a:latin typeface="Calibri" charset="0"/>
              <a:ea typeface="ＭＳ Ｐゴシック" charset="0"/>
              <a:cs typeface="ＭＳ Ｐゴシック" charset="0"/>
            </a:endParaRPr>
          </a:p>
        </p:txBody>
      </p:sp>
      <p:cxnSp>
        <p:nvCxnSpPr>
          <p:cNvPr id="4" name="Straight Arrow Connector 3"/>
          <p:cNvCxnSpPr/>
          <p:nvPr/>
        </p:nvCxnSpPr>
        <p:spPr>
          <a:xfrm>
            <a:off x="685800" y="6400800"/>
            <a:ext cx="7696200" cy="1588"/>
          </a:xfrm>
          <a:prstGeom prst="straightConnector1">
            <a:avLst/>
          </a:prstGeom>
          <a:ln w="95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3252" name="TextBox 4"/>
          <p:cNvSpPr txBox="1">
            <a:spLocks noChangeArrowheads="1"/>
          </p:cNvSpPr>
          <p:nvPr/>
        </p:nvSpPr>
        <p:spPr bwMode="auto">
          <a:xfrm>
            <a:off x="3721100" y="6183313"/>
            <a:ext cx="6096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Gill Sans" charset="0"/>
                <a:cs typeface="Gill Sans" charset="0"/>
              </a:rPr>
              <a:t>time</a:t>
            </a:r>
          </a:p>
        </p:txBody>
      </p:sp>
      <p:cxnSp>
        <p:nvCxnSpPr>
          <p:cNvPr id="6" name="Straight Connector 5"/>
          <p:cNvCxnSpPr/>
          <p:nvPr/>
        </p:nvCxnSpPr>
        <p:spPr>
          <a:xfrm>
            <a:off x="685800" y="5486400"/>
            <a:ext cx="7696200" cy="1588"/>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Left Brace 6"/>
          <p:cNvSpPr/>
          <p:nvPr/>
        </p:nvSpPr>
        <p:spPr>
          <a:xfrm rot="16200000">
            <a:off x="1121569" y="5166519"/>
            <a:ext cx="304800" cy="1154112"/>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8" name="Left Brace 7"/>
          <p:cNvSpPr/>
          <p:nvPr/>
        </p:nvSpPr>
        <p:spPr>
          <a:xfrm rot="16200000">
            <a:off x="7719219" y="5268119"/>
            <a:ext cx="304800" cy="950912"/>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9" name="Left Brace 8"/>
          <p:cNvSpPr/>
          <p:nvPr/>
        </p:nvSpPr>
        <p:spPr>
          <a:xfrm rot="16200000">
            <a:off x="3863182" y="3613943"/>
            <a:ext cx="304800" cy="4265613"/>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53257" name="TextBox 9"/>
          <p:cNvSpPr txBox="1">
            <a:spLocks noChangeArrowheads="1"/>
          </p:cNvSpPr>
          <p:nvPr/>
        </p:nvSpPr>
        <p:spPr bwMode="auto">
          <a:xfrm>
            <a:off x="584200" y="5784850"/>
            <a:ext cx="1400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Gill Sans" charset="0"/>
                <a:cs typeface="Gill Sans" charset="0"/>
              </a:rPr>
              <a:t>fetus stages</a:t>
            </a:r>
          </a:p>
        </p:txBody>
      </p:sp>
      <p:sp>
        <p:nvSpPr>
          <p:cNvPr id="53258" name="TextBox 10"/>
          <p:cNvSpPr txBox="1">
            <a:spLocks noChangeArrowheads="1"/>
          </p:cNvSpPr>
          <p:nvPr/>
        </p:nvSpPr>
        <p:spPr bwMode="auto">
          <a:xfrm>
            <a:off x="7373938" y="5784850"/>
            <a:ext cx="1428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Gill Sans" charset="0"/>
                <a:cs typeface="Gill Sans" charset="0"/>
              </a:rPr>
              <a:t>corpse stages</a:t>
            </a:r>
          </a:p>
        </p:txBody>
      </p:sp>
      <p:sp>
        <p:nvSpPr>
          <p:cNvPr id="53259" name="TextBox 11"/>
          <p:cNvSpPr txBox="1">
            <a:spLocks noChangeArrowheads="1"/>
          </p:cNvSpPr>
          <p:nvPr/>
        </p:nvSpPr>
        <p:spPr bwMode="auto">
          <a:xfrm>
            <a:off x="3043238" y="5784850"/>
            <a:ext cx="190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Gill Sans" charset="0"/>
                <a:cs typeface="Gill Sans" charset="0"/>
              </a:rPr>
              <a:t>person stages</a:t>
            </a:r>
          </a:p>
        </p:txBody>
      </p:sp>
      <p:sp>
        <p:nvSpPr>
          <p:cNvPr id="13" name="Left Brace 12"/>
          <p:cNvSpPr/>
          <p:nvPr/>
        </p:nvSpPr>
        <p:spPr>
          <a:xfrm rot="16200000">
            <a:off x="6601619" y="5137944"/>
            <a:ext cx="304800" cy="1211262"/>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53261" name="TextBox 13"/>
          <p:cNvSpPr txBox="1">
            <a:spLocks noChangeArrowheads="1"/>
          </p:cNvSpPr>
          <p:nvPr/>
        </p:nvSpPr>
        <p:spPr bwMode="auto">
          <a:xfrm>
            <a:off x="5614988" y="5784850"/>
            <a:ext cx="190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Gill Sans" charset="0"/>
                <a:cs typeface="Gill Sans" charset="0"/>
              </a:rPr>
              <a:t>brain-dead stages</a:t>
            </a:r>
          </a:p>
        </p:txBody>
      </p:sp>
      <p:sp>
        <p:nvSpPr>
          <p:cNvPr id="15" name="Left Brace 14"/>
          <p:cNvSpPr/>
          <p:nvPr/>
        </p:nvSpPr>
        <p:spPr>
          <a:xfrm rot="5400000" flipV="1">
            <a:off x="3881438" y="1897062"/>
            <a:ext cx="304800" cy="6651625"/>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53263" name="TextBox 15"/>
          <p:cNvSpPr txBox="1">
            <a:spLocks noChangeArrowheads="1"/>
          </p:cNvSpPr>
          <p:nvPr/>
        </p:nvSpPr>
        <p:spPr bwMode="auto">
          <a:xfrm>
            <a:off x="3055938" y="4652963"/>
            <a:ext cx="190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Gill Sans" charset="0"/>
                <a:cs typeface="Gill Sans" charset="0"/>
              </a:rPr>
              <a:t>human animal stages</a:t>
            </a:r>
          </a:p>
        </p:txBody>
      </p:sp>
      <p:sp>
        <p:nvSpPr>
          <p:cNvPr id="17" name="Left Brace 16"/>
          <p:cNvSpPr/>
          <p:nvPr/>
        </p:nvSpPr>
        <p:spPr>
          <a:xfrm rot="5400000" flipV="1">
            <a:off x="4391819" y="853282"/>
            <a:ext cx="304800" cy="7599362"/>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53265" name="TextBox 17"/>
          <p:cNvSpPr txBox="1">
            <a:spLocks noChangeArrowheads="1"/>
          </p:cNvSpPr>
          <p:nvPr/>
        </p:nvSpPr>
        <p:spPr bwMode="auto">
          <a:xfrm>
            <a:off x="3590925" y="4041775"/>
            <a:ext cx="190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Gill Sans" charset="0"/>
                <a:cs typeface="Gill Sans" charset="0"/>
              </a:rPr>
              <a:t>human body stages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atin typeface="Calibri" charset="0"/>
                <a:ea typeface="ＭＳ Ｐゴシック" charset="0"/>
                <a:cs typeface="ＭＳ Ｐゴシック" charset="0"/>
              </a:rPr>
              <a:t>Are we animals?</a:t>
            </a:r>
          </a:p>
        </p:txBody>
      </p:sp>
      <p:sp>
        <p:nvSpPr>
          <p:cNvPr id="54274" name="Content Placeholder 2"/>
          <p:cNvSpPr>
            <a:spLocks noGrp="1"/>
          </p:cNvSpPr>
          <p:nvPr>
            <p:ph idx="1"/>
          </p:nvPr>
        </p:nvSpPr>
        <p:spPr/>
        <p:txBody>
          <a:bodyPr/>
          <a:lstStyle/>
          <a:p>
            <a:pPr>
              <a:spcAft>
                <a:spcPts val="3600"/>
              </a:spcAft>
            </a:pPr>
            <a:r>
              <a:rPr lang="en-US" sz="2000">
                <a:latin typeface="Gill Sans" charset="0"/>
                <a:ea typeface="ＭＳ Ｐゴシック" charset="0"/>
                <a:cs typeface="Gill Sans" charset="0"/>
              </a:rPr>
              <a:t>Arguably, yes and no</a:t>
            </a:r>
          </a:p>
          <a:p>
            <a:pPr>
              <a:spcAft>
                <a:spcPts val="3600"/>
              </a:spcAft>
            </a:pPr>
            <a:r>
              <a:rPr lang="en-US" sz="2000">
                <a:latin typeface="Gill Sans" charset="0"/>
                <a:ea typeface="ＭＳ Ｐゴシック" charset="0"/>
                <a:cs typeface="Gill Sans" charset="0"/>
              </a:rPr>
              <a:t>At any given time I, the person, occupy the same region as an animal: to that extent I </a:t>
            </a:r>
            <a:r>
              <a:rPr lang="en-US" sz="2000" i="1">
                <a:latin typeface="Gill Sans" charset="0"/>
                <a:ea typeface="ＭＳ Ｐゴシック" charset="0"/>
                <a:cs typeface="Gill Sans" charset="0"/>
              </a:rPr>
              <a:t>am</a:t>
            </a:r>
            <a:r>
              <a:rPr lang="en-US" sz="2000">
                <a:latin typeface="Gill Sans" charset="0"/>
                <a:ea typeface="ＭＳ Ｐゴシック" charset="0"/>
                <a:cs typeface="Gill Sans" charset="0"/>
              </a:rPr>
              <a:t> an animal, i.e. the animal and I count as one</a:t>
            </a:r>
          </a:p>
          <a:p>
            <a:pPr>
              <a:spcAft>
                <a:spcPts val="3600"/>
              </a:spcAft>
            </a:pPr>
            <a:r>
              <a:rPr lang="en-US" sz="2000">
                <a:latin typeface="Gill Sans" charset="0"/>
                <a:ea typeface="ＭＳ Ｐゴシック" charset="0"/>
                <a:cs typeface="Gill Sans" charset="0"/>
              </a:rPr>
              <a:t>But as a person I have different persistence conditions than my animal so</a:t>
            </a:r>
          </a:p>
          <a:p>
            <a:pPr lvl="1">
              <a:spcAft>
                <a:spcPts val="3600"/>
              </a:spcAft>
            </a:pPr>
            <a:r>
              <a:rPr lang="en-US" sz="2000">
                <a:latin typeface="Gill Sans" charset="0"/>
                <a:ea typeface="ＭＳ Ｐゴシック" charset="0"/>
                <a:cs typeface="Gill Sans" charset="0"/>
              </a:rPr>
              <a:t>My animal may predate and postdate me, the person</a:t>
            </a:r>
          </a:p>
          <a:p>
            <a:pPr lvl="1">
              <a:spcAft>
                <a:spcPts val="3600"/>
              </a:spcAft>
            </a:pPr>
            <a:r>
              <a:rPr lang="en-US" sz="2000">
                <a:latin typeface="Gill Sans" charset="0"/>
                <a:ea typeface="ＭＳ Ｐゴシック" charset="0"/>
                <a:cs typeface="Gill Sans" charset="0"/>
              </a:rPr>
              <a:t>And conceivably I may survive my animal, e.g. in a resurrection world</a:t>
            </a:r>
          </a:p>
          <a:p>
            <a:pPr>
              <a:spcAft>
                <a:spcPts val="3600"/>
              </a:spcAft>
            </a:pPr>
            <a:r>
              <a:rPr lang="en-US" sz="2000">
                <a:latin typeface="Gill Sans" charset="0"/>
                <a:ea typeface="ＭＳ Ｐゴシック" charset="0"/>
                <a:cs typeface="Gill Sans" charset="0"/>
              </a:rPr>
              <a:t>A physicalist account of what persons are at any time doesn</a:t>
            </a:r>
            <a:r>
              <a:rPr lang="ja-JP" altLang="en-US" sz="2000">
                <a:latin typeface="Gill Sans" charset="0"/>
                <a:ea typeface="ＭＳ Ｐゴシック" charset="0"/>
                <a:cs typeface="Gill Sans" charset="0"/>
              </a:rPr>
              <a:t>’</a:t>
            </a:r>
            <a:r>
              <a:rPr lang="en-US" altLang="ja-JP" sz="2000">
                <a:latin typeface="Gill Sans" charset="0"/>
                <a:ea typeface="ＭＳ Ｐゴシック" charset="0"/>
                <a:cs typeface="Gill Sans" charset="0"/>
              </a:rPr>
              <a:t>t preclude a mentalistic account of personal identity through time</a:t>
            </a:r>
            <a:endParaRPr lang="en-US" sz="2000">
              <a:latin typeface="Gill Sans" charset="0"/>
              <a:ea typeface="ＭＳ Ｐゴシック" charset="0"/>
              <a:cs typeface="Gill Sans"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p:cNvPicPr>
            <a:picLocks noChangeAspect="1"/>
          </p:cNvPicPr>
          <p:nvPr/>
        </p:nvPicPr>
        <p:blipFill>
          <a:blip r:embed="rId4">
            <a:extLst>
              <a:ext uri="{28A0092B-C50C-407E-A947-70E740481C1C}">
                <a14:useLocalDpi xmlns:a14="http://schemas.microsoft.com/office/drawing/2010/main" val="0"/>
              </a:ext>
            </a:extLst>
          </a:blip>
          <a:srcRect r="6880"/>
          <a:stretch>
            <a:fillRect/>
          </a:stretch>
        </p:blipFill>
        <p:spPr bwMode="auto">
          <a:xfrm>
            <a:off x="0" y="0"/>
            <a:ext cx="913447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76363" y="3592513"/>
            <a:ext cx="6705600" cy="1016000"/>
          </a:xfrm>
          <a:prstGeom prst="rect">
            <a:avLst/>
          </a:prstGeom>
          <a:noFill/>
          <a:effectLst>
            <a:outerShdw blurRad="50800" dist="38100" dir="2700000">
              <a:srgbClr val="000000"/>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6000" smtClean="0">
                <a:solidFill>
                  <a:srgbClr val="FF0000"/>
                </a:solidFill>
                <a:latin typeface="Gill Sans Ultra Bold" charset="0"/>
                <a:cs typeface="Gill Sans Ultra Bold" charset="0"/>
              </a:rPr>
              <a:t>We</a:t>
            </a:r>
            <a:r>
              <a:rPr lang="ja-JP" altLang="en-US" sz="6000" smtClean="0">
                <a:solidFill>
                  <a:srgbClr val="FF0000"/>
                </a:solidFill>
                <a:latin typeface="Gill Sans Ultra Bold" charset="0"/>
                <a:cs typeface="Gill Sans Ultra Bold" charset="0"/>
              </a:rPr>
              <a:t>’</a:t>
            </a:r>
            <a:r>
              <a:rPr lang="en-US" sz="6000" smtClean="0">
                <a:solidFill>
                  <a:srgbClr val="FF0000"/>
                </a:solidFill>
                <a:latin typeface="Gill Sans Ultra Bold" charset="0"/>
                <a:cs typeface="Gill Sans Ultra Bold" charset="0"/>
              </a:rPr>
              <a:t>re People!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fade">
                                      <p:cBhvr>
                                        <p:cTn id="7" dur="2000"/>
                                        <p:tgtEl>
                                          <p:spTgt spid="552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2" name="Yahoo"/>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Some Related Questions</a:t>
            </a:r>
          </a:p>
        </p:txBody>
      </p:sp>
      <p:sp>
        <p:nvSpPr>
          <p:cNvPr id="18435" name="Content Placeholder 2"/>
          <p:cNvSpPr>
            <a:spLocks noGrp="1"/>
          </p:cNvSpPr>
          <p:nvPr>
            <p:ph idx="1"/>
          </p:nvPr>
        </p:nvSpPr>
        <p:spPr>
          <a:xfrm>
            <a:off x="457200" y="990600"/>
            <a:ext cx="8229600" cy="5578475"/>
          </a:xfrm>
        </p:spPr>
        <p:txBody>
          <a:bodyPr/>
          <a:lstStyle/>
          <a:p>
            <a:pPr eaLnBrk="1" hangingPunct="1">
              <a:spcAft>
                <a:spcPts val="1800"/>
              </a:spcAft>
            </a:pPr>
            <a:r>
              <a:rPr lang="en-US" b="1">
                <a:latin typeface="Calibri" charset="0"/>
                <a:ea typeface="ＭＳ Ｐゴシック" charset="0"/>
                <a:cs typeface="ＭＳ Ｐゴシック" charset="0"/>
              </a:rPr>
              <a:t>The Mind-Body Problem</a:t>
            </a:r>
          </a:p>
          <a:p>
            <a:pPr eaLnBrk="1" hangingPunct="1">
              <a:spcAft>
                <a:spcPts val="1800"/>
              </a:spcAft>
            </a:pPr>
            <a:r>
              <a:rPr lang="en-US" b="1">
                <a:latin typeface="Calibri" charset="0"/>
                <a:ea typeface="ＭＳ Ｐゴシック" charset="0"/>
                <a:cs typeface="ＭＳ Ｐゴシック" charset="0"/>
              </a:rPr>
              <a:t>Personhood: </a:t>
            </a:r>
            <a:r>
              <a:rPr lang="en-US">
                <a:latin typeface="Calibri" charset="0"/>
                <a:ea typeface="ＭＳ Ｐゴシック" charset="0"/>
                <a:cs typeface="ＭＳ Ｐゴシック" charset="0"/>
              </a:rPr>
              <a:t>what makes something a </a:t>
            </a:r>
            <a:r>
              <a:rPr lang="en-US" i="1">
                <a:latin typeface="Calibri" charset="0"/>
                <a:ea typeface="ＭＳ Ｐゴシック" charset="0"/>
                <a:cs typeface="ＭＳ Ｐゴシック" charset="0"/>
              </a:rPr>
              <a:t>person</a:t>
            </a:r>
            <a:r>
              <a:rPr lang="en-US">
                <a:latin typeface="Calibri" charset="0"/>
                <a:ea typeface="ＭＳ Ｐゴシック" charset="0"/>
                <a:cs typeface="ＭＳ Ｐゴシック" charset="0"/>
              </a:rPr>
              <a:t> in the Lockean sense where </a:t>
            </a:r>
            <a:r>
              <a:rPr lang="ja-JP" altLang="en-US">
                <a:latin typeface="Calibri" charset="0"/>
                <a:ea typeface="ＭＳ Ｐゴシック" charset="0"/>
                <a:cs typeface="ＭＳ Ｐゴシック" charset="0"/>
              </a:rPr>
              <a:t>“</a:t>
            </a:r>
            <a:r>
              <a:rPr lang="en-US" altLang="ja-JP" i="1">
                <a:latin typeface="Calibri" charset="0"/>
                <a:ea typeface="ＭＳ Ｐゴシック" charset="0"/>
                <a:cs typeface="ＭＳ Ｐゴシック" charset="0"/>
              </a:rPr>
              <a:t>person</a:t>
            </a:r>
            <a:r>
              <a:rPr lang="en-US" altLang="ja-JP">
                <a:latin typeface="Calibri" charset="0"/>
                <a:ea typeface="ＭＳ Ｐゴシック" charset="0"/>
                <a:cs typeface="ＭＳ Ｐゴシック" charset="0"/>
              </a:rPr>
              <a:t> is a forensic term</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a:t>
            </a:r>
          </a:p>
          <a:p>
            <a:pPr lvl="1" eaLnBrk="1" hangingPunct="1">
              <a:spcAft>
                <a:spcPts val="1800"/>
              </a:spcAft>
            </a:pPr>
            <a:r>
              <a:rPr lang="en-US">
                <a:latin typeface="Calibri" charset="0"/>
                <a:ea typeface="ＭＳ Ｐゴシック" charset="0"/>
              </a:rPr>
              <a:t>What non-humans, if any, ought to be treated as persons?</a:t>
            </a:r>
          </a:p>
          <a:p>
            <a:pPr lvl="1" eaLnBrk="1" hangingPunct="1">
              <a:spcAft>
                <a:spcPts val="1800"/>
              </a:spcAft>
            </a:pPr>
            <a:r>
              <a:rPr lang="en-US">
                <a:latin typeface="Calibri" charset="0"/>
                <a:ea typeface="ＭＳ Ｐゴシック" charset="0"/>
              </a:rPr>
              <a:t>What humans, if any, ought not to be treated as persons?</a:t>
            </a:r>
          </a:p>
          <a:p>
            <a:pPr eaLnBrk="1" hangingPunct="1">
              <a:spcAft>
                <a:spcPts val="1800"/>
              </a:spcAft>
            </a:pPr>
            <a:r>
              <a:rPr lang="en-US" b="1">
                <a:latin typeface="Calibri" charset="0"/>
                <a:ea typeface="ＭＳ Ｐゴシック" charset="0"/>
                <a:cs typeface="ＭＳ Ｐゴシック" charset="0"/>
              </a:rPr>
              <a:t>Synchronic Identity: </a:t>
            </a:r>
            <a:r>
              <a:rPr lang="en-US">
                <a:latin typeface="Calibri" charset="0"/>
                <a:ea typeface="ＭＳ Ｐゴシック" charset="0"/>
                <a:cs typeface="ＭＳ Ｐゴシック" charset="0"/>
              </a:rPr>
              <a:t>at any given time, what counts as the same person?</a:t>
            </a:r>
          </a:p>
          <a:p>
            <a:pPr lvl="1" eaLnBrk="1" hangingPunct="1">
              <a:spcAft>
                <a:spcPts val="1800"/>
              </a:spcAft>
            </a:pPr>
            <a:r>
              <a:rPr lang="en-US">
                <a:latin typeface="Calibri" charset="0"/>
                <a:ea typeface="ＭＳ Ｐゴシック" charset="0"/>
              </a:rPr>
              <a:t>Multiple personality, including brain-split cases</a:t>
            </a:r>
          </a:p>
          <a:p>
            <a:pPr eaLnBrk="1" hangingPunct="1">
              <a:spcAft>
                <a:spcPts val="1800"/>
              </a:spcAft>
            </a:pPr>
            <a:r>
              <a:rPr lang="en-US" b="1">
                <a:latin typeface="Calibri" charset="0"/>
                <a:ea typeface="ＭＳ Ｐゴシック" charset="0"/>
                <a:cs typeface="ＭＳ Ｐゴシック" charset="0"/>
              </a:rPr>
              <a:t>Individual Person Essences: </a:t>
            </a:r>
            <a:r>
              <a:rPr lang="en-US">
                <a:latin typeface="Calibri" charset="0"/>
                <a:ea typeface="ＭＳ Ｐゴシック" charset="0"/>
                <a:cs typeface="ＭＳ Ｐゴシック" charset="0"/>
              </a:rPr>
              <a:t>in what ways could I have been different from the way I am and still be me?</a:t>
            </a:r>
            <a:endParaRPr lang="en-US" b="1">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Philosophical Orthodoxy</a:t>
            </a:r>
          </a:p>
        </p:txBody>
      </p:sp>
      <p:sp>
        <p:nvSpPr>
          <p:cNvPr id="3" name="Content Placeholder 2"/>
          <p:cNvSpPr>
            <a:spLocks noGrp="1"/>
          </p:cNvSpPr>
          <p:nvPr>
            <p:ph idx="1"/>
          </p:nvPr>
        </p:nvSpPr>
        <p:spPr>
          <a:xfrm>
            <a:off x="457200" y="1143000"/>
            <a:ext cx="8229600" cy="5334000"/>
          </a:xfrm>
        </p:spPr>
        <p:txBody>
          <a:bodyPr>
            <a:normAutofit lnSpcReduction="10000"/>
          </a:bodyPr>
          <a:lstStyle/>
          <a:p>
            <a:pPr eaLnBrk="1" hangingPunct="1">
              <a:lnSpc>
                <a:spcPct val="90000"/>
              </a:lnSpc>
              <a:buFont typeface="Arial" charset="0"/>
              <a:buNone/>
              <a:defRPr/>
            </a:pPr>
            <a:r>
              <a:rPr lang="en-US" i="1">
                <a:latin typeface="Calibri" charset="0"/>
                <a:ea typeface="ＭＳ Ｐゴシック" charset="0"/>
                <a:cs typeface="ＭＳ Ｐゴシック" charset="0"/>
              </a:rPr>
              <a:t>	The problem of personal identity and the mind-body problem, though related, should not be conflated.</a:t>
            </a:r>
            <a:br>
              <a:rPr lang="en-US" i="1">
                <a:latin typeface="Calibri" charset="0"/>
                <a:ea typeface="ＭＳ Ｐゴシック" charset="0"/>
                <a:cs typeface="ＭＳ Ｐゴシック" charset="0"/>
              </a:rPr>
            </a:br>
            <a:r>
              <a:rPr lang="en-US" i="1">
                <a:latin typeface="Calibri" charset="0"/>
                <a:ea typeface="ＭＳ Ｐゴシック" charset="0"/>
                <a:cs typeface="ＭＳ Ｐゴシック" charset="0"/>
              </a:rPr>
              <a:t>												</a:t>
            </a:r>
            <a:r>
              <a:rPr lang="en-US">
                <a:latin typeface="Calibri" charset="0"/>
                <a:ea typeface="ＭＳ Ｐゴシック" charset="0"/>
                <a:cs typeface="ＭＳ Ｐゴシック" charset="0"/>
              </a:rPr>
              <a:t>--John Perry</a:t>
            </a:r>
          </a:p>
          <a:p>
            <a:pPr eaLnBrk="1" hangingPunct="1">
              <a:lnSpc>
                <a:spcPct val="90000"/>
              </a:lnSpc>
              <a:defRPr/>
            </a:pPr>
            <a:r>
              <a:rPr lang="en-US">
                <a:latin typeface="Calibri" charset="0"/>
                <a:ea typeface="ＭＳ Ｐゴシック" charset="0"/>
                <a:cs typeface="ＭＳ Ｐゴシック" charset="0"/>
              </a:rPr>
              <a:t>Persons are </a:t>
            </a:r>
            <a:r>
              <a:rPr lang="en-US" i="1">
                <a:latin typeface="Calibri" charset="0"/>
                <a:ea typeface="ＭＳ Ｐゴシック" charset="0"/>
                <a:cs typeface="ＭＳ Ｐゴシック" charset="0"/>
              </a:rPr>
              <a:t>essentially</a:t>
            </a:r>
            <a:r>
              <a:rPr lang="en-US">
                <a:latin typeface="Calibri" charset="0"/>
                <a:ea typeface="ＭＳ Ｐゴシック" charset="0"/>
                <a:cs typeface="ＭＳ Ｐゴシック" charset="0"/>
              </a:rPr>
              <a:t> persons (Olson will deny this)</a:t>
            </a:r>
          </a:p>
          <a:p>
            <a:pPr eaLnBrk="1" hangingPunct="1">
              <a:lnSpc>
                <a:spcPct val="90000"/>
              </a:lnSpc>
              <a:defRPr/>
            </a:pPr>
            <a:r>
              <a:rPr lang="en-US">
                <a:latin typeface="Calibri" charset="0"/>
                <a:ea typeface="ＭＳ Ｐゴシック" charset="0"/>
                <a:cs typeface="ＭＳ Ｐゴシック" charset="0"/>
              </a:rPr>
              <a:t>Persons are material objects: the correct solution to the mind-body problem is some form of physicalism</a:t>
            </a:r>
          </a:p>
          <a:p>
            <a:pPr eaLnBrk="1" hangingPunct="1">
              <a:lnSpc>
                <a:spcPct val="90000"/>
              </a:lnSpc>
              <a:defRPr/>
            </a:pPr>
            <a:r>
              <a:rPr lang="en-US">
                <a:latin typeface="Calibri" charset="0"/>
                <a:ea typeface="ＭＳ Ｐゴシック" charset="0"/>
                <a:cs typeface="ＭＳ Ｐゴシック" charset="0"/>
              </a:rPr>
              <a:t>Our criterion for personal identity is mentalistic: what </a:t>
            </a:r>
            <a:r>
              <a:rPr lang="en-US" i="1">
                <a:latin typeface="Calibri" charset="0"/>
                <a:ea typeface="ＭＳ Ｐゴシック" charset="0"/>
                <a:cs typeface="ＭＳ Ｐゴシック" charset="0"/>
              </a:rPr>
              <a:t>makes</a:t>
            </a:r>
            <a:r>
              <a:rPr lang="en-US">
                <a:latin typeface="Calibri" charset="0"/>
                <a:ea typeface="ＭＳ Ｐゴシック" charset="0"/>
                <a:cs typeface="ＭＳ Ｐゴシック" charset="0"/>
              </a:rPr>
              <a:t> me now the same person as me at some other time is some sort of psychological continuity (Locke says yes; Olson says no)</a:t>
            </a:r>
          </a:p>
          <a:p>
            <a:pPr eaLnBrk="1" hangingPunct="1">
              <a:lnSpc>
                <a:spcPct val="90000"/>
              </a:lnSpc>
              <a:defRPr/>
            </a:pPr>
            <a:r>
              <a:rPr lang="en-US">
                <a:latin typeface="Calibri" charset="0"/>
                <a:ea typeface="ＭＳ Ｐゴシック" charset="0"/>
                <a:cs typeface="ＭＳ Ｐゴシック" charset="0"/>
              </a:rPr>
              <a:t>What matters for survival is identity (Parfit will deny this) </a:t>
            </a:r>
          </a:p>
          <a:p>
            <a:pPr eaLnBrk="1" hangingPunct="1">
              <a:lnSpc>
                <a:spcPct val="90000"/>
              </a:lnSpc>
              <a:defRPr/>
            </a:pPr>
            <a:endParaRPr lang="en-US">
              <a:latin typeface="Calibri" charset="0"/>
              <a:ea typeface="ＭＳ Ｐゴシック" charset="0"/>
              <a:cs typeface="ＭＳ Ｐゴシック" charset="0"/>
            </a:endParaRPr>
          </a:p>
          <a:p>
            <a:pPr eaLnBrk="1" hangingPunct="1">
              <a:lnSpc>
                <a:spcPct val="90000"/>
              </a:lnSpc>
              <a:buFont typeface="Arial" charset="0"/>
              <a:buNone/>
              <a:defRPr/>
            </a:pPr>
            <a:endParaRPr lang="en-US">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Lockean Orthodoxy</a:t>
            </a:r>
          </a:p>
        </p:txBody>
      </p:sp>
      <p:sp>
        <p:nvSpPr>
          <p:cNvPr id="41986" name="Content Placeholder 2"/>
          <p:cNvSpPr>
            <a:spLocks noGrp="1"/>
          </p:cNvSpPr>
          <p:nvPr>
            <p:ph idx="1"/>
          </p:nvPr>
        </p:nvSpPr>
        <p:spPr/>
        <p:txBody>
          <a:bodyPr/>
          <a:lstStyle/>
          <a:p>
            <a:pPr eaLnBrk="1" hangingPunct="1"/>
            <a:r>
              <a:rPr lang="en-US" sz="2200">
                <a:latin typeface="Calibri" charset="0"/>
                <a:ea typeface="ＭＳ Ｐゴシック" charset="0"/>
                <a:cs typeface="ＭＳ Ｐゴシック" charset="0"/>
              </a:rPr>
              <a:t>Most philosophers who work on personal identity are probably inclined to buy some neo-Lockean criterion for personal identity</a:t>
            </a:r>
          </a:p>
          <a:p>
            <a:pPr lvl="1" eaLnBrk="1" hangingPunct="1"/>
            <a:r>
              <a:rPr lang="en-US" sz="2200" i="1">
                <a:latin typeface="Calibri" charset="0"/>
                <a:ea typeface="ＭＳ Ｐゴシック" charset="0"/>
              </a:rPr>
              <a:t>[P]robably nine out of ten philosophers writing about personal identity today either deny outright that we are animals. </a:t>
            </a:r>
            <a:r>
              <a:rPr lang="en-US" sz="2200">
                <a:latin typeface="Calibri" charset="0"/>
                <a:ea typeface="ＭＳ Ｐゴシック" charset="0"/>
              </a:rPr>
              <a:t>(Olson)</a:t>
            </a:r>
            <a:endParaRPr lang="en-US" sz="2200" i="1">
              <a:latin typeface="Calibri" charset="0"/>
              <a:ea typeface="ＭＳ Ｐゴシック" charset="0"/>
            </a:endParaRPr>
          </a:p>
          <a:p>
            <a:pPr eaLnBrk="1" hangingPunct="1"/>
            <a:r>
              <a:rPr lang="en-US" sz="2200">
                <a:latin typeface="Calibri" charset="0"/>
                <a:ea typeface="ＭＳ Ｐゴシック" charset="0"/>
                <a:cs typeface="ＭＳ Ｐゴシック" charset="0"/>
              </a:rPr>
              <a:t>Most philosophers who work on personal identity probably don</a:t>
            </a:r>
            <a:r>
              <a:rPr lang="ja-JP" altLang="en-US" sz="2200">
                <a:latin typeface="Calibri" charset="0"/>
                <a:ea typeface="ＭＳ Ｐゴシック" charset="0"/>
                <a:cs typeface="ＭＳ Ｐゴシック" charset="0"/>
              </a:rPr>
              <a:t>’</a:t>
            </a:r>
            <a:r>
              <a:rPr lang="en-US" altLang="ja-JP" sz="2200">
                <a:latin typeface="Calibri" charset="0"/>
                <a:ea typeface="ＭＳ Ｐゴシック" charset="0"/>
                <a:cs typeface="ＭＳ Ｐゴシック" charset="0"/>
              </a:rPr>
              <a:t>t believe in post-mortem survival but do believe it</a:t>
            </a:r>
            <a:r>
              <a:rPr lang="ja-JP" altLang="en-US" sz="2200">
                <a:latin typeface="Calibri" charset="0"/>
                <a:ea typeface="ＭＳ Ｐゴシック" charset="0"/>
                <a:cs typeface="ＭＳ Ｐゴシック" charset="0"/>
              </a:rPr>
              <a:t>’</a:t>
            </a:r>
            <a:r>
              <a:rPr lang="en-US" altLang="ja-JP" sz="2200">
                <a:latin typeface="Calibri" charset="0"/>
                <a:ea typeface="ＭＳ Ｐゴシック" charset="0"/>
                <a:cs typeface="ＭＳ Ｐゴシック" charset="0"/>
              </a:rPr>
              <a:t>s logically possible</a:t>
            </a:r>
          </a:p>
          <a:p>
            <a:pPr eaLnBrk="1" hangingPunct="1">
              <a:lnSpc>
                <a:spcPct val="70000"/>
              </a:lnSpc>
            </a:pPr>
            <a:r>
              <a:rPr lang="en-US" sz="2200">
                <a:latin typeface="Calibri" charset="0"/>
                <a:ea typeface="ＭＳ Ｐゴシック" charset="0"/>
                <a:cs typeface="ＭＳ Ｐゴシック" charset="0"/>
              </a:rPr>
              <a:t>Most philosophers who work on personal identity assume that persons are </a:t>
            </a:r>
            <a:r>
              <a:rPr lang="en-US" sz="2200" i="1">
                <a:latin typeface="Calibri" charset="0"/>
                <a:ea typeface="ＭＳ Ｐゴシック" charset="0"/>
                <a:cs typeface="ＭＳ Ｐゴシック" charset="0"/>
              </a:rPr>
              <a:t>essentially</a:t>
            </a:r>
            <a:r>
              <a:rPr lang="en-US" sz="2200">
                <a:latin typeface="Calibri" charset="0"/>
                <a:ea typeface="ＭＳ Ｐゴシック" charset="0"/>
                <a:cs typeface="ＭＳ Ｐゴシック" charset="0"/>
              </a:rPr>
              <a:t> persons so that</a:t>
            </a:r>
          </a:p>
          <a:p>
            <a:pPr lvl="1" eaLnBrk="1" hangingPunct="1"/>
            <a:r>
              <a:rPr lang="en-US" sz="2200">
                <a:latin typeface="Calibri" charset="0"/>
                <a:ea typeface="ＭＳ Ｐゴシック" charset="0"/>
              </a:rPr>
              <a:t>I don</a:t>
            </a:r>
            <a:r>
              <a:rPr lang="ja-JP" altLang="en-US" sz="2200">
                <a:latin typeface="Calibri" charset="0"/>
                <a:ea typeface="ＭＳ Ｐゴシック" charset="0"/>
              </a:rPr>
              <a:t>’</a:t>
            </a:r>
            <a:r>
              <a:rPr lang="en-US" altLang="ja-JP" sz="2200">
                <a:latin typeface="Calibri" charset="0"/>
                <a:ea typeface="ＭＳ Ｐゴシック" charset="0"/>
              </a:rPr>
              <a:t>t come into being until I become a person and</a:t>
            </a:r>
          </a:p>
          <a:p>
            <a:pPr lvl="1" eaLnBrk="1" hangingPunct="1"/>
            <a:r>
              <a:rPr lang="en-US" sz="2200">
                <a:latin typeface="Calibri" charset="0"/>
                <a:ea typeface="ＭＳ Ｐゴシック" charset="0"/>
              </a:rPr>
              <a:t>I cease to exist when I cease to be a person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Olson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Animalism</a:t>
            </a:r>
            <a:endParaRPr lang="en-US">
              <a:latin typeface="Calibri" charset="0"/>
              <a:ea typeface="ＭＳ Ｐゴシック" charset="0"/>
              <a:cs typeface="ＭＳ Ｐゴシック" charset="0"/>
            </a:endParaRPr>
          </a:p>
        </p:txBody>
      </p:sp>
      <p:sp>
        <p:nvSpPr>
          <p:cNvPr id="43010" name="Content Placeholder 2"/>
          <p:cNvSpPr>
            <a:spLocks noGrp="1"/>
          </p:cNvSpPr>
          <p:nvPr>
            <p:ph idx="1"/>
          </p:nvPr>
        </p:nvSpPr>
        <p:spPr/>
        <p:txBody>
          <a:bodyPr/>
          <a:lstStyle/>
          <a:p>
            <a:pPr eaLnBrk="1" hangingPunct="1">
              <a:lnSpc>
                <a:spcPct val="90000"/>
              </a:lnSpc>
            </a:pPr>
            <a:r>
              <a:rPr lang="en-US">
                <a:latin typeface="Calibri" charset="0"/>
                <a:ea typeface="ＭＳ Ｐゴシック" charset="0"/>
                <a:cs typeface="ＭＳ Ｐゴシック" charset="0"/>
              </a:rPr>
              <a:t>The claim that persons are </a:t>
            </a:r>
            <a:r>
              <a:rPr lang="en-US" i="1">
                <a:latin typeface="Calibri" charset="0"/>
                <a:ea typeface="ＭＳ Ｐゴシック" charset="0"/>
                <a:cs typeface="ＭＳ Ｐゴシック" charset="0"/>
              </a:rPr>
              <a:t>essentially</a:t>
            </a:r>
            <a:r>
              <a:rPr lang="en-US">
                <a:latin typeface="Calibri" charset="0"/>
                <a:ea typeface="ＭＳ Ｐゴシック" charset="0"/>
                <a:cs typeface="ＭＳ Ｐゴシック" charset="0"/>
              </a:rPr>
              <a:t> persons is controversial: we should argue for it or, if we assume it, make it explicit that that is an assumption</a:t>
            </a:r>
          </a:p>
          <a:p>
            <a:pPr eaLnBrk="1" hangingPunct="1">
              <a:lnSpc>
                <a:spcPct val="90000"/>
              </a:lnSpc>
            </a:pPr>
            <a:r>
              <a:rPr lang="en-US">
                <a:latin typeface="Calibri" charset="0"/>
                <a:ea typeface="ＭＳ Ｐゴシック" charset="0"/>
                <a:cs typeface="ＭＳ Ｐゴシック" charset="0"/>
              </a:rPr>
              <a:t>The traditional way of stating the question of personal identity through time is question-begging:</a:t>
            </a:r>
          </a:p>
          <a:p>
            <a:pPr marL="914400" lvl="1" indent="-457200" eaLnBrk="1" hangingPunct="1">
              <a:lnSpc>
                <a:spcPct val="90000"/>
              </a:lnSpc>
              <a:buFont typeface="Calibri" charset="0"/>
              <a:buAutoNum type="arabicPeriod"/>
            </a:pPr>
            <a:r>
              <a:rPr lang="en-US" b="1">
                <a:latin typeface="Calibri" charset="0"/>
                <a:ea typeface="ＭＳ Ｐゴシック" charset="0"/>
              </a:rPr>
              <a:t>Traditional formulation: </a:t>
            </a:r>
            <a:r>
              <a:rPr lang="en-US">
                <a:latin typeface="Calibri" charset="0"/>
                <a:ea typeface="ＭＳ Ｐゴシック" charset="0"/>
              </a:rPr>
              <a:t>under what possible circumstances is a person existing at one time identical with a person existing at another time?</a:t>
            </a:r>
          </a:p>
          <a:p>
            <a:pPr marL="914400" lvl="1" indent="-457200" eaLnBrk="1" hangingPunct="1">
              <a:lnSpc>
                <a:spcPct val="90000"/>
              </a:lnSpc>
              <a:buFont typeface="Calibri" charset="0"/>
              <a:buAutoNum type="arabicPeriod"/>
            </a:pPr>
            <a:r>
              <a:rPr lang="en-US" b="1">
                <a:latin typeface="Calibri" charset="0"/>
                <a:ea typeface="ＭＳ Ｐゴシック" charset="0"/>
              </a:rPr>
              <a:t>Olson</a:t>
            </a:r>
            <a:r>
              <a:rPr lang="ja-JP" altLang="en-US" b="1">
                <a:latin typeface="Calibri" charset="0"/>
                <a:ea typeface="ＭＳ Ｐゴシック" charset="0"/>
              </a:rPr>
              <a:t>’</a:t>
            </a:r>
            <a:r>
              <a:rPr lang="en-US" altLang="ja-JP" b="1">
                <a:latin typeface="Calibri" charset="0"/>
                <a:ea typeface="ＭＳ Ｐゴシック" charset="0"/>
              </a:rPr>
              <a:t>s formulation: </a:t>
            </a:r>
            <a:r>
              <a:rPr lang="en-US" altLang="ja-JP">
                <a:latin typeface="Calibri" charset="0"/>
                <a:ea typeface="ＭＳ Ｐゴシック" charset="0"/>
              </a:rPr>
              <a:t>Under what possible circumstances is a person who exists at one time identical with </a:t>
            </a:r>
            <a:r>
              <a:rPr lang="en-US" altLang="ja-JP" i="1">
                <a:latin typeface="Calibri" charset="0"/>
                <a:ea typeface="ＭＳ Ｐゴシック" charset="0"/>
              </a:rPr>
              <a:t>something</a:t>
            </a:r>
            <a:r>
              <a:rPr lang="en-US" altLang="ja-JP">
                <a:latin typeface="Calibri" charset="0"/>
                <a:ea typeface="ＭＳ Ｐゴシック" charset="0"/>
              </a:rPr>
              <a:t> that exists at another time (whether or not it is a person then)?</a:t>
            </a:r>
            <a:endParaRPr lang="en-US">
              <a:latin typeface="Calibri"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Calibri" charset="0"/>
                <a:ea typeface="ＭＳ Ｐゴシック" charset="0"/>
                <a:cs typeface="ＭＳ Ｐゴシック" charset="0"/>
              </a:rPr>
              <a:t>Animalism and Materialism</a:t>
            </a:r>
          </a:p>
        </p:txBody>
      </p:sp>
      <p:sp>
        <p:nvSpPr>
          <p:cNvPr id="44034" name="Content Placeholder 2"/>
          <p:cNvSpPr>
            <a:spLocks noGrp="1"/>
          </p:cNvSpPr>
          <p:nvPr>
            <p:ph idx="1"/>
          </p:nvPr>
        </p:nvSpPr>
        <p:spPr/>
        <p:txBody>
          <a:bodyPr/>
          <a:lstStyle/>
          <a:p>
            <a:pPr>
              <a:buFont typeface="Arial" charset="0"/>
              <a:buNone/>
            </a:pPr>
            <a:r>
              <a:rPr lang="en-US" i="1">
                <a:latin typeface="Calibri" charset="0"/>
                <a:ea typeface="ＭＳ Ｐゴシック" charset="0"/>
                <a:cs typeface="ＭＳ Ｐゴシック" charset="0"/>
              </a:rPr>
              <a:t>	Animalism implies materialism (animals are material things), but not vice versa.</a:t>
            </a:r>
          </a:p>
          <a:p>
            <a:r>
              <a:rPr lang="en-US" b="1">
                <a:latin typeface="Calibri" charset="0"/>
                <a:ea typeface="ＭＳ Ｐゴシック" charset="0"/>
                <a:cs typeface="ＭＳ Ｐゴシック" charset="0"/>
              </a:rPr>
              <a:t>Animalism: </a:t>
            </a:r>
            <a:r>
              <a:rPr lang="en-US">
                <a:latin typeface="Calibri" charset="0"/>
                <a:ea typeface="ＭＳ Ｐゴシック" charset="0"/>
                <a:cs typeface="ＭＳ Ｐゴシック" charset="0"/>
              </a:rPr>
              <a:t>each of us is numerically identical with an animal--we persist just as long as the human animal with which we are identical persist</a:t>
            </a:r>
          </a:p>
          <a:p>
            <a:r>
              <a:rPr lang="en-US">
                <a:latin typeface="Calibri" charset="0"/>
                <a:ea typeface="ＭＳ Ｐゴシック" charset="0"/>
                <a:cs typeface="ＭＳ Ｐゴシック" charset="0"/>
              </a:rPr>
              <a:t>According to many neo-Lockean accounts there are no non-material beings and, at any given time, a person is no more or other than a human animal but the identity conditions for person are different from the identity conditions for animal—so materialism doesn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 imply animalism</a:t>
            </a:r>
            <a:endParaRPr lang="en-US">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z="4000">
                <a:latin typeface="Calibri" charset="0"/>
                <a:ea typeface="ＭＳ Ｐゴシック" charset="0"/>
                <a:cs typeface="ＭＳ Ｐゴシック" charset="0"/>
              </a:rPr>
              <a:t>Animals have animal identity conditions</a:t>
            </a:r>
          </a:p>
        </p:txBody>
      </p:sp>
      <p:sp>
        <p:nvSpPr>
          <p:cNvPr id="45058" name="Content Placeholder 2"/>
          <p:cNvSpPr>
            <a:spLocks noGrp="1"/>
          </p:cNvSpPr>
          <p:nvPr>
            <p:ph idx="1"/>
          </p:nvPr>
        </p:nvSpPr>
        <p:spPr/>
        <p:txBody>
          <a:bodyPr/>
          <a:lstStyle/>
          <a:p>
            <a:r>
              <a:rPr lang="en-US" i="1">
                <a:latin typeface="Calibri" charset="0"/>
                <a:ea typeface="ＭＳ Ｐゴシック" charset="0"/>
                <a:cs typeface="ＭＳ Ｐゴシック" charset="0"/>
              </a:rPr>
              <a:t>[I]magine that your cerebrum is put into another head. The being who gets that organ…will be mentally continuous with you…so if mental continuity of any sort suffices for you to persist, you would go along with the transplanted cerebrum</a:t>
            </a:r>
          </a:p>
          <a:p>
            <a:r>
              <a:rPr lang="en-US" i="1">
                <a:latin typeface="Calibri" charset="0"/>
                <a:ea typeface="ＭＳ Ｐゴシック" charset="0"/>
                <a:cs typeface="ＭＳ Ｐゴシック" charset="0"/>
              </a:rPr>
              <a:t>[But] no animal moves from one head to another. If this is right then no sort of psychological continuity suffices for the identity of a human animal over time.</a:t>
            </a:r>
          </a:p>
          <a:p>
            <a:r>
              <a:rPr lang="en-US">
                <a:latin typeface="Calibri" charset="0"/>
                <a:ea typeface="ＭＳ Ｐゴシック" charset="0"/>
                <a:cs typeface="ＭＳ Ｐゴシック" charset="0"/>
              </a:rPr>
              <a:t>So if we go with the cerebrum, it follows that we are not animals</a:t>
            </a:r>
          </a:p>
          <a:p>
            <a:r>
              <a:rPr lang="en-US">
                <a:latin typeface="Calibri" charset="0"/>
                <a:ea typeface="ＭＳ Ｐゴシック" charset="0"/>
                <a:cs typeface="ＭＳ Ｐゴシック" charset="0"/>
              </a:rPr>
              <a:t>So if we </a:t>
            </a:r>
            <a:r>
              <a:rPr lang="en-US" i="1">
                <a:latin typeface="Calibri" charset="0"/>
                <a:ea typeface="ＭＳ Ｐゴシック" charset="0"/>
                <a:cs typeface="ＭＳ Ｐゴシック" charset="0"/>
              </a:rPr>
              <a:t>are</a:t>
            </a:r>
            <a:r>
              <a:rPr lang="en-US">
                <a:latin typeface="Calibri" charset="0"/>
                <a:ea typeface="ＭＳ Ｐゴシック" charset="0"/>
                <a:cs typeface="ＭＳ Ｐゴシック" charset="0"/>
              </a:rPr>
              <a:t> animals we don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 go with the cerebrum—and don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 have animal identity conditions</a:t>
            </a:r>
            <a:endParaRPr lang="en-US">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Calibri" charset="0"/>
                <a:ea typeface="ＭＳ Ｐゴシック" charset="0"/>
                <a:cs typeface="ＭＳ Ｐゴシック" charset="0"/>
              </a:rPr>
              <a:t>The Thinking Animal Argument</a:t>
            </a:r>
          </a:p>
        </p:txBody>
      </p:sp>
      <p:sp>
        <p:nvSpPr>
          <p:cNvPr id="46082" name="Content Placeholder 2"/>
          <p:cNvSpPr>
            <a:spLocks noGrp="1"/>
          </p:cNvSpPr>
          <p:nvPr>
            <p:ph idx="1"/>
          </p:nvPr>
        </p:nvSpPr>
        <p:spPr/>
        <p:txBody>
          <a:bodyPr/>
          <a:lstStyle/>
          <a:p>
            <a:pPr marL="457200" indent="-457200">
              <a:buFont typeface="Calibri" charset="0"/>
              <a:buAutoNum type="arabicPeriod"/>
            </a:pPr>
            <a:r>
              <a:rPr lang="en-US" i="1">
                <a:latin typeface="Calibri" charset="0"/>
                <a:ea typeface="ＭＳ Ｐゴシック" charset="0"/>
                <a:cs typeface="ＭＳ Ｐゴシック" charset="0"/>
              </a:rPr>
              <a:t>There is a human animal sitting in your chair.</a:t>
            </a:r>
          </a:p>
          <a:p>
            <a:pPr marL="457200" indent="-457200">
              <a:buFont typeface="Calibri" charset="0"/>
              <a:buAutoNum type="arabicPeriod"/>
            </a:pPr>
            <a:r>
              <a:rPr lang="en-US" i="1">
                <a:latin typeface="Calibri" charset="0"/>
                <a:ea typeface="ＭＳ Ｐゴシック" charset="0"/>
                <a:cs typeface="ＭＳ Ｐゴシック" charset="0"/>
              </a:rPr>
              <a:t>The human animal sitting in your chair is thinking.</a:t>
            </a:r>
          </a:p>
          <a:p>
            <a:pPr marL="457200" indent="-457200">
              <a:buFont typeface="Calibri" charset="0"/>
              <a:buAutoNum type="arabicPeriod"/>
            </a:pPr>
            <a:r>
              <a:rPr lang="en-US" i="1">
                <a:latin typeface="Calibri" charset="0"/>
                <a:ea typeface="ＭＳ Ｐゴシック" charset="0"/>
                <a:cs typeface="ＭＳ Ｐゴシック" charset="0"/>
              </a:rPr>
              <a:t>The one and only thinking being sitting in your chair is you</a:t>
            </a:r>
          </a:p>
          <a:p>
            <a:pPr marL="457200" indent="-457200">
              <a:buFont typeface="Calibri" charset="0"/>
              <a:buAutoNum type="arabicPeriod"/>
            </a:pPr>
            <a:r>
              <a:rPr lang="en-US" i="1">
                <a:latin typeface="Calibri" charset="0"/>
                <a:ea typeface="ＭＳ Ｐゴシック" charset="0"/>
                <a:cs typeface="ＭＳ Ｐゴシック" charset="0"/>
              </a:rPr>
              <a:t>You are that animal</a:t>
            </a:r>
          </a:p>
          <a:p>
            <a:pPr marL="457200" indent="-457200"/>
            <a:r>
              <a:rPr lang="en-US">
                <a:latin typeface="Calibri" charset="0"/>
                <a:ea typeface="ＭＳ Ｐゴシック" charset="0"/>
                <a:cs typeface="ＭＳ Ｐゴシック" charset="0"/>
              </a:rPr>
              <a:t>This argument can be generalized (see symbolized version): the conclusion is that we are all animals and nothing else</a:t>
            </a:r>
          </a:p>
          <a:p>
            <a:pPr marL="457200" indent="-457200"/>
            <a:r>
              <a:rPr lang="en-US">
                <a:latin typeface="Calibri" charset="0"/>
                <a:ea typeface="ＭＳ Ｐゴシック" charset="0"/>
                <a:cs typeface="ＭＳ Ｐゴシック" charset="0"/>
              </a:rPr>
              <a:t>Note: the most crucial premise is 3—Olson will argue that denying animalism we get the absurd conclusion that there are two thinkers: the person and the animal.</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Calibri" charset="0"/>
                <a:ea typeface="ＭＳ Ｐゴシック" charset="0"/>
                <a:cs typeface="ＭＳ Ｐゴシック" charset="0"/>
              </a:rPr>
              <a:t>Alternatives One and Two</a:t>
            </a:r>
          </a:p>
        </p:txBody>
      </p:sp>
      <p:sp>
        <p:nvSpPr>
          <p:cNvPr id="47106" name="Content Placeholder 2"/>
          <p:cNvSpPr>
            <a:spLocks noGrp="1"/>
          </p:cNvSpPr>
          <p:nvPr>
            <p:ph idx="1"/>
          </p:nvPr>
        </p:nvSpPr>
        <p:spPr/>
        <p:txBody>
          <a:bodyPr/>
          <a:lstStyle/>
          <a:p>
            <a:pPr marL="457200" indent="-457200">
              <a:buFont typeface="Calibri" charset="0"/>
              <a:buAutoNum type="arabicPeriod"/>
            </a:pPr>
            <a:r>
              <a:rPr lang="en-US">
                <a:latin typeface="Calibri" charset="0"/>
                <a:ea typeface="ＭＳ Ｐゴシック" charset="0"/>
                <a:cs typeface="ＭＳ Ｐゴシック" charset="0"/>
              </a:rPr>
              <a:t>There are no human animals</a:t>
            </a:r>
          </a:p>
          <a:p>
            <a:pPr marL="857250" lvl="1" indent="-457200"/>
            <a:r>
              <a:rPr lang="en-US">
                <a:latin typeface="Calibri" charset="0"/>
                <a:ea typeface="ＭＳ Ｐゴシック" charset="0"/>
              </a:rPr>
              <a:t>Few take this seriously</a:t>
            </a:r>
          </a:p>
          <a:p>
            <a:pPr marL="457200" indent="-457200">
              <a:buFont typeface="Calibri" charset="0"/>
              <a:buAutoNum type="arabicPeriod"/>
            </a:pPr>
            <a:r>
              <a:rPr lang="en-US">
                <a:latin typeface="Calibri" charset="0"/>
                <a:ea typeface="ＭＳ Ｐゴシック" charset="0"/>
                <a:cs typeface="ＭＳ Ｐゴシック" charset="0"/>
              </a:rPr>
              <a:t>Human animals can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 think</a:t>
            </a:r>
          </a:p>
          <a:p>
            <a:pPr marL="857250" lvl="1" indent="-457200"/>
            <a:r>
              <a:rPr lang="en-US" i="1">
                <a:latin typeface="Calibri" charset="0"/>
                <a:ea typeface="ＭＳ Ｐゴシック" charset="0"/>
              </a:rPr>
              <a:t>This is rather hard to believe. Anyone who denies that animals can think…needs to explain why they can</a:t>
            </a:r>
            <a:r>
              <a:rPr lang="ja-JP" altLang="en-US" i="1">
                <a:latin typeface="Calibri" charset="0"/>
                <a:ea typeface="ＭＳ Ｐゴシック" charset="0"/>
              </a:rPr>
              <a:t>’</a:t>
            </a:r>
            <a:r>
              <a:rPr lang="en-US" altLang="ja-JP" i="1">
                <a:latin typeface="Calibri" charset="0"/>
                <a:ea typeface="ＭＳ Ｐゴシック" charset="0"/>
              </a:rPr>
              <a:t>t. What stops a typical human animal from using its brain to think? Isn</a:t>
            </a:r>
            <a:r>
              <a:rPr lang="ja-JP" altLang="en-US" i="1">
                <a:latin typeface="Calibri" charset="0"/>
                <a:ea typeface="ＭＳ Ｐゴシック" charset="0"/>
              </a:rPr>
              <a:t>’</a:t>
            </a:r>
            <a:r>
              <a:rPr lang="en-US" altLang="ja-JP" i="1">
                <a:latin typeface="Calibri" charset="0"/>
                <a:ea typeface="ＭＳ Ｐゴシック" charset="0"/>
              </a:rPr>
              <a:t>t that what that organ is for?</a:t>
            </a:r>
          </a:p>
          <a:p>
            <a:pPr marL="457200" indent="-457200"/>
            <a:r>
              <a:rPr lang="en-US">
                <a:latin typeface="Calibri" charset="0"/>
                <a:ea typeface="ＭＳ Ｐゴシック" charset="0"/>
                <a:cs typeface="ＭＳ Ｐゴシック" charset="0"/>
              </a:rPr>
              <a:t>The serious objection to the argument for animalism will take on Premise 3—arguing that a multiplicity of thinking beings sitting in your chair is innocuous.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6150</TotalTime>
  <Words>984</Words>
  <Application>Microsoft Macintosh PowerPoint</Application>
  <PresentationFormat>On-screen Show (4:3)</PresentationFormat>
  <Paragraphs>94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Some Related Questions</vt:lpstr>
      <vt:lpstr>Philosophical Orthodoxy</vt:lpstr>
      <vt:lpstr>Lockean Orthodoxy</vt:lpstr>
      <vt:lpstr>Olson’s Animalism</vt:lpstr>
      <vt:lpstr>Animalism and Materialism</vt:lpstr>
      <vt:lpstr>Animals have animal identity conditions</vt:lpstr>
      <vt:lpstr>The Thinking Animal Argument</vt:lpstr>
      <vt:lpstr>Alternatives One and Two</vt:lpstr>
      <vt:lpstr>Alternative Three: You are not alone</vt:lpstr>
      <vt:lpstr>The Problem of the Many</vt:lpstr>
      <vt:lpstr>The Statue and the Clay</vt:lpstr>
      <vt:lpstr>The Statue and the Clay</vt:lpstr>
      <vt:lpstr>Spatial and Temporal Parts</vt:lpstr>
      <vt:lpstr>Persons and Their Animals</vt:lpstr>
      <vt:lpstr>Are we animals?</vt:lpstr>
      <vt:lpstr>PowerPoint Presentation</vt:lpstr>
    </vt:vector>
  </TitlesOfParts>
  <Company>University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 E. Baber</dc:creator>
  <cp:lastModifiedBy>H. E. Baber</cp:lastModifiedBy>
  <cp:revision>143</cp:revision>
  <dcterms:created xsi:type="dcterms:W3CDTF">2010-04-22T20:50:50Z</dcterms:created>
  <dcterms:modified xsi:type="dcterms:W3CDTF">2012-08-08T23:07:43Z</dcterms:modified>
</cp:coreProperties>
</file>