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3"/>
  </p:notesMasterIdLst>
  <p:sldIdLst>
    <p:sldId id="256" r:id="rId2"/>
    <p:sldId id="257" r:id="rId3"/>
    <p:sldId id="258" r:id="rId4"/>
    <p:sldId id="299" r:id="rId5"/>
    <p:sldId id="300" r:id="rId6"/>
    <p:sldId id="301" r:id="rId7"/>
    <p:sldId id="302" r:id="rId8"/>
    <p:sldId id="303" r:id="rId9"/>
    <p:sldId id="304" r:id="rId10"/>
    <p:sldId id="305" r:id="rId11"/>
    <p:sldId id="306" r:id="rId12"/>
    <p:sldId id="307" r:id="rId13"/>
    <p:sldId id="308" r:id="rId14"/>
    <p:sldId id="312" r:id="rId15"/>
    <p:sldId id="313" r:id="rId16"/>
    <p:sldId id="314" r:id="rId17"/>
    <p:sldId id="315" r:id="rId18"/>
    <p:sldId id="309" r:id="rId19"/>
    <p:sldId id="316" r:id="rId20"/>
    <p:sldId id="310" r:id="rId21"/>
    <p:sldId id="311" r:id="rId22"/>
    <p:sldId id="317" r:id="rId23"/>
    <p:sldId id="259" r:id="rId24"/>
    <p:sldId id="260" r:id="rId25"/>
    <p:sldId id="261" r:id="rId26"/>
    <p:sldId id="263" r:id="rId27"/>
    <p:sldId id="262" r:id="rId28"/>
    <p:sldId id="264" r:id="rId29"/>
    <p:sldId id="265" r:id="rId30"/>
    <p:sldId id="266" r:id="rId31"/>
    <p:sldId id="267"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66CCFF"/>
    <a:srgbClr val="80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57" autoAdjust="0"/>
    <p:restoredTop sz="94660"/>
  </p:normalViewPr>
  <p:slideViewPr>
    <p:cSldViewPr>
      <p:cViewPr varScale="1">
        <p:scale>
          <a:sx n="47" d="100"/>
          <a:sy n="47" d="100"/>
        </p:scale>
        <p:origin x="-104" y="-8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2A608B7A-07AD-0C45-A2F0-68EA1A70E5F3}" type="slidenum">
              <a:rPr lang="en-US"/>
              <a:pPr>
                <a:defRPr/>
              </a:pPr>
              <a:t>‹#›</a:t>
            </a:fld>
            <a:endParaRPr lang="en-US"/>
          </a:p>
        </p:txBody>
      </p:sp>
    </p:spTree>
    <p:extLst>
      <p:ext uri="{BB962C8B-B14F-4D97-AF65-F5344CB8AC3E}">
        <p14:creationId xmlns:p14="http://schemas.microsoft.com/office/powerpoint/2010/main" val="4286339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B5C2DF-C2DC-864F-9822-170EDEDFDF29}" type="slidenum">
              <a:rPr lang="en-US" sz="1200"/>
              <a:pPr/>
              <a:t>1</a:t>
            </a:fld>
            <a:endParaRPr lang="en-US" sz="1200"/>
          </a:p>
        </p:txBody>
      </p:sp>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14A1F4-F802-D445-98D9-F77CC0577D78}" type="slidenum">
              <a:rPr lang="en-US" sz="1200"/>
              <a:pPr/>
              <a:t>29</a:t>
            </a:fld>
            <a:endParaRPr lang="en-US" sz="1200"/>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E2FD75-ED71-9346-A944-244E533B03C3}" type="slidenum">
              <a:rPr lang="en-US" sz="1200"/>
              <a:pPr/>
              <a:t>30</a:t>
            </a:fld>
            <a:endParaRPr lang="en-US" sz="1200"/>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E3ACF5-3856-2F4E-AC4C-93F1B27672C3}" type="slidenum">
              <a:rPr lang="en-US" sz="1200"/>
              <a:pPr/>
              <a:t>31</a:t>
            </a:fld>
            <a:endParaRPr lang="en-US" sz="1200"/>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27EC38-BDC0-204B-B394-B76FA4842D4D}" type="slidenum">
              <a:rPr lang="en-US" sz="1200"/>
              <a:pPr/>
              <a:t>32</a:t>
            </a:fld>
            <a:endParaRPr lang="en-US" sz="1200"/>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D7EC03-E7BA-E945-A2F8-C4A7886E26D6}" type="slidenum">
              <a:rPr lang="en-US" sz="1200"/>
              <a:pPr/>
              <a:t>33</a:t>
            </a:fld>
            <a:endParaRPr lang="en-US" sz="1200"/>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2B3677-2438-7146-8FDB-87CEE4D58AC6}" type="slidenum">
              <a:rPr lang="en-US" sz="1200"/>
              <a:pPr/>
              <a:t>34</a:t>
            </a:fld>
            <a:endParaRPr lang="en-US" sz="1200"/>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9A6D2F-E940-9248-B643-9564E7E6DA83}" type="slidenum">
              <a:rPr lang="en-US" sz="1200"/>
              <a:pPr/>
              <a:t>35</a:t>
            </a:fld>
            <a:endParaRPr lang="en-US" sz="1200"/>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7D4B45-FFD1-7547-BCF1-6EE25EB16CD2}" type="slidenum">
              <a:rPr lang="en-US" sz="1200"/>
              <a:pPr/>
              <a:t>36</a:t>
            </a:fld>
            <a:endParaRPr lang="en-US" sz="1200"/>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B3AA4E-0895-1F46-B596-B6DC3728353D}" type="slidenum">
              <a:rPr lang="en-US" sz="1200"/>
              <a:pPr/>
              <a:t>37</a:t>
            </a:fld>
            <a:endParaRPr lang="en-US" sz="1200"/>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FCACBE-ABA5-4D49-9C99-EE68CF0A4A7C}" type="slidenum">
              <a:rPr lang="en-US" sz="1200"/>
              <a:pPr/>
              <a:t>38</a:t>
            </a:fld>
            <a:endParaRPr lang="en-US" sz="1200"/>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453304-9F98-424A-98EA-5F2090D31B4D}" type="slidenum">
              <a:rPr lang="en-US" sz="1200"/>
              <a:pPr/>
              <a:t>2</a:t>
            </a:fld>
            <a:endParaRPr lang="en-US" sz="1200"/>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31F445-2350-6748-BB16-7E8CEF6F11D5}" type="slidenum">
              <a:rPr lang="en-US" sz="1200"/>
              <a:pPr/>
              <a:t>39</a:t>
            </a:fld>
            <a:endParaRPr lang="en-US" sz="1200"/>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B3D1D9-78D1-9E48-9274-325DD633566F}" type="slidenum">
              <a:rPr lang="en-US" sz="1200"/>
              <a:pPr/>
              <a:t>40</a:t>
            </a:fld>
            <a:endParaRPr lang="en-US" sz="1200"/>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1E6BBB-E8C9-C24F-8E00-58C343A2EB0B}" type="slidenum">
              <a:rPr lang="en-US" sz="1200"/>
              <a:pPr/>
              <a:t>41</a:t>
            </a:fld>
            <a:endParaRPr lang="en-US" sz="1200"/>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CB4B0C-DDD1-C045-8BDF-0211D4C80CD3}" type="slidenum">
              <a:rPr lang="en-US" sz="1200"/>
              <a:pPr/>
              <a:t>42</a:t>
            </a:fld>
            <a:endParaRPr lang="en-US" sz="1200"/>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FC6FBC-90C7-C34F-B21A-A1BDA4178BE0}" type="slidenum">
              <a:rPr lang="en-US" sz="1200"/>
              <a:pPr/>
              <a:t>43</a:t>
            </a:fld>
            <a:endParaRPr lang="en-US" sz="1200"/>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C0C0E4-1AC6-8D43-A817-2BCA5C01FFC6}" type="slidenum">
              <a:rPr lang="en-US" sz="1200"/>
              <a:pPr/>
              <a:t>44</a:t>
            </a:fld>
            <a:endParaRPr lang="en-US" sz="1200"/>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BE66E9-CEE1-854D-B401-C44399D8BAC7}" type="slidenum">
              <a:rPr lang="en-US" sz="1200"/>
              <a:pPr/>
              <a:t>45</a:t>
            </a:fld>
            <a:endParaRPr lang="en-US" sz="1200"/>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FA9F79-7B51-504A-B2F0-39FA8EF1A150}" type="slidenum">
              <a:rPr lang="en-US" sz="1200"/>
              <a:pPr/>
              <a:t>46</a:t>
            </a:fld>
            <a:endParaRPr lang="en-US" sz="1200"/>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0D43B1-3201-254B-9D04-99A9A995FEF6}" type="slidenum">
              <a:rPr lang="en-US" sz="1200"/>
              <a:pPr/>
              <a:t>47</a:t>
            </a:fld>
            <a:endParaRPr lang="en-US" sz="1200"/>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BA96F5-D5EC-D549-BE9E-4F417A031C3C}" type="slidenum">
              <a:rPr lang="en-US" sz="1200"/>
              <a:pPr/>
              <a:t>48</a:t>
            </a:fld>
            <a:endParaRPr lang="en-US" sz="1200"/>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0D2CBD-F519-F746-AA5F-27363113499C}" type="slidenum">
              <a:rPr lang="en-US" sz="1200"/>
              <a:pPr/>
              <a:t>3</a:t>
            </a:fld>
            <a:endParaRPr lang="en-US" sz="1200"/>
          </a:p>
        </p:txBody>
      </p:sp>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FD735A-668A-D04B-8B80-5F3FAAD42250}" type="slidenum">
              <a:rPr lang="en-US" sz="1200"/>
              <a:pPr/>
              <a:t>49</a:t>
            </a:fld>
            <a:endParaRPr lang="en-US" sz="1200"/>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F6288D-50EB-8147-AF57-6AD6A1E558A0}" type="slidenum">
              <a:rPr lang="en-US" sz="1200"/>
              <a:pPr/>
              <a:t>50</a:t>
            </a:fld>
            <a:endParaRPr lang="en-US" sz="1200"/>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DA406C-AABF-C340-B282-175468BC8F30}" type="slidenum">
              <a:rPr lang="en-US" sz="1200"/>
              <a:pPr/>
              <a:t>51</a:t>
            </a:fld>
            <a:endParaRPr lang="en-US" sz="1200"/>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800F72-6D1E-B94D-B23E-40446464C1BB}" type="slidenum">
              <a:rPr lang="en-US" sz="1200"/>
              <a:pPr/>
              <a:t>52</a:t>
            </a:fld>
            <a:endParaRPr lang="en-US" sz="1200"/>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0C9C2C-4913-004D-BE3A-ADC1C985D6B1}" type="slidenum">
              <a:rPr lang="en-US" sz="1200"/>
              <a:pPr/>
              <a:t>53</a:t>
            </a:fld>
            <a:endParaRPr lang="en-US" sz="1200"/>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5A4389-310D-D646-AC4C-09627FC880CB}" type="slidenum">
              <a:rPr lang="en-US" sz="1200"/>
              <a:pPr/>
              <a:t>54</a:t>
            </a:fld>
            <a:endParaRPr lang="en-US" sz="1200"/>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BC7A9B-CF6A-EB4D-A886-B30DFFBB274E}" type="slidenum">
              <a:rPr lang="en-US" sz="1200"/>
              <a:pPr/>
              <a:t>55</a:t>
            </a:fld>
            <a:endParaRPr lang="en-US" sz="1200"/>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1021A4-810B-6244-8DFD-95681CB82F19}" type="slidenum">
              <a:rPr lang="en-US" sz="1200"/>
              <a:pPr/>
              <a:t>56</a:t>
            </a:fld>
            <a:endParaRPr lang="en-US" sz="1200"/>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015DD2-7CF4-BD47-92F5-B21672A1B3A2}" type="slidenum">
              <a:rPr lang="en-US" sz="1200"/>
              <a:pPr/>
              <a:t>57</a:t>
            </a:fld>
            <a:endParaRPr lang="en-US" sz="1200"/>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AA229C-0CC4-B24A-B684-EBD227C9E06B}" type="slidenum">
              <a:rPr lang="en-US" sz="1200"/>
              <a:pPr/>
              <a:t>58</a:t>
            </a:fld>
            <a:endParaRPr lang="en-US" sz="1200"/>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E86805-9CF4-374E-AB57-A933E7E739CE}" type="slidenum">
              <a:rPr lang="en-US" sz="1200"/>
              <a:pPr/>
              <a:t>23</a:t>
            </a:fld>
            <a:endParaRPr lang="en-US" sz="1200"/>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F2EA6F-A251-044C-BCEA-0F6277F741A7}" type="slidenum">
              <a:rPr lang="en-US" sz="1200"/>
              <a:pPr/>
              <a:t>59</a:t>
            </a:fld>
            <a:endParaRPr lang="en-US" sz="1200"/>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D41066-D54A-7340-ADF8-E25A0EFD503F}" type="slidenum">
              <a:rPr lang="en-US" sz="1200"/>
              <a:pPr/>
              <a:t>60</a:t>
            </a:fld>
            <a:endParaRPr lang="en-US" sz="1200"/>
          </a:p>
        </p:txBody>
      </p:sp>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0F9043-84EC-474E-8547-474F9AB39961}" type="slidenum">
              <a:rPr lang="en-US" sz="1200"/>
              <a:pPr/>
              <a:t>61</a:t>
            </a:fld>
            <a:endParaRPr lang="en-US" sz="1200"/>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62A74D-EBF0-2C4B-BA94-1E6258FE149F}" type="slidenum">
              <a:rPr lang="en-US" sz="1200"/>
              <a:pPr/>
              <a:t>24</a:t>
            </a:fld>
            <a:endParaRPr lang="en-US" sz="1200"/>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8AEA61-BCA9-5046-8796-2A73BD7070E2}" type="slidenum">
              <a:rPr lang="en-US" sz="1200"/>
              <a:pPr/>
              <a:t>25</a:t>
            </a:fld>
            <a:endParaRPr lang="en-US" sz="1200"/>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B13A24-B070-FB49-B7BE-88D5B36B9ADE}" type="slidenum">
              <a:rPr lang="en-US" sz="1200"/>
              <a:pPr/>
              <a:t>26</a:t>
            </a:fld>
            <a:endParaRPr lang="en-US" sz="1200"/>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8694D3-6FC8-5745-8C7F-CE0081B3A4A8}" type="slidenum">
              <a:rPr lang="en-US" sz="1200"/>
              <a:pPr/>
              <a:t>27</a:t>
            </a:fld>
            <a:endParaRPr lang="en-US" sz="1200"/>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9D901F-4C1B-424F-8114-D14D46F61EB8}" type="slidenum">
              <a:rPr lang="en-US" sz="1200"/>
              <a:pPr/>
              <a:t>28</a:t>
            </a:fld>
            <a:endParaRPr lang="en-US" sz="1200"/>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85E5C-7E67-824D-92BF-E0BAE17CC2D5}" type="slidenum">
              <a:rPr lang="en-US"/>
              <a:pPr>
                <a:defRPr/>
              </a:pPr>
              <a:t>‹#›</a:t>
            </a:fld>
            <a:endParaRPr lang="en-US"/>
          </a:p>
        </p:txBody>
      </p:sp>
    </p:spTree>
    <p:extLst>
      <p:ext uri="{BB962C8B-B14F-4D97-AF65-F5344CB8AC3E}">
        <p14:creationId xmlns:p14="http://schemas.microsoft.com/office/powerpoint/2010/main" val="216478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625A59-F272-9B45-85C7-A7D722753413}" type="slidenum">
              <a:rPr lang="en-US"/>
              <a:pPr>
                <a:defRPr/>
              </a:pPr>
              <a:t>‹#›</a:t>
            </a:fld>
            <a:endParaRPr lang="en-US"/>
          </a:p>
        </p:txBody>
      </p:sp>
    </p:spTree>
    <p:extLst>
      <p:ext uri="{BB962C8B-B14F-4D97-AF65-F5344CB8AC3E}">
        <p14:creationId xmlns:p14="http://schemas.microsoft.com/office/powerpoint/2010/main" val="29294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D80A54-28B0-704F-99B5-2B9F11A39ECF}" type="slidenum">
              <a:rPr lang="en-US"/>
              <a:pPr>
                <a:defRPr/>
              </a:pPr>
              <a:t>‹#›</a:t>
            </a:fld>
            <a:endParaRPr lang="en-US"/>
          </a:p>
        </p:txBody>
      </p:sp>
    </p:spTree>
    <p:extLst>
      <p:ext uri="{BB962C8B-B14F-4D97-AF65-F5344CB8AC3E}">
        <p14:creationId xmlns:p14="http://schemas.microsoft.com/office/powerpoint/2010/main" val="336279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6C4824-BB02-674A-8F66-64FCDF9807A9}" type="slidenum">
              <a:rPr lang="en-US"/>
              <a:pPr>
                <a:defRPr/>
              </a:pPr>
              <a:t>‹#›</a:t>
            </a:fld>
            <a:endParaRPr lang="en-US"/>
          </a:p>
        </p:txBody>
      </p:sp>
    </p:spTree>
    <p:extLst>
      <p:ext uri="{BB962C8B-B14F-4D97-AF65-F5344CB8AC3E}">
        <p14:creationId xmlns:p14="http://schemas.microsoft.com/office/powerpoint/2010/main" val="282804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631EF3-8D91-7A46-A8C1-98A7FF81F809}" type="slidenum">
              <a:rPr lang="en-US"/>
              <a:pPr>
                <a:defRPr/>
              </a:pPr>
              <a:t>‹#›</a:t>
            </a:fld>
            <a:endParaRPr lang="en-US"/>
          </a:p>
        </p:txBody>
      </p:sp>
    </p:spTree>
    <p:extLst>
      <p:ext uri="{BB962C8B-B14F-4D97-AF65-F5344CB8AC3E}">
        <p14:creationId xmlns:p14="http://schemas.microsoft.com/office/powerpoint/2010/main" val="142323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9D58A3-74F2-9D46-BD03-EA1796D3E21D}" type="slidenum">
              <a:rPr lang="en-US"/>
              <a:pPr>
                <a:defRPr/>
              </a:pPr>
              <a:t>‹#›</a:t>
            </a:fld>
            <a:endParaRPr lang="en-US"/>
          </a:p>
        </p:txBody>
      </p:sp>
    </p:spTree>
    <p:extLst>
      <p:ext uri="{BB962C8B-B14F-4D97-AF65-F5344CB8AC3E}">
        <p14:creationId xmlns:p14="http://schemas.microsoft.com/office/powerpoint/2010/main" val="124169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3400" y="1066800"/>
            <a:ext cx="4040188" cy="381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1447800"/>
            <a:ext cx="4040188" cy="4953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1225" y="1066800"/>
            <a:ext cx="4041775" cy="381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1447800"/>
            <a:ext cx="4041775" cy="4953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84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54399D-384B-2B49-8D12-23A723FAF50E}" type="slidenum">
              <a:rPr lang="en-US"/>
              <a:pPr>
                <a:defRPr/>
              </a:pPr>
              <a:t>‹#›</a:t>
            </a:fld>
            <a:endParaRPr lang="en-US"/>
          </a:p>
        </p:txBody>
      </p:sp>
    </p:spTree>
    <p:extLst>
      <p:ext uri="{BB962C8B-B14F-4D97-AF65-F5344CB8AC3E}">
        <p14:creationId xmlns:p14="http://schemas.microsoft.com/office/powerpoint/2010/main" val="67510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EC5647-D7AF-5A4E-A6FC-F8C685C4C20D}" type="slidenum">
              <a:rPr lang="en-US"/>
              <a:pPr>
                <a:defRPr/>
              </a:pPr>
              <a:t>‹#›</a:t>
            </a:fld>
            <a:endParaRPr lang="en-US"/>
          </a:p>
        </p:txBody>
      </p:sp>
    </p:spTree>
    <p:extLst>
      <p:ext uri="{BB962C8B-B14F-4D97-AF65-F5344CB8AC3E}">
        <p14:creationId xmlns:p14="http://schemas.microsoft.com/office/powerpoint/2010/main" val="304507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8EAE4C-CE52-214D-B645-5A36B7F24EAB}" type="slidenum">
              <a:rPr lang="en-US"/>
              <a:pPr>
                <a:defRPr/>
              </a:pPr>
              <a:t>‹#›</a:t>
            </a:fld>
            <a:endParaRPr lang="en-US"/>
          </a:p>
        </p:txBody>
      </p:sp>
    </p:spTree>
    <p:extLst>
      <p:ext uri="{BB962C8B-B14F-4D97-AF65-F5344CB8AC3E}">
        <p14:creationId xmlns:p14="http://schemas.microsoft.com/office/powerpoint/2010/main" val="292751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FB0E67-3F16-AE4C-B3F9-F1240BF334D5}" type="slidenum">
              <a:rPr lang="en-US"/>
              <a:pPr>
                <a:defRPr/>
              </a:pPr>
              <a:t>‹#›</a:t>
            </a:fld>
            <a:endParaRPr lang="en-US"/>
          </a:p>
        </p:txBody>
      </p:sp>
    </p:spTree>
    <p:extLst>
      <p:ext uri="{BB962C8B-B14F-4D97-AF65-F5344CB8AC3E}">
        <p14:creationId xmlns:p14="http://schemas.microsoft.com/office/powerpoint/2010/main" val="2852028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7CA75AC9-3018-BC43-A535-14C27D52EC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9" r:id="rId5"/>
    <p:sldLayoutId id="2147483713" r:id="rId6"/>
    <p:sldLayoutId id="2147483714" r:id="rId7"/>
    <p:sldLayoutId id="2147483715" r:id="rId8"/>
    <p:sldLayoutId id="2147483716" r:id="rId9"/>
    <p:sldLayoutId id="2147483717" r:id="rId10"/>
    <p:sldLayoutId id="2147483718"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ts val="3600"/>
        </a:spcAft>
        <a:buChar char="•"/>
        <a:defRPr sz="2000">
          <a:solidFill>
            <a:schemeClr val="tx1"/>
          </a:solidFill>
          <a:latin typeface="+mn-lt"/>
          <a:ea typeface="+mn-ea"/>
          <a:cs typeface="+mn-cs"/>
        </a:defRPr>
      </a:lvl1pPr>
      <a:lvl2pPr marL="742950" indent="-285750" algn="l" rtl="0" eaLnBrk="0" fontAlgn="base" hangingPunct="0">
        <a:spcBef>
          <a:spcPct val="20000"/>
        </a:spcBef>
        <a:spcAft>
          <a:spcPts val="3600"/>
        </a:spcAft>
        <a:buChar char="–"/>
        <a:defRPr sz="2000">
          <a:solidFill>
            <a:schemeClr val="tx1"/>
          </a:solidFill>
          <a:latin typeface="+mn-lt"/>
          <a:ea typeface="+mn-ea"/>
        </a:defRPr>
      </a:lvl2pPr>
      <a:lvl3pPr marL="1143000" indent="-228600" algn="l" rtl="0" eaLnBrk="0" fontAlgn="base" hangingPunct="0">
        <a:spcBef>
          <a:spcPct val="20000"/>
        </a:spcBef>
        <a:spcAft>
          <a:spcPts val="3600"/>
        </a:spcAft>
        <a:buChar char="•"/>
        <a:defRPr sz="2000">
          <a:solidFill>
            <a:schemeClr val="tx1"/>
          </a:solidFill>
          <a:latin typeface="+mn-lt"/>
          <a:ea typeface="+mn-ea"/>
        </a:defRPr>
      </a:lvl3pPr>
      <a:lvl4pPr marL="1600200" indent="-228600" algn="l" rtl="0" eaLnBrk="0" fontAlgn="base" hangingPunct="0">
        <a:spcBef>
          <a:spcPct val="20000"/>
        </a:spcBef>
        <a:spcAft>
          <a:spcPts val="3600"/>
        </a:spcAft>
        <a:buChar char="–"/>
        <a:defRPr sz="2000">
          <a:solidFill>
            <a:schemeClr val="tx1"/>
          </a:solidFill>
          <a:latin typeface="+mn-lt"/>
          <a:ea typeface="+mn-ea"/>
        </a:defRPr>
      </a:lvl4pPr>
      <a:lvl5pPr marL="2057400" indent="-228600" algn="l" rtl="0" eaLnBrk="0" fontAlgn="base" hangingPunct="0">
        <a:spcBef>
          <a:spcPct val="20000"/>
        </a:spcBef>
        <a:spcAft>
          <a:spcPts val="360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p:cNvPicPr>
            <a:picLocks noChangeAspect="1"/>
          </p:cNvPicPr>
          <p:nvPr/>
        </p:nvPicPr>
        <p:blipFill>
          <a:blip r:embed="rId3">
            <a:extLst>
              <a:ext uri="{28A0092B-C50C-407E-A947-70E740481C1C}">
                <a14:useLocalDpi xmlns:a14="http://schemas.microsoft.com/office/drawing/2010/main" val="0"/>
              </a:ext>
            </a:extLst>
          </a:blip>
          <a:srcRect l="-3448" b="5310"/>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ctrTitle"/>
          </p:nvPr>
        </p:nvSpPr>
        <p:spPr>
          <a:xfrm>
            <a:off x="685800" y="1600200"/>
            <a:ext cx="7772400" cy="2819400"/>
          </a:xfrm>
        </p:spPr>
        <p:txBody>
          <a:bodyPr/>
          <a:lstStyle/>
          <a:p>
            <a:pPr eaLnBrk="1" hangingPunct="1">
              <a:spcAft>
                <a:spcPts val="4800"/>
              </a:spcAft>
            </a:pPr>
            <a:r>
              <a:rPr lang="en-US" sz="6600" b="1">
                <a:solidFill>
                  <a:schemeClr val="bg1"/>
                </a:solidFill>
                <a:latin typeface="Arial" charset="0"/>
                <a:ea typeface="ＭＳ Ｐゴシック" charset="0"/>
                <a:cs typeface="ＭＳ Ｐゴシック" charset="0"/>
              </a:rPr>
              <a:t>Personal Identity</a:t>
            </a:r>
            <a:r>
              <a:rPr lang="en-US" b="1">
                <a:solidFill>
                  <a:schemeClr val="bg1"/>
                </a:solidFill>
                <a:latin typeface="Arial" charset="0"/>
                <a:ea typeface="ＭＳ Ｐゴシック" charset="0"/>
                <a:cs typeface="ＭＳ Ｐゴシック" charset="0"/>
              </a:rPr>
              <a:t/>
            </a:r>
            <a:br>
              <a:rPr lang="en-US" b="1">
                <a:solidFill>
                  <a:schemeClr val="bg1"/>
                </a:solidFill>
                <a:latin typeface="Arial" charset="0"/>
                <a:ea typeface="ＭＳ Ｐゴシック" charset="0"/>
                <a:cs typeface="ＭＳ Ｐゴシック" charset="0"/>
              </a:rPr>
            </a:br>
            <a:r>
              <a:rPr lang="en-US" b="1">
                <a:solidFill>
                  <a:schemeClr val="bg1"/>
                </a:solidFill>
                <a:latin typeface="Arial" charset="0"/>
                <a:ea typeface="ＭＳ Ｐゴシック" charset="0"/>
                <a:cs typeface="ＭＳ Ｐゴシック" charset="0"/>
              </a:rPr>
              <a:t/>
            </a:r>
            <a:br>
              <a:rPr lang="en-US" b="1">
                <a:solidFill>
                  <a:schemeClr val="bg1"/>
                </a:solidFill>
                <a:latin typeface="Arial" charset="0"/>
                <a:ea typeface="ＭＳ Ｐゴシック" charset="0"/>
                <a:cs typeface="ＭＳ Ｐゴシック" charset="0"/>
              </a:rPr>
            </a:br>
            <a:r>
              <a:rPr lang="en-US" b="1">
                <a:solidFill>
                  <a:schemeClr val="bg1"/>
                </a:solidFill>
                <a:latin typeface="Arial" charset="0"/>
                <a:ea typeface="ＭＳ Ｐゴシック" charset="0"/>
                <a:cs typeface="ＭＳ Ｐゴシック" charset="0"/>
              </a:rPr>
              <a:t>Fission, Fusion and Survival</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2800">
                <a:latin typeface="Arial" charset="0"/>
                <a:ea typeface="ＭＳ Ｐゴシック" charset="0"/>
                <a:cs typeface="ＭＳ Ｐゴシック" charset="0"/>
              </a:rPr>
              <a:t>The Ship Repaired </a:t>
            </a:r>
            <a:r>
              <a:rPr lang="en-US" sz="2800" b="1">
                <a:latin typeface="Arial" charset="0"/>
                <a:ea typeface="ＭＳ Ｐゴシック" charset="0"/>
                <a:cs typeface="ＭＳ Ｐゴシック" charset="0"/>
              </a:rPr>
              <a:t>AND</a:t>
            </a:r>
            <a:r>
              <a:rPr lang="en-US" sz="2800">
                <a:latin typeface="Arial" charset="0"/>
                <a:ea typeface="ＭＳ Ｐゴシック" charset="0"/>
                <a:cs typeface="ＭＳ Ｐゴシック" charset="0"/>
              </a:rPr>
              <a:t> Reassembled</a:t>
            </a:r>
          </a:p>
        </p:txBody>
      </p:sp>
      <p:sp>
        <p:nvSpPr>
          <p:cNvPr id="25602" name="Content Placeholder 2"/>
          <p:cNvSpPr>
            <a:spLocks noGrp="1"/>
          </p:cNvSpPr>
          <p:nvPr>
            <p:ph idx="1"/>
          </p:nvPr>
        </p:nvSpPr>
        <p:spPr>
          <a:xfrm>
            <a:off x="990600" y="5410200"/>
            <a:ext cx="7543800" cy="1219200"/>
          </a:xfrm>
        </p:spPr>
        <p:txBody>
          <a:bodyPr/>
          <a:lstStyle/>
          <a:p>
            <a:pPr>
              <a:spcAft>
                <a:spcPts val="1800"/>
              </a:spcAft>
              <a:buFontTx/>
              <a:buNone/>
            </a:pPr>
            <a:r>
              <a:rPr lang="en-US">
                <a:latin typeface="Arial" charset="0"/>
                <a:ea typeface="ＭＳ Ｐゴシック" charset="0"/>
                <a:cs typeface="ＭＳ Ｐゴシック" charset="0"/>
              </a:rPr>
              <a:t>	The Ship of Theseus (we agreed) could survive either the gradual replacement of all its parts or (we agreed also), it could survive disassembly and reassembly.</a:t>
            </a:r>
          </a:p>
        </p:txBody>
      </p:sp>
      <p:cxnSp>
        <p:nvCxnSpPr>
          <p:cNvPr id="25603" name="Straight Arrow Connector 4"/>
          <p:cNvCxnSpPr>
            <a:cxnSpLocks noChangeShapeType="1"/>
          </p:cNvCxnSpPr>
          <p:nvPr/>
        </p:nvCxnSpPr>
        <p:spPr bwMode="auto">
          <a:xfrm rot="5400000" flipH="1" flipV="1">
            <a:off x="-875506" y="3009106"/>
            <a:ext cx="4038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04" name="Straight Arrow Connector 6"/>
          <p:cNvCxnSpPr>
            <a:cxnSpLocks noChangeShapeType="1"/>
          </p:cNvCxnSpPr>
          <p:nvPr/>
        </p:nvCxnSpPr>
        <p:spPr bwMode="auto">
          <a:xfrm>
            <a:off x="1144588" y="5027613"/>
            <a:ext cx="6858000" cy="31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5605" name="TextBox 7"/>
          <p:cNvSpPr txBox="1">
            <a:spLocks noChangeArrowheads="1"/>
          </p:cNvSpPr>
          <p:nvPr/>
        </p:nvSpPr>
        <p:spPr bwMode="auto">
          <a:xfrm rot="-5400000">
            <a:off x="656432" y="3013869"/>
            <a:ext cx="60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time</a:t>
            </a:r>
          </a:p>
        </p:txBody>
      </p:sp>
      <p:cxnSp>
        <p:nvCxnSpPr>
          <p:cNvPr id="25606" name="Straight Connector 9"/>
          <p:cNvCxnSpPr>
            <a:cxnSpLocks noChangeShapeType="1"/>
          </p:cNvCxnSpPr>
          <p:nvPr/>
        </p:nvCxnSpPr>
        <p:spPr bwMode="auto">
          <a:xfrm rot="5400000">
            <a:off x="3810794" y="3885406"/>
            <a:ext cx="1219200" cy="158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cxnSp>
        <p:nvCxnSpPr>
          <p:cNvPr id="25607" name="Straight Connector 10"/>
          <p:cNvCxnSpPr>
            <a:cxnSpLocks noChangeShapeType="1"/>
            <a:stCxn id="25611" idx="2"/>
          </p:cNvCxnSpPr>
          <p:nvPr/>
        </p:nvCxnSpPr>
        <p:spPr bwMode="auto">
          <a:xfrm rot="16200000" flipH="1">
            <a:off x="2948781" y="1805782"/>
            <a:ext cx="1227137" cy="171450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cxnSp>
        <p:nvCxnSpPr>
          <p:cNvPr id="25608" name="Straight Connector 12"/>
          <p:cNvCxnSpPr>
            <a:cxnSpLocks noChangeShapeType="1"/>
            <a:stCxn id="25610" idx="2"/>
          </p:cNvCxnSpPr>
          <p:nvPr/>
        </p:nvCxnSpPr>
        <p:spPr bwMode="auto">
          <a:xfrm rot="5400000">
            <a:off x="4728369" y="1743869"/>
            <a:ext cx="1223962" cy="184150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sp>
        <p:nvSpPr>
          <p:cNvPr id="25609" name="TextBox 15"/>
          <p:cNvSpPr txBox="1">
            <a:spLocks noChangeArrowheads="1"/>
          </p:cNvSpPr>
          <p:nvPr/>
        </p:nvSpPr>
        <p:spPr bwMode="auto">
          <a:xfrm>
            <a:off x="2868613" y="4508500"/>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The Ship of Theseus</a:t>
            </a:r>
          </a:p>
        </p:txBody>
      </p:sp>
      <p:sp>
        <p:nvSpPr>
          <p:cNvPr id="25610" name="TextBox 16"/>
          <p:cNvSpPr txBox="1">
            <a:spLocks noChangeArrowheads="1"/>
          </p:cNvSpPr>
          <p:nvPr/>
        </p:nvSpPr>
        <p:spPr bwMode="auto">
          <a:xfrm>
            <a:off x="4889500" y="1220788"/>
            <a:ext cx="274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The Plank-Hoarder</a:t>
            </a:r>
            <a:r>
              <a:rPr lang="ja-JP" altLang="en-US"/>
              <a:t>’</a:t>
            </a:r>
            <a:r>
              <a:rPr lang="en-US" altLang="ja-JP"/>
              <a:t>s Ship</a:t>
            </a:r>
            <a:endParaRPr lang="en-US"/>
          </a:p>
        </p:txBody>
      </p:sp>
      <p:sp>
        <p:nvSpPr>
          <p:cNvPr id="25611" name="TextBox 17"/>
          <p:cNvSpPr txBox="1">
            <a:spLocks noChangeArrowheads="1"/>
          </p:cNvSpPr>
          <p:nvPr/>
        </p:nvSpPr>
        <p:spPr bwMode="auto">
          <a:xfrm>
            <a:off x="1143000" y="1219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The Continuously Repaired Ship</a:t>
            </a:r>
          </a:p>
        </p:txBody>
      </p:sp>
      <p:sp>
        <p:nvSpPr>
          <p:cNvPr id="25612" name="TextBox 21"/>
          <p:cNvSpPr txBox="1">
            <a:spLocks noChangeArrowheads="1"/>
          </p:cNvSpPr>
          <p:nvPr/>
        </p:nvSpPr>
        <p:spPr bwMode="auto">
          <a:xfrm>
            <a:off x="4191000" y="1143000"/>
            <a:ext cx="76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t>≠</a:t>
            </a:r>
          </a:p>
        </p:txBody>
      </p:sp>
      <p:sp>
        <p:nvSpPr>
          <p:cNvPr id="25613" name="TextBox 22"/>
          <p:cNvSpPr txBox="1">
            <a:spLocks noChangeArrowheads="1"/>
          </p:cNvSpPr>
          <p:nvPr/>
        </p:nvSpPr>
        <p:spPr bwMode="auto">
          <a:xfrm>
            <a:off x="4408488" y="3049588"/>
            <a:ext cx="99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t>≠</a:t>
            </a:r>
          </a:p>
        </p:txBody>
      </p:sp>
      <p:sp>
        <p:nvSpPr>
          <p:cNvPr id="25614" name="TextBox 23"/>
          <p:cNvSpPr txBox="1">
            <a:spLocks noChangeArrowheads="1"/>
          </p:cNvSpPr>
          <p:nvPr/>
        </p:nvSpPr>
        <p:spPr bwMode="auto">
          <a:xfrm>
            <a:off x="3419475" y="3049588"/>
            <a:ext cx="99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t>≠</a:t>
            </a:r>
          </a:p>
        </p:txBody>
      </p:sp>
      <p:grpSp>
        <p:nvGrpSpPr>
          <p:cNvPr id="2" name="Group 20"/>
          <p:cNvGrpSpPr>
            <a:grpSpLocks/>
          </p:cNvGrpSpPr>
          <p:nvPr/>
        </p:nvGrpSpPr>
        <p:grpSpPr bwMode="auto">
          <a:xfrm>
            <a:off x="5334000" y="2667000"/>
            <a:ext cx="3511550" cy="2324100"/>
            <a:chOff x="5334000" y="2590800"/>
            <a:chExt cx="3511550" cy="2324281"/>
          </a:xfrm>
        </p:grpSpPr>
        <p:pic>
          <p:nvPicPr>
            <p:cNvPr id="25616"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590800"/>
              <a:ext cx="1606550" cy="232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Oval Callout 19"/>
            <p:cNvSpPr>
              <a:spLocks noChangeArrowheads="1"/>
            </p:cNvSpPr>
            <p:nvPr/>
          </p:nvSpPr>
          <p:spPr bwMode="auto">
            <a:xfrm>
              <a:off x="5334000" y="2590800"/>
              <a:ext cx="2209800" cy="1143000"/>
            </a:xfrm>
            <a:prstGeom prst="wedgeEllipseCallout">
              <a:avLst>
                <a:gd name="adj1" fmla="val 60259"/>
                <a:gd name="adj2" fmla="val 56495"/>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r>
                <a:rPr lang="en-US" sz="1800"/>
                <a:t>So why can</a:t>
              </a:r>
              <a:r>
                <a:rPr lang="ja-JP" altLang="en-US" sz="1800"/>
                <a:t>’</a:t>
              </a:r>
              <a:r>
                <a:rPr lang="en-US" altLang="ja-JP" sz="1800"/>
                <a:t>t it survive both?</a:t>
              </a:r>
              <a:endParaRPr lang="en-US" sz="180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800">
                <a:latin typeface="Arial" charset="0"/>
                <a:ea typeface="ＭＳ Ｐゴシック" charset="0"/>
                <a:cs typeface="ＭＳ Ｐゴシック" charset="0"/>
              </a:rPr>
              <a:t>The Ship Repaired </a:t>
            </a:r>
            <a:r>
              <a:rPr lang="en-US" sz="2800" b="1">
                <a:latin typeface="Arial" charset="0"/>
                <a:ea typeface="ＭＳ Ｐゴシック" charset="0"/>
                <a:cs typeface="ＭＳ Ｐゴシック" charset="0"/>
              </a:rPr>
              <a:t>AND</a:t>
            </a:r>
            <a:r>
              <a:rPr lang="en-US" sz="2800">
                <a:latin typeface="Arial" charset="0"/>
                <a:ea typeface="ＭＳ Ｐゴシック" charset="0"/>
                <a:cs typeface="ＭＳ Ｐゴシック" charset="0"/>
              </a:rPr>
              <a:t> Reassembled</a:t>
            </a:r>
          </a:p>
        </p:txBody>
      </p:sp>
      <p:sp>
        <p:nvSpPr>
          <p:cNvPr id="26626" name="Content Placeholder 2"/>
          <p:cNvSpPr>
            <a:spLocks noGrp="1"/>
          </p:cNvSpPr>
          <p:nvPr>
            <p:ph idx="1"/>
          </p:nvPr>
        </p:nvSpPr>
        <p:spPr>
          <a:xfrm>
            <a:off x="990600" y="5410200"/>
            <a:ext cx="7543800" cy="1219200"/>
          </a:xfrm>
        </p:spPr>
        <p:txBody>
          <a:bodyPr/>
          <a:lstStyle/>
          <a:p>
            <a:pPr>
              <a:spcAft>
                <a:spcPts val="1800"/>
              </a:spcAft>
              <a:buFontTx/>
              <a:buNone/>
            </a:pPr>
            <a:r>
              <a:rPr lang="en-US">
                <a:latin typeface="Arial" charset="0"/>
                <a:ea typeface="ＭＳ Ｐゴシック" charset="0"/>
                <a:cs typeface="ＭＳ Ｐゴシック" charset="0"/>
              </a:rPr>
              <a:t>	The Plank-Hoarder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Ship </a:t>
            </a:r>
            <a:r>
              <a:rPr lang="en-US" altLang="ja-JP" i="1">
                <a:latin typeface="Arial" charset="0"/>
                <a:ea typeface="ＭＳ Ｐゴシック" charset="0"/>
                <a:cs typeface="ＭＳ Ｐゴシック" charset="0"/>
              </a:rPr>
              <a:t>would</a:t>
            </a:r>
            <a:r>
              <a:rPr lang="en-US" altLang="ja-JP">
                <a:latin typeface="Arial" charset="0"/>
                <a:ea typeface="ＭＳ Ｐゴシック" charset="0"/>
                <a:cs typeface="ＭＳ Ｐゴシック" charset="0"/>
              </a:rPr>
              <a:t> have been the Ship of Theseus if it weren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for the Continuously Repaired Ship, which is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better candidate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for being the Ship of Theseus.</a:t>
            </a:r>
            <a:endParaRPr lang="en-US">
              <a:latin typeface="Arial" charset="0"/>
              <a:ea typeface="ＭＳ Ｐゴシック" charset="0"/>
              <a:cs typeface="ＭＳ Ｐゴシック" charset="0"/>
            </a:endParaRPr>
          </a:p>
        </p:txBody>
      </p:sp>
      <p:cxnSp>
        <p:nvCxnSpPr>
          <p:cNvPr id="26627" name="Straight Arrow Connector 4"/>
          <p:cNvCxnSpPr>
            <a:cxnSpLocks noChangeShapeType="1"/>
          </p:cNvCxnSpPr>
          <p:nvPr/>
        </p:nvCxnSpPr>
        <p:spPr bwMode="auto">
          <a:xfrm rot="5400000" flipH="1" flipV="1">
            <a:off x="-875506" y="3009106"/>
            <a:ext cx="4038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628" name="Straight Arrow Connector 6"/>
          <p:cNvCxnSpPr>
            <a:cxnSpLocks noChangeShapeType="1"/>
          </p:cNvCxnSpPr>
          <p:nvPr/>
        </p:nvCxnSpPr>
        <p:spPr bwMode="auto">
          <a:xfrm>
            <a:off x="1144588" y="5027613"/>
            <a:ext cx="6858000" cy="31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6629" name="TextBox 7"/>
          <p:cNvSpPr txBox="1">
            <a:spLocks noChangeArrowheads="1"/>
          </p:cNvSpPr>
          <p:nvPr/>
        </p:nvSpPr>
        <p:spPr bwMode="auto">
          <a:xfrm rot="-5400000">
            <a:off x="656432" y="3013869"/>
            <a:ext cx="60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time</a:t>
            </a:r>
          </a:p>
        </p:txBody>
      </p:sp>
      <p:cxnSp>
        <p:nvCxnSpPr>
          <p:cNvPr id="26630" name="Straight Connector 9"/>
          <p:cNvCxnSpPr>
            <a:cxnSpLocks noChangeShapeType="1"/>
          </p:cNvCxnSpPr>
          <p:nvPr/>
        </p:nvCxnSpPr>
        <p:spPr bwMode="auto">
          <a:xfrm rot="5400000">
            <a:off x="3810794" y="3885406"/>
            <a:ext cx="1219200" cy="158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cxnSp>
        <p:nvCxnSpPr>
          <p:cNvPr id="26631" name="Straight Connector 10"/>
          <p:cNvCxnSpPr>
            <a:cxnSpLocks noChangeShapeType="1"/>
            <a:stCxn id="26635" idx="2"/>
          </p:cNvCxnSpPr>
          <p:nvPr/>
        </p:nvCxnSpPr>
        <p:spPr bwMode="auto">
          <a:xfrm rot="16200000" flipH="1">
            <a:off x="2948781" y="1805782"/>
            <a:ext cx="1227137" cy="171450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cxnSp>
        <p:nvCxnSpPr>
          <p:cNvPr id="26632" name="Straight Connector 12"/>
          <p:cNvCxnSpPr>
            <a:cxnSpLocks noChangeShapeType="1"/>
            <a:stCxn id="26634" idx="2"/>
          </p:cNvCxnSpPr>
          <p:nvPr/>
        </p:nvCxnSpPr>
        <p:spPr bwMode="auto">
          <a:xfrm rot="5400000">
            <a:off x="4728369" y="1743869"/>
            <a:ext cx="1223962" cy="184150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sp>
        <p:nvSpPr>
          <p:cNvPr id="26633" name="TextBox 15"/>
          <p:cNvSpPr txBox="1">
            <a:spLocks noChangeArrowheads="1"/>
          </p:cNvSpPr>
          <p:nvPr/>
        </p:nvSpPr>
        <p:spPr bwMode="auto">
          <a:xfrm>
            <a:off x="2868613" y="4508500"/>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The Ship of Theseus</a:t>
            </a:r>
          </a:p>
        </p:txBody>
      </p:sp>
      <p:sp>
        <p:nvSpPr>
          <p:cNvPr id="26634" name="TextBox 16"/>
          <p:cNvSpPr txBox="1">
            <a:spLocks noChangeArrowheads="1"/>
          </p:cNvSpPr>
          <p:nvPr/>
        </p:nvSpPr>
        <p:spPr bwMode="auto">
          <a:xfrm>
            <a:off x="4889500" y="1220788"/>
            <a:ext cx="274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The Plank-Hoarder</a:t>
            </a:r>
            <a:r>
              <a:rPr lang="ja-JP" altLang="en-US"/>
              <a:t>’</a:t>
            </a:r>
            <a:r>
              <a:rPr lang="en-US" altLang="ja-JP"/>
              <a:t>s Ship</a:t>
            </a:r>
            <a:endParaRPr lang="en-US"/>
          </a:p>
        </p:txBody>
      </p:sp>
      <p:sp>
        <p:nvSpPr>
          <p:cNvPr id="26635" name="TextBox 17"/>
          <p:cNvSpPr txBox="1">
            <a:spLocks noChangeArrowheads="1"/>
          </p:cNvSpPr>
          <p:nvPr/>
        </p:nvSpPr>
        <p:spPr bwMode="auto">
          <a:xfrm>
            <a:off x="1143000" y="1219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The Continuously Repaired Ship</a:t>
            </a:r>
          </a:p>
        </p:txBody>
      </p:sp>
      <p:sp>
        <p:nvSpPr>
          <p:cNvPr id="26636" name="TextBox 21"/>
          <p:cNvSpPr txBox="1">
            <a:spLocks noChangeArrowheads="1"/>
          </p:cNvSpPr>
          <p:nvPr/>
        </p:nvSpPr>
        <p:spPr bwMode="auto">
          <a:xfrm>
            <a:off x="4191000" y="1143000"/>
            <a:ext cx="76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t>≠</a:t>
            </a:r>
          </a:p>
        </p:txBody>
      </p:sp>
      <p:sp>
        <p:nvSpPr>
          <p:cNvPr id="26637" name="TextBox 22"/>
          <p:cNvSpPr txBox="1">
            <a:spLocks noChangeArrowheads="1"/>
          </p:cNvSpPr>
          <p:nvPr/>
        </p:nvSpPr>
        <p:spPr bwMode="auto">
          <a:xfrm>
            <a:off x="4408488" y="3049588"/>
            <a:ext cx="99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t>≠</a:t>
            </a:r>
          </a:p>
        </p:txBody>
      </p:sp>
      <p:sp>
        <p:nvSpPr>
          <p:cNvPr id="26638" name="TextBox 23"/>
          <p:cNvSpPr txBox="1">
            <a:spLocks noChangeArrowheads="1"/>
          </p:cNvSpPr>
          <p:nvPr/>
        </p:nvSpPr>
        <p:spPr bwMode="auto">
          <a:xfrm>
            <a:off x="3419475" y="3049588"/>
            <a:ext cx="99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t>=</a:t>
            </a:r>
          </a:p>
        </p:txBody>
      </p:sp>
      <p:grpSp>
        <p:nvGrpSpPr>
          <p:cNvPr id="2" name="Group 26"/>
          <p:cNvGrpSpPr>
            <a:grpSpLocks/>
          </p:cNvGrpSpPr>
          <p:nvPr/>
        </p:nvGrpSpPr>
        <p:grpSpPr bwMode="auto">
          <a:xfrm>
            <a:off x="5562600" y="2362200"/>
            <a:ext cx="3016250" cy="2540000"/>
            <a:chOff x="5562600" y="2362200"/>
            <a:chExt cx="3016155" cy="2540000"/>
          </a:xfrm>
        </p:grpSpPr>
        <p:pic>
          <p:nvPicPr>
            <p:cNvPr id="26640"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81800" y="2895600"/>
              <a:ext cx="179695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Oval Callout 25"/>
            <p:cNvSpPr>
              <a:spLocks noChangeArrowheads="1"/>
            </p:cNvSpPr>
            <p:nvPr/>
          </p:nvSpPr>
          <p:spPr bwMode="auto">
            <a:xfrm>
              <a:off x="5562600" y="2362200"/>
              <a:ext cx="1828800" cy="1066800"/>
            </a:xfrm>
            <a:prstGeom prst="wedgeEllipseCallout">
              <a:avLst>
                <a:gd name="adj1" fmla="val 49949"/>
                <a:gd name="adj2" fmla="val 45338"/>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r>
                <a:rPr lang="en-US" sz="1800"/>
                <a:t>Intrinsic Grounding violation!</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762000" y="1143000"/>
            <a:ext cx="3733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0" name="Rectangle 3"/>
          <p:cNvSpPr>
            <a:spLocks noChangeArrowheads="1"/>
          </p:cNvSpPr>
          <p:nvPr/>
        </p:nvSpPr>
        <p:spPr bwMode="auto">
          <a:xfrm>
            <a:off x="4495800" y="1143000"/>
            <a:ext cx="3733800" cy="3810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1" name="Rectangle 4"/>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chemeClr val="tx2"/>
                </a:solidFill>
              </a:rPr>
              <a:t>Best Candidate Theory</a:t>
            </a:r>
            <a:endParaRPr lang="en-US" sz="4400">
              <a:solidFill>
                <a:schemeClr val="tx2"/>
              </a:solidFill>
            </a:endParaRPr>
          </a:p>
        </p:txBody>
      </p:sp>
      <p:sp>
        <p:nvSpPr>
          <p:cNvPr id="27652" name="Text Box 9"/>
          <p:cNvSpPr txBox="1">
            <a:spLocks noChangeArrowheads="1"/>
          </p:cNvSpPr>
          <p:nvPr/>
        </p:nvSpPr>
        <p:spPr bwMode="auto">
          <a:xfrm>
            <a:off x="1447800" y="11430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Actual World</a:t>
            </a:r>
          </a:p>
        </p:txBody>
      </p:sp>
      <p:sp>
        <p:nvSpPr>
          <p:cNvPr id="27653" name="Text Box 10"/>
          <p:cNvSpPr txBox="1">
            <a:spLocks noChangeArrowheads="1"/>
          </p:cNvSpPr>
          <p:nvPr/>
        </p:nvSpPr>
        <p:spPr bwMode="auto">
          <a:xfrm>
            <a:off x="4724400" y="11430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Another Possible World</a:t>
            </a:r>
          </a:p>
        </p:txBody>
      </p:sp>
      <p:sp>
        <p:nvSpPr>
          <p:cNvPr id="27654" name="TextBox 36"/>
          <p:cNvSpPr txBox="1">
            <a:spLocks noChangeArrowheads="1"/>
          </p:cNvSpPr>
          <p:nvPr/>
        </p:nvSpPr>
        <p:spPr bwMode="auto">
          <a:xfrm>
            <a:off x="762000" y="5257800"/>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On this account identity is </a:t>
            </a:r>
            <a:r>
              <a:rPr lang="en-US" sz="2000" i="1"/>
              <a:t>extrinsicly grounded</a:t>
            </a:r>
            <a:r>
              <a:rPr lang="en-US" sz="2000"/>
              <a:t>—the Continuously Repaired Ship </a:t>
            </a:r>
            <a:r>
              <a:rPr lang="en-US" sz="2000" i="1"/>
              <a:t>fails</a:t>
            </a:r>
            <a:r>
              <a:rPr lang="en-US" sz="2000"/>
              <a:t> to be identical to the Ship of Theseus because of an </a:t>
            </a:r>
            <a:r>
              <a:rPr lang="en-US" sz="2000" i="1"/>
              <a:t>extrinsic</a:t>
            </a:r>
            <a:r>
              <a:rPr lang="en-US" sz="2000"/>
              <a:t> property, viz.its coexisting with the Continuously Repaired Ship. But maybe this is OK… </a:t>
            </a:r>
          </a:p>
        </p:txBody>
      </p:sp>
      <p:grpSp>
        <p:nvGrpSpPr>
          <p:cNvPr id="27655" name="Group 67"/>
          <p:cNvGrpSpPr>
            <a:grpSpLocks/>
          </p:cNvGrpSpPr>
          <p:nvPr/>
        </p:nvGrpSpPr>
        <p:grpSpPr bwMode="auto">
          <a:xfrm>
            <a:off x="958850" y="2049463"/>
            <a:ext cx="3292475" cy="2513012"/>
            <a:chOff x="958707" y="2049632"/>
            <a:chExt cx="3292251" cy="2512188"/>
          </a:xfrm>
        </p:grpSpPr>
        <p:grpSp>
          <p:nvGrpSpPr>
            <p:cNvPr id="27662" name="Group 59"/>
            <p:cNvGrpSpPr>
              <a:grpSpLocks/>
            </p:cNvGrpSpPr>
            <p:nvPr/>
          </p:nvGrpSpPr>
          <p:grpSpPr bwMode="auto">
            <a:xfrm>
              <a:off x="2057400" y="2667000"/>
              <a:ext cx="1077975" cy="1371600"/>
              <a:chOff x="2046225" y="2895600"/>
              <a:chExt cx="1077975" cy="1371600"/>
            </a:xfrm>
          </p:grpSpPr>
          <p:cxnSp>
            <p:nvCxnSpPr>
              <p:cNvPr id="27666" name="Straight Connector 3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p:nvCxnSpPr>
            <p:spPr bwMode="auto">
              <a:xfrm rot="5400000">
                <a:off x="2552465" y="2933585"/>
                <a:ext cx="609400" cy="533364"/>
              </a:xfrm>
              <a:prstGeom prst="line">
                <a:avLst/>
              </a:prstGeom>
              <a:solidFill>
                <a:schemeClr val="accent1"/>
              </a:solidFill>
              <a:ln w="38100" cap="flat" cmpd="sng" algn="ctr">
                <a:solidFill>
                  <a:schemeClr val="bg1">
                    <a:lumMod val="50000"/>
                  </a:schemeClr>
                </a:solidFill>
                <a:prstDash val="sysDash"/>
                <a:round/>
                <a:headEnd type="none" w="med" len="med"/>
                <a:tailEnd type="none" w="med" len="med"/>
              </a:ln>
              <a:effectLst/>
            </p:spPr>
          </p:cxnSp>
          <p:cxnSp>
            <p:nvCxnSpPr>
              <p:cNvPr id="27668" name="Straight Connector 55"/>
              <p:cNvCxnSpPr>
                <a:cxnSpLocks noChangeShapeType="1"/>
              </p:cNvCxnSpPr>
              <p:nvPr/>
            </p:nvCxnSpPr>
            <p:spPr bwMode="auto">
              <a:xfrm rot="16200000" flipH="1">
                <a:off x="2008125" y="2935164"/>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grpSp>
        <p:sp>
          <p:nvSpPr>
            <p:cNvPr id="27663" name="TextBox 64"/>
            <p:cNvSpPr txBox="1">
              <a:spLocks noChangeArrowheads="1"/>
            </p:cNvSpPr>
            <p:nvPr/>
          </p:nvSpPr>
          <p:spPr bwMode="auto">
            <a:xfrm>
              <a:off x="958707" y="2057400"/>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Continuously Repaired Ship</a:t>
              </a:r>
            </a:p>
          </p:txBody>
        </p:sp>
        <p:sp>
          <p:nvSpPr>
            <p:cNvPr id="27664" name="TextBox 65"/>
            <p:cNvSpPr txBox="1">
              <a:spLocks noChangeArrowheads="1"/>
            </p:cNvSpPr>
            <p:nvPr/>
          </p:nvSpPr>
          <p:spPr bwMode="auto">
            <a:xfrm>
              <a:off x="3031758" y="2049632"/>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Plank-Hoarder</a:t>
              </a:r>
              <a:r>
                <a:rPr lang="ja-JP" altLang="en-US" sz="1400"/>
                <a:t>’</a:t>
              </a:r>
              <a:r>
                <a:rPr lang="en-US" altLang="ja-JP" sz="1400"/>
                <a:t>s Ship</a:t>
              </a:r>
              <a:endParaRPr lang="en-US" sz="1400"/>
            </a:p>
          </p:txBody>
        </p:sp>
        <p:sp>
          <p:nvSpPr>
            <p:cNvPr id="27665" name="TextBox 66"/>
            <p:cNvSpPr txBox="1">
              <a:spLocks noChangeArrowheads="1"/>
            </p:cNvSpPr>
            <p:nvPr/>
          </p:nvSpPr>
          <p:spPr bwMode="auto">
            <a:xfrm>
              <a:off x="1981200" y="4038600"/>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Ship of Theseus</a:t>
              </a:r>
            </a:p>
          </p:txBody>
        </p:sp>
      </p:grpSp>
      <p:grpSp>
        <p:nvGrpSpPr>
          <p:cNvPr id="27656" name="Group 68"/>
          <p:cNvGrpSpPr>
            <a:grpSpLocks/>
          </p:cNvGrpSpPr>
          <p:nvPr/>
        </p:nvGrpSpPr>
        <p:grpSpPr bwMode="auto">
          <a:xfrm>
            <a:off x="5746750" y="2057400"/>
            <a:ext cx="2270125" cy="2511425"/>
            <a:chOff x="1981200" y="2049632"/>
            <a:chExt cx="2269758" cy="2512188"/>
          </a:xfrm>
        </p:grpSpPr>
        <p:grpSp>
          <p:nvGrpSpPr>
            <p:cNvPr id="27657" name="Group 69"/>
            <p:cNvGrpSpPr>
              <a:grpSpLocks/>
            </p:cNvGrpSpPr>
            <p:nvPr/>
          </p:nvGrpSpPr>
          <p:grpSpPr bwMode="auto">
            <a:xfrm>
              <a:off x="2601975" y="2667000"/>
              <a:ext cx="533400" cy="1371600"/>
              <a:chOff x="2590800" y="2895600"/>
              <a:chExt cx="533400" cy="1371600"/>
            </a:xfrm>
          </p:grpSpPr>
          <p:cxnSp>
            <p:nvCxnSpPr>
              <p:cNvPr id="27660" name="Straight Connector 7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7661" name="Straight Connector 74"/>
              <p:cNvCxnSpPr>
                <a:cxnSpLocks noChangeShapeType="1"/>
              </p:cNvCxnSpPr>
              <p:nvPr/>
            </p:nvCxnSpPr>
            <p:spPr bwMode="auto">
              <a:xfrm rot="5400000">
                <a:off x="2552700" y="29337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grpSp>
        <p:sp>
          <p:nvSpPr>
            <p:cNvPr id="27658" name="TextBox 71"/>
            <p:cNvSpPr txBox="1">
              <a:spLocks noChangeArrowheads="1"/>
            </p:cNvSpPr>
            <p:nvPr/>
          </p:nvSpPr>
          <p:spPr bwMode="auto">
            <a:xfrm>
              <a:off x="3031758" y="2049632"/>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Plank-Hoarder</a:t>
              </a:r>
              <a:r>
                <a:rPr lang="ja-JP" altLang="en-US" sz="1400"/>
                <a:t>’</a:t>
              </a:r>
              <a:r>
                <a:rPr lang="en-US" altLang="ja-JP" sz="1400"/>
                <a:t>s Ship</a:t>
              </a:r>
              <a:endParaRPr lang="en-US" sz="1400"/>
            </a:p>
          </p:txBody>
        </p:sp>
        <p:sp>
          <p:nvSpPr>
            <p:cNvPr id="27659" name="TextBox 72"/>
            <p:cNvSpPr txBox="1">
              <a:spLocks noChangeArrowheads="1"/>
            </p:cNvSpPr>
            <p:nvPr/>
          </p:nvSpPr>
          <p:spPr bwMode="auto">
            <a:xfrm>
              <a:off x="1981200" y="4038600"/>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Ship of Theseus</a:t>
              </a:r>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762000" y="1143000"/>
            <a:ext cx="3733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4" name="Rectangle 3"/>
          <p:cNvSpPr>
            <a:spLocks noChangeArrowheads="1"/>
          </p:cNvSpPr>
          <p:nvPr/>
        </p:nvSpPr>
        <p:spPr bwMode="auto">
          <a:xfrm>
            <a:off x="4495800" y="1143000"/>
            <a:ext cx="3733800" cy="3810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75" name="Rectangle 4"/>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chemeClr val="tx2"/>
                </a:solidFill>
              </a:rPr>
              <a:t>Best Candidate Theory</a:t>
            </a:r>
            <a:endParaRPr lang="en-US" sz="4400">
              <a:solidFill>
                <a:schemeClr val="tx2"/>
              </a:solidFill>
            </a:endParaRPr>
          </a:p>
        </p:txBody>
      </p:sp>
      <p:sp>
        <p:nvSpPr>
          <p:cNvPr id="28676" name="Text Box 9"/>
          <p:cNvSpPr txBox="1">
            <a:spLocks noChangeArrowheads="1"/>
          </p:cNvSpPr>
          <p:nvPr/>
        </p:nvSpPr>
        <p:spPr bwMode="auto">
          <a:xfrm>
            <a:off x="1447800" y="11430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Actual World</a:t>
            </a:r>
          </a:p>
        </p:txBody>
      </p:sp>
      <p:sp>
        <p:nvSpPr>
          <p:cNvPr id="28677" name="Text Box 10"/>
          <p:cNvSpPr txBox="1">
            <a:spLocks noChangeArrowheads="1"/>
          </p:cNvSpPr>
          <p:nvPr/>
        </p:nvSpPr>
        <p:spPr bwMode="auto">
          <a:xfrm>
            <a:off x="4724400" y="11430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Another Possible World</a:t>
            </a:r>
          </a:p>
        </p:txBody>
      </p:sp>
      <p:sp>
        <p:nvSpPr>
          <p:cNvPr id="28678" name="TextBox 36"/>
          <p:cNvSpPr txBox="1">
            <a:spLocks noChangeArrowheads="1"/>
          </p:cNvSpPr>
          <p:nvPr/>
        </p:nvSpPr>
        <p:spPr bwMode="auto">
          <a:xfrm>
            <a:off x="762000" y="5029200"/>
            <a:ext cx="746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It seems plausible to adopt a best candidate theory when it comes to the identities of languages through time: Italian is no further from Latin then English is from Anglo-Saxon but in the absence of any better candidate we think English is the same language as Anglo-Saxon, a.k.a. </a:t>
            </a:r>
            <a:r>
              <a:rPr lang="ja-JP" altLang="en-US" sz="2000"/>
              <a:t>“</a:t>
            </a:r>
            <a:r>
              <a:rPr lang="en-US" altLang="ja-JP" sz="2000"/>
              <a:t>Old English.</a:t>
            </a:r>
            <a:r>
              <a:rPr lang="ja-JP" altLang="en-US" sz="2000"/>
              <a:t>”</a:t>
            </a:r>
            <a:endParaRPr lang="en-US" sz="2000"/>
          </a:p>
        </p:txBody>
      </p:sp>
      <p:grpSp>
        <p:nvGrpSpPr>
          <p:cNvPr id="28679" name="Group 67"/>
          <p:cNvGrpSpPr>
            <a:grpSpLocks/>
          </p:cNvGrpSpPr>
          <p:nvPr/>
        </p:nvGrpSpPr>
        <p:grpSpPr bwMode="auto">
          <a:xfrm>
            <a:off x="958850" y="2049463"/>
            <a:ext cx="3292475" cy="2297112"/>
            <a:chOff x="958707" y="2049632"/>
            <a:chExt cx="3292251" cy="2296745"/>
          </a:xfrm>
        </p:grpSpPr>
        <p:grpSp>
          <p:nvGrpSpPr>
            <p:cNvPr id="28686" name="Group 59"/>
            <p:cNvGrpSpPr>
              <a:grpSpLocks/>
            </p:cNvGrpSpPr>
            <p:nvPr/>
          </p:nvGrpSpPr>
          <p:grpSpPr bwMode="auto">
            <a:xfrm>
              <a:off x="2057400" y="2667000"/>
              <a:ext cx="1077975" cy="1371600"/>
              <a:chOff x="2046225" y="2895600"/>
              <a:chExt cx="1077975" cy="1371600"/>
            </a:xfrm>
          </p:grpSpPr>
          <p:cxnSp>
            <p:nvCxnSpPr>
              <p:cNvPr id="28690" name="Straight Connector 3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p:nvCxnSpPr>
            <p:spPr bwMode="auto">
              <a:xfrm rot="5400000">
                <a:off x="2552414" y="2933739"/>
                <a:ext cx="609503" cy="533364"/>
              </a:xfrm>
              <a:prstGeom prst="line">
                <a:avLst/>
              </a:prstGeom>
              <a:solidFill>
                <a:schemeClr val="accent1"/>
              </a:solidFill>
              <a:ln w="38100" cap="flat" cmpd="sng" algn="ctr">
                <a:solidFill>
                  <a:schemeClr val="bg1">
                    <a:lumMod val="50000"/>
                  </a:schemeClr>
                </a:solidFill>
                <a:prstDash val="sysDash"/>
                <a:round/>
                <a:headEnd type="none" w="med" len="med"/>
                <a:tailEnd type="none" w="med" len="med"/>
              </a:ln>
              <a:effectLst/>
            </p:spPr>
          </p:cxnSp>
          <p:cxnSp>
            <p:nvCxnSpPr>
              <p:cNvPr id="28692" name="Straight Connector 55"/>
              <p:cNvCxnSpPr>
                <a:cxnSpLocks noChangeShapeType="1"/>
              </p:cNvCxnSpPr>
              <p:nvPr/>
            </p:nvCxnSpPr>
            <p:spPr bwMode="auto">
              <a:xfrm rot="16200000" flipH="1">
                <a:off x="2008125" y="2935164"/>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grpSp>
        <p:sp>
          <p:nvSpPr>
            <p:cNvPr id="28687" name="TextBox 64"/>
            <p:cNvSpPr txBox="1">
              <a:spLocks noChangeArrowheads="1"/>
            </p:cNvSpPr>
            <p:nvPr/>
          </p:nvSpPr>
          <p:spPr bwMode="auto">
            <a:xfrm>
              <a:off x="958707" y="2057400"/>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Dead, written Latin</a:t>
              </a:r>
            </a:p>
          </p:txBody>
        </p:sp>
        <p:sp>
          <p:nvSpPr>
            <p:cNvPr id="28688" name="TextBox 65"/>
            <p:cNvSpPr txBox="1">
              <a:spLocks noChangeArrowheads="1"/>
            </p:cNvSpPr>
            <p:nvPr/>
          </p:nvSpPr>
          <p:spPr bwMode="auto">
            <a:xfrm>
              <a:off x="3031758" y="2049632"/>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Modern Italian</a:t>
              </a:r>
            </a:p>
          </p:txBody>
        </p:sp>
        <p:sp>
          <p:nvSpPr>
            <p:cNvPr id="28689" name="TextBox 66"/>
            <p:cNvSpPr txBox="1">
              <a:spLocks noChangeArrowheads="1"/>
            </p:cNvSpPr>
            <p:nvPr/>
          </p:nvSpPr>
          <p:spPr bwMode="auto">
            <a:xfrm>
              <a:off x="1981200" y="4038600"/>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Roman Latin</a:t>
              </a:r>
            </a:p>
          </p:txBody>
        </p:sp>
      </p:grpSp>
      <p:grpSp>
        <p:nvGrpSpPr>
          <p:cNvPr id="28680" name="Group 68"/>
          <p:cNvGrpSpPr>
            <a:grpSpLocks/>
          </p:cNvGrpSpPr>
          <p:nvPr/>
        </p:nvGrpSpPr>
        <p:grpSpPr bwMode="auto">
          <a:xfrm>
            <a:off x="5746750" y="2057400"/>
            <a:ext cx="2270125" cy="2297113"/>
            <a:chOff x="1981200" y="2049632"/>
            <a:chExt cx="2269758" cy="2296745"/>
          </a:xfrm>
        </p:grpSpPr>
        <p:grpSp>
          <p:nvGrpSpPr>
            <p:cNvPr id="28681" name="Group 69"/>
            <p:cNvGrpSpPr>
              <a:grpSpLocks/>
            </p:cNvGrpSpPr>
            <p:nvPr/>
          </p:nvGrpSpPr>
          <p:grpSpPr bwMode="auto">
            <a:xfrm>
              <a:off x="2601975" y="2667000"/>
              <a:ext cx="533400" cy="1371600"/>
              <a:chOff x="2590800" y="2895600"/>
              <a:chExt cx="533400" cy="1371600"/>
            </a:xfrm>
          </p:grpSpPr>
          <p:cxnSp>
            <p:nvCxnSpPr>
              <p:cNvPr id="28684" name="Straight Connector 7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8685" name="Straight Connector 74"/>
              <p:cNvCxnSpPr>
                <a:cxnSpLocks noChangeShapeType="1"/>
              </p:cNvCxnSpPr>
              <p:nvPr/>
            </p:nvCxnSpPr>
            <p:spPr bwMode="auto">
              <a:xfrm rot="5400000">
                <a:off x="2552700" y="29337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grpSp>
        <p:sp>
          <p:nvSpPr>
            <p:cNvPr id="28682" name="TextBox 71"/>
            <p:cNvSpPr txBox="1">
              <a:spLocks noChangeArrowheads="1"/>
            </p:cNvSpPr>
            <p:nvPr/>
          </p:nvSpPr>
          <p:spPr bwMode="auto">
            <a:xfrm>
              <a:off x="3031758" y="2049632"/>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Modern Italian</a:t>
              </a:r>
            </a:p>
          </p:txBody>
        </p:sp>
        <p:sp>
          <p:nvSpPr>
            <p:cNvPr id="28683" name="TextBox 72"/>
            <p:cNvSpPr txBox="1">
              <a:spLocks noChangeArrowheads="1"/>
            </p:cNvSpPr>
            <p:nvPr/>
          </p:nvSpPr>
          <p:spPr bwMode="auto">
            <a:xfrm>
              <a:off x="1981200" y="4038600"/>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Roman Latin</a:t>
              </a:r>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0225"/>
            <a:ext cx="7010400"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ChangeArrowheads="1"/>
          </p:cNvSpPr>
          <p:nvPr/>
        </p:nvSpPr>
        <p:spPr bwMode="auto">
          <a:xfrm>
            <a:off x="1752600" y="990600"/>
            <a:ext cx="2133600" cy="2286000"/>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extLst>
              <a:ext uri="{28A0092B-C50C-407E-A947-70E740481C1C}">
                <a14:useLocalDpi xmlns:a14="http://schemas.microsoft.com/office/drawing/2010/main" val="0"/>
              </a:ext>
            </a:extLst>
          </a:blip>
          <a:srcRect l="10155" t="6577" r="58044" b="57132"/>
          <a:stretch>
            <a:fillRect/>
          </a:stretch>
        </p:blipFill>
        <p:spPr bwMode="auto">
          <a:xfrm>
            <a:off x="1066800" y="1143000"/>
            <a:ext cx="25146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3"/>
          <p:cNvSpPr>
            <a:spLocks noGrp="1"/>
          </p:cNvSpPr>
          <p:nvPr>
            <p:ph type="title"/>
          </p:nvPr>
        </p:nvSpPr>
        <p:spPr/>
        <p:txBody>
          <a:bodyPr/>
          <a:lstStyle/>
          <a:p>
            <a:r>
              <a:rPr lang="en-US">
                <a:latin typeface="Arial" charset="0"/>
                <a:ea typeface="ＭＳ Ｐゴシック" charset="0"/>
                <a:cs typeface="ＭＳ Ｐゴシック" charset="0"/>
              </a:rPr>
              <a:t>Best Candidate Theory</a:t>
            </a:r>
          </a:p>
        </p:txBody>
      </p:sp>
      <p:sp>
        <p:nvSpPr>
          <p:cNvPr id="30723" name="TextBox 4"/>
          <p:cNvSpPr txBox="1">
            <a:spLocks noChangeArrowheads="1"/>
          </p:cNvSpPr>
          <p:nvPr/>
        </p:nvSpPr>
        <p:spPr bwMode="auto">
          <a:xfrm>
            <a:off x="3733800" y="1371600"/>
            <a:ext cx="4191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800"/>
              </a:spcAft>
            </a:pPr>
            <a:r>
              <a:rPr lang="en-US" sz="2000"/>
              <a:t>Western Germanic morphed into modern Flemish, Dutch, German, Frisian and English</a:t>
            </a:r>
          </a:p>
          <a:p>
            <a:pPr>
              <a:spcAft>
                <a:spcPts val="1800"/>
              </a:spcAft>
            </a:pPr>
            <a:r>
              <a:rPr lang="en-US" sz="2000"/>
              <a:t>But, unlike Latin, it didn</a:t>
            </a:r>
            <a:r>
              <a:rPr lang="ja-JP" altLang="en-US" sz="2000"/>
              <a:t>’</a:t>
            </a:r>
            <a:r>
              <a:rPr lang="en-US" altLang="ja-JP" sz="2000"/>
              <a:t>t survive unchanged alongside modern Germanic languages.</a:t>
            </a:r>
            <a:endParaRPr lang="en-US" sz="2000"/>
          </a:p>
        </p:txBody>
      </p:sp>
      <p:sp>
        <p:nvSpPr>
          <p:cNvPr id="30724" name="TextBox 5"/>
          <p:cNvSpPr txBox="1">
            <a:spLocks noChangeArrowheads="1"/>
          </p:cNvSpPr>
          <p:nvPr/>
        </p:nvSpPr>
        <p:spPr bwMode="auto">
          <a:xfrm>
            <a:off x="1066800" y="3657600"/>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200"/>
              </a:spcAft>
            </a:pPr>
            <a:r>
              <a:rPr lang="en-US" sz="2000"/>
              <a:t>Arguably, all these languages are equally good candidates for identity with Western Germanic, so this is a case of </a:t>
            </a:r>
            <a:r>
              <a:rPr lang="en-US" sz="2000" i="1"/>
              <a:t>symmetrical fission</a:t>
            </a:r>
          </a:p>
          <a:p>
            <a:pPr>
              <a:spcAft>
                <a:spcPts val="1200"/>
              </a:spcAft>
            </a:pPr>
            <a:r>
              <a:rPr lang="en-US" sz="2000"/>
              <a:t>To identify all these distinct languages with Western Germanic would violate Transitivity of Identity so</a:t>
            </a:r>
          </a:p>
          <a:p>
            <a:pPr>
              <a:spcAft>
                <a:spcPts val="1200"/>
              </a:spcAft>
            </a:pPr>
            <a:r>
              <a:rPr lang="en-US" sz="2000"/>
              <a:t>We say that Western Germanic has ceased to exist and has been replaced by English and other modern Germanic languages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762000" y="1143000"/>
            <a:ext cx="3733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46" name="Rectangle 3"/>
          <p:cNvSpPr>
            <a:spLocks noChangeArrowheads="1"/>
          </p:cNvSpPr>
          <p:nvPr/>
        </p:nvSpPr>
        <p:spPr bwMode="auto">
          <a:xfrm>
            <a:off x="4495800" y="1143000"/>
            <a:ext cx="3733800" cy="3810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47" name="Rectangle 4"/>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chemeClr val="tx2"/>
                </a:solidFill>
              </a:rPr>
              <a:t>Best Candidate Theory</a:t>
            </a:r>
            <a:endParaRPr lang="en-US" sz="4400">
              <a:solidFill>
                <a:schemeClr val="tx2"/>
              </a:solidFill>
            </a:endParaRPr>
          </a:p>
        </p:txBody>
      </p:sp>
      <p:sp>
        <p:nvSpPr>
          <p:cNvPr id="31748" name="Text Box 9"/>
          <p:cNvSpPr txBox="1">
            <a:spLocks noChangeArrowheads="1"/>
          </p:cNvSpPr>
          <p:nvPr/>
        </p:nvSpPr>
        <p:spPr bwMode="auto">
          <a:xfrm>
            <a:off x="1447800" y="11430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Actual World</a:t>
            </a:r>
          </a:p>
        </p:txBody>
      </p:sp>
      <p:sp>
        <p:nvSpPr>
          <p:cNvPr id="31749" name="Text Box 10"/>
          <p:cNvSpPr txBox="1">
            <a:spLocks noChangeArrowheads="1"/>
          </p:cNvSpPr>
          <p:nvPr/>
        </p:nvSpPr>
        <p:spPr bwMode="auto">
          <a:xfrm>
            <a:off x="4724400" y="11430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Another Possible World</a:t>
            </a:r>
          </a:p>
        </p:txBody>
      </p:sp>
      <p:sp>
        <p:nvSpPr>
          <p:cNvPr id="31750" name="TextBox 36"/>
          <p:cNvSpPr txBox="1">
            <a:spLocks noChangeArrowheads="1"/>
          </p:cNvSpPr>
          <p:nvPr/>
        </p:nvSpPr>
        <p:spPr bwMode="auto">
          <a:xfrm>
            <a:off x="762000" y="5029200"/>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But suppose Western Germanic </a:t>
            </a:r>
            <a:r>
              <a:rPr lang="en-US" sz="2000" i="1"/>
              <a:t>hadn</a:t>
            </a:r>
            <a:r>
              <a:rPr lang="ja-JP" altLang="en-US" sz="2000" i="1"/>
              <a:t>’</a:t>
            </a:r>
            <a:r>
              <a:rPr lang="en-US" altLang="ja-JP" sz="2000" i="1"/>
              <a:t>t</a:t>
            </a:r>
            <a:r>
              <a:rPr lang="en-US" altLang="ja-JP" sz="2000"/>
              <a:t> split into different modern languages but just changed in one direction. Then we </a:t>
            </a:r>
            <a:r>
              <a:rPr lang="en-US" altLang="ja-JP" sz="2000" i="1"/>
              <a:t>might</a:t>
            </a:r>
            <a:r>
              <a:rPr lang="en-US" altLang="ja-JP" sz="2000"/>
              <a:t> want to say that Western Germanic survived as English—though radically changed.</a:t>
            </a:r>
            <a:endParaRPr lang="en-US" sz="2000"/>
          </a:p>
        </p:txBody>
      </p:sp>
      <p:grpSp>
        <p:nvGrpSpPr>
          <p:cNvPr id="31751" name="Group 67"/>
          <p:cNvGrpSpPr>
            <a:grpSpLocks/>
          </p:cNvGrpSpPr>
          <p:nvPr/>
        </p:nvGrpSpPr>
        <p:grpSpPr bwMode="auto">
          <a:xfrm>
            <a:off x="990600" y="1981200"/>
            <a:ext cx="3090863" cy="2663825"/>
            <a:chOff x="958707" y="1897232"/>
            <a:chExt cx="3090393" cy="2664588"/>
          </a:xfrm>
        </p:grpSpPr>
        <p:grpSp>
          <p:nvGrpSpPr>
            <p:cNvPr id="31758" name="Group 59"/>
            <p:cNvGrpSpPr>
              <a:grpSpLocks/>
            </p:cNvGrpSpPr>
            <p:nvPr/>
          </p:nvGrpSpPr>
          <p:grpSpPr bwMode="auto">
            <a:xfrm>
              <a:off x="2057400" y="2667000"/>
              <a:ext cx="1077975" cy="1371600"/>
              <a:chOff x="2046225" y="2895600"/>
              <a:chExt cx="1077975" cy="1371600"/>
            </a:xfrm>
          </p:grpSpPr>
          <p:cxnSp>
            <p:nvCxnSpPr>
              <p:cNvPr id="31762" name="Straight Connector 3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p:nvCxnSpPr>
            <p:spPr bwMode="auto">
              <a:xfrm rot="5400000">
                <a:off x="2552117" y="2934218"/>
                <a:ext cx="609775" cy="533319"/>
              </a:xfrm>
              <a:prstGeom prst="line">
                <a:avLst/>
              </a:prstGeom>
              <a:solidFill>
                <a:schemeClr val="accent1"/>
              </a:solidFill>
              <a:ln w="38100" cap="flat" cmpd="sng" algn="ctr">
                <a:solidFill>
                  <a:schemeClr val="bg1">
                    <a:lumMod val="50000"/>
                  </a:schemeClr>
                </a:solidFill>
                <a:prstDash val="sysDash"/>
                <a:round/>
                <a:headEnd type="none" w="med" len="med"/>
                <a:tailEnd type="none" w="med" len="med"/>
              </a:ln>
              <a:effectLst/>
            </p:spPr>
          </p:cxnSp>
          <p:cxnSp>
            <p:nvCxnSpPr>
              <p:cNvPr id="56" name="Straight Connector 55"/>
              <p:cNvCxnSpPr/>
              <p:nvPr/>
            </p:nvCxnSpPr>
            <p:spPr bwMode="auto">
              <a:xfrm rot="16200000" flipH="1">
                <a:off x="2007687" y="2935805"/>
                <a:ext cx="609775" cy="533319"/>
              </a:xfrm>
              <a:prstGeom prst="line">
                <a:avLst/>
              </a:prstGeom>
              <a:solidFill>
                <a:schemeClr val="accent1"/>
              </a:solidFill>
              <a:ln w="38100" cap="flat" cmpd="sng" algn="ctr">
                <a:solidFill>
                  <a:schemeClr val="bg1">
                    <a:lumMod val="50000"/>
                  </a:schemeClr>
                </a:solidFill>
                <a:prstDash val="sysDash"/>
                <a:round/>
                <a:headEnd type="none" w="med" len="med"/>
                <a:tailEnd type="none" w="med" len="med"/>
              </a:ln>
              <a:effectLst/>
            </p:spPr>
          </p:cxnSp>
        </p:grpSp>
        <p:sp>
          <p:nvSpPr>
            <p:cNvPr id="31759" name="TextBox 64"/>
            <p:cNvSpPr txBox="1">
              <a:spLocks noChangeArrowheads="1"/>
            </p:cNvSpPr>
            <p:nvPr/>
          </p:nvSpPr>
          <p:spPr bwMode="auto">
            <a:xfrm>
              <a:off x="958707" y="1897232"/>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Other Germanic Languages</a:t>
              </a:r>
            </a:p>
          </p:txBody>
        </p:sp>
        <p:sp>
          <p:nvSpPr>
            <p:cNvPr id="31760" name="TextBox 65"/>
            <p:cNvSpPr txBox="1">
              <a:spLocks noChangeArrowheads="1"/>
            </p:cNvSpPr>
            <p:nvPr/>
          </p:nvSpPr>
          <p:spPr bwMode="auto">
            <a:xfrm>
              <a:off x="2829900" y="2307297"/>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English</a:t>
              </a:r>
            </a:p>
          </p:txBody>
        </p:sp>
        <p:sp>
          <p:nvSpPr>
            <p:cNvPr id="31761" name="TextBox 66"/>
            <p:cNvSpPr txBox="1">
              <a:spLocks noChangeArrowheads="1"/>
            </p:cNvSpPr>
            <p:nvPr/>
          </p:nvSpPr>
          <p:spPr bwMode="auto">
            <a:xfrm>
              <a:off x="1981200" y="4038600"/>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Western Germanic</a:t>
              </a:r>
            </a:p>
          </p:txBody>
        </p:sp>
      </p:grpSp>
      <p:grpSp>
        <p:nvGrpSpPr>
          <p:cNvPr id="31752" name="Group 68"/>
          <p:cNvGrpSpPr>
            <a:grpSpLocks/>
          </p:cNvGrpSpPr>
          <p:nvPr/>
        </p:nvGrpSpPr>
        <p:grpSpPr bwMode="auto">
          <a:xfrm>
            <a:off x="5334000" y="2362200"/>
            <a:ext cx="2057400" cy="2282825"/>
            <a:chOff x="1981200" y="2278232"/>
            <a:chExt cx="2057400" cy="2283588"/>
          </a:xfrm>
        </p:grpSpPr>
        <p:grpSp>
          <p:nvGrpSpPr>
            <p:cNvPr id="31753" name="Group 69"/>
            <p:cNvGrpSpPr>
              <a:grpSpLocks/>
            </p:cNvGrpSpPr>
            <p:nvPr/>
          </p:nvGrpSpPr>
          <p:grpSpPr bwMode="auto">
            <a:xfrm>
              <a:off x="2601975" y="2667000"/>
              <a:ext cx="533400" cy="1371600"/>
              <a:chOff x="2590800" y="2895600"/>
              <a:chExt cx="533400" cy="1371600"/>
            </a:xfrm>
          </p:grpSpPr>
          <p:cxnSp>
            <p:nvCxnSpPr>
              <p:cNvPr id="31756" name="Straight Connector 7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1757" name="Straight Connector 74"/>
              <p:cNvCxnSpPr>
                <a:cxnSpLocks noChangeShapeType="1"/>
              </p:cNvCxnSpPr>
              <p:nvPr/>
            </p:nvCxnSpPr>
            <p:spPr bwMode="auto">
              <a:xfrm rot="5400000">
                <a:off x="2552700" y="29337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grpSp>
        <p:sp>
          <p:nvSpPr>
            <p:cNvPr id="31754" name="TextBox 71"/>
            <p:cNvSpPr txBox="1">
              <a:spLocks noChangeArrowheads="1"/>
            </p:cNvSpPr>
            <p:nvPr/>
          </p:nvSpPr>
          <p:spPr bwMode="auto">
            <a:xfrm>
              <a:off x="2819400" y="2278232"/>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English</a:t>
              </a:r>
            </a:p>
          </p:txBody>
        </p:sp>
        <p:sp>
          <p:nvSpPr>
            <p:cNvPr id="31755" name="TextBox 72"/>
            <p:cNvSpPr txBox="1">
              <a:spLocks noChangeArrowheads="1"/>
            </p:cNvSpPr>
            <p:nvPr/>
          </p:nvSpPr>
          <p:spPr bwMode="auto">
            <a:xfrm>
              <a:off x="1981200" y="4038600"/>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Western Germanic</a:t>
              </a:r>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5003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2"/>
          <p:cNvSpPr>
            <a:spLocks noGrp="1"/>
          </p:cNvSpPr>
          <p:nvPr>
            <p:ph type="title"/>
          </p:nvPr>
        </p:nvSpPr>
        <p:spPr/>
        <p:txBody>
          <a:bodyPr/>
          <a:lstStyle/>
          <a:p>
            <a:r>
              <a:rPr lang="en-US">
                <a:latin typeface="Arial" charset="0"/>
                <a:ea typeface="ＭＳ Ｐゴシック" charset="0"/>
                <a:cs typeface="ＭＳ Ｐゴシック" charset="0"/>
              </a:rPr>
              <a:t>Symmetrical Fission</a:t>
            </a:r>
          </a:p>
        </p:txBody>
      </p:sp>
      <p:sp>
        <p:nvSpPr>
          <p:cNvPr id="4" name="TextBox 3"/>
          <p:cNvSpPr txBox="1">
            <a:spLocks noChangeArrowheads="1"/>
          </p:cNvSpPr>
          <p:nvPr/>
        </p:nvSpPr>
        <p:spPr bwMode="auto">
          <a:xfrm>
            <a:off x="914400" y="4343400"/>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2400"/>
              </a:spcAft>
            </a:pPr>
            <a:r>
              <a:rPr lang="en-US" sz="2000"/>
              <a:t>Similarly, when an amoeba divides symmetrically we say the mother amoeba ceases to exist.</a:t>
            </a:r>
          </a:p>
        </p:txBody>
      </p:sp>
      <p:sp>
        <p:nvSpPr>
          <p:cNvPr id="6" name="Freeform 5"/>
          <p:cNvSpPr>
            <a:spLocks noChangeArrowheads="1"/>
          </p:cNvSpPr>
          <p:nvPr/>
        </p:nvSpPr>
        <p:spPr bwMode="auto">
          <a:xfrm>
            <a:off x="2116138" y="1308100"/>
            <a:ext cx="4740275" cy="2114550"/>
          </a:xfrm>
          <a:custGeom>
            <a:avLst/>
            <a:gdLst>
              <a:gd name="T0" fmla="*/ 220678 w 4740332"/>
              <a:gd name="T1" fmla="*/ 191480 h 2114311"/>
              <a:gd name="T2" fmla="*/ 734096 w 4740332"/>
              <a:gd name="T3" fmla="*/ 2252 h 2114311"/>
              <a:gd name="T4" fmla="*/ 1274538 w 4740332"/>
              <a:gd name="T5" fmla="*/ 177962 h 2114311"/>
              <a:gd name="T6" fmla="*/ 1652844 w 4740332"/>
              <a:gd name="T7" fmla="*/ 515863 h 2114311"/>
              <a:gd name="T8" fmla="*/ 2112219 w 4740332"/>
              <a:gd name="T9" fmla="*/ 826733 h 2114311"/>
              <a:gd name="T10" fmla="*/ 2612126 w 4740332"/>
              <a:gd name="T11" fmla="*/ 934865 h 2114311"/>
              <a:gd name="T12" fmla="*/ 3274164 w 4740332"/>
              <a:gd name="T13" fmla="*/ 948378 h 2114311"/>
              <a:gd name="T14" fmla="*/ 3841625 w 4740332"/>
              <a:gd name="T15" fmla="*/ 934865 h 2114311"/>
              <a:gd name="T16" fmla="*/ 4328020 w 4740332"/>
              <a:gd name="T17" fmla="*/ 975410 h 2114311"/>
              <a:gd name="T18" fmla="*/ 4679306 w 4740332"/>
              <a:gd name="T19" fmla="*/ 1218702 h 2114311"/>
              <a:gd name="T20" fmla="*/ 4692818 w 4740332"/>
              <a:gd name="T21" fmla="*/ 1718795 h 2114311"/>
              <a:gd name="T22" fmla="*/ 4409085 w 4740332"/>
              <a:gd name="T23" fmla="*/ 1921537 h 2114311"/>
              <a:gd name="T24" fmla="*/ 3774071 w 4740332"/>
              <a:gd name="T25" fmla="*/ 1840441 h 2114311"/>
              <a:gd name="T26" fmla="*/ 3125540 w 4740332"/>
              <a:gd name="T27" fmla="*/ 1853957 h 2114311"/>
              <a:gd name="T28" fmla="*/ 2301370 w 4740332"/>
              <a:gd name="T29" fmla="*/ 2083729 h 2114311"/>
              <a:gd name="T30" fmla="*/ 1977107 w 4740332"/>
              <a:gd name="T31" fmla="*/ 1664731 h 2114311"/>
              <a:gd name="T32" fmla="*/ 1112406 w 4740332"/>
              <a:gd name="T33" fmla="*/ 1502539 h 2114311"/>
              <a:gd name="T34" fmla="*/ 436856 w 4740332"/>
              <a:gd name="T35" fmla="*/ 1637699 h 2114311"/>
              <a:gd name="T36" fmla="*/ 58546 w 4740332"/>
              <a:gd name="T37" fmla="*/ 1326830 h 2114311"/>
              <a:gd name="T38" fmla="*/ 85570 w 4740332"/>
              <a:gd name="T39" fmla="*/ 583445 h 2114311"/>
              <a:gd name="T40" fmla="*/ 220678 w 4740332"/>
              <a:gd name="T41" fmla="*/ 191480 h 21143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40332"/>
              <a:gd name="T64" fmla="*/ 0 h 2114311"/>
              <a:gd name="T65" fmla="*/ 4740332 w 4740332"/>
              <a:gd name="T66" fmla="*/ 2114311 h 21143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40332" h="2114311">
                <a:moveTo>
                  <a:pt x="220690" y="191392"/>
                </a:moveTo>
                <a:cubicBezTo>
                  <a:pt x="328783" y="94571"/>
                  <a:pt x="558481" y="4504"/>
                  <a:pt x="734132" y="2252"/>
                </a:cubicBezTo>
                <a:cubicBezTo>
                  <a:pt x="909783" y="0"/>
                  <a:pt x="1121466" y="92319"/>
                  <a:pt x="1274598" y="177882"/>
                </a:cubicBezTo>
                <a:cubicBezTo>
                  <a:pt x="1427730" y="263445"/>
                  <a:pt x="1513304" y="407551"/>
                  <a:pt x="1652924" y="515631"/>
                </a:cubicBezTo>
                <a:cubicBezTo>
                  <a:pt x="1792544" y="623711"/>
                  <a:pt x="1952432" y="756559"/>
                  <a:pt x="2112319" y="826361"/>
                </a:cubicBezTo>
                <a:cubicBezTo>
                  <a:pt x="2272206" y="896163"/>
                  <a:pt x="2418583" y="914176"/>
                  <a:pt x="2612250" y="934441"/>
                </a:cubicBezTo>
                <a:cubicBezTo>
                  <a:pt x="2805917" y="954706"/>
                  <a:pt x="3069394" y="947950"/>
                  <a:pt x="3274320" y="947950"/>
                </a:cubicBezTo>
                <a:cubicBezTo>
                  <a:pt x="3479246" y="947950"/>
                  <a:pt x="3666158" y="929938"/>
                  <a:pt x="3841809" y="934441"/>
                </a:cubicBezTo>
                <a:cubicBezTo>
                  <a:pt x="4017460" y="938944"/>
                  <a:pt x="4188608" y="927685"/>
                  <a:pt x="4328228" y="974970"/>
                </a:cubicBezTo>
                <a:cubicBezTo>
                  <a:pt x="4467848" y="1022255"/>
                  <a:pt x="4618728" y="1094309"/>
                  <a:pt x="4679530" y="1218150"/>
                </a:cubicBezTo>
                <a:cubicBezTo>
                  <a:pt x="4740332" y="1341991"/>
                  <a:pt x="4738081" y="1600933"/>
                  <a:pt x="4693042" y="1718019"/>
                </a:cubicBezTo>
                <a:cubicBezTo>
                  <a:pt x="4648003" y="1835106"/>
                  <a:pt x="4562429" y="1900404"/>
                  <a:pt x="4409297" y="1920669"/>
                </a:cubicBezTo>
                <a:cubicBezTo>
                  <a:pt x="4256165" y="1940934"/>
                  <a:pt x="3988185" y="1850867"/>
                  <a:pt x="3774251" y="1839609"/>
                </a:cubicBezTo>
                <a:cubicBezTo>
                  <a:pt x="3560317" y="1828351"/>
                  <a:pt x="3371154" y="1812589"/>
                  <a:pt x="3125692" y="1853119"/>
                </a:cubicBezTo>
                <a:cubicBezTo>
                  <a:pt x="2880231" y="1893649"/>
                  <a:pt x="2492897" y="2114311"/>
                  <a:pt x="2301482" y="2082788"/>
                </a:cubicBezTo>
                <a:cubicBezTo>
                  <a:pt x="2110067" y="2051265"/>
                  <a:pt x="2175374" y="1760801"/>
                  <a:pt x="1977203" y="1663979"/>
                </a:cubicBezTo>
                <a:cubicBezTo>
                  <a:pt x="1779032" y="1567158"/>
                  <a:pt x="1369179" y="1506362"/>
                  <a:pt x="1112458" y="1501859"/>
                </a:cubicBezTo>
                <a:cubicBezTo>
                  <a:pt x="855737" y="1497356"/>
                  <a:pt x="612527" y="1666230"/>
                  <a:pt x="436876" y="1636959"/>
                </a:cubicBezTo>
                <a:cubicBezTo>
                  <a:pt x="261225" y="1607688"/>
                  <a:pt x="117100" y="1501860"/>
                  <a:pt x="58550" y="1326230"/>
                </a:cubicBezTo>
                <a:cubicBezTo>
                  <a:pt x="0" y="1150600"/>
                  <a:pt x="51795" y="774572"/>
                  <a:pt x="85574" y="583181"/>
                </a:cubicBezTo>
                <a:cubicBezTo>
                  <a:pt x="119353" y="391790"/>
                  <a:pt x="112597" y="288214"/>
                  <a:pt x="220690" y="191392"/>
                </a:cubicBez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Left Arrow 6"/>
          <p:cNvSpPr>
            <a:spLocks noChangeArrowheads="1"/>
          </p:cNvSpPr>
          <p:nvPr/>
        </p:nvSpPr>
        <p:spPr bwMode="auto">
          <a:xfrm rot="-1502757">
            <a:off x="6861175" y="1336675"/>
            <a:ext cx="1600200" cy="1447800"/>
          </a:xfrm>
          <a:prstGeom prst="leftArrow">
            <a:avLst>
              <a:gd name="adj1" fmla="val 50000"/>
              <a:gd name="adj2" fmla="val 49998"/>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en-US" sz="1400"/>
              <a:t> Suppose only this had happened</a:t>
            </a:r>
          </a:p>
        </p:txBody>
      </p:sp>
      <p:sp>
        <p:nvSpPr>
          <p:cNvPr id="8" name="TextBox 7"/>
          <p:cNvSpPr txBox="1">
            <a:spLocks noChangeArrowheads="1"/>
          </p:cNvSpPr>
          <p:nvPr/>
        </p:nvSpPr>
        <p:spPr bwMode="auto">
          <a:xfrm>
            <a:off x="914400" y="5257800"/>
            <a:ext cx="754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2400"/>
              </a:spcAft>
            </a:pPr>
            <a:r>
              <a:rPr lang="en-US" sz="2000"/>
              <a:t>If however the amoeba just </a:t>
            </a:r>
            <a:r>
              <a:rPr lang="ja-JP" altLang="en-US" sz="2000"/>
              <a:t>“</a:t>
            </a:r>
            <a:r>
              <a:rPr lang="en-US" altLang="ja-JP" sz="2000"/>
              <a:t>lost</a:t>
            </a:r>
            <a:r>
              <a:rPr lang="ja-JP" altLang="en-US" sz="2000"/>
              <a:t>”</a:t>
            </a:r>
            <a:r>
              <a:rPr lang="en-US" altLang="ja-JP" sz="2000"/>
              <a:t> half of its stuff and then regenerated so that only one amoeba remained at the end of the process we </a:t>
            </a:r>
            <a:r>
              <a:rPr lang="en-US" altLang="ja-JP" sz="2000" i="1"/>
              <a:t>might</a:t>
            </a:r>
            <a:r>
              <a:rPr lang="en-US" altLang="ja-JP" sz="2000"/>
              <a:t> want to say that the mother amoeba survived</a:t>
            </a:r>
            <a:endParaRPr lang="en-US" sz="20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762000" y="1143000"/>
            <a:ext cx="3733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4" name="Rectangle 3"/>
          <p:cNvSpPr>
            <a:spLocks noChangeArrowheads="1"/>
          </p:cNvSpPr>
          <p:nvPr/>
        </p:nvSpPr>
        <p:spPr bwMode="auto">
          <a:xfrm>
            <a:off x="4495800" y="1143000"/>
            <a:ext cx="3733800" cy="3810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5" name="Rectangle 4"/>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chemeClr val="tx2"/>
                </a:solidFill>
              </a:rPr>
              <a:t>Best Candidate Theory</a:t>
            </a:r>
            <a:endParaRPr lang="en-US" sz="4400">
              <a:solidFill>
                <a:schemeClr val="tx2"/>
              </a:solidFill>
            </a:endParaRPr>
          </a:p>
        </p:txBody>
      </p:sp>
      <p:sp>
        <p:nvSpPr>
          <p:cNvPr id="33796" name="Text Box 9"/>
          <p:cNvSpPr txBox="1">
            <a:spLocks noChangeArrowheads="1"/>
          </p:cNvSpPr>
          <p:nvPr/>
        </p:nvSpPr>
        <p:spPr bwMode="auto">
          <a:xfrm>
            <a:off x="1447800" y="11430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Actual World</a:t>
            </a:r>
          </a:p>
        </p:txBody>
      </p:sp>
      <p:sp>
        <p:nvSpPr>
          <p:cNvPr id="33797" name="Text Box 10"/>
          <p:cNvSpPr txBox="1">
            <a:spLocks noChangeArrowheads="1"/>
          </p:cNvSpPr>
          <p:nvPr/>
        </p:nvSpPr>
        <p:spPr bwMode="auto">
          <a:xfrm>
            <a:off x="4724400" y="11430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Another Possible World</a:t>
            </a:r>
          </a:p>
        </p:txBody>
      </p:sp>
      <p:sp>
        <p:nvSpPr>
          <p:cNvPr id="33798" name="TextBox 36"/>
          <p:cNvSpPr txBox="1">
            <a:spLocks noChangeArrowheads="1"/>
          </p:cNvSpPr>
          <p:nvPr/>
        </p:nvSpPr>
        <p:spPr bwMode="auto">
          <a:xfrm>
            <a:off x="762000" y="5029200"/>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At the Actual World, Amoeba survives the loss of half its body; at Another Possible World the </a:t>
            </a:r>
            <a:r>
              <a:rPr lang="ja-JP" altLang="en-US" sz="2000"/>
              <a:t>“</a:t>
            </a:r>
            <a:r>
              <a:rPr lang="en-US" altLang="ja-JP" sz="2000"/>
              <a:t>lost</a:t>
            </a:r>
            <a:r>
              <a:rPr lang="ja-JP" altLang="en-US" sz="2000"/>
              <a:t>”</a:t>
            </a:r>
            <a:r>
              <a:rPr lang="en-US" altLang="ja-JP" sz="2000"/>
              <a:t> half becomes a new amoeba. Since there are two equally good candidates, and both can</a:t>
            </a:r>
            <a:r>
              <a:rPr lang="ja-JP" altLang="en-US" sz="2000"/>
              <a:t>’</a:t>
            </a:r>
            <a:r>
              <a:rPr lang="en-US" altLang="ja-JP" sz="2000"/>
              <a:t>t be Old Amoeba, neither is: Old Amoeba ceases to exist.</a:t>
            </a:r>
            <a:endParaRPr lang="en-US" sz="2000"/>
          </a:p>
        </p:txBody>
      </p:sp>
      <p:grpSp>
        <p:nvGrpSpPr>
          <p:cNvPr id="33799" name="Group 67"/>
          <p:cNvGrpSpPr>
            <a:grpSpLocks/>
          </p:cNvGrpSpPr>
          <p:nvPr/>
        </p:nvGrpSpPr>
        <p:grpSpPr bwMode="auto">
          <a:xfrm>
            <a:off x="4724400" y="2057400"/>
            <a:ext cx="3292475" cy="2297113"/>
            <a:chOff x="958707" y="2049632"/>
            <a:chExt cx="3292251" cy="2296745"/>
          </a:xfrm>
        </p:grpSpPr>
        <p:grpSp>
          <p:nvGrpSpPr>
            <p:cNvPr id="33806" name="Group 59"/>
            <p:cNvGrpSpPr>
              <a:grpSpLocks/>
            </p:cNvGrpSpPr>
            <p:nvPr/>
          </p:nvGrpSpPr>
          <p:grpSpPr bwMode="auto">
            <a:xfrm>
              <a:off x="2057400" y="2667000"/>
              <a:ext cx="1077975" cy="1371600"/>
              <a:chOff x="2046225" y="2895600"/>
              <a:chExt cx="1077975" cy="1371600"/>
            </a:xfrm>
          </p:grpSpPr>
          <p:cxnSp>
            <p:nvCxnSpPr>
              <p:cNvPr id="33810" name="Straight Connector 3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p:nvCxnSpPr>
            <p:spPr bwMode="auto">
              <a:xfrm rot="5400000">
                <a:off x="2552414" y="2933740"/>
                <a:ext cx="609502" cy="533364"/>
              </a:xfrm>
              <a:prstGeom prst="line">
                <a:avLst/>
              </a:prstGeom>
              <a:solidFill>
                <a:schemeClr val="accent1"/>
              </a:solidFill>
              <a:ln w="38100" cap="flat" cmpd="sng" algn="ctr">
                <a:solidFill>
                  <a:schemeClr val="bg1">
                    <a:lumMod val="50000"/>
                  </a:schemeClr>
                </a:solidFill>
                <a:prstDash val="sysDash"/>
                <a:round/>
                <a:headEnd type="none" w="med" len="med"/>
                <a:tailEnd type="none" w="med" len="med"/>
              </a:ln>
              <a:effectLst/>
            </p:spPr>
          </p:cxnSp>
          <p:cxnSp>
            <p:nvCxnSpPr>
              <p:cNvPr id="56" name="Straight Connector 55"/>
              <p:cNvCxnSpPr/>
              <p:nvPr/>
            </p:nvCxnSpPr>
            <p:spPr bwMode="auto">
              <a:xfrm rot="16200000" flipH="1">
                <a:off x="2007938" y="2935327"/>
                <a:ext cx="609502" cy="533364"/>
              </a:xfrm>
              <a:prstGeom prst="line">
                <a:avLst/>
              </a:prstGeom>
              <a:solidFill>
                <a:schemeClr val="accent1"/>
              </a:solidFill>
              <a:ln w="38100" cap="flat" cmpd="sng" algn="ctr">
                <a:solidFill>
                  <a:schemeClr val="bg1">
                    <a:lumMod val="50000"/>
                  </a:schemeClr>
                </a:solidFill>
                <a:prstDash val="sysDash"/>
                <a:round/>
                <a:headEnd type="none" w="med" len="med"/>
                <a:tailEnd type="none" w="med" len="med"/>
              </a:ln>
              <a:effectLst/>
            </p:spPr>
          </p:cxnSp>
        </p:grpSp>
        <p:sp>
          <p:nvSpPr>
            <p:cNvPr id="33807" name="TextBox 64"/>
            <p:cNvSpPr txBox="1">
              <a:spLocks noChangeArrowheads="1"/>
            </p:cNvSpPr>
            <p:nvPr/>
          </p:nvSpPr>
          <p:spPr bwMode="auto">
            <a:xfrm>
              <a:off x="958707" y="2057400"/>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New Amoeba</a:t>
              </a:r>
            </a:p>
          </p:txBody>
        </p:sp>
        <p:sp>
          <p:nvSpPr>
            <p:cNvPr id="33808" name="TextBox 65"/>
            <p:cNvSpPr txBox="1">
              <a:spLocks noChangeArrowheads="1"/>
            </p:cNvSpPr>
            <p:nvPr/>
          </p:nvSpPr>
          <p:spPr bwMode="auto">
            <a:xfrm>
              <a:off x="3031758" y="2049632"/>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New Amoeba</a:t>
              </a:r>
            </a:p>
          </p:txBody>
        </p:sp>
        <p:sp>
          <p:nvSpPr>
            <p:cNvPr id="33809" name="TextBox 66"/>
            <p:cNvSpPr txBox="1">
              <a:spLocks noChangeArrowheads="1"/>
            </p:cNvSpPr>
            <p:nvPr/>
          </p:nvSpPr>
          <p:spPr bwMode="auto">
            <a:xfrm>
              <a:off x="1981200" y="4038600"/>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Old Amoeba</a:t>
              </a:r>
            </a:p>
          </p:txBody>
        </p:sp>
      </p:grpSp>
      <p:grpSp>
        <p:nvGrpSpPr>
          <p:cNvPr id="33800" name="Group 68"/>
          <p:cNvGrpSpPr>
            <a:grpSpLocks/>
          </p:cNvGrpSpPr>
          <p:nvPr/>
        </p:nvGrpSpPr>
        <p:grpSpPr bwMode="auto">
          <a:xfrm>
            <a:off x="1676400" y="2057400"/>
            <a:ext cx="2270125" cy="2297113"/>
            <a:chOff x="1981200" y="2049632"/>
            <a:chExt cx="2269758" cy="2296745"/>
          </a:xfrm>
        </p:grpSpPr>
        <p:grpSp>
          <p:nvGrpSpPr>
            <p:cNvPr id="33801" name="Group 69"/>
            <p:cNvGrpSpPr>
              <a:grpSpLocks/>
            </p:cNvGrpSpPr>
            <p:nvPr/>
          </p:nvGrpSpPr>
          <p:grpSpPr bwMode="auto">
            <a:xfrm>
              <a:off x="2601975" y="2667000"/>
              <a:ext cx="533400" cy="1371600"/>
              <a:chOff x="2590800" y="2895600"/>
              <a:chExt cx="533400" cy="1371600"/>
            </a:xfrm>
          </p:grpSpPr>
          <p:cxnSp>
            <p:nvCxnSpPr>
              <p:cNvPr id="33804" name="Straight Connector 7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3805" name="Straight Connector 74"/>
              <p:cNvCxnSpPr>
                <a:cxnSpLocks noChangeShapeType="1"/>
              </p:cNvCxnSpPr>
              <p:nvPr/>
            </p:nvCxnSpPr>
            <p:spPr bwMode="auto">
              <a:xfrm rot="5400000">
                <a:off x="2552700" y="29337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grpSp>
        <p:sp>
          <p:nvSpPr>
            <p:cNvPr id="33802" name="TextBox 71"/>
            <p:cNvSpPr txBox="1">
              <a:spLocks noChangeArrowheads="1"/>
            </p:cNvSpPr>
            <p:nvPr/>
          </p:nvSpPr>
          <p:spPr bwMode="auto">
            <a:xfrm>
              <a:off x="3031758" y="2049632"/>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Same Old Amoeba</a:t>
              </a:r>
            </a:p>
          </p:txBody>
        </p:sp>
        <p:sp>
          <p:nvSpPr>
            <p:cNvPr id="33803" name="TextBox 72"/>
            <p:cNvSpPr txBox="1">
              <a:spLocks noChangeArrowheads="1"/>
            </p:cNvSpPr>
            <p:nvPr/>
          </p:nvSpPr>
          <p:spPr bwMode="auto">
            <a:xfrm>
              <a:off x="1981200" y="4038600"/>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Old Amoeba</a:t>
              </a:r>
            </a:p>
          </p:txBody>
        </p:sp>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7900" y="4638675"/>
            <a:ext cx="16764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2"/>
          <p:cNvSpPr>
            <a:spLocks noGrp="1"/>
          </p:cNvSpPr>
          <p:nvPr>
            <p:ph type="title"/>
          </p:nvPr>
        </p:nvSpPr>
        <p:spPr/>
        <p:txBody>
          <a:bodyPr/>
          <a:lstStyle/>
          <a:p>
            <a:r>
              <a:rPr lang="en-US">
                <a:latin typeface="Arial" charset="0"/>
                <a:ea typeface="ＭＳ Ｐゴシック" charset="0"/>
                <a:cs typeface="ＭＳ Ｐゴシック" charset="0"/>
              </a:rPr>
              <a:t>A Person Undergoes Fission</a:t>
            </a:r>
          </a:p>
        </p:txBody>
      </p:sp>
      <p:pic>
        <p:nvPicPr>
          <p:cNvPr id="34819" name="Picture 3"/>
          <p:cNvPicPr>
            <a:picLocks noChangeAspect="1"/>
          </p:cNvPicPr>
          <p:nvPr/>
        </p:nvPicPr>
        <p:blipFill>
          <a:blip r:embed="rId3">
            <a:extLst>
              <a:ext uri="{28A0092B-C50C-407E-A947-70E740481C1C}">
                <a14:useLocalDpi xmlns:a14="http://schemas.microsoft.com/office/drawing/2010/main" val="0"/>
              </a:ext>
            </a:extLst>
          </a:blip>
          <a:srcRect l="22643" r="33961"/>
          <a:stretch>
            <a:fillRect/>
          </a:stretch>
        </p:blipFill>
        <p:spPr bwMode="auto">
          <a:xfrm>
            <a:off x="7620000" y="1447800"/>
            <a:ext cx="12430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p:cNvPicPr>
            <a:picLocks noChangeAspect="1"/>
          </p:cNvPicPr>
          <p:nvPr/>
        </p:nvPicPr>
        <p:blipFill>
          <a:blip r:embed="rId3">
            <a:extLst>
              <a:ext uri="{28A0092B-C50C-407E-A947-70E740481C1C}">
                <a14:useLocalDpi xmlns:a14="http://schemas.microsoft.com/office/drawing/2010/main" val="0"/>
              </a:ext>
            </a:extLst>
          </a:blip>
          <a:srcRect l="22643" r="33961"/>
          <a:stretch>
            <a:fillRect/>
          </a:stretch>
        </p:blipFill>
        <p:spPr bwMode="auto">
          <a:xfrm>
            <a:off x="331788" y="1452563"/>
            <a:ext cx="1243012"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5"/>
          <p:cNvSpPr txBox="1">
            <a:spLocks noChangeArrowheads="1"/>
          </p:cNvSpPr>
          <p:nvPr/>
        </p:nvSpPr>
        <p:spPr bwMode="auto">
          <a:xfrm>
            <a:off x="4013200" y="655478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Jones</a:t>
            </a:r>
          </a:p>
        </p:txBody>
      </p:sp>
      <p:sp>
        <p:nvSpPr>
          <p:cNvPr id="34822" name="TextBox 6"/>
          <p:cNvSpPr txBox="1">
            <a:spLocks noChangeArrowheads="1"/>
          </p:cNvSpPr>
          <p:nvPr/>
        </p:nvSpPr>
        <p:spPr bwMode="auto">
          <a:xfrm>
            <a:off x="7439025" y="4729163"/>
            <a:ext cx="160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Brown-Jones</a:t>
            </a:r>
          </a:p>
        </p:txBody>
      </p:sp>
      <p:sp>
        <p:nvSpPr>
          <p:cNvPr id="34823" name="TextBox 7"/>
          <p:cNvSpPr txBox="1">
            <a:spLocks noChangeArrowheads="1"/>
          </p:cNvSpPr>
          <p:nvPr/>
        </p:nvSpPr>
        <p:spPr bwMode="auto">
          <a:xfrm>
            <a:off x="228600" y="47244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Smith-Jones</a:t>
            </a:r>
          </a:p>
        </p:txBody>
      </p:sp>
      <p:sp>
        <p:nvSpPr>
          <p:cNvPr id="34824" name="TextBox 8"/>
          <p:cNvSpPr txBox="1">
            <a:spLocks noChangeArrowheads="1"/>
          </p:cNvSpPr>
          <p:nvPr/>
        </p:nvSpPr>
        <p:spPr bwMode="auto">
          <a:xfrm>
            <a:off x="2133600" y="1371600"/>
            <a:ext cx="5029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We split Jones brain and transplant the two hemispheres (which duplicate information) into the otherwise brainless bodies of Smith and Brown.</a:t>
            </a:r>
          </a:p>
          <a:p>
            <a:endParaRPr lang="en-US" sz="2000"/>
          </a:p>
          <a:p>
            <a:r>
              <a:rPr lang="en-US" sz="2000"/>
              <a:t>After the operation, both Smith-Jones and Brown-Jones sincerely claim to be Jones.</a:t>
            </a:r>
          </a:p>
          <a:p>
            <a:endParaRPr lang="en-US" sz="2000"/>
          </a:p>
          <a:p>
            <a:r>
              <a:rPr lang="en-US" sz="2000"/>
              <a:t>And both are equally good candidates!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What Matters for Survival?</a:t>
            </a:r>
          </a:p>
        </p:txBody>
      </p:sp>
      <p:sp>
        <p:nvSpPr>
          <p:cNvPr id="16387" name="Rectangle 3"/>
          <p:cNvSpPr>
            <a:spLocks noGrp="1" noChangeArrowheads="1"/>
          </p:cNvSpPr>
          <p:nvPr>
            <p:ph type="body" idx="1"/>
          </p:nvPr>
        </p:nvSpPr>
        <p:spPr/>
        <p:txBody>
          <a:bodyPr/>
          <a:lstStyle/>
          <a:p>
            <a:pPr eaLnBrk="1" hangingPunct="1">
              <a:spcAft>
                <a:spcPts val="4200"/>
              </a:spcAft>
            </a:pP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Surviving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in the memory of others? Having your good deeds live after you?</a:t>
            </a:r>
          </a:p>
          <a:p>
            <a:pPr lvl="1" eaLnBrk="1" hangingPunct="1">
              <a:spcAft>
                <a:spcPts val="4200"/>
              </a:spcAft>
            </a:pPr>
            <a:r>
              <a:rPr lang="en-US">
                <a:latin typeface="Arial" charset="0"/>
                <a:ea typeface="ＭＳ Ｐゴシック" charset="0"/>
              </a:rPr>
              <a:t>I don</a:t>
            </a:r>
            <a:r>
              <a:rPr lang="ja-JP" altLang="en-US">
                <a:latin typeface="Arial" charset="0"/>
                <a:ea typeface="ＭＳ Ｐゴシック" charset="0"/>
              </a:rPr>
              <a:t>’</a:t>
            </a:r>
            <a:r>
              <a:rPr lang="en-US" altLang="ja-JP">
                <a:latin typeface="Arial" charset="0"/>
                <a:ea typeface="ＭＳ Ｐゴシック" charset="0"/>
              </a:rPr>
              <a:t>t think so!</a:t>
            </a:r>
          </a:p>
          <a:p>
            <a:pPr eaLnBrk="1" hangingPunct="1">
              <a:spcAft>
                <a:spcPts val="4200"/>
              </a:spcAft>
            </a:pPr>
            <a:r>
              <a:rPr lang="en-US">
                <a:latin typeface="Arial" charset="0"/>
                <a:ea typeface="ＭＳ Ｐゴシック" charset="0"/>
                <a:cs typeface="ＭＳ Ｐゴシック" charset="0"/>
              </a:rPr>
              <a:t>The continued existence of your mummified corpse?</a:t>
            </a:r>
          </a:p>
          <a:p>
            <a:pPr eaLnBrk="1" hangingPunct="1">
              <a:spcAft>
                <a:spcPts val="4200"/>
              </a:spcAft>
            </a:pPr>
            <a:r>
              <a:rPr lang="en-US">
                <a:latin typeface="Arial" charset="0"/>
                <a:ea typeface="ＭＳ Ｐゴシック" charset="0"/>
                <a:cs typeface="ＭＳ Ｐゴシック" charset="0"/>
              </a:rPr>
              <a:t>The continued existence of a spiritual substance?</a:t>
            </a:r>
          </a:p>
          <a:p>
            <a:pPr eaLnBrk="1" hangingPunct="1">
              <a:spcAft>
                <a:spcPts val="4200"/>
              </a:spcAft>
            </a:pPr>
            <a:r>
              <a:rPr lang="en-US">
                <a:latin typeface="Arial" charset="0"/>
                <a:ea typeface="ＭＳ Ｐゴシック" charset="0"/>
                <a:cs typeface="ＭＳ Ｐゴシック" charset="0"/>
              </a:rPr>
              <a:t>Is the existence of </a:t>
            </a:r>
            <a:r>
              <a:rPr lang="en-US" i="1">
                <a:latin typeface="Arial" charset="0"/>
                <a:ea typeface="ＭＳ Ｐゴシック" charset="0"/>
                <a:cs typeface="ＭＳ Ｐゴシック" charset="0"/>
              </a:rPr>
              <a:t>anything</a:t>
            </a:r>
            <a:r>
              <a:rPr lang="en-US">
                <a:latin typeface="Arial" charset="0"/>
                <a:ea typeface="ＭＳ Ｐゴシック" charset="0"/>
                <a:cs typeface="ＭＳ Ｐゴシック" charset="0"/>
              </a:rPr>
              <a:t> identical to me in the future a necessary condition on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what matters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for survival?</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762000" y="1143000"/>
            <a:ext cx="3733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2" name="Rectangle 3"/>
          <p:cNvSpPr>
            <a:spLocks noChangeArrowheads="1"/>
          </p:cNvSpPr>
          <p:nvPr/>
        </p:nvSpPr>
        <p:spPr bwMode="auto">
          <a:xfrm>
            <a:off x="4495800" y="1143000"/>
            <a:ext cx="3733800" cy="3810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3" name="Rectangle 4"/>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chemeClr val="tx2"/>
                </a:solidFill>
              </a:rPr>
              <a:t>Best Candidate Theory: The Dividing Self</a:t>
            </a:r>
            <a:endParaRPr lang="en-US" sz="4400">
              <a:solidFill>
                <a:schemeClr val="tx2"/>
              </a:solidFill>
            </a:endParaRPr>
          </a:p>
        </p:txBody>
      </p:sp>
      <p:sp>
        <p:nvSpPr>
          <p:cNvPr id="35844" name="Text Box 9"/>
          <p:cNvSpPr txBox="1">
            <a:spLocks noChangeArrowheads="1"/>
          </p:cNvSpPr>
          <p:nvPr/>
        </p:nvSpPr>
        <p:spPr bwMode="auto">
          <a:xfrm>
            <a:off x="1447800" y="11430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Actual World</a:t>
            </a:r>
          </a:p>
        </p:txBody>
      </p:sp>
      <p:sp>
        <p:nvSpPr>
          <p:cNvPr id="35845" name="Text Box 10"/>
          <p:cNvSpPr txBox="1">
            <a:spLocks noChangeArrowheads="1"/>
          </p:cNvSpPr>
          <p:nvPr/>
        </p:nvSpPr>
        <p:spPr bwMode="auto">
          <a:xfrm>
            <a:off x="4724400" y="11430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Another Possible World</a:t>
            </a:r>
          </a:p>
        </p:txBody>
      </p:sp>
      <p:sp>
        <p:nvSpPr>
          <p:cNvPr id="35846" name="TextBox 36"/>
          <p:cNvSpPr txBox="1">
            <a:spLocks noChangeArrowheads="1"/>
          </p:cNvSpPr>
          <p:nvPr/>
        </p:nvSpPr>
        <p:spPr bwMode="auto">
          <a:xfrm>
            <a:off x="762000" y="5029200"/>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But Smith-Jones and Brown-Jones can</a:t>
            </a:r>
            <a:r>
              <a:rPr lang="ja-JP" altLang="en-US" sz="2000"/>
              <a:t>’</a:t>
            </a:r>
            <a:r>
              <a:rPr lang="en-US" altLang="ja-JP" sz="2000"/>
              <a:t>t </a:t>
            </a:r>
            <a:r>
              <a:rPr lang="en-US" altLang="ja-JP" sz="2000" i="1"/>
              <a:t>both</a:t>
            </a:r>
            <a:r>
              <a:rPr lang="en-US" altLang="ja-JP" sz="2000"/>
              <a:t> be Jones since that would violate Transitivity of Identity!</a:t>
            </a:r>
          </a:p>
          <a:p>
            <a:endParaRPr lang="en-US" sz="2000"/>
          </a:p>
          <a:p>
            <a:r>
              <a:rPr lang="en-US" sz="2000"/>
              <a:t>So according to Best Candidate Theory we get this!</a:t>
            </a:r>
          </a:p>
        </p:txBody>
      </p:sp>
      <p:grpSp>
        <p:nvGrpSpPr>
          <p:cNvPr id="35847" name="Group 67"/>
          <p:cNvGrpSpPr>
            <a:grpSpLocks/>
          </p:cNvGrpSpPr>
          <p:nvPr/>
        </p:nvGrpSpPr>
        <p:grpSpPr bwMode="auto">
          <a:xfrm>
            <a:off x="990600" y="2057400"/>
            <a:ext cx="3292475" cy="2297113"/>
            <a:chOff x="958707" y="2049632"/>
            <a:chExt cx="3292251" cy="2296745"/>
          </a:xfrm>
        </p:grpSpPr>
        <p:grpSp>
          <p:nvGrpSpPr>
            <p:cNvPr id="35854" name="Group 59"/>
            <p:cNvGrpSpPr>
              <a:grpSpLocks/>
            </p:cNvGrpSpPr>
            <p:nvPr/>
          </p:nvGrpSpPr>
          <p:grpSpPr bwMode="auto">
            <a:xfrm>
              <a:off x="2057400" y="2667000"/>
              <a:ext cx="1077975" cy="1371600"/>
              <a:chOff x="2046225" y="2895600"/>
              <a:chExt cx="1077975" cy="1371600"/>
            </a:xfrm>
          </p:grpSpPr>
          <p:cxnSp>
            <p:nvCxnSpPr>
              <p:cNvPr id="35858" name="Straight Connector 3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p:nvCxnSpPr>
            <p:spPr bwMode="auto">
              <a:xfrm rot="5400000">
                <a:off x="2552414" y="2933740"/>
                <a:ext cx="609502" cy="533364"/>
              </a:xfrm>
              <a:prstGeom prst="line">
                <a:avLst/>
              </a:prstGeom>
              <a:solidFill>
                <a:schemeClr val="accent1"/>
              </a:solidFill>
              <a:ln w="38100" cap="flat" cmpd="sng" algn="ctr">
                <a:solidFill>
                  <a:schemeClr val="bg1">
                    <a:lumMod val="50000"/>
                  </a:schemeClr>
                </a:solidFill>
                <a:prstDash val="sysDash"/>
                <a:round/>
                <a:headEnd type="none" w="med" len="med"/>
                <a:tailEnd type="none" w="med" len="med"/>
              </a:ln>
              <a:effectLst/>
            </p:spPr>
          </p:cxnSp>
          <p:cxnSp>
            <p:nvCxnSpPr>
              <p:cNvPr id="56" name="Straight Connector 55"/>
              <p:cNvCxnSpPr/>
              <p:nvPr/>
            </p:nvCxnSpPr>
            <p:spPr bwMode="auto">
              <a:xfrm rot="16200000" flipH="1">
                <a:off x="2007938" y="2935327"/>
                <a:ext cx="609502" cy="533364"/>
              </a:xfrm>
              <a:prstGeom prst="line">
                <a:avLst/>
              </a:prstGeom>
              <a:solidFill>
                <a:schemeClr val="accent1"/>
              </a:solidFill>
              <a:ln w="38100" cap="flat" cmpd="sng" algn="ctr">
                <a:solidFill>
                  <a:schemeClr val="bg1">
                    <a:lumMod val="50000"/>
                  </a:schemeClr>
                </a:solidFill>
                <a:prstDash val="sysDash"/>
                <a:round/>
                <a:headEnd type="none" w="med" len="med"/>
                <a:tailEnd type="none" w="med" len="med"/>
              </a:ln>
              <a:effectLst/>
            </p:spPr>
          </p:cxnSp>
        </p:grpSp>
        <p:sp>
          <p:nvSpPr>
            <p:cNvPr id="35855" name="TextBox 64"/>
            <p:cNvSpPr txBox="1">
              <a:spLocks noChangeArrowheads="1"/>
            </p:cNvSpPr>
            <p:nvPr/>
          </p:nvSpPr>
          <p:spPr bwMode="auto">
            <a:xfrm>
              <a:off x="958707" y="2057400"/>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Smith-Jones</a:t>
              </a:r>
            </a:p>
          </p:txBody>
        </p:sp>
        <p:sp>
          <p:nvSpPr>
            <p:cNvPr id="35856" name="TextBox 65"/>
            <p:cNvSpPr txBox="1">
              <a:spLocks noChangeArrowheads="1"/>
            </p:cNvSpPr>
            <p:nvPr/>
          </p:nvSpPr>
          <p:spPr bwMode="auto">
            <a:xfrm>
              <a:off x="3031758" y="2049632"/>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Brown-Jones</a:t>
              </a:r>
            </a:p>
          </p:txBody>
        </p:sp>
        <p:sp>
          <p:nvSpPr>
            <p:cNvPr id="35857" name="TextBox 66"/>
            <p:cNvSpPr txBox="1">
              <a:spLocks noChangeArrowheads="1"/>
            </p:cNvSpPr>
            <p:nvPr/>
          </p:nvSpPr>
          <p:spPr bwMode="auto">
            <a:xfrm>
              <a:off x="1981200" y="4038600"/>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Jones</a:t>
              </a:r>
            </a:p>
          </p:txBody>
        </p:sp>
      </p:grpSp>
      <p:grpSp>
        <p:nvGrpSpPr>
          <p:cNvPr id="35848" name="Group 68"/>
          <p:cNvGrpSpPr>
            <a:grpSpLocks/>
          </p:cNvGrpSpPr>
          <p:nvPr/>
        </p:nvGrpSpPr>
        <p:grpSpPr bwMode="auto">
          <a:xfrm>
            <a:off x="5486400" y="2057400"/>
            <a:ext cx="2270125" cy="2297113"/>
            <a:chOff x="1981200" y="2049632"/>
            <a:chExt cx="2269758" cy="2296745"/>
          </a:xfrm>
        </p:grpSpPr>
        <p:grpSp>
          <p:nvGrpSpPr>
            <p:cNvPr id="35849" name="Group 69"/>
            <p:cNvGrpSpPr>
              <a:grpSpLocks/>
            </p:cNvGrpSpPr>
            <p:nvPr/>
          </p:nvGrpSpPr>
          <p:grpSpPr bwMode="auto">
            <a:xfrm>
              <a:off x="2601975" y="2667000"/>
              <a:ext cx="533400" cy="1371600"/>
              <a:chOff x="2590800" y="2895600"/>
              <a:chExt cx="533400" cy="1371600"/>
            </a:xfrm>
          </p:grpSpPr>
          <p:cxnSp>
            <p:nvCxnSpPr>
              <p:cNvPr id="35852" name="Straight Connector 73"/>
              <p:cNvCxnSpPr>
                <a:cxnSpLocks noChangeShapeType="1"/>
              </p:cNvCxnSpPr>
              <p:nvPr/>
            </p:nvCxnSpPr>
            <p:spPr bwMode="auto">
              <a:xfrm rot="5400000">
                <a:off x="2210594" y="3886200"/>
                <a:ext cx="761206" cy="7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5853" name="Straight Connector 74"/>
              <p:cNvCxnSpPr>
                <a:cxnSpLocks noChangeShapeType="1"/>
              </p:cNvCxnSpPr>
              <p:nvPr/>
            </p:nvCxnSpPr>
            <p:spPr bwMode="auto">
              <a:xfrm rot="5400000">
                <a:off x="2552700" y="29337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grpSp>
        <p:sp>
          <p:nvSpPr>
            <p:cNvPr id="35850" name="TextBox 71"/>
            <p:cNvSpPr txBox="1">
              <a:spLocks noChangeArrowheads="1"/>
            </p:cNvSpPr>
            <p:nvPr/>
          </p:nvSpPr>
          <p:spPr bwMode="auto">
            <a:xfrm>
              <a:off x="3031758" y="2049632"/>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Brown-Jones</a:t>
              </a:r>
            </a:p>
          </p:txBody>
        </p:sp>
        <p:sp>
          <p:nvSpPr>
            <p:cNvPr id="35851" name="TextBox 72"/>
            <p:cNvSpPr txBox="1">
              <a:spLocks noChangeArrowheads="1"/>
            </p:cNvSpPr>
            <p:nvPr/>
          </p:nvSpPr>
          <p:spPr bwMode="auto">
            <a:xfrm>
              <a:off x="1981200" y="4038600"/>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Jones</a:t>
              </a:r>
            </a:p>
          </p:txBody>
        </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Arial" charset="0"/>
                <a:ea typeface="ＭＳ Ｐゴシック" charset="0"/>
                <a:cs typeface="ＭＳ Ｐゴシック" charset="0"/>
              </a:rPr>
              <a:t>Counterintuitive Results</a:t>
            </a:r>
          </a:p>
        </p:txBody>
      </p:sp>
      <p:sp>
        <p:nvSpPr>
          <p:cNvPr id="36866" name="Content Placeholder 2"/>
          <p:cNvSpPr>
            <a:spLocks noGrp="1"/>
          </p:cNvSpPr>
          <p:nvPr>
            <p:ph idx="1"/>
          </p:nvPr>
        </p:nvSpPr>
        <p:spPr/>
        <p:txBody>
          <a:bodyPr/>
          <a:lstStyle/>
          <a:p>
            <a:r>
              <a:rPr lang="en-US">
                <a:latin typeface="Arial" charset="0"/>
                <a:ea typeface="ＭＳ Ｐゴシック" charset="0"/>
                <a:cs typeface="ＭＳ Ｐゴシック" charset="0"/>
              </a:rPr>
              <a:t>Even if a best candidate theory is ok for languages it is very implausible as an account of personal identity in the fission case because it makes our existence and survival depend on external factors that seem entirely irrelevant since, on this account:</a:t>
            </a:r>
          </a:p>
          <a:p>
            <a:r>
              <a:rPr lang="en-US">
                <a:latin typeface="Arial" charset="0"/>
                <a:ea typeface="ＭＳ Ｐゴシック" charset="0"/>
                <a:cs typeface="ＭＳ Ｐゴシック" charset="0"/>
              </a:rPr>
              <a:t>At the Actual World, Jones hopes that one and only one of his brain hemispheres will survive because if </a:t>
            </a:r>
            <a:r>
              <a:rPr lang="en-US" i="1">
                <a:latin typeface="Arial" charset="0"/>
                <a:ea typeface="ＭＳ Ｐゴシック" charset="0"/>
                <a:cs typeface="ＭＳ Ｐゴシック" charset="0"/>
              </a:rPr>
              <a:t>both</a:t>
            </a:r>
            <a:r>
              <a:rPr lang="en-US">
                <a:latin typeface="Arial" charset="0"/>
                <a:ea typeface="ＭＳ Ｐゴシック" charset="0"/>
                <a:cs typeface="ＭＳ Ｐゴシック" charset="0"/>
              </a:rPr>
              <a:t> do he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as dead as he would be if </a:t>
            </a:r>
            <a:r>
              <a:rPr lang="en-US" altLang="ja-JP" i="1">
                <a:latin typeface="Arial" charset="0"/>
                <a:ea typeface="ＭＳ Ｐゴシック" charset="0"/>
                <a:cs typeface="ＭＳ Ｐゴシック" charset="0"/>
              </a:rPr>
              <a:t>neither</a:t>
            </a:r>
            <a:r>
              <a:rPr lang="en-US" altLang="ja-JP">
                <a:latin typeface="Arial" charset="0"/>
                <a:ea typeface="ＭＳ Ｐゴシック" charset="0"/>
                <a:cs typeface="ＭＳ Ｐゴシック" charset="0"/>
              </a:rPr>
              <a:t> did</a:t>
            </a:r>
          </a:p>
          <a:p>
            <a:r>
              <a:rPr lang="en-US">
                <a:latin typeface="Arial" charset="0"/>
                <a:ea typeface="ＭＳ Ｐゴシック" charset="0"/>
                <a:cs typeface="ＭＳ Ｐゴシック" charset="0"/>
              </a:rPr>
              <a:t>At Another Possible World, Brown-Jones is grateful to Smith-Jones for existing because if Smith-Jones hadn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existed he would never have existed.</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Arial" charset="0"/>
                <a:ea typeface="ＭＳ Ｐゴシック" charset="0"/>
                <a:cs typeface="ＭＳ Ｐゴシック" charset="0"/>
              </a:rPr>
              <a:t>Is identity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what matters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sp>
        <p:nvSpPr>
          <p:cNvPr id="37890" name="Content Placeholder 2"/>
          <p:cNvSpPr>
            <a:spLocks noGrp="1"/>
          </p:cNvSpPr>
          <p:nvPr>
            <p:ph idx="1"/>
          </p:nvPr>
        </p:nvSpPr>
        <p:spPr>
          <a:xfrm>
            <a:off x="609600" y="1066800"/>
            <a:ext cx="7772400" cy="5486400"/>
          </a:xfrm>
        </p:spPr>
        <p:txBody>
          <a:bodyPr/>
          <a:lstStyle/>
          <a:p>
            <a:pPr>
              <a:spcAft>
                <a:spcPts val="2400"/>
              </a:spcAft>
              <a:buFontTx/>
              <a:buNone/>
            </a:pPr>
            <a:r>
              <a:rPr lang="en-US" i="1">
                <a:latin typeface="Arial" charset="0"/>
                <a:ea typeface="ＭＳ Ｐゴシック" charset="0"/>
                <a:cs typeface="ＭＳ Ｐゴシック" charset="0"/>
              </a:rPr>
              <a:t>	The relation of the original person to each of the resulting people contains all that interests us—all that matters—in any ordinary case of survival. This is why we need a sense in which one person can survive as two.</a:t>
            </a:r>
          </a:p>
          <a:p>
            <a:pPr>
              <a:spcAft>
                <a:spcPts val="2400"/>
              </a:spcAft>
            </a:pPr>
            <a:r>
              <a:rPr lang="en-US">
                <a:latin typeface="Arial" charset="0"/>
                <a:ea typeface="ＭＳ Ｐゴシック" charset="0"/>
                <a:cs typeface="ＭＳ Ｐゴシック" charset="0"/>
              </a:rPr>
              <a:t>In light of the possibility of such fission cases (and also cases of extreme longevity to be considered), Parfit argues that identity is not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what matters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for survival</a:t>
            </a:r>
          </a:p>
          <a:p>
            <a:pPr eaLnBrk="1" hangingPunct="1">
              <a:lnSpc>
                <a:spcPct val="90000"/>
              </a:lnSpc>
              <a:spcAft>
                <a:spcPts val="2400"/>
              </a:spcAft>
            </a:pP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What matters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for survival, according to Parfit, is psychological continuity—that an individual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total mental state should be part of a succession on states related by</a:t>
            </a:r>
          </a:p>
          <a:p>
            <a:pPr lvl="1" eaLnBrk="1" hangingPunct="1">
              <a:lnSpc>
                <a:spcPct val="90000"/>
              </a:lnSpc>
              <a:spcAft>
                <a:spcPts val="2400"/>
              </a:spcAft>
            </a:pPr>
            <a:r>
              <a:rPr lang="en-US">
                <a:latin typeface="Arial" charset="0"/>
                <a:ea typeface="ＭＳ Ｐゴシック" charset="0"/>
              </a:rPr>
              <a:t>Similarity: change should be gradual</a:t>
            </a:r>
          </a:p>
          <a:p>
            <a:pPr lvl="1" eaLnBrk="1" hangingPunct="1">
              <a:lnSpc>
                <a:spcPct val="90000"/>
              </a:lnSpc>
              <a:spcAft>
                <a:spcPts val="2400"/>
              </a:spcAft>
            </a:pPr>
            <a:r>
              <a:rPr lang="en-US">
                <a:latin typeface="Arial" charset="0"/>
                <a:ea typeface="ＭＳ Ｐゴシック" charset="0"/>
              </a:rPr>
              <a:t>Lawful causal dependence (possibly featuring memory most prominently)</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Parfit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Argument</a:t>
            </a:r>
            <a:endParaRPr lang="en-US">
              <a:latin typeface="Arial" charset="0"/>
              <a:ea typeface="ＭＳ Ｐゴシック" charset="0"/>
              <a:cs typeface="ＭＳ Ｐゴシック" charset="0"/>
            </a:endParaRPr>
          </a:p>
        </p:txBody>
      </p:sp>
      <p:sp>
        <p:nvSpPr>
          <p:cNvPr id="38914"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a:latin typeface="Arial" charset="0"/>
                <a:ea typeface="ＭＳ Ｐゴシック" charset="0"/>
                <a:cs typeface="ＭＳ Ｐゴシック" charset="0"/>
              </a:rPr>
              <a:t>Identity is one-one and does not admit of degree.</a:t>
            </a:r>
          </a:p>
          <a:p>
            <a:pPr marL="609600" indent="-609600" eaLnBrk="1" hangingPunct="1">
              <a:lnSpc>
                <a:spcPct val="90000"/>
              </a:lnSpc>
              <a:buFontTx/>
              <a:buAutoNum type="arabicPeriod"/>
            </a:pPr>
            <a:r>
              <a:rPr lang="en-US">
                <a:latin typeface="Arial" charset="0"/>
                <a:ea typeface="ＭＳ Ｐゴシック" charset="0"/>
                <a:cs typeface="ＭＳ Ｐゴシック" charset="0"/>
              </a:rPr>
              <a:t>What matters for survival is psychological continuity.</a:t>
            </a:r>
          </a:p>
          <a:p>
            <a:pPr marL="609600" indent="-609600" eaLnBrk="1" hangingPunct="1">
              <a:lnSpc>
                <a:spcPct val="90000"/>
              </a:lnSpc>
              <a:buFontTx/>
              <a:buAutoNum type="arabicPeriod"/>
            </a:pPr>
            <a:r>
              <a:rPr lang="en-US">
                <a:latin typeface="Arial" charset="0"/>
                <a:ea typeface="ＭＳ Ｐゴシック" charset="0"/>
                <a:cs typeface="ＭＳ Ｐゴシック" charset="0"/>
              </a:rPr>
              <a:t>Psychological continuity need not be one-one and may admit of degree.</a:t>
            </a:r>
          </a:p>
          <a:p>
            <a:pPr marL="609600" indent="-609600" eaLnBrk="1" hangingPunct="1">
              <a:lnSpc>
                <a:spcPct val="90000"/>
              </a:lnSpc>
              <a:buFontTx/>
              <a:buAutoNum type="arabicPeriod"/>
            </a:pPr>
            <a:r>
              <a:rPr lang="en-US">
                <a:latin typeface="Arial" charset="0"/>
                <a:ea typeface="ＭＳ Ｐゴシック" charset="0"/>
                <a:cs typeface="ＭＳ Ｐゴシック" charset="0"/>
              </a:rPr>
              <a:t>Therefore, identity is not what matters for survival.</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Parfit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Puzzle Cases</a:t>
            </a:r>
            <a:endParaRPr lang="en-US">
              <a:latin typeface="Arial" charset="0"/>
              <a:ea typeface="ＭＳ Ｐゴシック" charset="0"/>
              <a:cs typeface="ＭＳ Ｐゴシック" charset="0"/>
            </a:endParaRPr>
          </a:p>
        </p:txBody>
      </p:sp>
      <p:sp>
        <p:nvSpPr>
          <p:cNvPr id="40962" name="Rectangle 3"/>
          <p:cNvSpPr>
            <a:spLocks noGrp="1" noChangeArrowheads="1"/>
          </p:cNvSpPr>
          <p:nvPr>
            <p:ph type="body" idx="1"/>
          </p:nvPr>
        </p:nvSpPr>
        <p:spPr/>
        <p:txBody>
          <a:bodyPr/>
          <a:lstStyle/>
          <a:p>
            <a:pPr eaLnBrk="1" hangingPunct="1">
              <a:spcAft>
                <a:spcPts val="5400"/>
              </a:spcAft>
            </a:pPr>
            <a:r>
              <a:rPr lang="en-US">
                <a:latin typeface="Arial" charset="0"/>
                <a:ea typeface="ＭＳ Ｐゴシック" charset="0"/>
                <a:cs typeface="ＭＳ Ｐゴシック" charset="0"/>
              </a:rPr>
              <a:t>Psychological continuity is what matters for survival but</a:t>
            </a:r>
          </a:p>
          <a:p>
            <a:pPr eaLnBrk="1" hangingPunct="1">
              <a:spcAft>
                <a:spcPts val="5400"/>
              </a:spcAft>
            </a:pPr>
            <a:r>
              <a:rPr lang="en-US">
                <a:latin typeface="Arial" charset="0"/>
                <a:ea typeface="ＭＳ Ｐゴシック" charset="0"/>
                <a:cs typeface="ＭＳ Ｐゴシック" charset="0"/>
              </a:rPr>
              <a:t>In cases of simple fission and fusion, psychological continuity is not one-one.</a:t>
            </a:r>
          </a:p>
          <a:p>
            <a:pPr eaLnBrk="1" hangingPunct="1">
              <a:spcAft>
                <a:spcPts val="5400"/>
              </a:spcAft>
            </a:pPr>
            <a:r>
              <a:rPr lang="en-US">
                <a:latin typeface="Arial" charset="0"/>
                <a:ea typeface="ＭＳ Ｐゴシック" charset="0"/>
                <a:cs typeface="ＭＳ Ｐゴシック" charset="0"/>
              </a:rPr>
              <a:t>In cases of complex fission and fusion, in addition, psychological continuity seems to be a matter of degree.</a:t>
            </a:r>
          </a:p>
          <a:p>
            <a:pPr eaLnBrk="1" hangingPunct="1">
              <a:spcAft>
                <a:spcPts val="5400"/>
              </a:spcAft>
            </a:pPr>
            <a:r>
              <a:rPr lang="en-US">
                <a:latin typeface="Arial" charset="0"/>
                <a:ea typeface="ＭＳ Ｐゴシック" charset="0"/>
                <a:cs typeface="ＭＳ Ｐゴシック" charset="0"/>
              </a:rPr>
              <a:t>Identity is necessarily one-one and does not admit of degree so identity cannot be what matters for survival!</a:t>
            </a:r>
          </a:p>
          <a:p>
            <a:pPr eaLnBrk="1" hangingPunct="1">
              <a:spcAft>
                <a:spcPts val="5400"/>
              </a:spcAft>
            </a:pP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0"/>
            <a:ext cx="7772400" cy="914400"/>
          </a:xfrm>
        </p:spPr>
        <p:txBody>
          <a:bodyPr/>
          <a:lstStyle/>
          <a:p>
            <a:pPr eaLnBrk="1" hangingPunct="1"/>
            <a:r>
              <a:rPr lang="en-US">
                <a:latin typeface="Arial" charset="0"/>
                <a:ea typeface="ＭＳ Ｐゴシック" charset="0"/>
                <a:cs typeface="ＭＳ Ｐゴシック" charset="0"/>
              </a:rPr>
              <a:t>Simple Fission and Fusion</a:t>
            </a:r>
          </a:p>
        </p:txBody>
      </p:sp>
      <p:grpSp>
        <p:nvGrpSpPr>
          <p:cNvPr id="43010" name="Group 11"/>
          <p:cNvGrpSpPr>
            <a:grpSpLocks/>
          </p:cNvGrpSpPr>
          <p:nvPr/>
        </p:nvGrpSpPr>
        <p:grpSpPr bwMode="auto">
          <a:xfrm>
            <a:off x="1371600" y="1524000"/>
            <a:ext cx="2614613" cy="3560763"/>
            <a:chOff x="1625600" y="1703388"/>
            <a:chExt cx="2614613" cy="3560762"/>
          </a:xfrm>
        </p:grpSpPr>
        <p:sp>
          <p:nvSpPr>
            <p:cNvPr id="43018" name="Line 19"/>
            <p:cNvSpPr>
              <a:spLocks noChangeShapeType="1"/>
            </p:cNvSpPr>
            <p:nvPr/>
          </p:nvSpPr>
          <p:spPr bwMode="auto">
            <a:xfrm>
              <a:off x="2909888" y="2978150"/>
              <a:ext cx="0" cy="2286000"/>
            </a:xfrm>
            <a:prstGeom prst="line">
              <a:avLst/>
            </a:prstGeom>
            <a:noFill/>
            <a:ln w="304800">
              <a:pattFill prst="wd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9" name="Line 20"/>
            <p:cNvSpPr>
              <a:spLocks noChangeShapeType="1"/>
            </p:cNvSpPr>
            <p:nvPr/>
          </p:nvSpPr>
          <p:spPr bwMode="auto">
            <a:xfrm flipV="1">
              <a:off x="2868613" y="1703388"/>
              <a:ext cx="1371600" cy="1371600"/>
            </a:xfrm>
            <a:prstGeom prst="line">
              <a:avLst/>
            </a:prstGeom>
            <a:noFill/>
            <a:ln w="304800">
              <a:pattFill prst="wd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0" name="Line 24"/>
            <p:cNvSpPr>
              <a:spLocks noChangeShapeType="1"/>
            </p:cNvSpPr>
            <p:nvPr/>
          </p:nvSpPr>
          <p:spPr bwMode="auto">
            <a:xfrm flipH="1">
              <a:off x="2895600" y="2971800"/>
              <a:ext cx="0" cy="2286000"/>
            </a:xfrm>
            <a:prstGeom prst="line">
              <a:avLst/>
            </a:prstGeom>
            <a:noFill/>
            <a:ln w="304800">
              <a:solidFill>
                <a:schemeClr val="accent1">
                  <a:alpha val="76862"/>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1" name="Line 25"/>
            <p:cNvSpPr>
              <a:spLocks noChangeShapeType="1"/>
            </p:cNvSpPr>
            <p:nvPr/>
          </p:nvSpPr>
          <p:spPr bwMode="auto">
            <a:xfrm flipH="1" flipV="1">
              <a:off x="1625600" y="1725613"/>
              <a:ext cx="1371600" cy="1371600"/>
            </a:xfrm>
            <a:prstGeom prst="line">
              <a:avLst/>
            </a:prstGeom>
            <a:noFill/>
            <a:ln w="304800">
              <a:solidFill>
                <a:schemeClr val="accent1">
                  <a:alpha val="76862"/>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11" name="Group 12"/>
          <p:cNvGrpSpPr>
            <a:grpSpLocks/>
          </p:cNvGrpSpPr>
          <p:nvPr/>
        </p:nvGrpSpPr>
        <p:grpSpPr bwMode="auto">
          <a:xfrm>
            <a:off x="5486400" y="1541463"/>
            <a:ext cx="2690813" cy="3527425"/>
            <a:chOff x="5538788" y="1752600"/>
            <a:chExt cx="2690812" cy="3527425"/>
          </a:xfrm>
        </p:grpSpPr>
        <p:sp>
          <p:nvSpPr>
            <p:cNvPr id="43014" name="Line 26"/>
            <p:cNvSpPr>
              <a:spLocks noChangeShapeType="1"/>
            </p:cNvSpPr>
            <p:nvPr/>
          </p:nvSpPr>
          <p:spPr bwMode="auto">
            <a:xfrm flipV="1">
              <a:off x="6858000" y="1752600"/>
              <a:ext cx="0" cy="2286000"/>
            </a:xfrm>
            <a:prstGeom prst="line">
              <a:avLst/>
            </a:prstGeom>
            <a:noFill/>
            <a:ln w="304800">
              <a:pattFill prst="wd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5" name="Line 27"/>
            <p:cNvSpPr>
              <a:spLocks noChangeShapeType="1"/>
            </p:cNvSpPr>
            <p:nvPr/>
          </p:nvSpPr>
          <p:spPr bwMode="auto">
            <a:xfrm>
              <a:off x="6858000" y="3886200"/>
              <a:ext cx="1371600" cy="1371600"/>
            </a:xfrm>
            <a:prstGeom prst="line">
              <a:avLst/>
            </a:prstGeom>
            <a:noFill/>
            <a:ln w="304800">
              <a:pattFill prst="wd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6" name="Line 28"/>
            <p:cNvSpPr>
              <a:spLocks noChangeShapeType="1"/>
            </p:cNvSpPr>
            <p:nvPr/>
          </p:nvSpPr>
          <p:spPr bwMode="auto">
            <a:xfrm flipH="1" flipV="1">
              <a:off x="6858000" y="1752600"/>
              <a:ext cx="0" cy="2286000"/>
            </a:xfrm>
            <a:prstGeom prst="line">
              <a:avLst/>
            </a:prstGeom>
            <a:noFill/>
            <a:ln w="304800">
              <a:solidFill>
                <a:schemeClr val="accent1">
                  <a:alpha val="76862"/>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7" name="Line 29"/>
            <p:cNvSpPr>
              <a:spLocks noChangeShapeType="1"/>
            </p:cNvSpPr>
            <p:nvPr/>
          </p:nvSpPr>
          <p:spPr bwMode="auto">
            <a:xfrm flipH="1">
              <a:off x="5538788" y="3908425"/>
              <a:ext cx="1371600" cy="1371600"/>
            </a:xfrm>
            <a:prstGeom prst="line">
              <a:avLst/>
            </a:prstGeom>
            <a:noFill/>
            <a:ln w="304800">
              <a:solidFill>
                <a:schemeClr val="accent1">
                  <a:alpha val="76862"/>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3012" name="TextBox 13"/>
          <p:cNvSpPr txBox="1">
            <a:spLocks noChangeArrowheads="1"/>
          </p:cNvSpPr>
          <p:nvPr/>
        </p:nvSpPr>
        <p:spPr bwMode="auto">
          <a:xfrm>
            <a:off x="1371600" y="5562600"/>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Fission: one thing </a:t>
            </a:r>
            <a:r>
              <a:rPr lang="ja-JP" altLang="en-US" sz="2000"/>
              <a:t>“</a:t>
            </a:r>
            <a:r>
              <a:rPr lang="en-US" altLang="ja-JP" sz="2000"/>
              <a:t>becomes</a:t>
            </a:r>
            <a:r>
              <a:rPr lang="ja-JP" altLang="en-US" sz="2000"/>
              <a:t>”</a:t>
            </a:r>
            <a:r>
              <a:rPr lang="en-US" altLang="ja-JP" sz="2000"/>
              <a:t> two</a:t>
            </a:r>
            <a:endParaRPr lang="en-US" sz="2000"/>
          </a:p>
        </p:txBody>
      </p:sp>
      <p:sp>
        <p:nvSpPr>
          <p:cNvPr id="43013" name="TextBox 14"/>
          <p:cNvSpPr txBox="1">
            <a:spLocks noChangeArrowheads="1"/>
          </p:cNvSpPr>
          <p:nvPr/>
        </p:nvSpPr>
        <p:spPr bwMode="auto">
          <a:xfrm>
            <a:off x="5410200" y="5562600"/>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Fusion: two things </a:t>
            </a:r>
            <a:r>
              <a:rPr lang="ja-JP" altLang="en-US" sz="2000"/>
              <a:t>“</a:t>
            </a:r>
            <a:r>
              <a:rPr lang="en-US" altLang="ja-JP" sz="2000"/>
              <a:t>become</a:t>
            </a:r>
            <a:r>
              <a:rPr lang="ja-JP" altLang="en-US" sz="2000"/>
              <a:t>”</a:t>
            </a:r>
            <a:r>
              <a:rPr lang="en-US" altLang="ja-JP" sz="2000"/>
              <a:t> one</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762000" y="0"/>
            <a:ext cx="7772400" cy="762000"/>
          </a:xfrm>
        </p:spPr>
        <p:txBody>
          <a:bodyPr/>
          <a:lstStyle/>
          <a:p>
            <a:pPr eaLnBrk="1" hangingPunct="1"/>
            <a:r>
              <a:rPr lang="en-US">
                <a:latin typeface="Arial" charset="0"/>
                <a:ea typeface="ＭＳ Ｐゴシック" charset="0"/>
                <a:cs typeface="ＭＳ Ｐゴシック" charset="0"/>
              </a:rPr>
              <a:t>This is a problem!</a:t>
            </a:r>
          </a:p>
        </p:txBody>
      </p:sp>
      <p:sp>
        <p:nvSpPr>
          <p:cNvPr id="45058" name="Rectangle 3"/>
          <p:cNvSpPr>
            <a:spLocks noGrp="1" noChangeArrowheads="1"/>
          </p:cNvSpPr>
          <p:nvPr>
            <p:ph type="body" idx="1"/>
          </p:nvPr>
        </p:nvSpPr>
        <p:spPr>
          <a:xfrm>
            <a:off x="762000" y="5867400"/>
            <a:ext cx="7772400" cy="762000"/>
          </a:xfrm>
        </p:spPr>
        <p:txBody>
          <a:bodyPr/>
          <a:lstStyle/>
          <a:p>
            <a:pPr eaLnBrk="1" hangingPunct="1">
              <a:buFontTx/>
              <a:buNone/>
            </a:pPr>
            <a:r>
              <a:rPr lang="en-US">
                <a:latin typeface="Arial" charset="0"/>
                <a:ea typeface="ＭＳ Ｐゴシック" charset="0"/>
                <a:cs typeface="ＭＳ Ｐゴシック" charset="0"/>
              </a:rPr>
              <a:t>	Identity is a one-one relation so that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becoming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be identity!</a:t>
            </a:r>
            <a:endParaRPr lang="en-US">
              <a:latin typeface="Arial" charset="0"/>
              <a:ea typeface="ＭＳ Ｐゴシック" charset="0"/>
              <a:cs typeface="ＭＳ Ｐゴシック" charset="0"/>
            </a:endParaRPr>
          </a:p>
        </p:txBody>
      </p:sp>
      <p:sp>
        <p:nvSpPr>
          <p:cNvPr id="45059" name="Line 4"/>
          <p:cNvSpPr>
            <a:spLocks noChangeShapeType="1"/>
          </p:cNvSpPr>
          <p:nvPr/>
        </p:nvSpPr>
        <p:spPr bwMode="auto">
          <a:xfrm>
            <a:off x="2909888" y="3054350"/>
            <a:ext cx="0" cy="2286000"/>
          </a:xfrm>
          <a:prstGeom prst="line">
            <a:avLst/>
          </a:prstGeom>
          <a:noFill/>
          <a:ln w="304800">
            <a:pattFill prst="wd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0" name="Line 5"/>
          <p:cNvSpPr>
            <a:spLocks noChangeShapeType="1"/>
          </p:cNvSpPr>
          <p:nvPr/>
        </p:nvSpPr>
        <p:spPr bwMode="auto">
          <a:xfrm flipV="1">
            <a:off x="2868613" y="1779588"/>
            <a:ext cx="1371600" cy="1371600"/>
          </a:xfrm>
          <a:prstGeom prst="line">
            <a:avLst/>
          </a:prstGeom>
          <a:noFill/>
          <a:ln w="304800">
            <a:pattFill prst="wd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1" name="Line 6"/>
          <p:cNvSpPr>
            <a:spLocks noChangeShapeType="1"/>
          </p:cNvSpPr>
          <p:nvPr/>
        </p:nvSpPr>
        <p:spPr bwMode="auto">
          <a:xfrm flipH="1">
            <a:off x="2895600" y="3048000"/>
            <a:ext cx="0" cy="2286000"/>
          </a:xfrm>
          <a:prstGeom prst="line">
            <a:avLst/>
          </a:prstGeom>
          <a:noFill/>
          <a:ln w="304800">
            <a:solidFill>
              <a:schemeClr val="accent1">
                <a:alpha val="76862"/>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2" name="Line 7"/>
          <p:cNvSpPr>
            <a:spLocks noChangeShapeType="1"/>
          </p:cNvSpPr>
          <p:nvPr/>
        </p:nvSpPr>
        <p:spPr bwMode="auto">
          <a:xfrm flipH="1" flipV="1">
            <a:off x="1625600" y="1801813"/>
            <a:ext cx="1371600" cy="1371600"/>
          </a:xfrm>
          <a:prstGeom prst="line">
            <a:avLst/>
          </a:prstGeom>
          <a:noFill/>
          <a:ln w="304800">
            <a:solidFill>
              <a:schemeClr val="accent1">
                <a:alpha val="76862"/>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3" name="Line 8"/>
          <p:cNvSpPr>
            <a:spLocks noChangeShapeType="1"/>
          </p:cNvSpPr>
          <p:nvPr/>
        </p:nvSpPr>
        <p:spPr bwMode="auto">
          <a:xfrm flipV="1">
            <a:off x="6858000" y="1752600"/>
            <a:ext cx="0" cy="2286000"/>
          </a:xfrm>
          <a:prstGeom prst="line">
            <a:avLst/>
          </a:prstGeom>
          <a:noFill/>
          <a:ln w="304800">
            <a:pattFill prst="wd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4" name="Line 9"/>
          <p:cNvSpPr>
            <a:spLocks noChangeShapeType="1"/>
          </p:cNvSpPr>
          <p:nvPr/>
        </p:nvSpPr>
        <p:spPr bwMode="auto">
          <a:xfrm>
            <a:off x="6858000" y="3886200"/>
            <a:ext cx="1371600" cy="1371600"/>
          </a:xfrm>
          <a:prstGeom prst="line">
            <a:avLst/>
          </a:prstGeom>
          <a:noFill/>
          <a:ln w="304800">
            <a:pattFill prst="wd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5" name="Line 10"/>
          <p:cNvSpPr>
            <a:spLocks noChangeShapeType="1"/>
          </p:cNvSpPr>
          <p:nvPr/>
        </p:nvSpPr>
        <p:spPr bwMode="auto">
          <a:xfrm flipH="1" flipV="1">
            <a:off x="6858000" y="1752600"/>
            <a:ext cx="0" cy="2286000"/>
          </a:xfrm>
          <a:prstGeom prst="line">
            <a:avLst/>
          </a:prstGeom>
          <a:noFill/>
          <a:ln w="304800">
            <a:solidFill>
              <a:schemeClr val="accent1">
                <a:alpha val="76862"/>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6" name="Line 11"/>
          <p:cNvSpPr>
            <a:spLocks noChangeShapeType="1"/>
          </p:cNvSpPr>
          <p:nvPr/>
        </p:nvSpPr>
        <p:spPr bwMode="auto">
          <a:xfrm flipH="1">
            <a:off x="5538788" y="3908425"/>
            <a:ext cx="1371600" cy="1371600"/>
          </a:xfrm>
          <a:prstGeom prst="line">
            <a:avLst/>
          </a:prstGeom>
          <a:noFill/>
          <a:ln w="304800">
            <a:solidFill>
              <a:schemeClr val="accent1">
                <a:alpha val="76862"/>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7" name="Text Box 12"/>
          <p:cNvSpPr txBox="1">
            <a:spLocks noChangeArrowheads="1"/>
          </p:cNvSpPr>
          <p:nvPr/>
        </p:nvSpPr>
        <p:spPr bwMode="auto">
          <a:xfrm>
            <a:off x="2667000" y="1447800"/>
            <a:ext cx="466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a:t>≠</a:t>
            </a:r>
          </a:p>
        </p:txBody>
      </p:sp>
      <p:sp>
        <p:nvSpPr>
          <p:cNvPr id="45068" name="Text Box 13"/>
          <p:cNvSpPr txBox="1">
            <a:spLocks noChangeArrowheads="1"/>
          </p:cNvSpPr>
          <p:nvPr/>
        </p:nvSpPr>
        <p:spPr bwMode="auto">
          <a:xfrm>
            <a:off x="6629400" y="4724400"/>
            <a:ext cx="466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a:t>≠</a:t>
            </a:r>
          </a:p>
        </p:txBody>
      </p:sp>
      <p:sp>
        <p:nvSpPr>
          <p:cNvPr id="45069" name="Text Box 16"/>
          <p:cNvSpPr txBox="1">
            <a:spLocks noChangeArrowheads="1"/>
          </p:cNvSpPr>
          <p:nvPr/>
        </p:nvSpPr>
        <p:spPr bwMode="auto">
          <a:xfrm rot="-2441919">
            <a:off x="3124200" y="2971800"/>
            <a:ext cx="38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a:t>=</a:t>
            </a:r>
          </a:p>
        </p:txBody>
      </p:sp>
      <p:sp>
        <p:nvSpPr>
          <p:cNvPr id="45070" name="Text Box 17"/>
          <p:cNvSpPr txBox="1">
            <a:spLocks noChangeArrowheads="1"/>
          </p:cNvSpPr>
          <p:nvPr/>
        </p:nvSpPr>
        <p:spPr bwMode="auto">
          <a:xfrm rot="3125582">
            <a:off x="2182812" y="2922588"/>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a:t>=</a:t>
            </a:r>
          </a:p>
        </p:txBody>
      </p:sp>
      <p:sp>
        <p:nvSpPr>
          <p:cNvPr id="45071" name="Text Box 18"/>
          <p:cNvSpPr txBox="1">
            <a:spLocks noChangeArrowheads="1"/>
          </p:cNvSpPr>
          <p:nvPr/>
        </p:nvSpPr>
        <p:spPr bwMode="auto">
          <a:xfrm rot="3488026">
            <a:off x="7059612" y="3303588"/>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a:t>=</a:t>
            </a:r>
          </a:p>
        </p:txBody>
      </p:sp>
      <p:sp>
        <p:nvSpPr>
          <p:cNvPr id="45072" name="Text Box 20"/>
          <p:cNvSpPr txBox="1">
            <a:spLocks noChangeArrowheads="1"/>
          </p:cNvSpPr>
          <p:nvPr/>
        </p:nvSpPr>
        <p:spPr bwMode="auto">
          <a:xfrm rot="-2441919">
            <a:off x="6192838" y="3387725"/>
            <a:ext cx="38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a:t>=</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81000" y="0"/>
            <a:ext cx="8305800" cy="914400"/>
          </a:xfrm>
        </p:spPr>
        <p:txBody>
          <a:bodyPr/>
          <a:lstStyle/>
          <a:p>
            <a:pPr eaLnBrk="1" hangingPunct="1"/>
            <a:r>
              <a:rPr lang="en-US" sz="3600">
                <a:latin typeface="Arial" charset="0"/>
                <a:ea typeface="ＭＳ Ｐゴシック" charset="0"/>
                <a:cs typeface="ＭＳ Ｐゴシック" charset="0"/>
              </a:rPr>
              <a:t>Another Transitivity of Identity Problem</a:t>
            </a:r>
            <a:endParaRPr lang="en-US">
              <a:latin typeface="Arial" charset="0"/>
              <a:ea typeface="ＭＳ Ｐゴシック" charset="0"/>
              <a:cs typeface="ＭＳ Ｐゴシック" charset="0"/>
            </a:endParaRPr>
          </a:p>
        </p:txBody>
      </p:sp>
      <p:sp>
        <p:nvSpPr>
          <p:cNvPr id="47106" name="Rectangle 3"/>
          <p:cNvSpPr>
            <a:spLocks noGrp="1" noChangeArrowheads="1"/>
          </p:cNvSpPr>
          <p:nvPr>
            <p:ph type="body" idx="1"/>
          </p:nvPr>
        </p:nvSpPr>
        <p:spPr>
          <a:xfrm>
            <a:off x="2057400" y="6172200"/>
            <a:ext cx="5105400" cy="533400"/>
          </a:xfrm>
        </p:spPr>
        <p:txBody>
          <a:bodyPr/>
          <a:lstStyle/>
          <a:p>
            <a:pPr algn="ctr" eaLnBrk="1" hangingPunct="1">
              <a:buFontTx/>
              <a:buNone/>
            </a:pPr>
            <a:r>
              <a:rPr lang="en-US" b="1">
                <a:latin typeface="Arial" charset="0"/>
                <a:ea typeface="ＭＳ Ｐゴシック" charset="0"/>
                <a:cs typeface="ＭＳ Ｐゴシック" charset="0"/>
              </a:rPr>
              <a:t>The doctrine of the Trinity!</a:t>
            </a:r>
          </a:p>
        </p:txBody>
      </p:sp>
      <p:pic>
        <p:nvPicPr>
          <p:cNvPr id="471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5" y="941388"/>
            <a:ext cx="4979988"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0" y="0"/>
            <a:ext cx="9144000" cy="914400"/>
          </a:xfrm>
        </p:spPr>
        <p:txBody>
          <a:bodyPr/>
          <a:lstStyle/>
          <a:p>
            <a:pPr eaLnBrk="1" hangingPunct="1"/>
            <a:r>
              <a:rPr lang="en-US" sz="4000">
                <a:latin typeface="Arial" charset="0"/>
                <a:ea typeface="ＭＳ Ｐゴシック" charset="0"/>
                <a:cs typeface="ＭＳ Ｐゴシック" charset="0"/>
              </a:rPr>
              <a:t>Complex fission-fusion is even worse!</a:t>
            </a:r>
          </a:p>
        </p:txBody>
      </p:sp>
      <p:sp>
        <p:nvSpPr>
          <p:cNvPr id="49154" name="Rectangle 3"/>
          <p:cNvSpPr>
            <a:spLocks noGrp="1" noChangeArrowheads="1"/>
          </p:cNvSpPr>
          <p:nvPr>
            <p:ph type="body" idx="1"/>
          </p:nvPr>
        </p:nvSpPr>
        <p:spPr>
          <a:xfrm>
            <a:off x="990600" y="5257800"/>
            <a:ext cx="7772400" cy="1295400"/>
          </a:xfrm>
          <a:solidFill>
            <a:schemeClr val="bg1"/>
          </a:solidFill>
        </p:spPr>
        <p:txBody>
          <a:bodyPr/>
          <a:lstStyle/>
          <a:p>
            <a:pPr eaLnBrk="1" hangingPunct="1">
              <a:lnSpc>
                <a:spcPct val="90000"/>
              </a:lnSpc>
              <a:spcAft>
                <a:spcPts val="1800"/>
              </a:spcAft>
            </a:pPr>
            <a:r>
              <a:rPr lang="en-US">
                <a:latin typeface="Arial" charset="0"/>
                <a:ea typeface="ＭＳ Ｐゴシック" charset="0"/>
                <a:cs typeface="ＭＳ Ｐゴシック" charset="0"/>
              </a:rPr>
              <a:t>Parfit imagines a species of individuals who undergo fission every spring and fusion every fall.</a:t>
            </a:r>
          </a:p>
          <a:p>
            <a:pPr eaLnBrk="1" hangingPunct="1">
              <a:lnSpc>
                <a:spcPct val="90000"/>
              </a:lnSpc>
              <a:spcAft>
                <a:spcPts val="1800"/>
              </a:spcAft>
            </a:pPr>
            <a:r>
              <a:rPr lang="en-US">
                <a:latin typeface="Arial" charset="0"/>
                <a:ea typeface="ＭＳ Ｐゴシック" charset="0"/>
                <a:cs typeface="ＭＳ Ｐゴシック" charset="0"/>
              </a:rPr>
              <a:t>Who am I? Which future(s) should I care about?</a:t>
            </a:r>
          </a:p>
        </p:txBody>
      </p:sp>
      <p:grpSp>
        <p:nvGrpSpPr>
          <p:cNvPr id="49155" name="Group 150"/>
          <p:cNvGrpSpPr>
            <a:grpSpLocks/>
          </p:cNvGrpSpPr>
          <p:nvPr/>
        </p:nvGrpSpPr>
        <p:grpSpPr bwMode="auto">
          <a:xfrm>
            <a:off x="1295400" y="838200"/>
            <a:ext cx="6623050" cy="4191000"/>
            <a:chOff x="1371600" y="990600"/>
            <a:chExt cx="6623050" cy="4621213"/>
          </a:xfrm>
        </p:grpSpPr>
        <p:grpSp>
          <p:nvGrpSpPr>
            <p:cNvPr id="49156" name="Group 68"/>
            <p:cNvGrpSpPr>
              <a:grpSpLocks/>
            </p:cNvGrpSpPr>
            <p:nvPr/>
          </p:nvGrpSpPr>
          <p:grpSpPr bwMode="auto">
            <a:xfrm flipV="1">
              <a:off x="2667000" y="4191000"/>
              <a:ext cx="4794250" cy="1420813"/>
              <a:chOff x="1728" y="2304"/>
              <a:chExt cx="3020" cy="895"/>
            </a:xfrm>
          </p:grpSpPr>
          <p:grpSp>
            <p:nvGrpSpPr>
              <p:cNvPr id="49268" name="Group 32"/>
              <p:cNvGrpSpPr>
                <a:grpSpLocks/>
              </p:cNvGrpSpPr>
              <p:nvPr/>
            </p:nvGrpSpPr>
            <p:grpSpPr bwMode="auto">
              <a:xfrm>
                <a:off x="1728" y="2304"/>
                <a:ext cx="332" cy="895"/>
                <a:chOff x="938" y="2273"/>
                <a:chExt cx="332" cy="895"/>
              </a:xfrm>
            </p:grpSpPr>
            <p:grpSp>
              <p:nvGrpSpPr>
                <p:cNvPr id="49297" name="Group 28"/>
                <p:cNvGrpSpPr>
                  <a:grpSpLocks/>
                </p:cNvGrpSpPr>
                <p:nvPr/>
              </p:nvGrpSpPr>
              <p:grpSpPr bwMode="auto">
                <a:xfrm>
                  <a:off x="938" y="2279"/>
                  <a:ext cx="166" cy="889"/>
                  <a:chOff x="938" y="2279"/>
                  <a:chExt cx="166" cy="889"/>
                </a:xfrm>
              </p:grpSpPr>
              <p:sp>
                <p:nvSpPr>
                  <p:cNvPr id="49301" name="Line 13"/>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302" name="Line 25"/>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98" name="Group 29"/>
                <p:cNvGrpSpPr>
                  <a:grpSpLocks/>
                </p:cNvGrpSpPr>
                <p:nvPr/>
              </p:nvGrpSpPr>
              <p:grpSpPr bwMode="auto">
                <a:xfrm flipH="1">
                  <a:off x="1104" y="2273"/>
                  <a:ext cx="166" cy="889"/>
                  <a:chOff x="938" y="2279"/>
                  <a:chExt cx="166" cy="889"/>
                </a:xfrm>
              </p:grpSpPr>
              <p:sp>
                <p:nvSpPr>
                  <p:cNvPr id="49299" name="Line 30"/>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300" name="Line 31"/>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69" name="Group 33"/>
              <p:cNvGrpSpPr>
                <a:grpSpLocks/>
              </p:cNvGrpSpPr>
              <p:nvPr/>
            </p:nvGrpSpPr>
            <p:grpSpPr bwMode="auto">
              <a:xfrm>
                <a:off x="2400" y="2304"/>
                <a:ext cx="332" cy="895"/>
                <a:chOff x="938" y="2273"/>
                <a:chExt cx="332" cy="895"/>
              </a:xfrm>
            </p:grpSpPr>
            <p:grpSp>
              <p:nvGrpSpPr>
                <p:cNvPr id="49291" name="Group 34"/>
                <p:cNvGrpSpPr>
                  <a:grpSpLocks/>
                </p:cNvGrpSpPr>
                <p:nvPr/>
              </p:nvGrpSpPr>
              <p:grpSpPr bwMode="auto">
                <a:xfrm>
                  <a:off x="938" y="2279"/>
                  <a:ext cx="166" cy="889"/>
                  <a:chOff x="938" y="2279"/>
                  <a:chExt cx="166" cy="889"/>
                </a:xfrm>
              </p:grpSpPr>
              <p:sp>
                <p:nvSpPr>
                  <p:cNvPr id="49295" name="Line 35"/>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96" name="Line 36"/>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92" name="Group 37"/>
                <p:cNvGrpSpPr>
                  <a:grpSpLocks/>
                </p:cNvGrpSpPr>
                <p:nvPr/>
              </p:nvGrpSpPr>
              <p:grpSpPr bwMode="auto">
                <a:xfrm flipH="1">
                  <a:off x="1104" y="2273"/>
                  <a:ext cx="166" cy="889"/>
                  <a:chOff x="938" y="2279"/>
                  <a:chExt cx="166" cy="889"/>
                </a:xfrm>
              </p:grpSpPr>
              <p:sp>
                <p:nvSpPr>
                  <p:cNvPr id="49293" name="Line 38"/>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94" name="Line 39"/>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70" name="Group 40"/>
              <p:cNvGrpSpPr>
                <a:grpSpLocks/>
              </p:cNvGrpSpPr>
              <p:nvPr/>
            </p:nvGrpSpPr>
            <p:grpSpPr bwMode="auto">
              <a:xfrm>
                <a:off x="3072" y="2304"/>
                <a:ext cx="332" cy="895"/>
                <a:chOff x="938" y="2273"/>
                <a:chExt cx="332" cy="895"/>
              </a:xfrm>
            </p:grpSpPr>
            <p:grpSp>
              <p:nvGrpSpPr>
                <p:cNvPr id="49285" name="Group 41"/>
                <p:cNvGrpSpPr>
                  <a:grpSpLocks/>
                </p:cNvGrpSpPr>
                <p:nvPr/>
              </p:nvGrpSpPr>
              <p:grpSpPr bwMode="auto">
                <a:xfrm>
                  <a:off x="938" y="2279"/>
                  <a:ext cx="166" cy="889"/>
                  <a:chOff x="938" y="2279"/>
                  <a:chExt cx="166" cy="889"/>
                </a:xfrm>
              </p:grpSpPr>
              <p:sp>
                <p:nvSpPr>
                  <p:cNvPr id="49289" name="Line 42"/>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90" name="Line 43"/>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86" name="Group 44"/>
                <p:cNvGrpSpPr>
                  <a:grpSpLocks/>
                </p:cNvGrpSpPr>
                <p:nvPr/>
              </p:nvGrpSpPr>
              <p:grpSpPr bwMode="auto">
                <a:xfrm flipH="1">
                  <a:off x="1104" y="2273"/>
                  <a:ext cx="166" cy="889"/>
                  <a:chOff x="938" y="2279"/>
                  <a:chExt cx="166" cy="889"/>
                </a:xfrm>
              </p:grpSpPr>
              <p:sp>
                <p:nvSpPr>
                  <p:cNvPr id="49287" name="Line 45"/>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88" name="Line 46"/>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71" name="Group 47"/>
              <p:cNvGrpSpPr>
                <a:grpSpLocks/>
              </p:cNvGrpSpPr>
              <p:nvPr/>
            </p:nvGrpSpPr>
            <p:grpSpPr bwMode="auto">
              <a:xfrm>
                <a:off x="3744" y="2304"/>
                <a:ext cx="332" cy="895"/>
                <a:chOff x="938" y="2273"/>
                <a:chExt cx="332" cy="895"/>
              </a:xfrm>
            </p:grpSpPr>
            <p:grpSp>
              <p:nvGrpSpPr>
                <p:cNvPr id="49279" name="Group 48"/>
                <p:cNvGrpSpPr>
                  <a:grpSpLocks/>
                </p:cNvGrpSpPr>
                <p:nvPr/>
              </p:nvGrpSpPr>
              <p:grpSpPr bwMode="auto">
                <a:xfrm>
                  <a:off x="938" y="2279"/>
                  <a:ext cx="166" cy="889"/>
                  <a:chOff x="938" y="2279"/>
                  <a:chExt cx="166" cy="889"/>
                </a:xfrm>
              </p:grpSpPr>
              <p:sp>
                <p:nvSpPr>
                  <p:cNvPr id="49283" name="Line 49"/>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84" name="Line 50"/>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80" name="Group 51"/>
                <p:cNvGrpSpPr>
                  <a:grpSpLocks/>
                </p:cNvGrpSpPr>
                <p:nvPr/>
              </p:nvGrpSpPr>
              <p:grpSpPr bwMode="auto">
                <a:xfrm flipH="1">
                  <a:off x="1104" y="2273"/>
                  <a:ext cx="166" cy="889"/>
                  <a:chOff x="938" y="2279"/>
                  <a:chExt cx="166" cy="889"/>
                </a:xfrm>
              </p:grpSpPr>
              <p:sp>
                <p:nvSpPr>
                  <p:cNvPr id="49281" name="Line 52"/>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82" name="Line 53"/>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72" name="Group 54"/>
              <p:cNvGrpSpPr>
                <a:grpSpLocks/>
              </p:cNvGrpSpPr>
              <p:nvPr/>
            </p:nvGrpSpPr>
            <p:grpSpPr bwMode="auto">
              <a:xfrm>
                <a:off x="4416" y="2304"/>
                <a:ext cx="332" cy="895"/>
                <a:chOff x="938" y="2273"/>
                <a:chExt cx="332" cy="895"/>
              </a:xfrm>
            </p:grpSpPr>
            <p:grpSp>
              <p:nvGrpSpPr>
                <p:cNvPr id="49273" name="Group 55"/>
                <p:cNvGrpSpPr>
                  <a:grpSpLocks/>
                </p:cNvGrpSpPr>
                <p:nvPr/>
              </p:nvGrpSpPr>
              <p:grpSpPr bwMode="auto">
                <a:xfrm>
                  <a:off x="938" y="2279"/>
                  <a:ext cx="166" cy="889"/>
                  <a:chOff x="938" y="2279"/>
                  <a:chExt cx="166" cy="889"/>
                </a:xfrm>
              </p:grpSpPr>
              <p:sp>
                <p:nvSpPr>
                  <p:cNvPr id="49277" name="Line 56"/>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78" name="Line 57"/>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74" name="Group 58"/>
                <p:cNvGrpSpPr>
                  <a:grpSpLocks/>
                </p:cNvGrpSpPr>
                <p:nvPr/>
              </p:nvGrpSpPr>
              <p:grpSpPr bwMode="auto">
                <a:xfrm flipH="1">
                  <a:off x="1104" y="2273"/>
                  <a:ext cx="166" cy="889"/>
                  <a:chOff x="938" y="2279"/>
                  <a:chExt cx="166" cy="889"/>
                </a:xfrm>
              </p:grpSpPr>
              <p:sp>
                <p:nvSpPr>
                  <p:cNvPr id="49275" name="Line 59"/>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76" name="Line 60"/>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49157" name="Group 69"/>
            <p:cNvGrpSpPr>
              <a:grpSpLocks/>
            </p:cNvGrpSpPr>
            <p:nvPr/>
          </p:nvGrpSpPr>
          <p:grpSpPr bwMode="auto">
            <a:xfrm>
              <a:off x="2667000" y="990600"/>
              <a:ext cx="4794250" cy="1420813"/>
              <a:chOff x="1728" y="2304"/>
              <a:chExt cx="3020" cy="895"/>
            </a:xfrm>
          </p:grpSpPr>
          <p:grpSp>
            <p:nvGrpSpPr>
              <p:cNvPr id="49233" name="Group 70"/>
              <p:cNvGrpSpPr>
                <a:grpSpLocks/>
              </p:cNvGrpSpPr>
              <p:nvPr/>
            </p:nvGrpSpPr>
            <p:grpSpPr bwMode="auto">
              <a:xfrm>
                <a:off x="1728" y="2304"/>
                <a:ext cx="332" cy="895"/>
                <a:chOff x="938" y="2273"/>
                <a:chExt cx="332" cy="895"/>
              </a:xfrm>
            </p:grpSpPr>
            <p:grpSp>
              <p:nvGrpSpPr>
                <p:cNvPr id="49262" name="Group 71"/>
                <p:cNvGrpSpPr>
                  <a:grpSpLocks/>
                </p:cNvGrpSpPr>
                <p:nvPr/>
              </p:nvGrpSpPr>
              <p:grpSpPr bwMode="auto">
                <a:xfrm>
                  <a:off x="938" y="2279"/>
                  <a:ext cx="166" cy="889"/>
                  <a:chOff x="938" y="2279"/>
                  <a:chExt cx="166" cy="889"/>
                </a:xfrm>
              </p:grpSpPr>
              <p:sp>
                <p:nvSpPr>
                  <p:cNvPr id="49266" name="Line 72"/>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67" name="Line 73"/>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63" name="Group 74"/>
                <p:cNvGrpSpPr>
                  <a:grpSpLocks/>
                </p:cNvGrpSpPr>
                <p:nvPr/>
              </p:nvGrpSpPr>
              <p:grpSpPr bwMode="auto">
                <a:xfrm flipH="1">
                  <a:off x="1104" y="2273"/>
                  <a:ext cx="166" cy="889"/>
                  <a:chOff x="938" y="2279"/>
                  <a:chExt cx="166" cy="889"/>
                </a:xfrm>
              </p:grpSpPr>
              <p:sp>
                <p:nvSpPr>
                  <p:cNvPr id="49264" name="Line 75"/>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65" name="Line 76"/>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34" name="Group 77"/>
              <p:cNvGrpSpPr>
                <a:grpSpLocks/>
              </p:cNvGrpSpPr>
              <p:nvPr/>
            </p:nvGrpSpPr>
            <p:grpSpPr bwMode="auto">
              <a:xfrm>
                <a:off x="2400" y="2304"/>
                <a:ext cx="332" cy="895"/>
                <a:chOff x="938" y="2273"/>
                <a:chExt cx="332" cy="895"/>
              </a:xfrm>
            </p:grpSpPr>
            <p:grpSp>
              <p:nvGrpSpPr>
                <p:cNvPr id="49256" name="Group 78"/>
                <p:cNvGrpSpPr>
                  <a:grpSpLocks/>
                </p:cNvGrpSpPr>
                <p:nvPr/>
              </p:nvGrpSpPr>
              <p:grpSpPr bwMode="auto">
                <a:xfrm>
                  <a:off x="938" y="2279"/>
                  <a:ext cx="166" cy="889"/>
                  <a:chOff x="938" y="2279"/>
                  <a:chExt cx="166" cy="889"/>
                </a:xfrm>
              </p:grpSpPr>
              <p:sp>
                <p:nvSpPr>
                  <p:cNvPr id="49260" name="Line 79"/>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61" name="Line 80"/>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57" name="Group 81"/>
                <p:cNvGrpSpPr>
                  <a:grpSpLocks/>
                </p:cNvGrpSpPr>
                <p:nvPr/>
              </p:nvGrpSpPr>
              <p:grpSpPr bwMode="auto">
                <a:xfrm flipH="1">
                  <a:off x="1104" y="2273"/>
                  <a:ext cx="166" cy="889"/>
                  <a:chOff x="938" y="2279"/>
                  <a:chExt cx="166" cy="889"/>
                </a:xfrm>
              </p:grpSpPr>
              <p:sp>
                <p:nvSpPr>
                  <p:cNvPr id="49258" name="Line 82"/>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59" name="Line 83"/>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35" name="Group 84"/>
              <p:cNvGrpSpPr>
                <a:grpSpLocks/>
              </p:cNvGrpSpPr>
              <p:nvPr/>
            </p:nvGrpSpPr>
            <p:grpSpPr bwMode="auto">
              <a:xfrm>
                <a:off x="3072" y="2304"/>
                <a:ext cx="332" cy="895"/>
                <a:chOff x="938" y="2273"/>
                <a:chExt cx="332" cy="895"/>
              </a:xfrm>
            </p:grpSpPr>
            <p:grpSp>
              <p:nvGrpSpPr>
                <p:cNvPr id="49250" name="Group 85"/>
                <p:cNvGrpSpPr>
                  <a:grpSpLocks/>
                </p:cNvGrpSpPr>
                <p:nvPr/>
              </p:nvGrpSpPr>
              <p:grpSpPr bwMode="auto">
                <a:xfrm>
                  <a:off x="938" y="2279"/>
                  <a:ext cx="166" cy="889"/>
                  <a:chOff x="938" y="2279"/>
                  <a:chExt cx="166" cy="889"/>
                </a:xfrm>
              </p:grpSpPr>
              <p:sp>
                <p:nvSpPr>
                  <p:cNvPr id="49254" name="Line 86"/>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55" name="Line 87"/>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51" name="Group 88"/>
                <p:cNvGrpSpPr>
                  <a:grpSpLocks/>
                </p:cNvGrpSpPr>
                <p:nvPr/>
              </p:nvGrpSpPr>
              <p:grpSpPr bwMode="auto">
                <a:xfrm flipH="1">
                  <a:off x="1104" y="2273"/>
                  <a:ext cx="166" cy="889"/>
                  <a:chOff x="938" y="2279"/>
                  <a:chExt cx="166" cy="889"/>
                </a:xfrm>
              </p:grpSpPr>
              <p:sp>
                <p:nvSpPr>
                  <p:cNvPr id="49252" name="Line 89"/>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53" name="Line 90"/>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36" name="Group 91"/>
              <p:cNvGrpSpPr>
                <a:grpSpLocks/>
              </p:cNvGrpSpPr>
              <p:nvPr/>
            </p:nvGrpSpPr>
            <p:grpSpPr bwMode="auto">
              <a:xfrm>
                <a:off x="3744" y="2304"/>
                <a:ext cx="332" cy="895"/>
                <a:chOff x="938" y="2273"/>
                <a:chExt cx="332" cy="895"/>
              </a:xfrm>
            </p:grpSpPr>
            <p:grpSp>
              <p:nvGrpSpPr>
                <p:cNvPr id="49244" name="Group 92"/>
                <p:cNvGrpSpPr>
                  <a:grpSpLocks/>
                </p:cNvGrpSpPr>
                <p:nvPr/>
              </p:nvGrpSpPr>
              <p:grpSpPr bwMode="auto">
                <a:xfrm>
                  <a:off x="938" y="2279"/>
                  <a:ext cx="166" cy="889"/>
                  <a:chOff x="938" y="2279"/>
                  <a:chExt cx="166" cy="889"/>
                </a:xfrm>
              </p:grpSpPr>
              <p:sp>
                <p:nvSpPr>
                  <p:cNvPr id="49248" name="Line 93"/>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49" name="Line 94"/>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45" name="Group 95"/>
                <p:cNvGrpSpPr>
                  <a:grpSpLocks/>
                </p:cNvGrpSpPr>
                <p:nvPr/>
              </p:nvGrpSpPr>
              <p:grpSpPr bwMode="auto">
                <a:xfrm flipH="1">
                  <a:off x="1104" y="2273"/>
                  <a:ext cx="166" cy="889"/>
                  <a:chOff x="938" y="2279"/>
                  <a:chExt cx="166" cy="889"/>
                </a:xfrm>
              </p:grpSpPr>
              <p:sp>
                <p:nvSpPr>
                  <p:cNvPr id="49246" name="Line 96"/>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47" name="Line 97"/>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37" name="Group 98"/>
              <p:cNvGrpSpPr>
                <a:grpSpLocks/>
              </p:cNvGrpSpPr>
              <p:nvPr/>
            </p:nvGrpSpPr>
            <p:grpSpPr bwMode="auto">
              <a:xfrm>
                <a:off x="4416" y="2304"/>
                <a:ext cx="332" cy="895"/>
                <a:chOff x="938" y="2273"/>
                <a:chExt cx="332" cy="895"/>
              </a:xfrm>
            </p:grpSpPr>
            <p:grpSp>
              <p:nvGrpSpPr>
                <p:cNvPr id="49238" name="Group 99"/>
                <p:cNvGrpSpPr>
                  <a:grpSpLocks/>
                </p:cNvGrpSpPr>
                <p:nvPr/>
              </p:nvGrpSpPr>
              <p:grpSpPr bwMode="auto">
                <a:xfrm>
                  <a:off x="938" y="2279"/>
                  <a:ext cx="166" cy="889"/>
                  <a:chOff x="938" y="2279"/>
                  <a:chExt cx="166" cy="889"/>
                </a:xfrm>
              </p:grpSpPr>
              <p:sp>
                <p:nvSpPr>
                  <p:cNvPr id="49242" name="Line 100"/>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43" name="Line 101"/>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39" name="Group 102"/>
                <p:cNvGrpSpPr>
                  <a:grpSpLocks/>
                </p:cNvGrpSpPr>
                <p:nvPr/>
              </p:nvGrpSpPr>
              <p:grpSpPr bwMode="auto">
                <a:xfrm flipH="1">
                  <a:off x="1104" y="2273"/>
                  <a:ext cx="166" cy="889"/>
                  <a:chOff x="938" y="2279"/>
                  <a:chExt cx="166" cy="889"/>
                </a:xfrm>
              </p:grpSpPr>
              <p:sp>
                <p:nvSpPr>
                  <p:cNvPr id="49240" name="Line 103"/>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41" name="Line 104"/>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49158" name="Group 105"/>
            <p:cNvGrpSpPr>
              <a:grpSpLocks/>
            </p:cNvGrpSpPr>
            <p:nvPr/>
          </p:nvGrpSpPr>
          <p:grpSpPr bwMode="auto">
            <a:xfrm flipV="1">
              <a:off x="2667000" y="1600200"/>
              <a:ext cx="4794250" cy="1420813"/>
              <a:chOff x="1728" y="2304"/>
              <a:chExt cx="3020" cy="895"/>
            </a:xfrm>
          </p:grpSpPr>
          <p:grpSp>
            <p:nvGrpSpPr>
              <p:cNvPr id="49198" name="Group 106"/>
              <p:cNvGrpSpPr>
                <a:grpSpLocks/>
              </p:cNvGrpSpPr>
              <p:nvPr/>
            </p:nvGrpSpPr>
            <p:grpSpPr bwMode="auto">
              <a:xfrm>
                <a:off x="1728" y="2304"/>
                <a:ext cx="332" cy="895"/>
                <a:chOff x="938" y="2273"/>
                <a:chExt cx="332" cy="895"/>
              </a:xfrm>
            </p:grpSpPr>
            <p:grpSp>
              <p:nvGrpSpPr>
                <p:cNvPr id="49227" name="Group 107"/>
                <p:cNvGrpSpPr>
                  <a:grpSpLocks/>
                </p:cNvGrpSpPr>
                <p:nvPr/>
              </p:nvGrpSpPr>
              <p:grpSpPr bwMode="auto">
                <a:xfrm>
                  <a:off x="938" y="2279"/>
                  <a:ext cx="166" cy="889"/>
                  <a:chOff x="938" y="2279"/>
                  <a:chExt cx="166" cy="889"/>
                </a:xfrm>
              </p:grpSpPr>
              <p:sp>
                <p:nvSpPr>
                  <p:cNvPr id="49231" name="Line 108"/>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32" name="Line 109"/>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28" name="Group 110"/>
                <p:cNvGrpSpPr>
                  <a:grpSpLocks/>
                </p:cNvGrpSpPr>
                <p:nvPr/>
              </p:nvGrpSpPr>
              <p:grpSpPr bwMode="auto">
                <a:xfrm flipH="1">
                  <a:off x="1104" y="2273"/>
                  <a:ext cx="166" cy="889"/>
                  <a:chOff x="938" y="2279"/>
                  <a:chExt cx="166" cy="889"/>
                </a:xfrm>
              </p:grpSpPr>
              <p:sp>
                <p:nvSpPr>
                  <p:cNvPr id="49229" name="Line 111"/>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30" name="Line 112"/>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199" name="Group 113"/>
              <p:cNvGrpSpPr>
                <a:grpSpLocks/>
              </p:cNvGrpSpPr>
              <p:nvPr/>
            </p:nvGrpSpPr>
            <p:grpSpPr bwMode="auto">
              <a:xfrm>
                <a:off x="2400" y="2304"/>
                <a:ext cx="332" cy="895"/>
                <a:chOff x="938" y="2273"/>
                <a:chExt cx="332" cy="895"/>
              </a:xfrm>
            </p:grpSpPr>
            <p:grpSp>
              <p:nvGrpSpPr>
                <p:cNvPr id="49221" name="Group 114"/>
                <p:cNvGrpSpPr>
                  <a:grpSpLocks/>
                </p:cNvGrpSpPr>
                <p:nvPr/>
              </p:nvGrpSpPr>
              <p:grpSpPr bwMode="auto">
                <a:xfrm>
                  <a:off x="938" y="2279"/>
                  <a:ext cx="166" cy="889"/>
                  <a:chOff x="938" y="2279"/>
                  <a:chExt cx="166" cy="889"/>
                </a:xfrm>
              </p:grpSpPr>
              <p:sp>
                <p:nvSpPr>
                  <p:cNvPr id="49225" name="Line 115"/>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26" name="Line 116"/>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22" name="Group 117"/>
                <p:cNvGrpSpPr>
                  <a:grpSpLocks/>
                </p:cNvGrpSpPr>
                <p:nvPr/>
              </p:nvGrpSpPr>
              <p:grpSpPr bwMode="auto">
                <a:xfrm flipH="1">
                  <a:off x="1104" y="2273"/>
                  <a:ext cx="166" cy="889"/>
                  <a:chOff x="938" y="2279"/>
                  <a:chExt cx="166" cy="889"/>
                </a:xfrm>
              </p:grpSpPr>
              <p:sp>
                <p:nvSpPr>
                  <p:cNvPr id="49223" name="Line 118"/>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24" name="Line 119"/>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00" name="Group 120"/>
              <p:cNvGrpSpPr>
                <a:grpSpLocks/>
              </p:cNvGrpSpPr>
              <p:nvPr/>
            </p:nvGrpSpPr>
            <p:grpSpPr bwMode="auto">
              <a:xfrm>
                <a:off x="3072" y="2304"/>
                <a:ext cx="332" cy="895"/>
                <a:chOff x="938" y="2273"/>
                <a:chExt cx="332" cy="895"/>
              </a:xfrm>
            </p:grpSpPr>
            <p:grpSp>
              <p:nvGrpSpPr>
                <p:cNvPr id="49215" name="Group 121"/>
                <p:cNvGrpSpPr>
                  <a:grpSpLocks/>
                </p:cNvGrpSpPr>
                <p:nvPr/>
              </p:nvGrpSpPr>
              <p:grpSpPr bwMode="auto">
                <a:xfrm>
                  <a:off x="938" y="2279"/>
                  <a:ext cx="166" cy="889"/>
                  <a:chOff x="938" y="2279"/>
                  <a:chExt cx="166" cy="889"/>
                </a:xfrm>
              </p:grpSpPr>
              <p:sp>
                <p:nvSpPr>
                  <p:cNvPr id="49219" name="Line 122"/>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20" name="Line 123"/>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16" name="Group 124"/>
                <p:cNvGrpSpPr>
                  <a:grpSpLocks/>
                </p:cNvGrpSpPr>
                <p:nvPr/>
              </p:nvGrpSpPr>
              <p:grpSpPr bwMode="auto">
                <a:xfrm flipH="1">
                  <a:off x="1104" y="2273"/>
                  <a:ext cx="166" cy="889"/>
                  <a:chOff x="938" y="2279"/>
                  <a:chExt cx="166" cy="889"/>
                </a:xfrm>
              </p:grpSpPr>
              <p:sp>
                <p:nvSpPr>
                  <p:cNvPr id="49217" name="Line 125"/>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18" name="Line 126"/>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01" name="Group 127"/>
              <p:cNvGrpSpPr>
                <a:grpSpLocks/>
              </p:cNvGrpSpPr>
              <p:nvPr/>
            </p:nvGrpSpPr>
            <p:grpSpPr bwMode="auto">
              <a:xfrm>
                <a:off x="3744" y="2304"/>
                <a:ext cx="332" cy="895"/>
                <a:chOff x="938" y="2273"/>
                <a:chExt cx="332" cy="895"/>
              </a:xfrm>
            </p:grpSpPr>
            <p:grpSp>
              <p:nvGrpSpPr>
                <p:cNvPr id="49209" name="Group 128"/>
                <p:cNvGrpSpPr>
                  <a:grpSpLocks/>
                </p:cNvGrpSpPr>
                <p:nvPr/>
              </p:nvGrpSpPr>
              <p:grpSpPr bwMode="auto">
                <a:xfrm>
                  <a:off x="938" y="2279"/>
                  <a:ext cx="166" cy="889"/>
                  <a:chOff x="938" y="2279"/>
                  <a:chExt cx="166" cy="889"/>
                </a:xfrm>
              </p:grpSpPr>
              <p:sp>
                <p:nvSpPr>
                  <p:cNvPr id="49213" name="Line 129"/>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14" name="Line 130"/>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10" name="Group 131"/>
                <p:cNvGrpSpPr>
                  <a:grpSpLocks/>
                </p:cNvGrpSpPr>
                <p:nvPr/>
              </p:nvGrpSpPr>
              <p:grpSpPr bwMode="auto">
                <a:xfrm flipH="1">
                  <a:off x="1104" y="2273"/>
                  <a:ext cx="166" cy="889"/>
                  <a:chOff x="938" y="2279"/>
                  <a:chExt cx="166" cy="889"/>
                </a:xfrm>
              </p:grpSpPr>
              <p:sp>
                <p:nvSpPr>
                  <p:cNvPr id="49211" name="Line 132"/>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12" name="Line 133"/>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202" name="Group 134"/>
              <p:cNvGrpSpPr>
                <a:grpSpLocks/>
              </p:cNvGrpSpPr>
              <p:nvPr/>
            </p:nvGrpSpPr>
            <p:grpSpPr bwMode="auto">
              <a:xfrm>
                <a:off x="4416" y="2304"/>
                <a:ext cx="332" cy="895"/>
                <a:chOff x="938" y="2273"/>
                <a:chExt cx="332" cy="895"/>
              </a:xfrm>
            </p:grpSpPr>
            <p:grpSp>
              <p:nvGrpSpPr>
                <p:cNvPr id="49203" name="Group 135"/>
                <p:cNvGrpSpPr>
                  <a:grpSpLocks/>
                </p:cNvGrpSpPr>
                <p:nvPr/>
              </p:nvGrpSpPr>
              <p:grpSpPr bwMode="auto">
                <a:xfrm>
                  <a:off x="938" y="2279"/>
                  <a:ext cx="166" cy="889"/>
                  <a:chOff x="938" y="2279"/>
                  <a:chExt cx="166" cy="889"/>
                </a:xfrm>
              </p:grpSpPr>
              <p:sp>
                <p:nvSpPr>
                  <p:cNvPr id="49207" name="Line 136"/>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08" name="Line 137"/>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204" name="Group 138"/>
                <p:cNvGrpSpPr>
                  <a:grpSpLocks/>
                </p:cNvGrpSpPr>
                <p:nvPr/>
              </p:nvGrpSpPr>
              <p:grpSpPr bwMode="auto">
                <a:xfrm flipH="1">
                  <a:off x="1104" y="2273"/>
                  <a:ext cx="166" cy="889"/>
                  <a:chOff x="938" y="2279"/>
                  <a:chExt cx="166" cy="889"/>
                </a:xfrm>
              </p:grpSpPr>
              <p:sp>
                <p:nvSpPr>
                  <p:cNvPr id="49205" name="Line 139"/>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06" name="Line 140"/>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49159" name="Group 141"/>
            <p:cNvGrpSpPr>
              <a:grpSpLocks/>
            </p:cNvGrpSpPr>
            <p:nvPr/>
          </p:nvGrpSpPr>
          <p:grpSpPr bwMode="auto">
            <a:xfrm flipV="1">
              <a:off x="3200400" y="2895600"/>
              <a:ext cx="4794250" cy="1420813"/>
              <a:chOff x="1728" y="2304"/>
              <a:chExt cx="3020" cy="895"/>
            </a:xfrm>
          </p:grpSpPr>
          <p:grpSp>
            <p:nvGrpSpPr>
              <p:cNvPr id="49163" name="Group 142"/>
              <p:cNvGrpSpPr>
                <a:grpSpLocks/>
              </p:cNvGrpSpPr>
              <p:nvPr/>
            </p:nvGrpSpPr>
            <p:grpSpPr bwMode="auto">
              <a:xfrm>
                <a:off x="1728" y="2304"/>
                <a:ext cx="332" cy="895"/>
                <a:chOff x="938" y="2273"/>
                <a:chExt cx="332" cy="895"/>
              </a:xfrm>
            </p:grpSpPr>
            <p:grpSp>
              <p:nvGrpSpPr>
                <p:cNvPr id="49192" name="Group 143"/>
                <p:cNvGrpSpPr>
                  <a:grpSpLocks/>
                </p:cNvGrpSpPr>
                <p:nvPr/>
              </p:nvGrpSpPr>
              <p:grpSpPr bwMode="auto">
                <a:xfrm>
                  <a:off x="938" y="2279"/>
                  <a:ext cx="166" cy="889"/>
                  <a:chOff x="938" y="2279"/>
                  <a:chExt cx="166" cy="889"/>
                </a:xfrm>
              </p:grpSpPr>
              <p:sp>
                <p:nvSpPr>
                  <p:cNvPr id="49196" name="Line 144"/>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7" name="Line 145"/>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193" name="Group 146"/>
                <p:cNvGrpSpPr>
                  <a:grpSpLocks/>
                </p:cNvGrpSpPr>
                <p:nvPr/>
              </p:nvGrpSpPr>
              <p:grpSpPr bwMode="auto">
                <a:xfrm flipH="1">
                  <a:off x="1104" y="2273"/>
                  <a:ext cx="166" cy="889"/>
                  <a:chOff x="938" y="2279"/>
                  <a:chExt cx="166" cy="889"/>
                </a:xfrm>
              </p:grpSpPr>
              <p:sp>
                <p:nvSpPr>
                  <p:cNvPr id="49194" name="Line 147"/>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5" name="Line 148"/>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164" name="Group 149"/>
              <p:cNvGrpSpPr>
                <a:grpSpLocks/>
              </p:cNvGrpSpPr>
              <p:nvPr/>
            </p:nvGrpSpPr>
            <p:grpSpPr bwMode="auto">
              <a:xfrm>
                <a:off x="2400" y="2304"/>
                <a:ext cx="332" cy="895"/>
                <a:chOff x="938" y="2273"/>
                <a:chExt cx="332" cy="895"/>
              </a:xfrm>
            </p:grpSpPr>
            <p:grpSp>
              <p:nvGrpSpPr>
                <p:cNvPr id="49186" name="Group 150"/>
                <p:cNvGrpSpPr>
                  <a:grpSpLocks/>
                </p:cNvGrpSpPr>
                <p:nvPr/>
              </p:nvGrpSpPr>
              <p:grpSpPr bwMode="auto">
                <a:xfrm>
                  <a:off x="938" y="2279"/>
                  <a:ext cx="166" cy="889"/>
                  <a:chOff x="938" y="2279"/>
                  <a:chExt cx="166" cy="889"/>
                </a:xfrm>
              </p:grpSpPr>
              <p:sp>
                <p:nvSpPr>
                  <p:cNvPr id="49190" name="Line 151"/>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1" name="Line 152"/>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187" name="Group 153"/>
                <p:cNvGrpSpPr>
                  <a:grpSpLocks/>
                </p:cNvGrpSpPr>
                <p:nvPr/>
              </p:nvGrpSpPr>
              <p:grpSpPr bwMode="auto">
                <a:xfrm flipH="1">
                  <a:off x="1104" y="2273"/>
                  <a:ext cx="166" cy="889"/>
                  <a:chOff x="938" y="2279"/>
                  <a:chExt cx="166" cy="889"/>
                </a:xfrm>
              </p:grpSpPr>
              <p:sp>
                <p:nvSpPr>
                  <p:cNvPr id="49188" name="Line 154"/>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9" name="Line 155"/>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165" name="Group 156"/>
              <p:cNvGrpSpPr>
                <a:grpSpLocks/>
              </p:cNvGrpSpPr>
              <p:nvPr/>
            </p:nvGrpSpPr>
            <p:grpSpPr bwMode="auto">
              <a:xfrm>
                <a:off x="3072" y="2304"/>
                <a:ext cx="332" cy="895"/>
                <a:chOff x="938" y="2273"/>
                <a:chExt cx="332" cy="895"/>
              </a:xfrm>
            </p:grpSpPr>
            <p:grpSp>
              <p:nvGrpSpPr>
                <p:cNvPr id="49180" name="Group 157"/>
                <p:cNvGrpSpPr>
                  <a:grpSpLocks/>
                </p:cNvGrpSpPr>
                <p:nvPr/>
              </p:nvGrpSpPr>
              <p:grpSpPr bwMode="auto">
                <a:xfrm>
                  <a:off x="938" y="2279"/>
                  <a:ext cx="166" cy="889"/>
                  <a:chOff x="938" y="2279"/>
                  <a:chExt cx="166" cy="889"/>
                </a:xfrm>
              </p:grpSpPr>
              <p:sp>
                <p:nvSpPr>
                  <p:cNvPr id="49184" name="Line 158"/>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5" name="Line 159"/>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181" name="Group 160"/>
                <p:cNvGrpSpPr>
                  <a:grpSpLocks/>
                </p:cNvGrpSpPr>
                <p:nvPr/>
              </p:nvGrpSpPr>
              <p:grpSpPr bwMode="auto">
                <a:xfrm flipH="1">
                  <a:off x="1104" y="2273"/>
                  <a:ext cx="166" cy="889"/>
                  <a:chOff x="938" y="2279"/>
                  <a:chExt cx="166" cy="889"/>
                </a:xfrm>
              </p:grpSpPr>
              <p:sp>
                <p:nvSpPr>
                  <p:cNvPr id="49182" name="Line 161"/>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3" name="Line 162"/>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166" name="Group 163"/>
              <p:cNvGrpSpPr>
                <a:grpSpLocks/>
              </p:cNvGrpSpPr>
              <p:nvPr/>
            </p:nvGrpSpPr>
            <p:grpSpPr bwMode="auto">
              <a:xfrm>
                <a:off x="3744" y="2304"/>
                <a:ext cx="332" cy="895"/>
                <a:chOff x="938" y="2273"/>
                <a:chExt cx="332" cy="895"/>
              </a:xfrm>
            </p:grpSpPr>
            <p:grpSp>
              <p:nvGrpSpPr>
                <p:cNvPr id="49174" name="Group 164"/>
                <p:cNvGrpSpPr>
                  <a:grpSpLocks/>
                </p:cNvGrpSpPr>
                <p:nvPr/>
              </p:nvGrpSpPr>
              <p:grpSpPr bwMode="auto">
                <a:xfrm>
                  <a:off x="938" y="2279"/>
                  <a:ext cx="166" cy="889"/>
                  <a:chOff x="938" y="2279"/>
                  <a:chExt cx="166" cy="889"/>
                </a:xfrm>
              </p:grpSpPr>
              <p:sp>
                <p:nvSpPr>
                  <p:cNvPr id="49178" name="Line 165"/>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9" name="Line 166"/>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175" name="Group 167"/>
                <p:cNvGrpSpPr>
                  <a:grpSpLocks/>
                </p:cNvGrpSpPr>
                <p:nvPr/>
              </p:nvGrpSpPr>
              <p:grpSpPr bwMode="auto">
                <a:xfrm flipH="1">
                  <a:off x="1104" y="2273"/>
                  <a:ext cx="166" cy="889"/>
                  <a:chOff x="938" y="2279"/>
                  <a:chExt cx="166" cy="889"/>
                </a:xfrm>
              </p:grpSpPr>
              <p:sp>
                <p:nvSpPr>
                  <p:cNvPr id="49176" name="Line 168"/>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7" name="Line 169"/>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167" name="Group 170"/>
              <p:cNvGrpSpPr>
                <a:grpSpLocks/>
              </p:cNvGrpSpPr>
              <p:nvPr/>
            </p:nvGrpSpPr>
            <p:grpSpPr bwMode="auto">
              <a:xfrm>
                <a:off x="4416" y="2304"/>
                <a:ext cx="332" cy="895"/>
                <a:chOff x="938" y="2273"/>
                <a:chExt cx="332" cy="895"/>
              </a:xfrm>
            </p:grpSpPr>
            <p:grpSp>
              <p:nvGrpSpPr>
                <p:cNvPr id="49168" name="Group 171"/>
                <p:cNvGrpSpPr>
                  <a:grpSpLocks/>
                </p:cNvGrpSpPr>
                <p:nvPr/>
              </p:nvGrpSpPr>
              <p:grpSpPr bwMode="auto">
                <a:xfrm>
                  <a:off x="938" y="2279"/>
                  <a:ext cx="166" cy="889"/>
                  <a:chOff x="938" y="2279"/>
                  <a:chExt cx="166" cy="889"/>
                </a:xfrm>
              </p:grpSpPr>
              <p:sp>
                <p:nvSpPr>
                  <p:cNvPr id="49172" name="Line 172"/>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Line 173"/>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169" name="Group 174"/>
                <p:cNvGrpSpPr>
                  <a:grpSpLocks/>
                </p:cNvGrpSpPr>
                <p:nvPr/>
              </p:nvGrpSpPr>
              <p:grpSpPr bwMode="auto">
                <a:xfrm flipH="1">
                  <a:off x="1104" y="2273"/>
                  <a:ext cx="166" cy="889"/>
                  <a:chOff x="938" y="2279"/>
                  <a:chExt cx="166" cy="889"/>
                </a:xfrm>
              </p:grpSpPr>
              <p:sp>
                <p:nvSpPr>
                  <p:cNvPr id="49170" name="Line 175"/>
                  <p:cNvSpPr>
                    <a:spLocks noChangeShapeType="1"/>
                  </p:cNvSpPr>
                  <p:nvPr/>
                </p:nvSpPr>
                <p:spPr bwMode="auto">
                  <a:xfrm flipV="1">
                    <a:off x="1104" y="2688"/>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1" name="Line 176"/>
                  <p:cNvSpPr>
                    <a:spLocks noChangeShapeType="1"/>
                  </p:cNvSpPr>
                  <p:nvPr/>
                </p:nvSpPr>
                <p:spPr bwMode="auto">
                  <a:xfrm rot="-2700000" flipH="1" flipV="1">
                    <a:off x="938" y="2279"/>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49160" name="AutoShape 177"/>
            <p:cNvSpPr>
              <a:spLocks noChangeArrowheads="1"/>
            </p:cNvSpPr>
            <p:nvPr/>
          </p:nvSpPr>
          <p:spPr bwMode="auto">
            <a:xfrm>
              <a:off x="1371600" y="3962400"/>
              <a:ext cx="1371600" cy="533400"/>
            </a:xfrm>
            <a:prstGeom prst="rightArrowCallout">
              <a:avLst>
                <a:gd name="adj1" fmla="val 25000"/>
                <a:gd name="adj2" fmla="val 25000"/>
                <a:gd name="adj3" fmla="val 42857"/>
                <a:gd name="adj4" fmla="val 66667"/>
              </a:avLst>
            </a:prstGeom>
            <a:solidFill>
              <a:schemeClr val="accent1"/>
            </a:solidFill>
            <a:ln w="9525">
              <a:solidFill>
                <a:schemeClr val="tx1"/>
              </a:solidFill>
              <a:miter lim="800000"/>
              <a:headEnd/>
              <a:tailEnd/>
            </a:ln>
          </p:spPr>
          <p:txBody>
            <a:bodyPr wrap="none" anchor="ctr"/>
            <a:lstStyle/>
            <a:p>
              <a:pPr algn="ctr"/>
              <a:r>
                <a:rPr lang="en-US" sz="2000"/>
                <a:t>Spring</a:t>
              </a:r>
              <a:endParaRPr lang="en-US"/>
            </a:p>
          </p:txBody>
        </p:sp>
        <p:sp>
          <p:nvSpPr>
            <p:cNvPr id="49161" name="Line 179"/>
            <p:cNvSpPr>
              <a:spLocks noChangeShapeType="1"/>
            </p:cNvSpPr>
            <p:nvPr/>
          </p:nvSpPr>
          <p:spPr bwMode="auto">
            <a:xfrm flipH="1" flipV="1">
              <a:off x="2438400" y="3708400"/>
              <a:ext cx="474663" cy="474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AutoShape 181"/>
            <p:cNvSpPr>
              <a:spLocks noChangeArrowheads="1"/>
            </p:cNvSpPr>
            <p:nvPr/>
          </p:nvSpPr>
          <p:spPr bwMode="auto">
            <a:xfrm>
              <a:off x="2347913" y="3470275"/>
              <a:ext cx="990600" cy="381000"/>
            </a:xfrm>
            <a:prstGeom prst="rightArrowCallout">
              <a:avLst>
                <a:gd name="adj1" fmla="val 25000"/>
                <a:gd name="adj2" fmla="val 25000"/>
                <a:gd name="adj3" fmla="val 43333"/>
                <a:gd name="adj4" fmla="val 66667"/>
              </a:avLst>
            </a:prstGeom>
            <a:solidFill>
              <a:srgbClr val="FFCC66"/>
            </a:solidFill>
            <a:ln w="9525">
              <a:solidFill>
                <a:schemeClr val="tx1"/>
              </a:solidFill>
              <a:miter lim="800000"/>
              <a:headEnd/>
              <a:tailEnd/>
            </a:ln>
          </p:spPr>
          <p:txBody>
            <a:bodyPr wrap="none" anchor="ctr"/>
            <a:lstStyle/>
            <a:p>
              <a:pPr algn="ctr"/>
              <a:r>
                <a:rPr lang="en-US" sz="2000"/>
                <a:t>Fall</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Is continuity a matter of degree?</a:t>
            </a:r>
            <a:endParaRPr lang="en-US" sz="4800">
              <a:latin typeface="Arial" charset="0"/>
              <a:ea typeface="ＭＳ Ｐゴシック" charset="0"/>
              <a:cs typeface="ＭＳ Ｐゴシック" charset="0"/>
            </a:endParaRPr>
          </a:p>
        </p:txBody>
      </p:sp>
      <p:sp>
        <p:nvSpPr>
          <p:cNvPr id="51202" name="Rectangle 3"/>
          <p:cNvSpPr>
            <a:spLocks noGrp="1" noChangeArrowheads="1"/>
          </p:cNvSpPr>
          <p:nvPr>
            <p:ph type="body" idx="1"/>
          </p:nvPr>
        </p:nvSpPr>
        <p:spPr>
          <a:xfrm>
            <a:off x="685800" y="1524000"/>
            <a:ext cx="7772400" cy="5334000"/>
          </a:xfrm>
        </p:spPr>
        <p:txBody>
          <a:bodyPr/>
          <a:lstStyle/>
          <a:p>
            <a:pPr eaLnBrk="1" hangingPunct="1">
              <a:spcAft>
                <a:spcPts val="4800"/>
              </a:spcAft>
            </a:pPr>
            <a:r>
              <a:rPr lang="en-US">
                <a:latin typeface="Arial" charset="0"/>
                <a:ea typeface="ＭＳ Ｐゴシック" charset="0"/>
                <a:cs typeface="ＭＳ Ｐゴシック" charset="0"/>
              </a:rPr>
              <a:t>The complex fission-fusion case suggests that psychological continuity may be a matter of degree.</a:t>
            </a:r>
          </a:p>
          <a:p>
            <a:pPr eaLnBrk="1" hangingPunct="1">
              <a:spcAft>
                <a:spcPts val="4800"/>
              </a:spcAft>
            </a:pPr>
            <a:r>
              <a:rPr lang="en-US">
                <a:latin typeface="Arial" charset="0"/>
                <a:ea typeface="ＭＳ Ｐゴシック" charset="0"/>
                <a:cs typeface="ＭＳ Ｐゴシック" charset="0"/>
              </a:rPr>
              <a:t>Lewis suggests that in the Methusalah case psychological continuity may be a matter of degree also.</a:t>
            </a:r>
          </a:p>
        </p:txBody>
      </p:sp>
      <p:grpSp>
        <p:nvGrpSpPr>
          <p:cNvPr id="51203" name="Group 3"/>
          <p:cNvGrpSpPr>
            <a:grpSpLocks/>
          </p:cNvGrpSpPr>
          <p:nvPr/>
        </p:nvGrpSpPr>
        <p:grpSpPr bwMode="auto">
          <a:xfrm>
            <a:off x="990600" y="4648200"/>
            <a:ext cx="7742238" cy="1219200"/>
            <a:chOff x="762000" y="2209800"/>
            <a:chExt cx="7742238" cy="1219200"/>
          </a:xfrm>
        </p:grpSpPr>
        <p:sp>
          <p:nvSpPr>
            <p:cNvPr id="51204" name="Text Box 9"/>
            <p:cNvSpPr txBox="1">
              <a:spLocks noChangeArrowheads="1"/>
            </p:cNvSpPr>
            <p:nvPr/>
          </p:nvSpPr>
          <p:spPr bwMode="auto">
            <a:xfrm rot="5400000">
              <a:off x="3088481" y="1407319"/>
              <a:ext cx="269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700">
                  <a:solidFill>
                    <a:schemeClr val="bg2"/>
                  </a:solidFill>
                </a:rPr>
                <a:t>{</a:t>
              </a:r>
            </a:p>
          </p:txBody>
        </p:sp>
        <p:sp>
          <p:nvSpPr>
            <p:cNvPr id="51205" name="Rectangle 4"/>
            <p:cNvSpPr>
              <a:spLocks noChangeArrowheads="1"/>
            </p:cNvSpPr>
            <p:nvPr/>
          </p:nvSpPr>
          <p:spPr bwMode="auto">
            <a:xfrm>
              <a:off x="838200" y="2819400"/>
              <a:ext cx="7315200" cy="609600"/>
            </a:xfrm>
            <a:prstGeom prst="rect">
              <a:avLst/>
            </a:prstGeom>
            <a:gradFill rotWithShape="0">
              <a:gsLst>
                <a:gs pos="0">
                  <a:schemeClr val="accent2"/>
                </a:gs>
                <a:gs pos="100000">
                  <a:srgbClr val="FF0000"/>
                </a:gs>
              </a:gsLst>
              <a:lin ang="0" scaled="1"/>
            </a:gradFill>
            <a:ln w="9525">
              <a:solidFill>
                <a:schemeClr val="tx1"/>
              </a:solidFill>
              <a:miter lim="800000"/>
              <a:headEnd/>
              <a:tailEnd/>
            </a:ln>
          </p:spPr>
          <p:txBody>
            <a:bodyPr wrap="none" anchor="ctr"/>
            <a:lstStyle/>
            <a:p>
              <a:endParaRPr lang="en-US"/>
            </a:p>
          </p:txBody>
        </p:sp>
        <p:sp>
          <p:nvSpPr>
            <p:cNvPr id="51206" name="Text Box 8"/>
            <p:cNvSpPr txBox="1">
              <a:spLocks noChangeArrowheads="1"/>
            </p:cNvSpPr>
            <p:nvPr/>
          </p:nvSpPr>
          <p:spPr bwMode="auto">
            <a:xfrm rot="5400000">
              <a:off x="2402681" y="1407319"/>
              <a:ext cx="269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700">
                  <a:solidFill>
                    <a:schemeClr val="bg2"/>
                  </a:solidFill>
                </a:rPr>
                <a:t>{</a:t>
              </a:r>
            </a:p>
          </p:txBody>
        </p:sp>
        <p:sp>
          <p:nvSpPr>
            <p:cNvPr id="51207" name="Text Box 7"/>
            <p:cNvSpPr txBox="1">
              <a:spLocks noChangeArrowheads="1"/>
            </p:cNvSpPr>
            <p:nvPr/>
          </p:nvSpPr>
          <p:spPr bwMode="auto">
            <a:xfrm rot="5400000">
              <a:off x="7431881" y="1407319"/>
              <a:ext cx="269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700"/>
                <a:t>{</a:t>
              </a:r>
            </a:p>
          </p:txBody>
        </p:sp>
        <p:sp>
          <p:nvSpPr>
            <p:cNvPr id="51208" name="Text Box 6"/>
            <p:cNvSpPr txBox="1">
              <a:spLocks noChangeArrowheads="1"/>
            </p:cNvSpPr>
            <p:nvPr/>
          </p:nvSpPr>
          <p:spPr bwMode="auto">
            <a:xfrm rot="5400000">
              <a:off x="1564481" y="1407319"/>
              <a:ext cx="269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700"/>
                <a:t>{</a:t>
              </a:r>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09600" y="0"/>
            <a:ext cx="7772400" cy="838200"/>
          </a:xfrm>
        </p:spPr>
        <p:txBody>
          <a:bodyPr/>
          <a:lstStyle/>
          <a:p>
            <a:pPr eaLnBrk="1" hangingPunct="1"/>
            <a:r>
              <a:rPr lang="en-US">
                <a:latin typeface="Arial" charset="0"/>
                <a:ea typeface="ＭＳ Ｐゴシック" charset="0"/>
                <a:cs typeface="ＭＳ Ｐゴシック" charset="0"/>
              </a:rPr>
              <a:t>Does personal identity matter?</a:t>
            </a:r>
          </a:p>
        </p:txBody>
      </p:sp>
      <p:sp>
        <p:nvSpPr>
          <p:cNvPr id="17410" name="Rectangle 3"/>
          <p:cNvSpPr>
            <a:spLocks noGrp="1" noChangeArrowheads="1"/>
          </p:cNvSpPr>
          <p:nvPr>
            <p:ph type="body" idx="1"/>
          </p:nvPr>
        </p:nvSpPr>
        <p:spPr>
          <a:xfrm>
            <a:off x="457200" y="5638800"/>
            <a:ext cx="8229600" cy="1219200"/>
          </a:xfrm>
        </p:spPr>
        <p:txBody>
          <a:bodyPr/>
          <a:lstStyle/>
          <a:p>
            <a:pPr eaLnBrk="1" hangingPunct="1">
              <a:buFontTx/>
              <a:buNone/>
            </a:pPr>
            <a:r>
              <a:rPr lang="en-US">
                <a:latin typeface="Arial" charset="0"/>
                <a:ea typeface="ＭＳ Ｐゴシック" charset="0"/>
                <a:cs typeface="ＭＳ Ｐゴシック" charset="0"/>
              </a:rPr>
              <a:t>   Derek Parfit, in a series of articles in the 1970s and his 1984 </a:t>
            </a:r>
            <a:r>
              <a:rPr lang="en-US" i="1">
                <a:latin typeface="Arial" charset="0"/>
                <a:ea typeface="ＭＳ Ｐゴシック" charset="0"/>
                <a:cs typeface="ＭＳ Ｐゴシック" charset="0"/>
              </a:rPr>
              <a:t>Reasons and Persons</a:t>
            </a:r>
            <a:r>
              <a:rPr lang="en-US">
                <a:latin typeface="Arial" charset="0"/>
                <a:ea typeface="ＭＳ Ｐゴシック" charset="0"/>
                <a:cs typeface="ＭＳ Ｐゴシック" charset="0"/>
              </a:rPr>
              <a:t> argues that identity is not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what matters</a:t>
            </a:r>
            <a:r>
              <a:rPr lang="ja-JP" altLang="en-US">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95400"/>
            <a:ext cx="4005263"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228600"/>
            <a:ext cx="7772400" cy="1143000"/>
          </a:xfrm>
        </p:spPr>
        <p:txBody>
          <a:bodyPr/>
          <a:lstStyle/>
          <a:p>
            <a:pPr eaLnBrk="1" hangingPunct="1"/>
            <a:r>
              <a:rPr lang="en-US">
                <a:latin typeface="Arial" charset="0"/>
                <a:ea typeface="ＭＳ Ｐゴシック" charset="0"/>
                <a:cs typeface="ＭＳ Ｐゴシック" charset="0"/>
              </a:rPr>
              <a:t>Methusalah</a:t>
            </a:r>
            <a:br>
              <a:rPr lang="en-US">
                <a:latin typeface="Arial" charset="0"/>
                <a:ea typeface="ＭＳ Ｐゴシック" charset="0"/>
                <a:cs typeface="ＭＳ Ｐゴシック" charset="0"/>
              </a:rPr>
            </a:br>
            <a:r>
              <a:rPr lang="en-US" sz="1800">
                <a:latin typeface="Arial" charset="0"/>
                <a:ea typeface="ＭＳ Ｐゴシック" charset="0"/>
                <a:cs typeface="ＭＳ Ｐゴシック" charset="0"/>
              </a:rPr>
              <a:t>(not to scale)</a:t>
            </a:r>
            <a:endParaRPr lang="en-US">
              <a:latin typeface="Arial" charset="0"/>
              <a:ea typeface="ＭＳ Ｐゴシック" charset="0"/>
              <a:cs typeface="ＭＳ Ｐゴシック" charset="0"/>
            </a:endParaRPr>
          </a:p>
        </p:txBody>
      </p:sp>
      <p:sp>
        <p:nvSpPr>
          <p:cNvPr id="53250" name="Rectangle 3"/>
          <p:cNvSpPr>
            <a:spLocks noGrp="1" noChangeArrowheads="1"/>
          </p:cNvSpPr>
          <p:nvPr>
            <p:ph type="body" idx="1"/>
          </p:nvPr>
        </p:nvSpPr>
        <p:spPr>
          <a:xfrm>
            <a:off x="685800" y="4343400"/>
            <a:ext cx="7772400" cy="2057400"/>
          </a:xfrm>
        </p:spPr>
        <p:txBody>
          <a:bodyPr/>
          <a:lstStyle/>
          <a:p>
            <a:pPr eaLnBrk="1" hangingPunct="1">
              <a:lnSpc>
                <a:spcPct val="90000"/>
              </a:lnSpc>
              <a:buFontTx/>
              <a:buNone/>
            </a:pPr>
            <a:r>
              <a:rPr lang="en-US" i="1">
                <a:latin typeface="Arial" charset="0"/>
                <a:ea typeface="ＭＳ Ｐゴシック" charset="0"/>
                <a:cs typeface="ＭＳ Ｐゴシック" charset="0"/>
              </a:rPr>
              <a:t>     Consider Methuselah. At the age of 100 he still remembers his childhood. But new memories crowed out the old. At the age of 150 he has hardly any memories that go back before his twentieth year. At the age of 200 he has hardly any memories that go back before his seventieth year…When he dies at the age of 969 he has hardly any memories that go beyond his 839th year.</a:t>
            </a:r>
          </a:p>
        </p:txBody>
      </p:sp>
      <p:sp>
        <p:nvSpPr>
          <p:cNvPr id="53251" name="Line 5"/>
          <p:cNvSpPr>
            <a:spLocks noChangeShapeType="1"/>
          </p:cNvSpPr>
          <p:nvPr/>
        </p:nvSpPr>
        <p:spPr bwMode="auto">
          <a:xfrm>
            <a:off x="838200" y="3962400"/>
            <a:ext cx="7543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3252" name="Group 9"/>
          <p:cNvGrpSpPr>
            <a:grpSpLocks/>
          </p:cNvGrpSpPr>
          <p:nvPr/>
        </p:nvGrpSpPr>
        <p:grpSpPr bwMode="auto">
          <a:xfrm>
            <a:off x="842963" y="2170113"/>
            <a:ext cx="7742237" cy="1219200"/>
            <a:chOff x="762000" y="2209800"/>
            <a:chExt cx="7742238" cy="1219200"/>
          </a:xfrm>
        </p:grpSpPr>
        <p:sp>
          <p:nvSpPr>
            <p:cNvPr id="53254" name="Text Box 9"/>
            <p:cNvSpPr txBox="1">
              <a:spLocks noChangeArrowheads="1"/>
            </p:cNvSpPr>
            <p:nvPr/>
          </p:nvSpPr>
          <p:spPr bwMode="auto">
            <a:xfrm rot="5400000">
              <a:off x="3088481" y="1407319"/>
              <a:ext cx="269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700">
                  <a:solidFill>
                    <a:schemeClr val="bg2"/>
                  </a:solidFill>
                </a:rPr>
                <a:t>{</a:t>
              </a:r>
            </a:p>
          </p:txBody>
        </p:sp>
        <p:sp>
          <p:nvSpPr>
            <p:cNvPr id="53255" name="Rectangle 4"/>
            <p:cNvSpPr>
              <a:spLocks noChangeArrowheads="1"/>
            </p:cNvSpPr>
            <p:nvPr/>
          </p:nvSpPr>
          <p:spPr bwMode="auto">
            <a:xfrm>
              <a:off x="838200" y="2819400"/>
              <a:ext cx="7315200" cy="609600"/>
            </a:xfrm>
            <a:prstGeom prst="rect">
              <a:avLst/>
            </a:prstGeom>
            <a:gradFill rotWithShape="0">
              <a:gsLst>
                <a:gs pos="0">
                  <a:schemeClr val="accent2"/>
                </a:gs>
                <a:gs pos="100000">
                  <a:srgbClr val="FF0000"/>
                </a:gs>
              </a:gsLst>
              <a:lin ang="0" scaled="1"/>
            </a:gradFill>
            <a:ln w="9525">
              <a:solidFill>
                <a:schemeClr val="tx1"/>
              </a:solidFill>
              <a:miter lim="800000"/>
              <a:headEnd/>
              <a:tailEnd/>
            </a:ln>
          </p:spPr>
          <p:txBody>
            <a:bodyPr wrap="none" anchor="ctr"/>
            <a:lstStyle/>
            <a:p>
              <a:endParaRPr lang="en-US"/>
            </a:p>
          </p:txBody>
        </p:sp>
        <p:sp>
          <p:nvSpPr>
            <p:cNvPr id="53256" name="Text Box 8"/>
            <p:cNvSpPr txBox="1">
              <a:spLocks noChangeArrowheads="1"/>
            </p:cNvSpPr>
            <p:nvPr/>
          </p:nvSpPr>
          <p:spPr bwMode="auto">
            <a:xfrm rot="5400000">
              <a:off x="2402681" y="1407319"/>
              <a:ext cx="269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700">
                  <a:solidFill>
                    <a:schemeClr val="bg2"/>
                  </a:solidFill>
                </a:rPr>
                <a:t>{</a:t>
              </a:r>
            </a:p>
          </p:txBody>
        </p:sp>
        <p:sp>
          <p:nvSpPr>
            <p:cNvPr id="53257" name="Text Box 7"/>
            <p:cNvSpPr txBox="1">
              <a:spLocks noChangeArrowheads="1"/>
            </p:cNvSpPr>
            <p:nvPr/>
          </p:nvSpPr>
          <p:spPr bwMode="auto">
            <a:xfrm rot="5400000">
              <a:off x="7431881" y="1407319"/>
              <a:ext cx="269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700"/>
                <a:t>{</a:t>
              </a:r>
            </a:p>
          </p:txBody>
        </p:sp>
        <p:sp>
          <p:nvSpPr>
            <p:cNvPr id="53258" name="Text Box 6"/>
            <p:cNvSpPr txBox="1">
              <a:spLocks noChangeArrowheads="1"/>
            </p:cNvSpPr>
            <p:nvPr/>
          </p:nvSpPr>
          <p:spPr bwMode="auto">
            <a:xfrm rot="5400000">
              <a:off x="1564481" y="1407319"/>
              <a:ext cx="269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700"/>
                <a:t>{</a:t>
              </a:r>
            </a:p>
          </p:txBody>
        </p:sp>
      </p:grpSp>
      <p:sp>
        <p:nvSpPr>
          <p:cNvPr id="53253" name="TextBox 10"/>
          <p:cNvSpPr txBox="1">
            <a:spLocks noChangeArrowheads="1"/>
          </p:cNvSpPr>
          <p:nvPr/>
        </p:nvSpPr>
        <p:spPr bwMode="auto">
          <a:xfrm>
            <a:off x="4343400" y="3768725"/>
            <a:ext cx="5318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time</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Lewis on What Matters</a:t>
            </a:r>
          </a:p>
        </p:txBody>
      </p:sp>
      <p:sp>
        <p:nvSpPr>
          <p:cNvPr id="55298"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What matters for survival?</a:t>
            </a:r>
          </a:p>
          <a:p>
            <a:pPr lvl="1" eaLnBrk="1" hangingPunct="1"/>
            <a:r>
              <a:rPr lang="en-US">
                <a:latin typeface="Arial" charset="0"/>
                <a:ea typeface="ＭＳ Ｐゴシック" charset="0"/>
              </a:rPr>
              <a:t>Psychological continuity or connectedness?</a:t>
            </a:r>
          </a:p>
          <a:p>
            <a:pPr lvl="1" eaLnBrk="1" hangingPunct="1"/>
            <a:r>
              <a:rPr lang="en-US">
                <a:latin typeface="Arial" charset="0"/>
                <a:ea typeface="ＭＳ Ｐゴシック" charset="0"/>
              </a:rPr>
              <a:t>Identity?</a:t>
            </a:r>
          </a:p>
          <a:p>
            <a:pPr eaLnBrk="1" hangingPunct="1"/>
            <a:r>
              <a:rPr lang="en-US">
                <a:latin typeface="Arial" charset="0"/>
                <a:ea typeface="ＭＳ Ｐゴシック" charset="0"/>
                <a:cs typeface="ＭＳ Ｐゴシック" charset="0"/>
              </a:rPr>
              <a:t>Lewis argues that these two answers are compatible and both are right.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Relations between stages</a:t>
            </a:r>
          </a:p>
        </p:txBody>
      </p:sp>
      <p:sp>
        <p:nvSpPr>
          <p:cNvPr id="57346" name="Rectangle 3"/>
          <p:cNvSpPr>
            <a:spLocks noGrp="1" noChangeArrowheads="1"/>
          </p:cNvSpPr>
          <p:nvPr>
            <p:ph type="body" idx="1"/>
          </p:nvPr>
        </p:nvSpPr>
        <p:spPr/>
        <p:txBody>
          <a:bodyPr/>
          <a:lstStyle/>
          <a:p>
            <a:pPr eaLnBrk="1" hangingPunct="1">
              <a:spcAft>
                <a:spcPts val="5400"/>
              </a:spcAft>
            </a:pPr>
            <a:r>
              <a:rPr lang="en-US">
                <a:latin typeface="Arial" charset="0"/>
                <a:ea typeface="ＭＳ Ｐゴシック" charset="0"/>
                <a:cs typeface="ＭＳ Ｐゴシック" charset="0"/>
              </a:rPr>
              <a:t>Assuming 4-dimensionalism persisting things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continuants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have temporal parts or </a:t>
            </a:r>
            <a:r>
              <a:rPr lang="en-US" altLang="ja-JP" i="1">
                <a:latin typeface="Arial" charset="0"/>
                <a:ea typeface="ＭＳ Ｐゴシック" charset="0"/>
                <a:cs typeface="ＭＳ Ｐゴシック" charset="0"/>
              </a:rPr>
              <a:t>stages </a:t>
            </a:r>
            <a:r>
              <a:rPr lang="en-US" altLang="ja-JP">
                <a:latin typeface="Arial" charset="0"/>
                <a:ea typeface="ＭＳ Ｐゴシック" charset="0"/>
                <a:cs typeface="ＭＳ Ｐゴシック" charset="0"/>
              </a:rPr>
              <a:t>at different times.</a:t>
            </a:r>
            <a:endParaRPr lang="en-US" altLang="ja-JP" i="1">
              <a:latin typeface="Arial" charset="0"/>
              <a:ea typeface="ＭＳ Ｐゴシック" charset="0"/>
              <a:cs typeface="ＭＳ Ｐゴシック" charset="0"/>
            </a:endParaRPr>
          </a:p>
          <a:p>
            <a:pPr eaLnBrk="1" hangingPunct="1">
              <a:spcAft>
                <a:spcPts val="5400"/>
              </a:spcAft>
            </a:pPr>
            <a:r>
              <a:rPr lang="en-US">
                <a:latin typeface="Arial" charset="0"/>
                <a:ea typeface="ＭＳ Ｐゴシック" charset="0"/>
                <a:cs typeface="ＭＳ Ｐゴシック" charset="0"/>
              </a:rPr>
              <a:t>The relation between stages of the same thing at different times is not identity!</a:t>
            </a:r>
          </a:p>
          <a:p>
            <a:pPr eaLnBrk="1" hangingPunct="1">
              <a:spcAft>
                <a:spcPts val="5400"/>
              </a:spcAft>
            </a:pPr>
            <a:r>
              <a:rPr lang="en-US">
                <a:latin typeface="Arial" charset="0"/>
                <a:ea typeface="ＭＳ Ｐゴシック" charset="0"/>
                <a:cs typeface="ＭＳ Ｐゴシック" charset="0"/>
              </a:rPr>
              <a:t>Just as the relation between spatial parts of the same thing at different places is not identity.</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relation between tail and trunk</a:t>
            </a:r>
            <a:endParaRPr lang="en-US" sz="5400">
              <a:latin typeface="Arial" charset="0"/>
              <a:ea typeface="ＭＳ Ｐゴシック" charset="0"/>
              <a:cs typeface="ＭＳ Ｐゴシック" charset="0"/>
            </a:endParaRPr>
          </a:p>
        </p:txBody>
      </p:sp>
      <p:sp>
        <p:nvSpPr>
          <p:cNvPr id="59394" name="Rectangle 3"/>
          <p:cNvSpPr>
            <a:spLocks noGrp="1" noChangeArrowheads="1"/>
          </p:cNvSpPr>
          <p:nvPr>
            <p:ph type="body" idx="1"/>
          </p:nvPr>
        </p:nvSpPr>
        <p:spPr>
          <a:xfrm>
            <a:off x="1271588" y="4527550"/>
            <a:ext cx="7772400" cy="1905000"/>
          </a:xfrm>
        </p:spPr>
        <p:txBody>
          <a:bodyPr/>
          <a:lstStyle/>
          <a:p>
            <a:pPr eaLnBrk="1" hangingPunct="1">
              <a:lnSpc>
                <a:spcPct val="90000"/>
              </a:lnSpc>
              <a:spcAft>
                <a:spcPts val="1200"/>
              </a:spcAft>
            </a:pPr>
            <a:r>
              <a:rPr lang="en-US">
                <a:latin typeface="Arial" charset="0"/>
                <a:ea typeface="ＭＳ Ｐゴシック" charset="0"/>
                <a:cs typeface="ＭＳ Ｐゴシック" charset="0"/>
              </a:rPr>
              <a:t>Is not identity but…</a:t>
            </a:r>
          </a:p>
          <a:p>
            <a:pPr eaLnBrk="1" hangingPunct="1">
              <a:lnSpc>
                <a:spcPct val="90000"/>
              </a:lnSpc>
              <a:spcAft>
                <a:spcPts val="1200"/>
              </a:spcAft>
            </a:pPr>
            <a:r>
              <a:rPr lang="en-US">
                <a:latin typeface="Arial" charset="0"/>
                <a:ea typeface="ＭＳ Ｐゴシック" charset="0"/>
                <a:cs typeface="ＭＳ Ｐゴシック" charset="0"/>
              </a:rPr>
              <a:t>The </a:t>
            </a:r>
            <a:r>
              <a:rPr lang="en-US" i="1">
                <a:latin typeface="Arial" charset="0"/>
                <a:ea typeface="ＭＳ Ｐゴシック" charset="0"/>
                <a:cs typeface="ＭＳ Ｐゴシック" charset="0"/>
              </a:rPr>
              <a:t>spatial unity relation</a:t>
            </a:r>
            <a:r>
              <a:rPr lang="en-US">
                <a:latin typeface="Arial" charset="0"/>
                <a:ea typeface="ＭＳ Ｐゴシック" charset="0"/>
                <a:cs typeface="ＭＳ Ｐゴシック" charset="0"/>
              </a:rPr>
              <a:t> for elephant</a:t>
            </a:r>
          </a:p>
          <a:p>
            <a:pPr lvl="1" eaLnBrk="1" hangingPunct="1">
              <a:lnSpc>
                <a:spcPct val="90000"/>
              </a:lnSpc>
              <a:spcAft>
                <a:spcPts val="1200"/>
              </a:spcAft>
            </a:pPr>
            <a:r>
              <a:rPr lang="en-US">
                <a:latin typeface="Arial" charset="0"/>
                <a:ea typeface="ＭＳ Ｐゴシック" charset="0"/>
              </a:rPr>
              <a:t>Spatio-temporal continuity</a:t>
            </a:r>
          </a:p>
          <a:p>
            <a:pPr lvl="1" eaLnBrk="1" hangingPunct="1">
              <a:lnSpc>
                <a:spcPct val="90000"/>
              </a:lnSpc>
              <a:spcAft>
                <a:spcPts val="1200"/>
              </a:spcAft>
            </a:pPr>
            <a:r>
              <a:rPr lang="en-US">
                <a:latin typeface="Arial" charset="0"/>
                <a:ea typeface="ＭＳ Ｐゴシック" charset="0"/>
              </a:rPr>
              <a:t>Causal connectedness in one organized system</a:t>
            </a:r>
          </a:p>
        </p:txBody>
      </p:sp>
      <p:pic>
        <p:nvPicPr>
          <p:cNvPr id="593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66800"/>
            <a:ext cx="508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R-Relation</a:t>
            </a:r>
          </a:p>
        </p:txBody>
      </p:sp>
      <p:sp>
        <p:nvSpPr>
          <p:cNvPr id="61442" name="Rectangle 3"/>
          <p:cNvSpPr>
            <a:spLocks noGrp="1" noChangeArrowheads="1"/>
          </p:cNvSpPr>
          <p:nvPr>
            <p:ph type="body" idx="1"/>
          </p:nvPr>
        </p:nvSpPr>
        <p:spPr/>
        <p:txBody>
          <a:bodyPr/>
          <a:lstStyle/>
          <a:p>
            <a:pPr eaLnBrk="1" hangingPunct="1">
              <a:lnSpc>
                <a:spcPct val="90000"/>
              </a:lnSpc>
              <a:spcAft>
                <a:spcPts val="5400"/>
              </a:spcAft>
            </a:pPr>
            <a:r>
              <a:rPr lang="en-US">
                <a:latin typeface="Arial" charset="0"/>
                <a:ea typeface="ＭＳ Ｐゴシック" charset="0"/>
                <a:cs typeface="ＭＳ Ｐゴシック" charset="0"/>
              </a:rPr>
              <a:t>Lewis calls the </a:t>
            </a:r>
            <a:r>
              <a:rPr lang="en-US" i="1">
                <a:latin typeface="Arial" charset="0"/>
                <a:ea typeface="ＭＳ Ｐゴシック" charset="0"/>
                <a:cs typeface="ＭＳ Ｐゴシック" charset="0"/>
              </a:rPr>
              <a:t>temporal unity relation</a:t>
            </a:r>
            <a:r>
              <a:rPr lang="en-US">
                <a:latin typeface="Arial" charset="0"/>
                <a:ea typeface="ＭＳ Ｐゴシック" charset="0"/>
                <a:cs typeface="ＭＳ Ｐゴシック" charset="0"/>
              </a:rPr>
              <a:t> for </a:t>
            </a:r>
            <a:r>
              <a:rPr lang="en-US" i="1">
                <a:latin typeface="Arial" charset="0"/>
                <a:ea typeface="ＭＳ Ｐゴシック" charset="0"/>
                <a:cs typeface="ＭＳ Ｐゴシック" charset="0"/>
              </a:rPr>
              <a:t>person</a:t>
            </a:r>
            <a:r>
              <a:rPr lang="en-US">
                <a:latin typeface="Arial" charset="0"/>
                <a:ea typeface="ＭＳ Ｐゴシック" charset="0"/>
                <a:cs typeface="ＭＳ Ｐゴシック" charset="0"/>
              </a:rPr>
              <a:t> the R-Relation</a:t>
            </a:r>
            <a:endParaRPr lang="en-US" i="1">
              <a:latin typeface="Arial" charset="0"/>
              <a:ea typeface="ＭＳ Ｐゴシック" charset="0"/>
              <a:cs typeface="ＭＳ Ｐゴシック" charset="0"/>
            </a:endParaRPr>
          </a:p>
          <a:p>
            <a:pPr eaLnBrk="1" hangingPunct="1">
              <a:lnSpc>
                <a:spcPct val="90000"/>
              </a:lnSpc>
              <a:spcAft>
                <a:spcPts val="5400"/>
              </a:spcAft>
            </a:pPr>
            <a:r>
              <a:rPr lang="en-US">
                <a:latin typeface="Arial" charset="0"/>
                <a:ea typeface="ＭＳ Ｐゴシック" charset="0"/>
                <a:cs typeface="ＭＳ Ｐゴシック" charset="0"/>
              </a:rPr>
              <a:t>The R-Relation is the relation of mental continuity and connectedness among person-stages that matters for survival.</a:t>
            </a:r>
          </a:p>
          <a:p>
            <a:pPr eaLnBrk="1" hangingPunct="1">
              <a:lnSpc>
                <a:spcPct val="90000"/>
              </a:lnSpc>
              <a:spcAft>
                <a:spcPts val="5400"/>
              </a:spcAft>
            </a:pPr>
            <a:r>
              <a:rPr lang="en-US">
                <a:latin typeface="Arial" charset="0"/>
                <a:ea typeface="ＭＳ Ｐゴシック" charset="0"/>
                <a:cs typeface="ＭＳ Ｐゴシック" charset="0"/>
              </a:rPr>
              <a:t>And, Lewis argues, our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criterion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for personal identity through time such that:</a:t>
            </a:r>
          </a:p>
          <a:p>
            <a:pPr lvl="1" eaLnBrk="1" hangingPunct="1">
              <a:lnSpc>
                <a:spcPct val="90000"/>
              </a:lnSpc>
              <a:spcAft>
                <a:spcPts val="5400"/>
              </a:spcAft>
              <a:buFontTx/>
              <a:buNone/>
            </a:pPr>
            <a:r>
              <a:rPr lang="en-US" b="1">
                <a:latin typeface="Arial" charset="0"/>
                <a:ea typeface="ＭＳ Ｐゴシック" charset="0"/>
              </a:rPr>
              <a:t>	A at t is the same person as B at t</a:t>
            </a:r>
            <a:r>
              <a:rPr lang="ja-JP" altLang="en-US" b="1">
                <a:latin typeface="Arial" charset="0"/>
                <a:ea typeface="ＭＳ Ｐゴシック" charset="0"/>
              </a:rPr>
              <a:t>’</a:t>
            </a:r>
            <a:r>
              <a:rPr lang="en-US" altLang="ja-JP" b="1">
                <a:latin typeface="Arial" charset="0"/>
                <a:ea typeface="ＭＳ Ｐゴシック" charset="0"/>
              </a:rPr>
              <a:t> iff A</a:t>
            </a:r>
            <a:r>
              <a:rPr lang="ja-JP" altLang="en-US" b="1">
                <a:latin typeface="Arial" charset="0"/>
                <a:ea typeface="ＭＳ Ｐゴシック" charset="0"/>
              </a:rPr>
              <a:t>’</a:t>
            </a:r>
            <a:r>
              <a:rPr lang="en-US" altLang="ja-JP" b="1">
                <a:latin typeface="Arial" charset="0"/>
                <a:ea typeface="ＭＳ Ｐゴシック" charset="0"/>
              </a:rPr>
              <a:t>s stage at t is R-related to B</a:t>
            </a:r>
            <a:r>
              <a:rPr lang="ja-JP" altLang="en-US" b="1">
                <a:latin typeface="Arial" charset="0"/>
                <a:ea typeface="ＭＳ Ｐゴシック" charset="0"/>
              </a:rPr>
              <a:t>’</a:t>
            </a:r>
            <a:r>
              <a:rPr lang="en-US" altLang="ja-JP" b="1">
                <a:latin typeface="Arial" charset="0"/>
                <a:ea typeface="ＭＳ Ｐゴシック" charset="0"/>
              </a:rPr>
              <a:t>s stage at t</a:t>
            </a:r>
            <a:r>
              <a:rPr lang="ja-JP" altLang="en-US" b="1">
                <a:latin typeface="Arial" charset="0"/>
                <a:ea typeface="ＭＳ Ｐゴシック" charset="0"/>
              </a:rPr>
              <a:t>’</a:t>
            </a:r>
            <a:endParaRPr lang="en-US" b="1">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I-Relation</a:t>
            </a:r>
          </a:p>
        </p:txBody>
      </p:sp>
      <p:sp>
        <p:nvSpPr>
          <p:cNvPr id="63490" name="Rectangle 3"/>
          <p:cNvSpPr>
            <a:spLocks noGrp="1" noChangeArrowheads="1"/>
          </p:cNvSpPr>
          <p:nvPr>
            <p:ph type="body" idx="1"/>
          </p:nvPr>
        </p:nvSpPr>
        <p:spPr/>
        <p:txBody>
          <a:bodyPr/>
          <a:lstStyle/>
          <a:p>
            <a:pPr eaLnBrk="1" hangingPunct="1">
              <a:spcAft>
                <a:spcPts val="5400"/>
              </a:spcAft>
            </a:pPr>
            <a:r>
              <a:rPr lang="en-US">
                <a:latin typeface="Arial" charset="0"/>
                <a:ea typeface="ＭＳ Ｐゴシック" charset="0"/>
                <a:cs typeface="ＭＳ Ｐゴシック" charset="0"/>
              </a:rPr>
              <a:t>Lewis calls the relation that holds on person-person stages of a single person.</a:t>
            </a:r>
          </a:p>
          <a:p>
            <a:pPr eaLnBrk="1" hangingPunct="1">
              <a:spcAft>
                <a:spcPts val="5400"/>
              </a:spcAft>
            </a:pPr>
            <a:r>
              <a:rPr lang="en-US">
                <a:latin typeface="Arial" charset="0"/>
                <a:ea typeface="ＭＳ Ｐゴシック" charset="0"/>
                <a:cs typeface="ＭＳ Ｐゴシック" charset="0"/>
              </a:rPr>
              <a:t>What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the difference between the R-relation and the I-Relation?</a:t>
            </a:r>
          </a:p>
          <a:p>
            <a:pPr eaLnBrk="1" hangingPunct="1">
              <a:spcAft>
                <a:spcPts val="5400"/>
              </a:spcAft>
            </a:pPr>
            <a:r>
              <a:rPr lang="en-US">
                <a:latin typeface="Arial" charset="0"/>
                <a:ea typeface="ＭＳ Ｐゴシック" charset="0"/>
                <a:cs typeface="ＭＳ Ｐゴシック" charset="0"/>
              </a:rPr>
              <a:t>Lewis argues </a:t>
            </a:r>
            <a:r>
              <a:rPr lang="en-US" i="1">
                <a:latin typeface="Arial" charset="0"/>
                <a:ea typeface="ＭＳ Ｐゴシック" charset="0"/>
                <a:cs typeface="ＭＳ Ｐゴシック" charset="0"/>
              </a:rPr>
              <a:t>nothing</a:t>
            </a:r>
            <a:r>
              <a:rPr lang="en-US">
                <a:latin typeface="Arial" charset="0"/>
                <a:ea typeface="ＭＳ Ｐゴシック" charset="0"/>
                <a:cs typeface="ＭＳ Ｐゴシック" charset="0"/>
              </a:rPr>
              <a:t>: they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just two ways of characterizing the same relation.</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So why distinguish them?</a:t>
            </a:r>
          </a:p>
        </p:txBody>
      </p:sp>
      <p:sp>
        <p:nvSpPr>
          <p:cNvPr id="65538" name="Rectangle 3"/>
          <p:cNvSpPr>
            <a:spLocks noGrp="1" noChangeArrowheads="1"/>
          </p:cNvSpPr>
          <p:nvPr>
            <p:ph type="body" idx="1"/>
          </p:nvPr>
        </p:nvSpPr>
        <p:spPr/>
        <p:txBody>
          <a:bodyPr/>
          <a:lstStyle/>
          <a:p>
            <a:pPr eaLnBrk="1" hangingPunct="1">
              <a:lnSpc>
                <a:spcPct val="90000"/>
              </a:lnSpc>
            </a:pPr>
            <a:r>
              <a:rPr lang="en-US">
                <a:latin typeface="Arial" charset="0"/>
                <a:ea typeface="ＭＳ Ｐゴシック" charset="0"/>
                <a:cs typeface="ＭＳ Ｐゴシック" charset="0"/>
              </a:rPr>
              <a:t>Because we went to </a:t>
            </a:r>
            <a:r>
              <a:rPr lang="en-US" i="1">
                <a:latin typeface="Arial" charset="0"/>
                <a:ea typeface="ＭＳ Ｐゴシック" charset="0"/>
                <a:cs typeface="ＭＳ Ｐゴシック" charset="0"/>
              </a:rPr>
              <a:t>put</a:t>
            </a:r>
            <a:r>
              <a:rPr lang="en-US">
                <a:latin typeface="Arial" charset="0"/>
                <a:ea typeface="ＭＳ Ｐゴシック" charset="0"/>
                <a:cs typeface="ＭＳ Ｐゴシック" charset="0"/>
              </a:rPr>
              <a:t> the question of whether the R-relation can be criterial for personal </a:t>
            </a:r>
            <a:r>
              <a:rPr lang="en-US" i="1">
                <a:latin typeface="Arial" charset="0"/>
                <a:ea typeface="ＭＳ Ｐゴシック" charset="0"/>
                <a:cs typeface="ＭＳ Ｐゴシック" charset="0"/>
              </a:rPr>
              <a:t>identity</a:t>
            </a:r>
          </a:p>
          <a:p>
            <a:pPr eaLnBrk="1" hangingPunct="1">
              <a:lnSpc>
                <a:spcPct val="90000"/>
              </a:lnSpc>
            </a:pPr>
            <a:r>
              <a:rPr lang="en-US">
                <a:latin typeface="Arial" charset="0"/>
                <a:ea typeface="ＭＳ Ｐゴシック" charset="0"/>
                <a:cs typeface="ＭＳ Ｐゴシック" charset="0"/>
              </a:rPr>
              <a:t>Comparing the R-relation with </a:t>
            </a:r>
            <a:r>
              <a:rPr lang="en-US" i="1">
                <a:latin typeface="Arial" charset="0"/>
                <a:ea typeface="ＭＳ Ｐゴシック" charset="0"/>
                <a:cs typeface="ＭＳ Ｐゴシック" charset="0"/>
              </a:rPr>
              <a:t>identity</a:t>
            </a:r>
            <a:r>
              <a:rPr lang="en-US">
                <a:latin typeface="Arial" charset="0"/>
                <a:ea typeface="ＭＳ Ｐゴシック" charset="0"/>
                <a:cs typeface="ＭＳ Ｐゴシック" charset="0"/>
              </a:rPr>
              <a:t> won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work because personal </a:t>
            </a:r>
            <a:r>
              <a:rPr lang="en-US" altLang="ja-JP" i="1">
                <a:latin typeface="Arial" charset="0"/>
                <a:ea typeface="ＭＳ Ｐゴシック" charset="0"/>
                <a:cs typeface="ＭＳ Ｐゴシック" charset="0"/>
              </a:rPr>
              <a:t>identity </a:t>
            </a:r>
            <a:r>
              <a:rPr lang="en-US" altLang="ja-JP">
                <a:latin typeface="Arial" charset="0"/>
                <a:ea typeface="ＭＳ Ｐゴシック" charset="0"/>
                <a:cs typeface="ＭＳ Ｐゴシック" charset="0"/>
              </a:rPr>
              <a:t>doesn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hold on person-stages.</a:t>
            </a:r>
          </a:p>
          <a:p>
            <a:pPr eaLnBrk="1" hangingPunct="1">
              <a:lnSpc>
                <a:spcPct val="90000"/>
              </a:lnSpc>
            </a:pPr>
            <a:r>
              <a:rPr lang="en-US">
                <a:latin typeface="Arial" charset="0"/>
                <a:ea typeface="ＭＳ Ｐゴシック" charset="0"/>
                <a:cs typeface="ＭＳ Ｐゴシック" charset="0"/>
              </a:rPr>
              <a:t>The I-relation </a:t>
            </a:r>
            <a:r>
              <a:rPr lang="en-US" i="1">
                <a:latin typeface="Arial" charset="0"/>
                <a:ea typeface="ＭＳ Ｐゴシック" charset="0"/>
                <a:cs typeface="ＭＳ Ｐゴシック" charset="0"/>
              </a:rPr>
              <a:t>by definition </a:t>
            </a:r>
            <a:r>
              <a:rPr lang="en-US">
                <a:latin typeface="Arial" charset="0"/>
                <a:ea typeface="ＭＳ Ｐゴシック" charset="0"/>
                <a:cs typeface="ＭＳ Ｐゴシック" charset="0"/>
              </a:rPr>
              <a:t>holds on stages of the same person since 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defined as the relation that holds on a pair of stages if and only if they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temporal parts of the same person</a:t>
            </a:r>
          </a:p>
          <a:p>
            <a:pPr eaLnBrk="1" hangingPunct="1">
              <a:lnSpc>
                <a:spcPct val="90000"/>
              </a:lnSpc>
            </a:pPr>
            <a:r>
              <a:rPr lang="en-US">
                <a:latin typeface="Arial" charset="0"/>
                <a:ea typeface="ＭＳ Ｐゴシック" charset="0"/>
                <a:cs typeface="ＭＳ Ｐゴシック" charset="0"/>
              </a:rPr>
              <a:t>So the question of whether holding psychological connectedness/continuity is what matters is compatible with holding that identity is what matters is the question of whether the R-relation is the I-relation.</a:t>
            </a:r>
            <a:endParaRPr lang="en-US" sz="24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Lewis: What is a Person?</a:t>
            </a:r>
          </a:p>
        </p:txBody>
      </p:sp>
      <p:sp>
        <p:nvSpPr>
          <p:cNvPr id="67586" name="Rectangle 3"/>
          <p:cNvSpPr>
            <a:spLocks noGrp="1" noChangeArrowheads="1"/>
          </p:cNvSpPr>
          <p:nvPr>
            <p:ph type="body" idx="1"/>
          </p:nvPr>
        </p:nvSpPr>
        <p:spPr/>
        <p:txBody>
          <a:bodyPr/>
          <a:lstStyle/>
          <a:p>
            <a:pPr eaLnBrk="1" hangingPunct="1">
              <a:spcAft>
                <a:spcPts val="5400"/>
              </a:spcAft>
            </a:pPr>
            <a:r>
              <a:rPr lang="en-US">
                <a:latin typeface="Arial" charset="0"/>
                <a:ea typeface="ＭＳ Ｐゴシック" charset="0"/>
                <a:cs typeface="ＭＳ Ｐゴシック" charset="0"/>
              </a:rPr>
              <a:t>On Lewis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account a person is</a:t>
            </a:r>
          </a:p>
          <a:p>
            <a:pPr eaLnBrk="1" hangingPunct="1">
              <a:spcAft>
                <a:spcPts val="5400"/>
              </a:spcAft>
            </a:pPr>
            <a:r>
              <a:rPr lang="en-US">
                <a:latin typeface="Arial" charset="0"/>
                <a:ea typeface="ＭＳ Ｐゴシック" charset="0"/>
                <a:cs typeface="ＭＳ Ｐゴシック" charset="0"/>
              </a:rPr>
              <a:t>A maximal I-interelated aggregate of person-stages:</a:t>
            </a:r>
          </a:p>
          <a:p>
            <a:pPr eaLnBrk="1" hangingPunct="1">
              <a:spcAft>
                <a:spcPts val="5400"/>
              </a:spcAft>
            </a:pPr>
            <a:r>
              <a:rPr lang="en-US">
                <a:latin typeface="Arial" charset="0"/>
                <a:ea typeface="ＭＳ Ｐゴシック" charset="0"/>
                <a:cs typeface="ＭＳ Ｐゴシック" charset="0"/>
              </a:rPr>
              <a:t>Every person-stage is I-related to every other person-stage in the aggregate and</a:t>
            </a:r>
          </a:p>
          <a:p>
            <a:pPr eaLnBrk="1" hangingPunct="1">
              <a:spcAft>
                <a:spcPts val="5400"/>
              </a:spcAft>
            </a:pPr>
            <a:r>
              <a:rPr lang="en-US">
                <a:latin typeface="Arial" charset="0"/>
                <a:ea typeface="ＭＳ Ｐゴシック" charset="0"/>
                <a:cs typeface="ＭＳ Ｐゴシック" charset="0"/>
              </a:rPr>
              <a:t>There is no person-stage not in the aggregate that is I-related to any person-stage in the aggregate of I-interelated stages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Formal features of the I-Relation</a:t>
            </a:r>
            <a:endParaRPr lang="en-US" sz="4800">
              <a:latin typeface="Arial" charset="0"/>
              <a:ea typeface="ＭＳ Ｐゴシック" charset="0"/>
              <a:cs typeface="ＭＳ Ｐゴシック" charset="0"/>
            </a:endParaRPr>
          </a:p>
        </p:txBody>
      </p:sp>
      <p:sp>
        <p:nvSpPr>
          <p:cNvPr id="69634" name="Rectangle 3"/>
          <p:cNvSpPr>
            <a:spLocks noGrp="1" noChangeArrowheads="1"/>
          </p:cNvSpPr>
          <p:nvPr>
            <p:ph type="body" idx="1"/>
          </p:nvPr>
        </p:nvSpPr>
        <p:spPr/>
        <p:txBody>
          <a:bodyPr/>
          <a:lstStyle/>
          <a:p>
            <a:pPr eaLnBrk="1" hangingPunct="1">
              <a:lnSpc>
                <a:spcPct val="90000"/>
              </a:lnSpc>
              <a:spcAft>
                <a:spcPts val="4800"/>
              </a:spcAft>
            </a:pPr>
            <a:r>
              <a:rPr lang="en-US" b="1">
                <a:latin typeface="Arial" charset="0"/>
                <a:ea typeface="ＭＳ Ｐゴシック" charset="0"/>
                <a:cs typeface="ＭＳ Ｐゴシック" charset="0"/>
              </a:rPr>
              <a:t>Reflexive: </a:t>
            </a:r>
            <a:r>
              <a:rPr lang="en-US">
                <a:latin typeface="Arial" charset="0"/>
                <a:ea typeface="ＭＳ Ｐゴシック" charset="0"/>
                <a:cs typeface="ＭＳ Ｐゴシック" charset="0"/>
              </a:rPr>
              <a:t>every stage is I-related to itself</a:t>
            </a:r>
          </a:p>
          <a:p>
            <a:pPr lvl="1" eaLnBrk="1" hangingPunct="1">
              <a:lnSpc>
                <a:spcPct val="90000"/>
              </a:lnSpc>
              <a:spcAft>
                <a:spcPts val="4800"/>
              </a:spcAft>
            </a:pPr>
            <a:r>
              <a:rPr lang="en-US">
                <a:latin typeface="Arial" charset="0"/>
                <a:ea typeface="ＭＳ Ｐゴシック" charset="0"/>
              </a:rPr>
              <a:t>since every stage is part of the same person that it itself is part of.</a:t>
            </a:r>
          </a:p>
          <a:p>
            <a:pPr eaLnBrk="1" hangingPunct="1">
              <a:lnSpc>
                <a:spcPct val="90000"/>
              </a:lnSpc>
              <a:spcAft>
                <a:spcPts val="4800"/>
              </a:spcAft>
            </a:pPr>
            <a:r>
              <a:rPr lang="en-US" b="1">
                <a:latin typeface="Arial" charset="0"/>
                <a:ea typeface="ＭＳ Ｐゴシック" charset="0"/>
                <a:cs typeface="ＭＳ Ｐゴシック" charset="0"/>
              </a:rPr>
              <a:t>Symmetric: </a:t>
            </a:r>
            <a:r>
              <a:rPr lang="en-US">
                <a:latin typeface="Arial" charset="0"/>
                <a:ea typeface="ＭＳ Ｐゴシック" charset="0"/>
                <a:cs typeface="ＭＳ Ｐゴシック" charset="0"/>
              </a:rPr>
              <a:t>if stage S1 is I-related to stage S2 then S2 is I-related to S1</a:t>
            </a:r>
          </a:p>
          <a:p>
            <a:pPr lvl="1" eaLnBrk="1" hangingPunct="1">
              <a:lnSpc>
                <a:spcPct val="90000"/>
              </a:lnSpc>
              <a:spcAft>
                <a:spcPts val="4800"/>
              </a:spcAft>
            </a:pPr>
            <a:r>
              <a:rPr lang="en-US">
                <a:latin typeface="Arial" charset="0"/>
                <a:ea typeface="ＭＳ Ｐゴシック" charset="0"/>
              </a:rPr>
              <a:t>since if one stage is part of the same person as another the other is part of the same person as the first.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sz="4000">
                <a:latin typeface="Arial" charset="0"/>
                <a:ea typeface="ＭＳ Ｐゴシック" charset="0"/>
                <a:cs typeface="ＭＳ Ｐゴシック" charset="0"/>
              </a:rPr>
              <a:t>Formal features of the R-relation</a:t>
            </a:r>
          </a:p>
        </p:txBody>
      </p:sp>
      <p:sp>
        <p:nvSpPr>
          <p:cNvPr id="71682" name="Rectangle 3"/>
          <p:cNvSpPr>
            <a:spLocks noGrp="1" noChangeArrowheads="1"/>
          </p:cNvSpPr>
          <p:nvPr>
            <p:ph type="body" idx="1"/>
          </p:nvPr>
        </p:nvSpPr>
        <p:spPr/>
        <p:txBody>
          <a:bodyPr/>
          <a:lstStyle/>
          <a:p>
            <a:pPr eaLnBrk="1" hangingPunct="1">
              <a:spcAft>
                <a:spcPts val="4800"/>
              </a:spcAft>
            </a:pPr>
            <a:r>
              <a:rPr lang="en-US">
                <a:latin typeface="Arial" charset="0"/>
                <a:ea typeface="ＭＳ Ｐゴシック" charset="0"/>
                <a:cs typeface="ＭＳ Ｐゴシック" charset="0"/>
              </a:rPr>
              <a:t>We </a:t>
            </a:r>
            <a:r>
              <a:rPr lang="en-US" i="1">
                <a:latin typeface="Arial" charset="0"/>
                <a:ea typeface="ＭＳ Ｐゴシック" charset="0"/>
                <a:cs typeface="ＭＳ Ｐゴシック" charset="0"/>
              </a:rPr>
              <a:t>stipulate</a:t>
            </a:r>
            <a:r>
              <a:rPr lang="en-US">
                <a:latin typeface="Arial" charset="0"/>
                <a:ea typeface="ＭＳ Ｐゴシック" charset="0"/>
                <a:cs typeface="ＭＳ Ｐゴシック" charset="0"/>
              </a:rPr>
              <a:t> that the R-relation is to be reflexive</a:t>
            </a:r>
          </a:p>
          <a:p>
            <a:pPr eaLnBrk="1" hangingPunct="1">
              <a:spcAft>
                <a:spcPts val="4800"/>
              </a:spcAft>
            </a:pPr>
            <a:r>
              <a:rPr lang="en-US">
                <a:latin typeface="Arial" charset="0"/>
                <a:ea typeface="ＭＳ Ｐゴシック" charset="0"/>
                <a:cs typeface="ＭＳ Ｐゴシック" charset="0"/>
              </a:rPr>
              <a:t>We merge (individually antisymmetric) backward- and forward-R relations so that the R-relation which is the result of merging them is symmetric</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Arial" charset="0"/>
                <a:ea typeface="ＭＳ Ｐゴシック" charset="0"/>
                <a:cs typeface="ＭＳ Ｐゴシック" charset="0"/>
              </a:rPr>
              <a:t>Identity Problems for S-T Objects</a:t>
            </a:r>
          </a:p>
        </p:txBody>
      </p:sp>
      <p:sp>
        <p:nvSpPr>
          <p:cNvPr id="19458" name="Content Placeholder 2"/>
          <p:cNvSpPr>
            <a:spLocks noGrp="1"/>
          </p:cNvSpPr>
          <p:nvPr>
            <p:ph idx="1"/>
          </p:nvPr>
        </p:nvSpPr>
        <p:spPr>
          <a:xfrm>
            <a:off x="533400" y="990600"/>
            <a:ext cx="8229600" cy="5638800"/>
          </a:xfrm>
        </p:spPr>
        <p:txBody>
          <a:bodyPr/>
          <a:lstStyle/>
          <a:p>
            <a:pPr>
              <a:spcAft>
                <a:spcPts val="2400"/>
              </a:spcAft>
            </a:pPr>
            <a:r>
              <a:rPr lang="en-US" b="1">
                <a:latin typeface="Arial" charset="0"/>
                <a:ea typeface="ＭＳ Ｐゴシック" charset="0"/>
                <a:cs typeface="ＭＳ Ｐゴシック" charset="0"/>
              </a:rPr>
              <a:t>Identity is transitive: </a:t>
            </a:r>
            <a:r>
              <a:rPr lang="en-US">
                <a:latin typeface="Arial" charset="0"/>
                <a:ea typeface="ＭＳ Ｐゴシック" charset="0"/>
                <a:cs typeface="ＭＳ Ｐゴシック" charset="0"/>
              </a:rPr>
              <a:t>if </a:t>
            </a:r>
            <a:r>
              <a:rPr lang="en-US" i="1">
                <a:latin typeface="Arial" charset="0"/>
                <a:ea typeface="ＭＳ Ｐゴシック" charset="0"/>
                <a:cs typeface="ＭＳ Ｐゴシック" charset="0"/>
              </a:rPr>
              <a:t>a = b</a:t>
            </a:r>
            <a:r>
              <a:rPr lang="en-US">
                <a:latin typeface="Arial" charset="0"/>
                <a:ea typeface="ＭＳ Ｐゴシック" charset="0"/>
                <a:cs typeface="ＭＳ Ｐゴシック" charset="0"/>
              </a:rPr>
              <a:t> and </a:t>
            </a:r>
            <a:r>
              <a:rPr lang="en-US" i="1">
                <a:latin typeface="Arial" charset="0"/>
                <a:ea typeface="ＭＳ Ｐゴシック" charset="0"/>
                <a:cs typeface="ＭＳ Ｐゴシック" charset="0"/>
              </a:rPr>
              <a:t>b = c</a:t>
            </a:r>
            <a:r>
              <a:rPr lang="en-US">
                <a:latin typeface="Arial" charset="0"/>
                <a:ea typeface="ＭＳ Ｐゴシック" charset="0"/>
                <a:cs typeface="ＭＳ Ｐゴシック" charset="0"/>
              </a:rPr>
              <a:t> then </a:t>
            </a:r>
            <a:r>
              <a:rPr lang="en-US" i="1">
                <a:latin typeface="Arial" charset="0"/>
                <a:ea typeface="ＭＳ Ｐゴシック" charset="0"/>
                <a:cs typeface="ＭＳ Ｐゴシック" charset="0"/>
              </a:rPr>
              <a:t>a = c</a:t>
            </a:r>
          </a:p>
          <a:p>
            <a:pPr lvl="1">
              <a:spcAft>
                <a:spcPts val="2400"/>
              </a:spcAft>
            </a:pPr>
            <a:r>
              <a:rPr lang="en-US">
                <a:latin typeface="Arial" charset="0"/>
                <a:ea typeface="ＭＳ Ｐゴシック" charset="0"/>
              </a:rPr>
              <a:t>But there are cases in which identity seems to be one-many rather than one-to-one, so that </a:t>
            </a:r>
            <a:r>
              <a:rPr lang="en-US" i="1">
                <a:latin typeface="Arial" charset="0"/>
                <a:ea typeface="ＭＳ Ｐゴシック" charset="0"/>
              </a:rPr>
              <a:t>a = b</a:t>
            </a:r>
            <a:r>
              <a:rPr lang="en-US">
                <a:latin typeface="Arial" charset="0"/>
                <a:ea typeface="ＭＳ Ｐゴシック" charset="0"/>
              </a:rPr>
              <a:t> and </a:t>
            </a:r>
            <a:r>
              <a:rPr lang="en-US" i="1">
                <a:latin typeface="Arial" charset="0"/>
                <a:ea typeface="ＭＳ Ｐゴシック" charset="0"/>
              </a:rPr>
              <a:t>b = c</a:t>
            </a:r>
            <a:r>
              <a:rPr lang="en-US">
                <a:latin typeface="Arial" charset="0"/>
                <a:ea typeface="ＭＳ Ｐゴシック" charset="0"/>
              </a:rPr>
              <a:t> but </a:t>
            </a:r>
            <a:r>
              <a:rPr lang="en-US" i="1">
                <a:latin typeface="Arial" charset="0"/>
                <a:ea typeface="ＭＳ Ｐゴシック" charset="0"/>
              </a:rPr>
              <a:t>a ≠ c</a:t>
            </a:r>
          </a:p>
          <a:p>
            <a:pPr>
              <a:spcAft>
                <a:spcPts val="2400"/>
              </a:spcAft>
            </a:pPr>
            <a:r>
              <a:rPr lang="en-US" b="1">
                <a:latin typeface="Arial" charset="0"/>
                <a:ea typeface="ＭＳ Ｐゴシック" charset="0"/>
                <a:cs typeface="ＭＳ Ｐゴシック" charset="0"/>
              </a:rPr>
              <a:t>Identity does not admit of degree</a:t>
            </a:r>
          </a:p>
          <a:p>
            <a:pPr lvl="1">
              <a:spcAft>
                <a:spcPts val="2400"/>
              </a:spcAft>
            </a:pPr>
            <a:r>
              <a:rPr lang="en-US">
                <a:latin typeface="Arial" charset="0"/>
                <a:ea typeface="ＭＳ Ｐゴシック" charset="0"/>
              </a:rPr>
              <a:t>But spatio-temporal objects can undergo gradual change and </a:t>
            </a:r>
            <a:r>
              <a:rPr lang="ja-JP" altLang="en-US">
                <a:latin typeface="Arial" charset="0"/>
                <a:ea typeface="ＭＳ Ｐゴシック" charset="0"/>
              </a:rPr>
              <a:t>“</a:t>
            </a:r>
            <a:r>
              <a:rPr lang="en-US" altLang="ja-JP">
                <a:latin typeface="Arial" charset="0"/>
                <a:ea typeface="ＭＳ Ｐゴシック" charset="0"/>
              </a:rPr>
              <a:t>become</a:t>
            </a:r>
            <a:r>
              <a:rPr lang="ja-JP" altLang="en-US">
                <a:latin typeface="Arial" charset="0"/>
                <a:ea typeface="ＭＳ Ｐゴシック" charset="0"/>
              </a:rPr>
              <a:t>”</a:t>
            </a:r>
            <a:r>
              <a:rPr lang="en-US" altLang="ja-JP">
                <a:latin typeface="Arial" charset="0"/>
                <a:ea typeface="ＭＳ Ｐゴシック" charset="0"/>
              </a:rPr>
              <a:t> other things</a:t>
            </a:r>
          </a:p>
          <a:p>
            <a:pPr>
              <a:spcAft>
                <a:spcPts val="2400"/>
              </a:spcAft>
            </a:pPr>
            <a:r>
              <a:rPr lang="en-US" b="1">
                <a:latin typeface="Arial" charset="0"/>
                <a:ea typeface="ＭＳ Ｐゴシック" charset="0"/>
                <a:cs typeface="ＭＳ Ｐゴシック" charset="0"/>
              </a:rPr>
              <a:t>Intuitively identity is intrinsically grounded: </a:t>
            </a:r>
            <a:r>
              <a:rPr lang="en-US">
                <a:latin typeface="Arial" charset="0"/>
                <a:ea typeface="ＭＳ Ｐゴシック" charset="0"/>
                <a:cs typeface="ＭＳ Ｐゴシック" charset="0"/>
              </a:rPr>
              <a:t>nothing other than the intrinsic properties of </a:t>
            </a:r>
            <a:r>
              <a:rPr lang="en-US" i="1">
                <a:latin typeface="Arial" charset="0"/>
                <a:ea typeface="ＭＳ Ｐゴシック" charset="0"/>
                <a:cs typeface="ＭＳ Ｐゴシック" charset="0"/>
              </a:rPr>
              <a:t>a</a:t>
            </a:r>
            <a:r>
              <a:rPr lang="en-US">
                <a:latin typeface="Arial" charset="0"/>
                <a:ea typeface="ＭＳ Ｐゴシック" charset="0"/>
                <a:cs typeface="ＭＳ Ｐゴシック" charset="0"/>
              </a:rPr>
              <a:t> and </a:t>
            </a:r>
            <a:r>
              <a:rPr lang="en-US" i="1">
                <a:latin typeface="Arial" charset="0"/>
                <a:ea typeface="ＭＳ Ｐゴシック" charset="0"/>
                <a:cs typeface="ＭＳ Ｐゴシック" charset="0"/>
              </a:rPr>
              <a:t>b</a:t>
            </a:r>
            <a:r>
              <a:rPr lang="en-US">
                <a:latin typeface="Arial" charset="0"/>
                <a:ea typeface="ＭＳ Ｐゴシック" charset="0"/>
                <a:cs typeface="ＭＳ Ｐゴシック" charset="0"/>
              </a:rPr>
              <a:t> should make any difference to whether </a:t>
            </a:r>
            <a:r>
              <a:rPr lang="en-US" i="1">
                <a:latin typeface="Arial" charset="0"/>
                <a:ea typeface="ＭＳ Ｐゴシック" charset="0"/>
                <a:cs typeface="ＭＳ Ｐゴシック" charset="0"/>
              </a:rPr>
              <a:t>a = b</a:t>
            </a:r>
            <a:r>
              <a:rPr lang="en-US">
                <a:latin typeface="Arial" charset="0"/>
                <a:ea typeface="ＭＳ Ｐゴシック" charset="0"/>
                <a:cs typeface="ＭＳ Ｐゴシック" charset="0"/>
              </a:rPr>
              <a:t> is true</a:t>
            </a:r>
          </a:p>
          <a:p>
            <a:pPr lvl="1">
              <a:spcAft>
                <a:spcPts val="2400"/>
              </a:spcAft>
            </a:pPr>
            <a:r>
              <a:rPr lang="en-US">
                <a:latin typeface="Arial" charset="0"/>
                <a:ea typeface="ＭＳ Ｐゴシック" charset="0"/>
              </a:rPr>
              <a:t>But there are puzzle cases where, it seems, we can only avoid violations of transitivity of identity by denying intrinsic grounding.</a:t>
            </a:r>
            <a:r>
              <a:rPr lang="en-US" b="1">
                <a:latin typeface="Arial" charset="0"/>
                <a:ea typeface="ＭＳ Ｐゴシック" charset="0"/>
              </a:rPr>
              <a:t> </a:t>
            </a:r>
            <a:r>
              <a:rPr lang="en-US">
                <a:latin typeface="Arial" charset="0"/>
                <a:ea typeface="ＭＳ Ｐゴシック" charset="0"/>
              </a:rPr>
              <a:t>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Stage-sharing</a:t>
            </a:r>
          </a:p>
        </p:txBody>
      </p:sp>
      <p:sp>
        <p:nvSpPr>
          <p:cNvPr id="73730" name="Rectangle 3"/>
          <p:cNvSpPr>
            <a:spLocks noGrp="1" noChangeArrowheads="1"/>
          </p:cNvSpPr>
          <p:nvPr>
            <p:ph type="body" idx="1"/>
          </p:nvPr>
        </p:nvSpPr>
        <p:spPr/>
        <p:txBody>
          <a:bodyPr/>
          <a:lstStyle/>
          <a:p>
            <a:pPr eaLnBrk="1" hangingPunct="1"/>
            <a:r>
              <a:rPr lang="en-US" i="1">
                <a:latin typeface="Arial" charset="0"/>
                <a:ea typeface="ＭＳ Ｐゴシック" charset="0"/>
                <a:cs typeface="ＭＳ Ｐゴシック" charset="0"/>
              </a:rPr>
              <a:t>It would be wrong to read my definition of the I-relation as saying that person-stages S1 and S2 are I-related iff </a:t>
            </a:r>
            <a:r>
              <a:rPr lang="en-US" i="1">
                <a:solidFill>
                  <a:srgbClr val="FF0000"/>
                </a:solidFill>
                <a:latin typeface="Arial" charset="0"/>
                <a:ea typeface="ＭＳ Ｐゴシック" charset="0"/>
                <a:cs typeface="ＭＳ Ｐゴシック" charset="0"/>
              </a:rPr>
              <a:t>the</a:t>
            </a:r>
            <a:r>
              <a:rPr lang="en-US" i="1">
                <a:latin typeface="Arial" charset="0"/>
                <a:ea typeface="ＭＳ Ｐゴシック" charset="0"/>
                <a:cs typeface="ＭＳ Ｐゴシック" charset="0"/>
              </a:rPr>
              <a:t> continuant person of whom S1 is a part is a stage of </a:t>
            </a:r>
            <a:r>
              <a:rPr lang="en-US" i="1">
                <a:solidFill>
                  <a:srgbClr val="FF0000"/>
                </a:solidFill>
                <a:latin typeface="Arial" charset="0"/>
                <a:ea typeface="ＭＳ Ｐゴシック" charset="0"/>
                <a:cs typeface="ＭＳ Ｐゴシック" charset="0"/>
              </a:rPr>
              <a:t>the</a:t>
            </a:r>
            <a:r>
              <a:rPr lang="en-US" i="1">
                <a:latin typeface="Arial" charset="0"/>
                <a:ea typeface="ＭＳ Ｐゴシック" charset="0"/>
                <a:cs typeface="ＭＳ Ｐゴシック" charset="0"/>
              </a:rPr>
              <a:t> continuant person of whom S2 is a state are identical.</a:t>
            </a:r>
          </a:p>
          <a:p>
            <a:pPr eaLnBrk="1" hangingPunct="1"/>
            <a:r>
              <a:rPr lang="en-US">
                <a:latin typeface="Arial" charset="0"/>
                <a:ea typeface="ＭＳ Ｐゴシック" charset="0"/>
                <a:cs typeface="ＭＳ Ｐゴシック" charset="0"/>
              </a:rPr>
              <a:t>Because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the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implies uniqueness and there may be more than one person to whom a stage belongs!</a:t>
            </a:r>
          </a:p>
          <a:p>
            <a:pPr eaLnBrk="1" hangingPunct="1"/>
            <a:r>
              <a:rPr lang="en-US">
                <a:latin typeface="Arial" charset="0"/>
                <a:ea typeface="ＭＳ Ｐゴシック" charset="0"/>
                <a:cs typeface="ＭＳ Ｐゴシック" charset="0"/>
              </a:rPr>
              <a:t>In fission and fusion cases different persons share stages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4"/>
          <p:cNvSpPr txBox="1">
            <a:spLocks noChangeArrowheads="1"/>
          </p:cNvSpPr>
          <p:nvPr/>
        </p:nvSpPr>
        <p:spPr bwMode="auto">
          <a:xfrm rot="5400000">
            <a:off x="3352800" y="3124200"/>
            <a:ext cx="21336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RRRRRRRR</a:t>
            </a:r>
          </a:p>
        </p:txBody>
      </p:sp>
      <p:sp>
        <p:nvSpPr>
          <p:cNvPr id="75778" name="Rectangle 2"/>
          <p:cNvSpPr>
            <a:spLocks noGrp="1" noChangeArrowheads="1"/>
          </p:cNvSpPr>
          <p:nvPr>
            <p:ph type="title"/>
          </p:nvPr>
        </p:nvSpPr>
        <p:spPr>
          <a:xfrm>
            <a:off x="685800" y="0"/>
            <a:ext cx="7772400" cy="1143000"/>
          </a:xfrm>
        </p:spPr>
        <p:txBody>
          <a:bodyPr/>
          <a:lstStyle/>
          <a:p>
            <a:pPr eaLnBrk="1" hangingPunct="1"/>
            <a:r>
              <a:rPr lang="en-US">
                <a:latin typeface="Arial" charset="0"/>
                <a:ea typeface="ＭＳ Ｐゴシック" charset="0"/>
                <a:cs typeface="ＭＳ Ｐゴシック" charset="0"/>
              </a:rPr>
              <a:t>Fission</a:t>
            </a:r>
          </a:p>
        </p:txBody>
      </p:sp>
      <p:sp>
        <p:nvSpPr>
          <p:cNvPr id="75779" name="Rectangle 3"/>
          <p:cNvSpPr>
            <a:spLocks noGrp="1" noChangeArrowheads="1"/>
          </p:cNvSpPr>
          <p:nvPr>
            <p:ph type="body" idx="1"/>
          </p:nvPr>
        </p:nvSpPr>
        <p:spPr>
          <a:xfrm>
            <a:off x="1295400" y="4800600"/>
            <a:ext cx="6705600" cy="1600200"/>
          </a:xfrm>
        </p:spPr>
        <p:txBody>
          <a:bodyPr/>
          <a:lstStyle/>
          <a:p>
            <a:pPr eaLnBrk="1" hangingPunct="1">
              <a:lnSpc>
                <a:spcPct val="90000"/>
              </a:lnSpc>
            </a:pPr>
            <a:r>
              <a:rPr lang="en-US">
                <a:latin typeface="Arial" charset="0"/>
                <a:ea typeface="ＭＳ Ｐゴシック" charset="0"/>
                <a:cs typeface="ＭＳ Ｐゴシック" charset="0"/>
              </a:rPr>
              <a:t>A stage may be R-related to stages that are not R-related to one-another</a:t>
            </a:r>
          </a:p>
          <a:p>
            <a:pPr eaLnBrk="1" hangingPunct="1">
              <a:lnSpc>
                <a:spcPct val="90000"/>
              </a:lnSpc>
            </a:pPr>
            <a:r>
              <a:rPr lang="en-US">
                <a:latin typeface="Arial" charset="0"/>
                <a:ea typeface="ＭＳ Ｐゴシック" charset="0"/>
                <a:cs typeface="ＭＳ Ｐゴシック" charset="0"/>
              </a:rPr>
              <a:t>Given such branching cases, the R-relation is not transitive!</a:t>
            </a:r>
          </a:p>
        </p:txBody>
      </p:sp>
      <p:sp>
        <p:nvSpPr>
          <p:cNvPr id="75780" name="Text Box 7"/>
          <p:cNvSpPr txBox="1">
            <a:spLocks noChangeArrowheads="1"/>
          </p:cNvSpPr>
          <p:nvPr/>
        </p:nvSpPr>
        <p:spPr bwMode="auto">
          <a:xfrm rot="-2464991">
            <a:off x="4267200" y="1524000"/>
            <a:ext cx="19812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RRRRRRRR</a:t>
            </a:r>
          </a:p>
        </p:txBody>
      </p:sp>
      <p:sp>
        <p:nvSpPr>
          <p:cNvPr id="75781" name="Text Box 8"/>
          <p:cNvSpPr txBox="1">
            <a:spLocks noChangeArrowheads="1"/>
          </p:cNvSpPr>
          <p:nvPr/>
        </p:nvSpPr>
        <p:spPr bwMode="auto">
          <a:xfrm rot="2464991" flipH="1">
            <a:off x="2678113" y="1506538"/>
            <a:ext cx="19812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RRRRRRRR</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Identity and I-relatedness</a:t>
            </a:r>
          </a:p>
        </p:txBody>
      </p:sp>
      <p:sp>
        <p:nvSpPr>
          <p:cNvPr id="77826" name="Rectangle 3"/>
          <p:cNvSpPr>
            <a:spLocks noGrp="1" noChangeArrowheads="1"/>
          </p:cNvSpPr>
          <p:nvPr>
            <p:ph type="body" idx="1"/>
          </p:nvPr>
        </p:nvSpPr>
        <p:spPr/>
        <p:txBody>
          <a:bodyPr/>
          <a:lstStyle/>
          <a:p>
            <a:pPr eaLnBrk="1" hangingPunct="1">
              <a:lnSpc>
                <a:spcPct val="90000"/>
              </a:lnSpc>
              <a:spcAft>
                <a:spcPts val="5400"/>
              </a:spcAft>
            </a:pPr>
            <a:r>
              <a:rPr lang="en-US">
                <a:latin typeface="Arial" charset="0"/>
                <a:ea typeface="ＭＳ Ｐゴシック" charset="0"/>
                <a:cs typeface="ＭＳ Ｐゴシック" charset="0"/>
              </a:rPr>
              <a:t>If the R-relation is the I-relation then the I-relation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be transitive either</a:t>
            </a:r>
          </a:p>
          <a:p>
            <a:pPr eaLnBrk="1" hangingPunct="1">
              <a:lnSpc>
                <a:spcPct val="90000"/>
              </a:lnSpc>
              <a:spcAft>
                <a:spcPts val="5400"/>
              </a:spcAft>
            </a:pPr>
            <a:r>
              <a:rPr lang="en-US">
                <a:latin typeface="Arial" charset="0"/>
                <a:ea typeface="ＭＳ Ｐゴシック" charset="0"/>
                <a:cs typeface="ＭＳ Ｐゴシック" charset="0"/>
              </a:rPr>
              <a:t>But identity is transitive</a:t>
            </a:r>
          </a:p>
          <a:p>
            <a:pPr eaLnBrk="1" hangingPunct="1">
              <a:lnSpc>
                <a:spcPct val="90000"/>
              </a:lnSpc>
              <a:spcAft>
                <a:spcPts val="5400"/>
              </a:spcAft>
            </a:pPr>
            <a:r>
              <a:rPr lang="en-US">
                <a:latin typeface="Arial" charset="0"/>
                <a:ea typeface="ＭＳ Ｐゴシック" charset="0"/>
                <a:cs typeface="ＭＳ Ｐゴシック" charset="0"/>
              </a:rPr>
              <a:t>No problem: </a:t>
            </a:r>
            <a:r>
              <a:rPr lang="en-US" i="1">
                <a:latin typeface="Arial" charset="0"/>
                <a:ea typeface="ＭＳ Ｐゴシック" charset="0"/>
                <a:cs typeface="ＭＳ Ｐゴシック" charset="0"/>
              </a:rPr>
              <a:t>person-stages S1 and S2 are I-related iff </a:t>
            </a:r>
            <a:r>
              <a:rPr lang="en-US" i="1">
                <a:solidFill>
                  <a:srgbClr val="FF0000"/>
                </a:solidFill>
                <a:latin typeface="Arial" charset="0"/>
                <a:ea typeface="ＭＳ Ｐゴシック" charset="0"/>
                <a:cs typeface="ＭＳ Ｐゴシック" charset="0"/>
              </a:rPr>
              <a:t>a</a:t>
            </a:r>
            <a:r>
              <a:rPr lang="en-US" i="1">
                <a:latin typeface="Arial" charset="0"/>
                <a:ea typeface="ＭＳ Ｐゴシック" charset="0"/>
                <a:cs typeface="ＭＳ Ｐゴシック" charset="0"/>
              </a:rPr>
              <a:t> continuant person of whom S1 is a part is a stage of </a:t>
            </a:r>
            <a:r>
              <a:rPr lang="en-US" i="1">
                <a:solidFill>
                  <a:srgbClr val="FF0000"/>
                </a:solidFill>
                <a:latin typeface="Arial" charset="0"/>
                <a:ea typeface="ＭＳ Ｐゴシック" charset="0"/>
                <a:cs typeface="ＭＳ Ｐゴシック" charset="0"/>
              </a:rPr>
              <a:t>a</a:t>
            </a:r>
            <a:r>
              <a:rPr lang="en-US" i="1">
                <a:latin typeface="Arial" charset="0"/>
                <a:ea typeface="ＭＳ Ｐゴシック" charset="0"/>
                <a:cs typeface="ＭＳ Ｐゴシック" charset="0"/>
              </a:rPr>
              <a:t> continuant person of whom S2 is a state are identical.</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85800" y="0"/>
            <a:ext cx="7772400" cy="685800"/>
          </a:xfrm>
        </p:spPr>
        <p:txBody>
          <a:bodyPr/>
          <a:lstStyle/>
          <a:p>
            <a:pPr eaLnBrk="1" hangingPunct="1"/>
            <a:r>
              <a:rPr lang="en-US">
                <a:latin typeface="Arial" charset="0"/>
                <a:ea typeface="ＭＳ Ｐゴシック" charset="0"/>
                <a:cs typeface="ＭＳ Ｐゴシック" charset="0"/>
              </a:rPr>
              <a:t>The I-relation is not transitive</a:t>
            </a:r>
          </a:p>
        </p:txBody>
      </p:sp>
      <p:sp>
        <p:nvSpPr>
          <p:cNvPr id="79874" name="Rectangle 3"/>
          <p:cNvSpPr>
            <a:spLocks noGrp="1" noChangeArrowheads="1"/>
          </p:cNvSpPr>
          <p:nvPr>
            <p:ph type="body" idx="1"/>
          </p:nvPr>
        </p:nvSpPr>
        <p:spPr>
          <a:xfrm>
            <a:off x="708025" y="4197350"/>
            <a:ext cx="7772400" cy="2590800"/>
          </a:xfrm>
        </p:spPr>
        <p:txBody>
          <a:bodyPr/>
          <a:lstStyle/>
          <a:p>
            <a:pPr eaLnBrk="1" hangingPunct="1">
              <a:lnSpc>
                <a:spcPct val="90000"/>
              </a:lnSpc>
              <a:spcAft>
                <a:spcPts val="2400"/>
              </a:spcAft>
            </a:pPr>
            <a:r>
              <a:rPr lang="en-US">
                <a:latin typeface="Arial" charset="0"/>
                <a:ea typeface="ＭＳ Ｐゴシック" charset="0"/>
                <a:cs typeface="ＭＳ Ｐゴシック" charset="0"/>
              </a:rPr>
              <a:t>S1 is I-related to S2 because there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t>
            </a:r>
            <a:r>
              <a:rPr lang="en-US" altLang="ja-JP" i="1">
                <a:latin typeface="Arial" charset="0"/>
                <a:ea typeface="ＭＳ Ｐゴシック" charset="0"/>
                <a:cs typeface="ＭＳ Ｐゴシック" charset="0"/>
              </a:rPr>
              <a:t>a</a:t>
            </a:r>
            <a:r>
              <a:rPr lang="en-US" altLang="ja-JP">
                <a:latin typeface="Arial" charset="0"/>
                <a:ea typeface="ＭＳ Ｐゴシック" charset="0"/>
                <a:cs typeface="ＭＳ Ｐゴシック" charset="0"/>
              </a:rPr>
              <a:t> person of which both are stages and</a:t>
            </a:r>
          </a:p>
          <a:p>
            <a:pPr eaLnBrk="1" hangingPunct="1">
              <a:lnSpc>
                <a:spcPct val="90000"/>
              </a:lnSpc>
              <a:spcAft>
                <a:spcPts val="2400"/>
              </a:spcAft>
            </a:pPr>
            <a:r>
              <a:rPr lang="en-US">
                <a:latin typeface="Arial" charset="0"/>
                <a:ea typeface="ＭＳ Ｐゴシック" charset="0"/>
                <a:cs typeface="ＭＳ Ｐゴシック" charset="0"/>
              </a:rPr>
              <a:t>S1 is I-related to S3 for the same reason</a:t>
            </a:r>
          </a:p>
          <a:p>
            <a:pPr eaLnBrk="1" hangingPunct="1">
              <a:lnSpc>
                <a:spcPct val="90000"/>
              </a:lnSpc>
              <a:spcAft>
                <a:spcPts val="2400"/>
              </a:spcAft>
            </a:pPr>
            <a:r>
              <a:rPr lang="en-US">
                <a:latin typeface="Arial" charset="0"/>
                <a:ea typeface="ＭＳ Ｐゴシック" charset="0"/>
                <a:cs typeface="ＭＳ Ｐゴシック" charset="0"/>
              </a:rPr>
              <a:t>But there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t>
            </a:r>
            <a:r>
              <a:rPr lang="en-US" altLang="ja-JP" i="1">
                <a:latin typeface="Arial" charset="0"/>
                <a:ea typeface="ＭＳ Ｐゴシック" charset="0"/>
                <a:cs typeface="ＭＳ Ｐゴシック" charset="0"/>
              </a:rPr>
              <a:t>no</a:t>
            </a:r>
            <a:r>
              <a:rPr lang="en-US" altLang="ja-JP">
                <a:latin typeface="Arial" charset="0"/>
                <a:ea typeface="ＭＳ Ｐゴシック" charset="0"/>
                <a:cs typeface="ＭＳ Ｐゴシック" charset="0"/>
              </a:rPr>
              <a:t> person of which S2 and S3 are stages so S2 and S3 aren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I-related to one another!</a:t>
            </a:r>
            <a:endParaRPr lang="en-US">
              <a:latin typeface="Arial" charset="0"/>
              <a:ea typeface="ＭＳ Ｐゴシック" charset="0"/>
              <a:cs typeface="ＭＳ Ｐゴシック" charset="0"/>
            </a:endParaRPr>
          </a:p>
        </p:txBody>
      </p:sp>
      <p:grpSp>
        <p:nvGrpSpPr>
          <p:cNvPr id="79875" name="Group 22"/>
          <p:cNvGrpSpPr>
            <a:grpSpLocks/>
          </p:cNvGrpSpPr>
          <p:nvPr/>
        </p:nvGrpSpPr>
        <p:grpSpPr bwMode="auto">
          <a:xfrm>
            <a:off x="3276600" y="1071563"/>
            <a:ext cx="2332038" cy="2814637"/>
            <a:chOff x="2064" y="675"/>
            <a:chExt cx="1469" cy="1773"/>
          </a:xfrm>
        </p:grpSpPr>
        <p:grpSp>
          <p:nvGrpSpPr>
            <p:cNvPr id="79876" name="Group 9"/>
            <p:cNvGrpSpPr>
              <a:grpSpLocks/>
            </p:cNvGrpSpPr>
            <p:nvPr/>
          </p:nvGrpSpPr>
          <p:grpSpPr bwMode="auto">
            <a:xfrm>
              <a:off x="2611" y="1141"/>
              <a:ext cx="922" cy="1307"/>
              <a:chOff x="2659" y="1621"/>
              <a:chExt cx="922" cy="1307"/>
            </a:xfrm>
          </p:grpSpPr>
          <p:sp>
            <p:nvSpPr>
              <p:cNvPr id="79888" name="Line 4"/>
              <p:cNvSpPr>
                <a:spLocks noChangeShapeType="1"/>
              </p:cNvSpPr>
              <p:nvPr/>
            </p:nvSpPr>
            <p:spPr bwMode="auto">
              <a:xfrm flipV="1">
                <a:off x="2784" y="1920"/>
                <a:ext cx="0" cy="1008"/>
              </a:xfrm>
              <a:prstGeom prst="line">
                <a:avLst/>
              </a:prstGeom>
              <a:noFill/>
              <a:ln w="228600">
                <a:pattFill prst="pct20">
                  <a:fgClr>
                    <a:schemeClr val="tx2"/>
                  </a:fgClr>
                  <a:bgClr>
                    <a:schemeClr val="accent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9" name="Line 6"/>
              <p:cNvSpPr>
                <a:spLocks noChangeShapeType="1"/>
              </p:cNvSpPr>
              <p:nvPr/>
            </p:nvSpPr>
            <p:spPr bwMode="auto">
              <a:xfrm rot="2700000" flipH="1" flipV="1">
                <a:off x="3105" y="1175"/>
                <a:ext cx="29" cy="922"/>
              </a:xfrm>
              <a:prstGeom prst="line">
                <a:avLst/>
              </a:prstGeom>
              <a:noFill/>
              <a:ln w="228600">
                <a:pattFill prst="pct20">
                  <a:fgClr>
                    <a:schemeClr val="tx2"/>
                  </a:fgClr>
                  <a:bgClr>
                    <a:schemeClr val="accent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3494" name="Line 11"/>
            <p:cNvSpPr>
              <a:spLocks noChangeShapeType="1"/>
            </p:cNvSpPr>
            <p:nvPr/>
          </p:nvSpPr>
          <p:spPr bwMode="auto">
            <a:xfrm flipH="1" flipV="1">
              <a:off x="2736" y="1440"/>
              <a:ext cx="0" cy="1008"/>
            </a:xfrm>
            <a:prstGeom prst="line">
              <a:avLst/>
            </a:prstGeom>
            <a:noFill/>
            <a:ln w="228600">
              <a:solidFill>
                <a:schemeClr val="accent5">
                  <a:lumMod val="90000"/>
                  <a:alpha val="30000"/>
                </a:schemeClr>
              </a:solidFill>
              <a:round/>
              <a:headEnd/>
              <a:tailEnd/>
            </a:ln>
          </p:spPr>
          <p:txBody>
            <a:bodyPr wrap="none" anchor="ctr"/>
            <a:lstStyle/>
            <a:p>
              <a:pPr>
                <a:defRPr/>
              </a:pPr>
              <a:endParaRPr lang="en-US">
                <a:ea typeface="ＭＳ Ｐゴシック" charset="-128"/>
                <a:cs typeface="ＭＳ Ｐゴシック" charset="-128"/>
              </a:endParaRPr>
            </a:p>
          </p:txBody>
        </p:sp>
        <p:sp>
          <p:nvSpPr>
            <p:cNvPr id="79878" name="Line 12"/>
            <p:cNvSpPr>
              <a:spLocks noChangeShapeType="1"/>
            </p:cNvSpPr>
            <p:nvPr/>
          </p:nvSpPr>
          <p:spPr bwMode="auto">
            <a:xfrm rot="-2700000" flipH="1" flipV="1">
              <a:off x="2434" y="675"/>
              <a:ext cx="0" cy="1008"/>
            </a:xfrm>
            <a:prstGeom prst="line">
              <a:avLst/>
            </a:prstGeom>
            <a:noFill/>
            <a:ln w="228600">
              <a:solidFill>
                <a:srgbClr val="FF0000">
                  <a:alpha val="45882"/>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79" name="Line 13"/>
            <p:cNvSpPr>
              <a:spLocks noChangeShapeType="1"/>
            </p:cNvSpPr>
            <p:nvPr/>
          </p:nvSpPr>
          <p:spPr bwMode="auto">
            <a:xfrm rot="-2571803">
              <a:off x="2312" y="1143"/>
              <a:ext cx="17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0" name="Line 15"/>
            <p:cNvSpPr>
              <a:spLocks noChangeShapeType="1"/>
            </p:cNvSpPr>
            <p:nvPr/>
          </p:nvSpPr>
          <p:spPr bwMode="auto">
            <a:xfrm flipV="1">
              <a:off x="2643" y="1961"/>
              <a:ext cx="237" cy="2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1" name="Line 16"/>
            <p:cNvSpPr>
              <a:spLocks noChangeShapeType="1"/>
            </p:cNvSpPr>
            <p:nvPr/>
          </p:nvSpPr>
          <p:spPr bwMode="auto">
            <a:xfrm rot="2571803" flipH="1">
              <a:off x="3015" y="1094"/>
              <a:ext cx="17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2" name="Text Box 17"/>
            <p:cNvSpPr txBox="1">
              <a:spLocks noChangeArrowheads="1"/>
            </p:cNvSpPr>
            <p:nvPr/>
          </p:nvSpPr>
          <p:spPr bwMode="auto">
            <a:xfrm>
              <a:off x="2304" y="1872"/>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S1</a:t>
              </a:r>
              <a:endParaRPr lang="en-US" sz="1400"/>
            </a:p>
          </p:txBody>
        </p:sp>
        <p:sp>
          <p:nvSpPr>
            <p:cNvPr id="79883" name="Text Box 18"/>
            <p:cNvSpPr txBox="1">
              <a:spLocks noChangeArrowheads="1"/>
            </p:cNvSpPr>
            <p:nvPr/>
          </p:nvSpPr>
          <p:spPr bwMode="auto">
            <a:xfrm>
              <a:off x="3120" y="1104"/>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S3</a:t>
              </a:r>
              <a:endParaRPr lang="en-US" sz="1400"/>
            </a:p>
          </p:txBody>
        </p:sp>
        <p:sp>
          <p:nvSpPr>
            <p:cNvPr id="79884" name="Text Box 19"/>
            <p:cNvSpPr txBox="1">
              <a:spLocks noChangeArrowheads="1"/>
            </p:cNvSpPr>
            <p:nvPr/>
          </p:nvSpPr>
          <p:spPr bwMode="auto">
            <a:xfrm>
              <a:off x="2064" y="1152"/>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S2</a:t>
              </a:r>
              <a:endParaRPr lang="en-US" sz="1400"/>
            </a:p>
          </p:txBody>
        </p:sp>
        <p:sp>
          <p:nvSpPr>
            <p:cNvPr id="79885" name="Line 20"/>
            <p:cNvSpPr>
              <a:spLocks noChangeShapeType="1"/>
            </p:cNvSpPr>
            <p:nvPr/>
          </p:nvSpPr>
          <p:spPr bwMode="auto">
            <a:xfrm flipV="1">
              <a:off x="2882" y="1334"/>
              <a:ext cx="353" cy="595"/>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6" name="Line 21"/>
            <p:cNvSpPr>
              <a:spLocks noChangeShapeType="1"/>
            </p:cNvSpPr>
            <p:nvPr/>
          </p:nvSpPr>
          <p:spPr bwMode="auto">
            <a:xfrm flipH="1" flipV="1">
              <a:off x="2208" y="1344"/>
              <a:ext cx="353" cy="595"/>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7" name="Line 12"/>
            <p:cNvSpPr>
              <a:spLocks noChangeShapeType="1"/>
            </p:cNvSpPr>
            <p:nvPr/>
          </p:nvSpPr>
          <p:spPr bwMode="auto">
            <a:xfrm rot="18900000" flipV="1">
              <a:off x="2441" y="1630"/>
              <a:ext cx="679" cy="669"/>
            </a:xfrm>
            <a:prstGeom prst="line">
              <a:avLst/>
            </a:prstGeom>
            <a:noFill/>
            <a:ln w="228600">
              <a:solidFill>
                <a:srgbClr val="FF0000">
                  <a:alpha val="5294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Lewis on Counting People</a:t>
            </a:r>
          </a:p>
        </p:txBody>
      </p:sp>
      <p:sp>
        <p:nvSpPr>
          <p:cNvPr id="81922" name="Rectangle 3"/>
          <p:cNvSpPr>
            <a:spLocks noGrp="1" noChangeArrowheads="1"/>
          </p:cNvSpPr>
          <p:nvPr>
            <p:ph type="body" idx="1"/>
          </p:nvPr>
        </p:nvSpPr>
        <p:spPr/>
        <p:txBody>
          <a:bodyPr/>
          <a:lstStyle/>
          <a:p>
            <a:pPr eaLnBrk="1" hangingPunct="1">
              <a:spcAft>
                <a:spcPts val="6000"/>
              </a:spcAft>
            </a:pPr>
            <a:r>
              <a:rPr lang="en-US">
                <a:latin typeface="Arial" charset="0"/>
                <a:ea typeface="ＭＳ Ｐゴシック" charset="0"/>
                <a:cs typeface="ＭＳ Ｐゴシック" charset="0"/>
              </a:rPr>
              <a:t>At any given time we count people by the relation of </a:t>
            </a:r>
            <a:r>
              <a:rPr lang="en-US" i="1">
                <a:latin typeface="Arial" charset="0"/>
                <a:ea typeface="ＭＳ Ｐゴシック" charset="0"/>
                <a:cs typeface="ＭＳ Ｐゴシック" charset="0"/>
              </a:rPr>
              <a:t>tensed-identity</a:t>
            </a:r>
          </a:p>
          <a:p>
            <a:pPr eaLnBrk="1" hangingPunct="1">
              <a:spcAft>
                <a:spcPts val="6000"/>
              </a:spcAft>
            </a:pPr>
            <a:r>
              <a:rPr lang="en-US">
                <a:latin typeface="Arial" charset="0"/>
                <a:ea typeface="ＭＳ Ｐゴシック" charset="0"/>
                <a:cs typeface="ＭＳ Ｐゴシック" charset="0"/>
              </a:rPr>
              <a:t>Tensed-identity is not identity but a relation in which individuals stand when they share stages</a:t>
            </a:r>
          </a:p>
          <a:p>
            <a:pPr eaLnBrk="1" hangingPunct="1">
              <a:spcAft>
                <a:spcPts val="6000"/>
              </a:spcAft>
              <a:buFontTx/>
              <a:buNone/>
            </a:pPr>
            <a:r>
              <a:rPr lang="en-US">
                <a:latin typeface="Arial" charset="0"/>
                <a:ea typeface="ＭＳ Ｐゴシック" charset="0"/>
                <a:cs typeface="ＭＳ Ｐゴシック" charset="0"/>
              </a:rPr>
              <a:t>	</a:t>
            </a:r>
            <a:r>
              <a:rPr lang="en-US" b="1">
                <a:latin typeface="Arial" charset="0"/>
                <a:ea typeface="ＭＳ Ｐゴシック" charset="0"/>
                <a:cs typeface="ＭＳ Ｐゴシック" charset="0"/>
              </a:rPr>
              <a:t>X is identical-at-t to y iff x</a:t>
            </a:r>
            <a:r>
              <a:rPr lang="ja-JP" altLang="en-US" b="1">
                <a:latin typeface="Arial" charset="0"/>
                <a:ea typeface="ＭＳ Ｐゴシック" charset="0"/>
                <a:cs typeface="ＭＳ Ｐゴシック" charset="0"/>
              </a:rPr>
              <a:t>’</a:t>
            </a:r>
            <a:r>
              <a:rPr lang="en-US" altLang="ja-JP" b="1">
                <a:latin typeface="Arial" charset="0"/>
                <a:ea typeface="ＭＳ Ｐゴシック" charset="0"/>
                <a:cs typeface="ＭＳ Ｐゴシック" charset="0"/>
              </a:rPr>
              <a:t>s stage at t = y</a:t>
            </a:r>
            <a:r>
              <a:rPr lang="ja-JP" altLang="en-US" b="1">
                <a:latin typeface="Arial" charset="0"/>
                <a:ea typeface="ＭＳ Ｐゴシック" charset="0"/>
                <a:cs typeface="ＭＳ Ｐゴシック" charset="0"/>
              </a:rPr>
              <a:t>’</a:t>
            </a:r>
            <a:r>
              <a:rPr lang="en-US" altLang="ja-JP" b="1">
                <a:latin typeface="Arial" charset="0"/>
                <a:ea typeface="ＭＳ Ｐゴシック" charset="0"/>
                <a:cs typeface="ＭＳ Ｐゴシック" charset="0"/>
              </a:rPr>
              <a:t>s stage at t</a:t>
            </a:r>
            <a:endParaRPr lang="en-US" b="1">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0" y="0"/>
            <a:ext cx="9144000" cy="914400"/>
          </a:xfrm>
        </p:spPr>
        <p:txBody>
          <a:bodyPr/>
          <a:lstStyle/>
          <a:p>
            <a:pPr eaLnBrk="1" hangingPunct="1"/>
            <a:r>
              <a:rPr lang="en-US">
                <a:latin typeface="Arial" charset="0"/>
                <a:ea typeface="ＭＳ Ｐゴシック" charset="0"/>
                <a:cs typeface="ＭＳ Ｐゴシック" charset="0"/>
              </a:rPr>
              <a:t>Different people identical-at-t</a:t>
            </a:r>
          </a:p>
        </p:txBody>
      </p:sp>
      <p:sp>
        <p:nvSpPr>
          <p:cNvPr id="83970" name="Rectangle 3"/>
          <p:cNvSpPr>
            <a:spLocks noGrp="1" noChangeArrowheads="1"/>
          </p:cNvSpPr>
          <p:nvPr>
            <p:ph type="body" idx="1"/>
          </p:nvPr>
        </p:nvSpPr>
        <p:spPr>
          <a:xfrm>
            <a:off x="1752600" y="4876800"/>
            <a:ext cx="4953000" cy="1981200"/>
          </a:xfrm>
        </p:spPr>
        <p:txBody>
          <a:bodyPr/>
          <a:lstStyle/>
          <a:p>
            <a:pPr eaLnBrk="1" hangingPunct="1">
              <a:spcAft>
                <a:spcPts val="1800"/>
              </a:spcAft>
            </a:pPr>
            <a:r>
              <a:rPr lang="en-US">
                <a:latin typeface="Arial" charset="0"/>
                <a:ea typeface="ＭＳ Ｐゴシック" charset="0"/>
                <a:cs typeface="ＭＳ Ｐゴシック" charset="0"/>
              </a:rPr>
              <a:t>There are </a:t>
            </a:r>
            <a:r>
              <a:rPr lang="en-US" i="1">
                <a:latin typeface="Arial" charset="0"/>
                <a:ea typeface="ＭＳ Ｐゴシック" charset="0"/>
                <a:cs typeface="ＭＳ Ｐゴシック" charset="0"/>
              </a:rPr>
              <a:t>two</a:t>
            </a:r>
            <a:r>
              <a:rPr lang="en-US">
                <a:latin typeface="Arial" charset="0"/>
                <a:ea typeface="ＭＳ Ｐゴシック" charset="0"/>
                <a:cs typeface="ＭＳ Ｐゴシック" charset="0"/>
              </a:rPr>
              <a:t> people at all times</a:t>
            </a:r>
          </a:p>
          <a:p>
            <a:pPr eaLnBrk="1" hangingPunct="1">
              <a:spcAft>
                <a:spcPts val="1800"/>
              </a:spcAft>
            </a:pPr>
            <a:r>
              <a:rPr lang="en-US">
                <a:latin typeface="Arial" charset="0"/>
                <a:ea typeface="ＭＳ Ｐゴシック" charset="0"/>
                <a:cs typeface="ＭＳ Ｐゴシック" charset="0"/>
              </a:rPr>
              <a:t>They are identical-at-t</a:t>
            </a:r>
          </a:p>
          <a:p>
            <a:pPr eaLnBrk="1" hangingPunct="1">
              <a:spcAft>
                <a:spcPts val="1800"/>
              </a:spcAft>
            </a:pPr>
            <a:r>
              <a:rPr lang="en-US">
                <a:latin typeface="Arial" charset="0"/>
                <a:ea typeface="ＭＳ Ｐゴシック" charset="0"/>
                <a:cs typeface="ＭＳ Ｐゴシック" charset="0"/>
              </a:rPr>
              <a:t>The name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George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is ambiguous</a:t>
            </a:r>
            <a:endParaRPr lang="en-US">
              <a:latin typeface="Arial" charset="0"/>
              <a:ea typeface="ＭＳ Ｐゴシック" charset="0"/>
              <a:cs typeface="ＭＳ Ｐゴシック" charset="0"/>
            </a:endParaRPr>
          </a:p>
        </p:txBody>
      </p:sp>
      <p:grpSp>
        <p:nvGrpSpPr>
          <p:cNvPr id="83971" name="Group 4"/>
          <p:cNvGrpSpPr>
            <a:grpSpLocks/>
          </p:cNvGrpSpPr>
          <p:nvPr/>
        </p:nvGrpSpPr>
        <p:grpSpPr bwMode="auto">
          <a:xfrm>
            <a:off x="3276600" y="1371600"/>
            <a:ext cx="2187575" cy="2895600"/>
            <a:chOff x="2064" y="624"/>
            <a:chExt cx="1378" cy="1824"/>
          </a:xfrm>
        </p:grpSpPr>
        <p:grpSp>
          <p:nvGrpSpPr>
            <p:cNvPr id="83976" name="Group 5"/>
            <p:cNvGrpSpPr>
              <a:grpSpLocks/>
            </p:cNvGrpSpPr>
            <p:nvPr/>
          </p:nvGrpSpPr>
          <p:grpSpPr bwMode="auto">
            <a:xfrm>
              <a:off x="2736" y="624"/>
              <a:ext cx="338" cy="1824"/>
              <a:chOff x="2784" y="1104"/>
              <a:chExt cx="338" cy="1824"/>
            </a:xfrm>
          </p:grpSpPr>
          <p:sp>
            <p:nvSpPr>
              <p:cNvPr id="83987" name="Line 6"/>
              <p:cNvSpPr>
                <a:spLocks noChangeShapeType="1"/>
              </p:cNvSpPr>
              <p:nvPr/>
            </p:nvSpPr>
            <p:spPr bwMode="auto">
              <a:xfrm flipV="1">
                <a:off x="2784" y="1920"/>
                <a:ext cx="0" cy="1008"/>
              </a:xfrm>
              <a:prstGeom prst="line">
                <a:avLst/>
              </a:prstGeom>
              <a:noFill/>
              <a:ln w="228600">
                <a:pattFill prst="pct20">
                  <a:fgClr>
                    <a:schemeClr val="tx2"/>
                  </a:fgClr>
                  <a:bgClr>
                    <a:schemeClr val="accent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8" name="Line 7"/>
              <p:cNvSpPr>
                <a:spLocks noChangeShapeType="1"/>
              </p:cNvSpPr>
              <p:nvPr/>
            </p:nvSpPr>
            <p:spPr bwMode="auto">
              <a:xfrm rot="2700000" flipV="1">
                <a:off x="3122" y="1104"/>
                <a:ext cx="0" cy="1008"/>
              </a:xfrm>
              <a:prstGeom prst="line">
                <a:avLst/>
              </a:prstGeom>
              <a:noFill/>
              <a:ln w="228600">
                <a:pattFill prst="pct20">
                  <a:fgClr>
                    <a:schemeClr val="tx2"/>
                  </a:fgClr>
                  <a:bgClr>
                    <a:schemeClr val="accent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3977" name="Line 8"/>
            <p:cNvSpPr>
              <a:spLocks noChangeShapeType="1"/>
            </p:cNvSpPr>
            <p:nvPr/>
          </p:nvSpPr>
          <p:spPr bwMode="auto">
            <a:xfrm flipH="1" flipV="1">
              <a:off x="2736" y="1440"/>
              <a:ext cx="0" cy="1008"/>
            </a:xfrm>
            <a:prstGeom prst="line">
              <a:avLst/>
            </a:prstGeom>
            <a:noFill/>
            <a:ln w="228600">
              <a:solidFill>
                <a:srgbClr val="FF0000">
                  <a:alpha val="45882"/>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8" name="Line 9"/>
            <p:cNvSpPr>
              <a:spLocks noChangeShapeType="1"/>
            </p:cNvSpPr>
            <p:nvPr/>
          </p:nvSpPr>
          <p:spPr bwMode="auto">
            <a:xfrm rot="-2700000" flipH="1" flipV="1">
              <a:off x="2400" y="624"/>
              <a:ext cx="0" cy="1008"/>
            </a:xfrm>
            <a:prstGeom prst="line">
              <a:avLst/>
            </a:prstGeom>
            <a:noFill/>
            <a:ln w="228600">
              <a:solidFill>
                <a:srgbClr val="FF0000">
                  <a:alpha val="45882"/>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9" name="Line 10"/>
            <p:cNvSpPr>
              <a:spLocks noChangeShapeType="1"/>
            </p:cNvSpPr>
            <p:nvPr/>
          </p:nvSpPr>
          <p:spPr bwMode="auto">
            <a:xfrm rot="-2571803">
              <a:off x="2312" y="1143"/>
              <a:ext cx="17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0" name="Line 11"/>
            <p:cNvSpPr>
              <a:spLocks noChangeShapeType="1"/>
            </p:cNvSpPr>
            <p:nvPr/>
          </p:nvSpPr>
          <p:spPr bwMode="auto">
            <a:xfrm>
              <a:off x="2643" y="1990"/>
              <a:ext cx="17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1" name="Line 12"/>
            <p:cNvSpPr>
              <a:spLocks noChangeShapeType="1"/>
            </p:cNvSpPr>
            <p:nvPr/>
          </p:nvSpPr>
          <p:spPr bwMode="auto">
            <a:xfrm rot="2571803" flipH="1">
              <a:off x="3015" y="1094"/>
              <a:ext cx="17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2" name="Text Box 13"/>
            <p:cNvSpPr txBox="1">
              <a:spLocks noChangeArrowheads="1"/>
            </p:cNvSpPr>
            <p:nvPr/>
          </p:nvSpPr>
          <p:spPr bwMode="auto">
            <a:xfrm>
              <a:off x="2304" y="1872"/>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S1</a:t>
              </a:r>
              <a:endParaRPr lang="en-US" sz="1400"/>
            </a:p>
          </p:txBody>
        </p:sp>
        <p:sp>
          <p:nvSpPr>
            <p:cNvPr id="83983" name="Text Box 14"/>
            <p:cNvSpPr txBox="1">
              <a:spLocks noChangeArrowheads="1"/>
            </p:cNvSpPr>
            <p:nvPr/>
          </p:nvSpPr>
          <p:spPr bwMode="auto">
            <a:xfrm>
              <a:off x="3120" y="1104"/>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S3</a:t>
              </a:r>
              <a:endParaRPr lang="en-US" sz="1400"/>
            </a:p>
          </p:txBody>
        </p:sp>
        <p:sp>
          <p:nvSpPr>
            <p:cNvPr id="83984" name="Text Box 15"/>
            <p:cNvSpPr txBox="1">
              <a:spLocks noChangeArrowheads="1"/>
            </p:cNvSpPr>
            <p:nvPr/>
          </p:nvSpPr>
          <p:spPr bwMode="auto">
            <a:xfrm>
              <a:off x="2064" y="1152"/>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S2</a:t>
              </a:r>
              <a:endParaRPr lang="en-US" sz="1400"/>
            </a:p>
          </p:txBody>
        </p:sp>
        <p:sp>
          <p:nvSpPr>
            <p:cNvPr id="83985" name="Line 16"/>
            <p:cNvSpPr>
              <a:spLocks noChangeShapeType="1"/>
            </p:cNvSpPr>
            <p:nvPr/>
          </p:nvSpPr>
          <p:spPr bwMode="auto">
            <a:xfrm flipV="1">
              <a:off x="2882" y="1334"/>
              <a:ext cx="353" cy="595"/>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86" name="Line 17"/>
            <p:cNvSpPr>
              <a:spLocks noChangeShapeType="1"/>
            </p:cNvSpPr>
            <p:nvPr/>
          </p:nvSpPr>
          <p:spPr bwMode="auto">
            <a:xfrm flipH="1" flipV="1">
              <a:off x="2208" y="1344"/>
              <a:ext cx="353" cy="595"/>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3972" name="Line 18"/>
          <p:cNvSpPr>
            <a:spLocks noChangeShapeType="1"/>
          </p:cNvSpPr>
          <p:nvPr/>
        </p:nvSpPr>
        <p:spPr bwMode="auto">
          <a:xfrm flipV="1">
            <a:off x="1624013" y="1676400"/>
            <a:ext cx="0" cy="2679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73" name="Text Box 19"/>
          <p:cNvSpPr txBox="1">
            <a:spLocks noChangeArrowheads="1"/>
          </p:cNvSpPr>
          <p:nvPr/>
        </p:nvSpPr>
        <p:spPr bwMode="auto">
          <a:xfrm>
            <a:off x="1371600" y="3505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t</a:t>
            </a:r>
          </a:p>
        </p:txBody>
      </p:sp>
      <p:sp>
        <p:nvSpPr>
          <p:cNvPr id="83974" name="Text Box 20"/>
          <p:cNvSpPr txBox="1">
            <a:spLocks noChangeArrowheads="1"/>
          </p:cNvSpPr>
          <p:nvPr/>
        </p:nvSpPr>
        <p:spPr bwMode="auto">
          <a:xfrm>
            <a:off x="1371600" y="190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t</a:t>
            </a:r>
            <a:r>
              <a:rPr lang="ja-JP" altLang="en-US"/>
              <a:t>’</a:t>
            </a:r>
            <a:endParaRPr lang="en-US"/>
          </a:p>
        </p:txBody>
      </p:sp>
      <p:sp>
        <p:nvSpPr>
          <p:cNvPr id="83975" name="AutoShape 21"/>
          <p:cNvSpPr>
            <a:spLocks noChangeArrowheads="1"/>
          </p:cNvSpPr>
          <p:nvPr/>
        </p:nvSpPr>
        <p:spPr bwMode="auto">
          <a:xfrm>
            <a:off x="4572000" y="3810000"/>
            <a:ext cx="1676400" cy="533400"/>
          </a:xfrm>
          <a:prstGeom prst="leftArrowCallout">
            <a:avLst>
              <a:gd name="adj1" fmla="val 25000"/>
              <a:gd name="adj2" fmla="val 25000"/>
              <a:gd name="adj3" fmla="val 52381"/>
              <a:gd name="adj4" fmla="val 66667"/>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t>Jones</a:t>
            </a:r>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Tensed Identity</a:t>
            </a:r>
          </a:p>
        </p:txBody>
      </p:sp>
      <p:sp>
        <p:nvSpPr>
          <p:cNvPr id="86018"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Is an equivalence relation, i.e. reflexive, symmetric, and transitive</a:t>
            </a:r>
          </a:p>
          <a:p>
            <a:pPr eaLnBrk="1" hangingPunct="1"/>
            <a:r>
              <a:rPr lang="en-US">
                <a:latin typeface="Arial" charset="0"/>
                <a:ea typeface="ＭＳ Ｐゴシック" charset="0"/>
                <a:cs typeface="ＭＳ Ｐゴシック" charset="0"/>
              </a:rPr>
              <a:t>Is an indiscernibility relation for a restricted range of properties, i.e. those individuals have wholly in virtue of the way things are at a given time.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Overcrowding?</a:t>
            </a:r>
          </a:p>
        </p:txBody>
      </p:sp>
      <p:sp>
        <p:nvSpPr>
          <p:cNvPr id="88066" name="Rectangle 3"/>
          <p:cNvSpPr>
            <a:spLocks noGrp="1" noChangeArrowheads="1"/>
          </p:cNvSpPr>
          <p:nvPr>
            <p:ph type="body" idx="1"/>
          </p:nvPr>
        </p:nvSpPr>
        <p:spPr/>
        <p:txBody>
          <a:bodyPr/>
          <a:lstStyle/>
          <a:p>
            <a:pPr eaLnBrk="1" hangingPunct="1">
              <a:spcAft>
                <a:spcPts val="5400"/>
              </a:spcAft>
            </a:pPr>
            <a:r>
              <a:rPr lang="en-US">
                <a:latin typeface="Arial" charset="0"/>
                <a:ea typeface="ＭＳ Ｐゴシック" charset="0"/>
                <a:cs typeface="ＭＳ Ｐゴシック" charset="0"/>
              </a:rPr>
              <a:t>There were two people all along</a:t>
            </a:r>
          </a:p>
          <a:p>
            <a:pPr eaLnBrk="1" hangingPunct="1">
              <a:spcAft>
                <a:spcPts val="5400"/>
              </a:spcAft>
            </a:pPr>
            <a:r>
              <a:rPr lang="en-US">
                <a:latin typeface="Arial" charset="0"/>
                <a:ea typeface="ＭＳ Ｐゴシック" charset="0"/>
                <a:cs typeface="ＭＳ Ｐゴシック" charset="0"/>
              </a:rPr>
              <a:t>But we didn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know that prior to fission</a:t>
            </a:r>
          </a:p>
          <a:p>
            <a:pPr eaLnBrk="1" hangingPunct="1">
              <a:spcAft>
                <a:spcPts val="5400"/>
              </a:spcAft>
            </a:pPr>
            <a:r>
              <a:rPr lang="en-US">
                <a:latin typeface="Arial" charset="0"/>
                <a:ea typeface="ＭＳ Ｐゴシック" charset="0"/>
                <a:cs typeface="ＭＳ Ｐゴシック" charset="0"/>
              </a:rPr>
              <a:t>According to Lewis, this is ok because at any given time we count by tensed-identity and so count one person prior to fission and two afterwards.</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Picky Problems</a:t>
            </a:r>
          </a:p>
        </p:txBody>
      </p:sp>
      <p:sp>
        <p:nvSpPr>
          <p:cNvPr id="90114" name="Rectangle 3"/>
          <p:cNvSpPr>
            <a:spLocks noGrp="1" noChangeArrowheads="1"/>
          </p:cNvSpPr>
          <p:nvPr>
            <p:ph type="body" idx="1"/>
          </p:nvPr>
        </p:nvSpPr>
        <p:spPr>
          <a:xfrm>
            <a:off x="685800" y="1981200"/>
            <a:ext cx="7772400" cy="4419600"/>
          </a:xfrm>
        </p:spPr>
        <p:txBody>
          <a:bodyPr/>
          <a:lstStyle/>
          <a:p>
            <a:pPr eaLnBrk="1" hangingPunct="1">
              <a:spcAft>
                <a:spcPts val="6000"/>
              </a:spcAft>
            </a:pPr>
            <a:r>
              <a:rPr lang="en-US">
                <a:latin typeface="Arial" charset="0"/>
                <a:ea typeface="ＭＳ Ｐゴシック" charset="0"/>
                <a:cs typeface="ＭＳ Ｐゴシック" charset="0"/>
              </a:rPr>
              <a:t>OK if we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just interested in counting--at a time or for all time--tensed-identity does the job.</a:t>
            </a:r>
          </a:p>
          <a:p>
            <a:pPr eaLnBrk="1" hangingPunct="1">
              <a:spcAft>
                <a:spcPts val="6000"/>
              </a:spcAft>
            </a:pPr>
            <a:r>
              <a:rPr lang="en-US">
                <a:latin typeface="Arial" charset="0"/>
                <a:ea typeface="ＭＳ Ｐゴシック" charset="0"/>
                <a:cs typeface="ＭＳ Ｐゴシック" charset="0"/>
              </a:rPr>
              <a:t>But how do we understand, e.g. future tensed claims about people who undergo fission?</a:t>
            </a:r>
          </a:p>
          <a:p>
            <a:pPr eaLnBrk="1" hangingPunct="1">
              <a:spcAft>
                <a:spcPts val="6000"/>
              </a:spcAft>
            </a:pPr>
            <a:r>
              <a:rPr lang="en-US">
                <a:latin typeface="Arial" charset="0"/>
                <a:ea typeface="ＭＳ Ｐゴシック" charset="0"/>
                <a:cs typeface="ＭＳ Ｐゴシック" charset="0"/>
              </a:rPr>
              <a:t>Pre-fission names are ambiguous so we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assign truth value!</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85800" y="0"/>
            <a:ext cx="7772400" cy="762000"/>
          </a:xfrm>
        </p:spPr>
        <p:txBody>
          <a:bodyPr/>
          <a:lstStyle/>
          <a:p>
            <a:pPr eaLnBrk="1" hangingPunct="1"/>
            <a:r>
              <a:rPr lang="en-US" sz="4000">
                <a:latin typeface="Arial" charset="0"/>
                <a:ea typeface="ＭＳ Ｐゴシック" charset="0"/>
                <a:cs typeface="ＭＳ Ｐゴシック" charset="0"/>
              </a:rPr>
              <a:t>What will be true about Jones?</a:t>
            </a:r>
            <a:endParaRPr lang="en-US">
              <a:latin typeface="Arial" charset="0"/>
              <a:ea typeface="ＭＳ Ｐゴシック" charset="0"/>
              <a:cs typeface="ＭＳ Ｐゴシック" charset="0"/>
            </a:endParaRPr>
          </a:p>
        </p:txBody>
      </p:sp>
      <p:sp>
        <p:nvSpPr>
          <p:cNvPr id="92162" name="Rectangle 3"/>
          <p:cNvSpPr>
            <a:spLocks noGrp="1" noChangeArrowheads="1"/>
          </p:cNvSpPr>
          <p:nvPr>
            <p:ph type="body" idx="1"/>
          </p:nvPr>
        </p:nvSpPr>
        <p:spPr>
          <a:xfrm>
            <a:off x="685800" y="4343400"/>
            <a:ext cx="7772400" cy="2286000"/>
          </a:xfrm>
        </p:spPr>
        <p:txBody>
          <a:bodyPr/>
          <a:lstStyle/>
          <a:p>
            <a:pPr lvl="3" eaLnBrk="1" hangingPunct="1"/>
            <a:r>
              <a:rPr lang="en-US">
                <a:latin typeface="Arial" charset="0"/>
                <a:ea typeface="ＭＳ Ｐゴシック" charset="0"/>
              </a:rPr>
              <a:t>Jones will live in Chula Vista</a:t>
            </a:r>
          </a:p>
          <a:p>
            <a:pPr lvl="3" eaLnBrk="1" hangingPunct="1"/>
            <a:r>
              <a:rPr lang="en-US">
                <a:latin typeface="Arial" charset="0"/>
                <a:ea typeface="ＭＳ Ｐゴシック" charset="0"/>
              </a:rPr>
              <a:t>Jones will live in Florence</a:t>
            </a:r>
          </a:p>
          <a:p>
            <a:pPr eaLnBrk="1" hangingPunct="1"/>
            <a:r>
              <a:rPr lang="en-US">
                <a:latin typeface="Arial" charset="0"/>
                <a:ea typeface="ＭＳ Ｐゴシック" charset="0"/>
                <a:cs typeface="ＭＳ Ｐゴシック" charset="0"/>
              </a:rPr>
              <a:t>Both are ambiguous, so neither is strictly either true or false!</a:t>
            </a:r>
          </a:p>
        </p:txBody>
      </p:sp>
      <p:grpSp>
        <p:nvGrpSpPr>
          <p:cNvPr id="92163" name="Group 4"/>
          <p:cNvGrpSpPr>
            <a:grpSpLocks/>
          </p:cNvGrpSpPr>
          <p:nvPr/>
        </p:nvGrpSpPr>
        <p:grpSpPr bwMode="auto">
          <a:xfrm>
            <a:off x="3429000" y="990600"/>
            <a:ext cx="2187575" cy="2895600"/>
            <a:chOff x="2064" y="624"/>
            <a:chExt cx="1378" cy="1824"/>
          </a:xfrm>
        </p:grpSpPr>
        <p:grpSp>
          <p:nvGrpSpPr>
            <p:cNvPr id="92167" name="Group 5"/>
            <p:cNvGrpSpPr>
              <a:grpSpLocks/>
            </p:cNvGrpSpPr>
            <p:nvPr/>
          </p:nvGrpSpPr>
          <p:grpSpPr bwMode="auto">
            <a:xfrm>
              <a:off x="2736" y="624"/>
              <a:ext cx="338" cy="1824"/>
              <a:chOff x="2784" y="1104"/>
              <a:chExt cx="338" cy="1824"/>
            </a:xfrm>
          </p:grpSpPr>
          <p:sp>
            <p:nvSpPr>
              <p:cNvPr id="92178" name="Line 6"/>
              <p:cNvSpPr>
                <a:spLocks noChangeShapeType="1"/>
              </p:cNvSpPr>
              <p:nvPr/>
            </p:nvSpPr>
            <p:spPr bwMode="auto">
              <a:xfrm flipV="1">
                <a:off x="2784" y="1920"/>
                <a:ext cx="0" cy="1008"/>
              </a:xfrm>
              <a:prstGeom prst="line">
                <a:avLst/>
              </a:prstGeom>
              <a:noFill/>
              <a:ln w="228600">
                <a:pattFill prst="pct20">
                  <a:fgClr>
                    <a:schemeClr val="tx2"/>
                  </a:fgClr>
                  <a:bgClr>
                    <a:schemeClr val="accent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9" name="Line 7"/>
              <p:cNvSpPr>
                <a:spLocks noChangeShapeType="1"/>
              </p:cNvSpPr>
              <p:nvPr/>
            </p:nvSpPr>
            <p:spPr bwMode="auto">
              <a:xfrm rot="2700000" flipV="1">
                <a:off x="3122" y="1104"/>
                <a:ext cx="0" cy="1008"/>
              </a:xfrm>
              <a:prstGeom prst="line">
                <a:avLst/>
              </a:prstGeom>
              <a:noFill/>
              <a:ln w="228600">
                <a:pattFill prst="pct20">
                  <a:fgClr>
                    <a:schemeClr val="tx2"/>
                  </a:fgClr>
                  <a:bgClr>
                    <a:schemeClr val="accent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2168" name="Line 8"/>
            <p:cNvSpPr>
              <a:spLocks noChangeShapeType="1"/>
            </p:cNvSpPr>
            <p:nvPr/>
          </p:nvSpPr>
          <p:spPr bwMode="auto">
            <a:xfrm flipH="1" flipV="1">
              <a:off x="2736" y="1440"/>
              <a:ext cx="0" cy="1008"/>
            </a:xfrm>
            <a:prstGeom prst="line">
              <a:avLst/>
            </a:prstGeom>
            <a:noFill/>
            <a:ln w="228600">
              <a:solidFill>
                <a:srgbClr val="FF0000">
                  <a:alpha val="45882"/>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69" name="Line 9"/>
            <p:cNvSpPr>
              <a:spLocks noChangeShapeType="1"/>
            </p:cNvSpPr>
            <p:nvPr/>
          </p:nvSpPr>
          <p:spPr bwMode="auto">
            <a:xfrm rot="-2700000" flipH="1" flipV="1">
              <a:off x="2400" y="624"/>
              <a:ext cx="0" cy="1008"/>
            </a:xfrm>
            <a:prstGeom prst="line">
              <a:avLst/>
            </a:prstGeom>
            <a:noFill/>
            <a:ln w="228600">
              <a:solidFill>
                <a:srgbClr val="FF0000">
                  <a:alpha val="45882"/>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0" name="Line 10"/>
            <p:cNvSpPr>
              <a:spLocks noChangeShapeType="1"/>
            </p:cNvSpPr>
            <p:nvPr/>
          </p:nvSpPr>
          <p:spPr bwMode="auto">
            <a:xfrm rot="-2571803">
              <a:off x="2312" y="1143"/>
              <a:ext cx="17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1" name="Line 11"/>
            <p:cNvSpPr>
              <a:spLocks noChangeShapeType="1"/>
            </p:cNvSpPr>
            <p:nvPr/>
          </p:nvSpPr>
          <p:spPr bwMode="auto">
            <a:xfrm>
              <a:off x="2643" y="1990"/>
              <a:ext cx="17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2" name="Line 12"/>
            <p:cNvSpPr>
              <a:spLocks noChangeShapeType="1"/>
            </p:cNvSpPr>
            <p:nvPr/>
          </p:nvSpPr>
          <p:spPr bwMode="auto">
            <a:xfrm rot="2571803" flipH="1">
              <a:off x="3015" y="1094"/>
              <a:ext cx="17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3" name="Text Box 13"/>
            <p:cNvSpPr txBox="1">
              <a:spLocks noChangeArrowheads="1"/>
            </p:cNvSpPr>
            <p:nvPr/>
          </p:nvSpPr>
          <p:spPr bwMode="auto">
            <a:xfrm>
              <a:off x="2304" y="1872"/>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S1</a:t>
              </a:r>
              <a:endParaRPr lang="en-US" sz="1400"/>
            </a:p>
          </p:txBody>
        </p:sp>
        <p:sp>
          <p:nvSpPr>
            <p:cNvPr id="92174" name="Text Box 14"/>
            <p:cNvSpPr txBox="1">
              <a:spLocks noChangeArrowheads="1"/>
            </p:cNvSpPr>
            <p:nvPr/>
          </p:nvSpPr>
          <p:spPr bwMode="auto">
            <a:xfrm>
              <a:off x="3120" y="1104"/>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S3</a:t>
              </a:r>
              <a:endParaRPr lang="en-US" sz="1400"/>
            </a:p>
          </p:txBody>
        </p:sp>
        <p:sp>
          <p:nvSpPr>
            <p:cNvPr id="92175" name="Text Box 15"/>
            <p:cNvSpPr txBox="1">
              <a:spLocks noChangeArrowheads="1"/>
            </p:cNvSpPr>
            <p:nvPr/>
          </p:nvSpPr>
          <p:spPr bwMode="auto">
            <a:xfrm>
              <a:off x="2064" y="1152"/>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S2</a:t>
              </a:r>
              <a:endParaRPr lang="en-US" sz="1400"/>
            </a:p>
          </p:txBody>
        </p:sp>
        <p:sp>
          <p:nvSpPr>
            <p:cNvPr id="92176" name="Line 16"/>
            <p:cNvSpPr>
              <a:spLocks noChangeShapeType="1"/>
            </p:cNvSpPr>
            <p:nvPr/>
          </p:nvSpPr>
          <p:spPr bwMode="auto">
            <a:xfrm flipV="1">
              <a:off x="2882" y="1334"/>
              <a:ext cx="353" cy="595"/>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7" name="Line 17"/>
            <p:cNvSpPr>
              <a:spLocks noChangeShapeType="1"/>
            </p:cNvSpPr>
            <p:nvPr/>
          </p:nvSpPr>
          <p:spPr bwMode="auto">
            <a:xfrm flipH="1" flipV="1">
              <a:off x="2208" y="1344"/>
              <a:ext cx="353" cy="595"/>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92164" name="AutoShape 18"/>
          <p:cNvSpPr>
            <a:spLocks noChangeArrowheads="1"/>
          </p:cNvSpPr>
          <p:nvPr/>
        </p:nvSpPr>
        <p:spPr bwMode="auto">
          <a:xfrm>
            <a:off x="4724400" y="3429000"/>
            <a:ext cx="1676400" cy="533400"/>
          </a:xfrm>
          <a:prstGeom prst="leftArrowCallout">
            <a:avLst>
              <a:gd name="adj1" fmla="val 25000"/>
              <a:gd name="adj2" fmla="val 25000"/>
              <a:gd name="adj3" fmla="val 52381"/>
              <a:gd name="adj4" fmla="val 66667"/>
            </a:avLst>
          </a:prstGeom>
          <a:solidFill>
            <a:srgbClr val="FFCC66"/>
          </a:solidFill>
          <a:ln w="9525">
            <a:solidFill>
              <a:srgbClr val="FFFFFF"/>
            </a:solidFill>
            <a:miter lim="800000"/>
            <a:headEnd/>
            <a:tailEnd/>
          </a:ln>
        </p:spPr>
        <p:txBody>
          <a:bodyPr wrap="none" anchor="ctr"/>
          <a:lstStyle/>
          <a:p>
            <a:pPr algn="ctr"/>
            <a:r>
              <a:rPr lang="en-US" sz="2000"/>
              <a:t>Jones</a:t>
            </a:r>
            <a:endParaRPr lang="en-US"/>
          </a:p>
        </p:txBody>
      </p:sp>
      <p:sp>
        <p:nvSpPr>
          <p:cNvPr id="92165" name="AutoShape 19"/>
          <p:cNvSpPr>
            <a:spLocks noChangeArrowheads="1"/>
          </p:cNvSpPr>
          <p:nvPr/>
        </p:nvSpPr>
        <p:spPr bwMode="auto">
          <a:xfrm>
            <a:off x="5486400" y="1143000"/>
            <a:ext cx="2438400" cy="914400"/>
          </a:xfrm>
          <a:prstGeom prst="leftArrowCallout">
            <a:avLst>
              <a:gd name="adj1" fmla="val 25000"/>
              <a:gd name="adj2" fmla="val 25000"/>
              <a:gd name="adj3" fmla="val 44444"/>
              <a:gd name="adj4" fmla="val 6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a:t>Brown-Jones cleans out</a:t>
            </a:r>
            <a:br>
              <a:rPr lang="en-US" sz="1200"/>
            </a:br>
            <a:r>
              <a:rPr lang="en-US" sz="1200"/>
              <a:t>the bank account</a:t>
            </a:r>
            <a:br>
              <a:rPr lang="en-US" sz="1200"/>
            </a:br>
            <a:r>
              <a:rPr lang="en-US" sz="1200"/>
              <a:t>and flies to Italy.</a:t>
            </a:r>
          </a:p>
          <a:p>
            <a:pPr algn="ctr"/>
            <a:r>
              <a:rPr lang="en-US" sz="1200"/>
              <a:t>Spends rest of life</a:t>
            </a:r>
          </a:p>
          <a:p>
            <a:pPr algn="ctr"/>
            <a:r>
              <a:rPr lang="en-US" sz="1200"/>
              <a:t>living well in Florence</a:t>
            </a:r>
          </a:p>
        </p:txBody>
      </p:sp>
      <p:sp>
        <p:nvSpPr>
          <p:cNvPr id="92166" name="AutoShape 20"/>
          <p:cNvSpPr>
            <a:spLocks noChangeArrowheads="1"/>
          </p:cNvSpPr>
          <p:nvPr/>
        </p:nvSpPr>
        <p:spPr bwMode="auto">
          <a:xfrm>
            <a:off x="1371600" y="1066800"/>
            <a:ext cx="2057400" cy="838200"/>
          </a:xfrm>
          <a:prstGeom prst="rightArrowCallout">
            <a:avLst>
              <a:gd name="adj1" fmla="val 25000"/>
              <a:gd name="adj2" fmla="val 25000"/>
              <a:gd name="adj3" fmla="val 40909"/>
              <a:gd name="adj4" fmla="val 6666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a:t>Retirement savings</a:t>
            </a:r>
            <a:br>
              <a:rPr lang="en-US" sz="1200"/>
            </a:br>
            <a:r>
              <a:rPr lang="en-US" sz="1200"/>
              <a:t>gone, Smith-Jones</a:t>
            </a:r>
            <a:br>
              <a:rPr lang="en-US" sz="1200"/>
            </a:br>
            <a:r>
              <a:rPr lang="en-US" sz="1200"/>
              <a:t>retires to</a:t>
            </a:r>
            <a:br>
              <a:rPr lang="en-US" sz="1200"/>
            </a:br>
            <a:r>
              <a:rPr lang="en-US" sz="1200"/>
              <a:t>Chula Vista</a:t>
            </a:r>
            <a:endParaRPr lang="en-US" sz="10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Arial" charset="0"/>
                <a:ea typeface="ＭＳ Ｐゴシック" charset="0"/>
                <a:cs typeface="ＭＳ Ｐゴシック" charset="0"/>
              </a:rPr>
              <a:t>Personal Identity</a:t>
            </a:r>
          </a:p>
        </p:txBody>
      </p:sp>
      <p:sp>
        <p:nvSpPr>
          <p:cNvPr id="20482" name="Content Placeholder 2"/>
          <p:cNvSpPr>
            <a:spLocks noGrp="1"/>
          </p:cNvSpPr>
          <p:nvPr>
            <p:ph idx="1"/>
          </p:nvPr>
        </p:nvSpPr>
        <p:spPr>
          <a:xfrm>
            <a:off x="685800" y="990600"/>
            <a:ext cx="7772400" cy="5562600"/>
          </a:xfrm>
        </p:spPr>
        <p:txBody>
          <a:bodyPr/>
          <a:lstStyle/>
          <a:p>
            <a:pPr>
              <a:spcAft>
                <a:spcPts val="3000"/>
              </a:spcAft>
            </a:pPr>
            <a:r>
              <a:rPr lang="en-US">
                <a:latin typeface="Arial" charset="0"/>
                <a:ea typeface="ＭＳ Ｐゴシック" charset="0"/>
                <a:cs typeface="ＭＳ Ｐゴシック" charset="0"/>
              </a:rPr>
              <a:t>Personal identity is identity</a:t>
            </a:r>
          </a:p>
          <a:p>
            <a:pPr>
              <a:spcAft>
                <a:spcPts val="3000"/>
              </a:spcAft>
            </a:pPr>
            <a:r>
              <a:rPr lang="en-US">
                <a:latin typeface="Arial" charset="0"/>
                <a:ea typeface="ＭＳ Ｐゴシック" charset="0"/>
                <a:cs typeface="ＭＳ Ｐゴシック" charset="0"/>
              </a:rPr>
              <a:t>So all these problems arise in a particularly virulent form when we consider the identities of persons</a:t>
            </a:r>
          </a:p>
          <a:p>
            <a:pPr>
              <a:spcAft>
                <a:spcPts val="3000"/>
              </a:spcAft>
            </a:pPr>
            <a:r>
              <a:rPr lang="en-US">
                <a:latin typeface="Arial" charset="0"/>
                <a:ea typeface="ＭＳ Ｐゴシック" charset="0"/>
                <a:cs typeface="ＭＳ Ｐゴシック" charset="0"/>
              </a:rPr>
              <a:t>Parfit will consider</a:t>
            </a:r>
          </a:p>
          <a:p>
            <a:pPr lvl="1">
              <a:spcAft>
                <a:spcPts val="3000"/>
              </a:spcAft>
            </a:pPr>
            <a:r>
              <a:rPr lang="ja-JP" altLang="en-US">
                <a:latin typeface="Arial" charset="0"/>
                <a:ea typeface="ＭＳ Ｐゴシック" charset="0"/>
              </a:rPr>
              <a:t>“</a:t>
            </a:r>
            <a:r>
              <a:rPr lang="en-US" altLang="ja-JP">
                <a:latin typeface="Arial" charset="0"/>
                <a:ea typeface="ＭＳ Ｐゴシック" charset="0"/>
              </a:rPr>
              <a:t>fission</a:t>
            </a:r>
            <a:r>
              <a:rPr lang="ja-JP" altLang="en-US">
                <a:latin typeface="Arial" charset="0"/>
                <a:ea typeface="ＭＳ Ｐゴシック" charset="0"/>
              </a:rPr>
              <a:t>”</a:t>
            </a:r>
            <a:r>
              <a:rPr lang="en-US" altLang="ja-JP">
                <a:latin typeface="Arial" charset="0"/>
                <a:ea typeface="ＭＳ Ｐゴシック" charset="0"/>
              </a:rPr>
              <a:t> and </a:t>
            </a:r>
            <a:r>
              <a:rPr lang="ja-JP" altLang="en-US">
                <a:latin typeface="Arial" charset="0"/>
                <a:ea typeface="ＭＳ Ｐゴシック" charset="0"/>
              </a:rPr>
              <a:t>“</a:t>
            </a:r>
            <a:r>
              <a:rPr lang="en-US" altLang="ja-JP">
                <a:latin typeface="Arial" charset="0"/>
                <a:ea typeface="ＭＳ Ｐゴシック" charset="0"/>
              </a:rPr>
              <a:t>fusion</a:t>
            </a:r>
            <a:r>
              <a:rPr lang="ja-JP" altLang="en-US">
                <a:latin typeface="Arial" charset="0"/>
                <a:ea typeface="ＭＳ Ｐゴシック" charset="0"/>
              </a:rPr>
              <a:t>”</a:t>
            </a:r>
            <a:r>
              <a:rPr lang="en-US" altLang="ja-JP">
                <a:latin typeface="Arial" charset="0"/>
                <a:ea typeface="ＭＳ Ｐゴシック" charset="0"/>
              </a:rPr>
              <a:t> cases in which transitivity is violated</a:t>
            </a:r>
          </a:p>
          <a:p>
            <a:pPr lvl="1">
              <a:spcAft>
                <a:spcPts val="3000"/>
              </a:spcAft>
            </a:pPr>
            <a:r>
              <a:rPr lang="en-US">
                <a:latin typeface="Arial" charset="0"/>
                <a:ea typeface="ＭＳ Ｐゴシック" charset="0"/>
              </a:rPr>
              <a:t>cases in which personal survival seems to me a matter of degree</a:t>
            </a:r>
          </a:p>
          <a:p>
            <a:pPr>
              <a:spcAft>
                <a:spcPts val="3000"/>
              </a:spcAft>
            </a:pPr>
            <a:r>
              <a:rPr lang="en-US">
                <a:latin typeface="Arial" charset="0"/>
                <a:ea typeface="ＭＳ Ｐゴシック" charset="0"/>
                <a:cs typeface="ＭＳ Ｐゴシック" charset="0"/>
              </a:rPr>
              <a:t>We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ll consider the general problem posed by the identities of spatio-temporal objects generally and then the way in which these problems arise in the special case of personal identity</a:t>
            </a:r>
          </a:p>
          <a:p>
            <a:pPr>
              <a:spcAft>
                <a:spcPts val="3000"/>
              </a:spcAft>
            </a:pP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85800" y="0"/>
            <a:ext cx="7772400" cy="762000"/>
          </a:xfrm>
        </p:spPr>
        <p:txBody>
          <a:bodyPr/>
          <a:lstStyle/>
          <a:p>
            <a:pPr eaLnBrk="1" hangingPunct="1"/>
            <a:r>
              <a:rPr lang="en-US">
                <a:latin typeface="Arial" charset="0"/>
                <a:ea typeface="ＭＳ Ｐゴシック" charset="0"/>
                <a:cs typeface="ＭＳ Ｐゴシック" charset="0"/>
              </a:rPr>
              <a:t>Perry: The Lifetime Language</a:t>
            </a:r>
          </a:p>
        </p:txBody>
      </p:sp>
      <p:sp>
        <p:nvSpPr>
          <p:cNvPr id="94210" name="Rectangle 3"/>
          <p:cNvSpPr>
            <a:spLocks noGrp="1" noChangeArrowheads="1"/>
          </p:cNvSpPr>
          <p:nvPr>
            <p:ph type="body" idx="1"/>
          </p:nvPr>
        </p:nvSpPr>
        <p:spPr>
          <a:xfrm>
            <a:off x="457200" y="4038600"/>
            <a:ext cx="8153400" cy="2819400"/>
          </a:xfrm>
        </p:spPr>
        <p:txBody>
          <a:bodyPr/>
          <a:lstStyle/>
          <a:p>
            <a:pPr eaLnBrk="1" hangingPunct="1">
              <a:spcAft>
                <a:spcPts val="1800"/>
              </a:spcAft>
            </a:pPr>
            <a:r>
              <a:rPr lang="en-US">
                <a:latin typeface="Arial" charset="0"/>
                <a:ea typeface="ＭＳ Ｐゴシック" charset="0"/>
                <a:cs typeface="ＭＳ Ｐゴシック" charset="0"/>
              </a:rPr>
              <a:t>Persons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names unambiguously pick out </a:t>
            </a:r>
            <a:r>
              <a:rPr lang="en-US" altLang="ja-JP" i="1">
                <a:latin typeface="Arial" charset="0"/>
                <a:ea typeface="ＭＳ Ｐゴシック" charset="0"/>
                <a:cs typeface="ＭＳ Ｐゴシック" charset="0"/>
              </a:rPr>
              <a:t>lifetimes</a:t>
            </a:r>
            <a:r>
              <a:rPr lang="en-US" altLang="ja-JP">
                <a:latin typeface="Arial" charset="0"/>
                <a:ea typeface="ＭＳ Ｐゴシック" charset="0"/>
                <a:cs typeface="ＭＳ Ｐゴシック" charset="0"/>
              </a:rPr>
              <a:t> traced from stages that occur at different times. </a:t>
            </a:r>
          </a:p>
          <a:p>
            <a:pPr eaLnBrk="1" hangingPunct="1">
              <a:spcAft>
                <a:spcPts val="1800"/>
              </a:spcAft>
            </a:pPr>
            <a:r>
              <a:rPr lang="en-US">
                <a:latin typeface="Arial" charset="0"/>
                <a:ea typeface="ＭＳ Ｐゴシック" charset="0"/>
                <a:cs typeface="ＭＳ Ｐゴシック" charset="0"/>
              </a:rPr>
              <a:t>A </a:t>
            </a:r>
            <a:r>
              <a:rPr lang="en-US" i="1">
                <a:latin typeface="Arial" charset="0"/>
                <a:ea typeface="ＭＳ Ｐゴシック" charset="0"/>
                <a:cs typeface="ＭＳ Ｐゴシック" charset="0"/>
              </a:rPr>
              <a:t>lifetime</a:t>
            </a:r>
            <a:r>
              <a:rPr lang="en-US">
                <a:latin typeface="Arial" charset="0"/>
                <a:ea typeface="ＭＳ Ｐゴシック" charset="0"/>
                <a:cs typeface="ＭＳ Ｐゴシック" charset="0"/>
              </a:rPr>
              <a:t> is the aggregate of stages we get tracing the whole path of the (intransitive!) R-relation from a given stage.</a:t>
            </a:r>
          </a:p>
          <a:p>
            <a:pPr eaLnBrk="1" hangingPunct="1">
              <a:spcAft>
                <a:spcPts val="1800"/>
              </a:spcAft>
            </a:pPr>
            <a:r>
              <a:rPr lang="en-US">
                <a:latin typeface="Arial" charset="0"/>
                <a:ea typeface="ＭＳ Ｐゴシック" charset="0"/>
                <a:cs typeface="ＭＳ Ｐゴシック" charset="0"/>
              </a:rPr>
              <a:t>At times when there is no stage from which we can trace a given lifetime, that lifetime is not </a:t>
            </a:r>
            <a:r>
              <a:rPr lang="en-US" i="1">
                <a:latin typeface="Arial" charset="0"/>
                <a:ea typeface="ＭＳ Ｐゴシック" charset="0"/>
                <a:cs typeface="ＭＳ Ｐゴシック" charset="0"/>
              </a:rPr>
              <a:t>determinable.</a:t>
            </a:r>
            <a:endParaRPr lang="en-US" sz="2400">
              <a:latin typeface="Arial" charset="0"/>
              <a:ea typeface="ＭＳ Ｐゴシック" charset="0"/>
              <a:cs typeface="ＭＳ Ｐゴシック" charset="0"/>
            </a:endParaRPr>
          </a:p>
        </p:txBody>
      </p:sp>
      <p:grpSp>
        <p:nvGrpSpPr>
          <p:cNvPr id="94211" name="Group 5"/>
          <p:cNvGrpSpPr>
            <a:grpSpLocks/>
          </p:cNvGrpSpPr>
          <p:nvPr/>
        </p:nvGrpSpPr>
        <p:grpSpPr bwMode="auto">
          <a:xfrm>
            <a:off x="5257800" y="1066800"/>
            <a:ext cx="536575" cy="2895600"/>
            <a:chOff x="2784" y="1104"/>
            <a:chExt cx="338" cy="1824"/>
          </a:xfrm>
        </p:grpSpPr>
        <p:sp>
          <p:nvSpPr>
            <p:cNvPr id="94226" name="Line 6"/>
            <p:cNvSpPr>
              <a:spLocks noChangeShapeType="1"/>
            </p:cNvSpPr>
            <p:nvPr/>
          </p:nvSpPr>
          <p:spPr bwMode="auto">
            <a:xfrm flipV="1">
              <a:off x="2784" y="1920"/>
              <a:ext cx="0" cy="1008"/>
            </a:xfrm>
            <a:prstGeom prst="line">
              <a:avLst/>
            </a:prstGeom>
            <a:noFill/>
            <a:ln w="2286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7" name="Line 7"/>
            <p:cNvSpPr>
              <a:spLocks noChangeShapeType="1"/>
            </p:cNvSpPr>
            <p:nvPr/>
          </p:nvSpPr>
          <p:spPr bwMode="auto">
            <a:xfrm rot="2700000" flipV="1">
              <a:off x="3122" y="1104"/>
              <a:ext cx="0" cy="1008"/>
            </a:xfrm>
            <a:prstGeom prst="line">
              <a:avLst/>
            </a:prstGeom>
            <a:noFill/>
            <a:ln w="2286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4212" name="Group 21"/>
          <p:cNvGrpSpPr>
            <a:grpSpLocks/>
          </p:cNvGrpSpPr>
          <p:nvPr/>
        </p:nvGrpSpPr>
        <p:grpSpPr bwMode="auto">
          <a:xfrm>
            <a:off x="3048000" y="1066800"/>
            <a:ext cx="533400" cy="2895600"/>
            <a:chOff x="1968" y="912"/>
            <a:chExt cx="336" cy="1824"/>
          </a:xfrm>
        </p:grpSpPr>
        <p:sp>
          <p:nvSpPr>
            <p:cNvPr id="94224" name="Line 8"/>
            <p:cNvSpPr>
              <a:spLocks noChangeShapeType="1"/>
            </p:cNvSpPr>
            <p:nvPr/>
          </p:nvSpPr>
          <p:spPr bwMode="auto">
            <a:xfrm flipH="1" flipV="1">
              <a:off x="2304" y="1728"/>
              <a:ext cx="0" cy="1008"/>
            </a:xfrm>
            <a:prstGeom prst="line">
              <a:avLst/>
            </a:prstGeom>
            <a:noFill/>
            <a:ln w="228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5" name="Line 9"/>
            <p:cNvSpPr>
              <a:spLocks noChangeShapeType="1"/>
            </p:cNvSpPr>
            <p:nvPr/>
          </p:nvSpPr>
          <p:spPr bwMode="auto">
            <a:xfrm rot="-2700000" flipH="1" flipV="1">
              <a:off x="1968" y="912"/>
              <a:ext cx="0" cy="1008"/>
            </a:xfrm>
            <a:prstGeom prst="line">
              <a:avLst/>
            </a:prstGeom>
            <a:noFill/>
            <a:ln w="228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4213" name="AutoShape 18"/>
          <p:cNvSpPr>
            <a:spLocks noChangeArrowheads="1"/>
          </p:cNvSpPr>
          <p:nvPr/>
        </p:nvSpPr>
        <p:spPr bwMode="auto">
          <a:xfrm>
            <a:off x="5562600" y="3276600"/>
            <a:ext cx="1676400" cy="533400"/>
          </a:xfrm>
          <a:prstGeom prst="leftArrowCallout">
            <a:avLst>
              <a:gd name="adj1" fmla="val 25000"/>
              <a:gd name="adj2" fmla="val 25000"/>
              <a:gd name="adj3" fmla="val 52381"/>
              <a:gd name="adj4" fmla="val 66667"/>
            </a:avLst>
          </a:prstGeom>
          <a:solidFill>
            <a:srgbClr val="FFCC66"/>
          </a:solidFill>
          <a:ln w="9525">
            <a:solidFill>
              <a:srgbClr val="FFFFFF"/>
            </a:solidFill>
            <a:miter lim="800000"/>
            <a:headEnd/>
            <a:tailEnd/>
          </a:ln>
        </p:spPr>
        <p:txBody>
          <a:bodyPr wrap="none" anchor="ctr"/>
          <a:lstStyle/>
          <a:p>
            <a:pPr algn="ctr"/>
            <a:r>
              <a:rPr lang="en-US" sz="2000"/>
              <a:t>Jones</a:t>
            </a:r>
            <a:endParaRPr lang="en-US"/>
          </a:p>
        </p:txBody>
      </p:sp>
      <p:sp>
        <p:nvSpPr>
          <p:cNvPr id="94214" name="AutoShape 19"/>
          <p:cNvSpPr>
            <a:spLocks noChangeArrowheads="1"/>
          </p:cNvSpPr>
          <p:nvPr/>
        </p:nvSpPr>
        <p:spPr bwMode="auto">
          <a:xfrm>
            <a:off x="6324600" y="1143000"/>
            <a:ext cx="2438400" cy="914400"/>
          </a:xfrm>
          <a:prstGeom prst="leftArrowCallout">
            <a:avLst>
              <a:gd name="adj1" fmla="val 25000"/>
              <a:gd name="adj2" fmla="val 25000"/>
              <a:gd name="adj3" fmla="val 44444"/>
              <a:gd name="adj4" fmla="val 66667"/>
            </a:avLst>
          </a:prstGeom>
          <a:solidFill>
            <a:schemeClr val="accent1"/>
          </a:solidFill>
          <a:ln w="9525">
            <a:solidFill>
              <a:srgbClr val="FFFFFF"/>
            </a:solidFill>
            <a:miter lim="800000"/>
            <a:headEnd/>
            <a:tailEnd/>
          </a:ln>
        </p:spPr>
        <p:txBody>
          <a:bodyPr wrap="none" anchor="ctr"/>
          <a:lstStyle/>
          <a:p>
            <a:pPr algn="ctr"/>
            <a:r>
              <a:rPr lang="en-US" sz="1200"/>
              <a:t>Cleans out the bank</a:t>
            </a:r>
          </a:p>
          <a:p>
            <a:pPr algn="ctr"/>
            <a:r>
              <a:rPr lang="en-US" sz="1200"/>
              <a:t>account, flies to Italy.</a:t>
            </a:r>
          </a:p>
          <a:p>
            <a:pPr algn="ctr"/>
            <a:r>
              <a:rPr lang="en-US" sz="1200"/>
              <a:t>Spends rest of life</a:t>
            </a:r>
          </a:p>
          <a:p>
            <a:pPr algn="ctr"/>
            <a:r>
              <a:rPr lang="en-US" sz="1200"/>
              <a:t>living well in Florence</a:t>
            </a:r>
          </a:p>
        </p:txBody>
      </p:sp>
      <p:sp>
        <p:nvSpPr>
          <p:cNvPr id="94215" name="AutoShape 20"/>
          <p:cNvSpPr>
            <a:spLocks noChangeArrowheads="1"/>
          </p:cNvSpPr>
          <p:nvPr/>
        </p:nvSpPr>
        <p:spPr bwMode="auto">
          <a:xfrm>
            <a:off x="381000" y="1143000"/>
            <a:ext cx="2057400" cy="838200"/>
          </a:xfrm>
          <a:prstGeom prst="rightArrowCallout">
            <a:avLst>
              <a:gd name="adj1" fmla="val 25000"/>
              <a:gd name="adj2" fmla="val 25000"/>
              <a:gd name="adj3" fmla="val 40909"/>
              <a:gd name="adj4" fmla="val 66667"/>
            </a:avLst>
          </a:prstGeom>
          <a:solidFill>
            <a:srgbClr val="FF0000"/>
          </a:solidFill>
          <a:ln w="9525">
            <a:solidFill>
              <a:srgbClr val="FFFFFF"/>
            </a:solidFill>
            <a:miter lim="800000"/>
            <a:headEnd/>
            <a:tailEnd/>
          </a:ln>
        </p:spPr>
        <p:txBody>
          <a:bodyPr wrap="none" anchor="ctr"/>
          <a:lstStyle/>
          <a:p>
            <a:pPr algn="ctr"/>
            <a:r>
              <a:rPr lang="en-US" sz="1200"/>
              <a:t>Retirement savings</a:t>
            </a:r>
            <a:br>
              <a:rPr lang="en-US" sz="1200"/>
            </a:br>
            <a:r>
              <a:rPr lang="en-US" sz="1200"/>
              <a:t>gone, retires to</a:t>
            </a:r>
            <a:br>
              <a:rPr lang="en-US" sz="1200"/>
            </a:br>
            <a:r>
              <a:rPr lang="en-US" sz="1200"/>
              <a:t>Chula Vista</a:t>
            </a:r>
            <a:endParaRPr lang="en-US" sz="1000"/>
          </a:p>
        </p:txBody>
      </p:sp>
      <p:grpSp>
        <p:nvGrpSpPr>
          <p:cNvPr id="94216" name="Group 28"/>
          <p:cNvGrpSpPr>
            <a:grpSpLocks/>
          </p:cNvGrpSpPr>
          <p:nvPr/>
        </p:nvGrpSpPr>
        <p:grpSpPr bwMode="auto">
          <a:xfrm>
            <a:off x="3886200" y="1066800"/>
            <a:ext cx="1143000" cy="2895600"/>
            <a:chOff x="2544" y="912"/>
            <a:chExt cx="720" cy="1824"/>
          </a:xfrm>
        </p:grpSpPr>
        <p:grpSp>
          <p:nvGrpSpPr>
            <p:cNvPr id="94218" name="Group 22"/>
            <p:cNvGrpSpPr>
              <a:grpSpLocks/>
            </p:cNvGrpSpPr>
            <p:nvPr/>
          </p:nvGrpSpPr>
          <p:grpSpPr bwMode="auto">
            <a:xfrm>
              <a:off x="2544" y="912"/>
              <a:ext cx="336" cy="1824"/>
              <a:chOff x="1968" y="912"/>
              <a:chExt cx="336" cy="1824"/>
            </a:xfrm>
          </p:grpSpPr>
          <p:sp>
            <p:nvSpPr>
              <p:cNvPr id="94222" name="Line 23"/>
              <p:cNvSpPr>
                <a:spLocks noChangeShapeType="1"/>
              </p:cNvSpPr>
              <p:nvPr/>
            </p:nvSpPr>
            <p:spPr bwMode="auto">
              <a:xfrm flipH="1" flipV="1">
                <a:off x="2304" y="1728"/>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3" name="Line 24"/>
              <p:cNvSpPr>
                <a:spLocks noChangeShapeType="1"/>
              </p:cNvSpPr>
              <p:nvPr/>
            </p:nvSpPr>
            <p:spPr bwMode="auto">
              <a:xfrm rot="-2700000" flipH="1" flipV="1">
                <a:off x="1968" y="912"/>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4219" name="Group 25"/>
            <p:cNvGrpSpPr>
              <a:grpSpLocks/>
            </p:cNvGrpSpPr>
            <p:nvPr/>
          </p:nvGrpSpPr>
          <p:grpSpPr bwMode="auto">
            <a:xfrm flipH="1">
              <a:off x="2928" y="912"/>
              <a:ext cx="336" cy="1824"/>
              <a:chOff x="1968" y="912"/>
              <a:chExt cx="336" cy="1824"/>
            </a:xfrm>
          </p:grpSpPr>
          <p:sp>
            <p:nvSpPr>
              <p:cNvPr id="94220" name="Line 26"/>
              <p:cNvSpPr>
                <a:spLocks noChangeShapeType="1"/>
              </p:cNvSpPr>
              <p:nvPr/>
            </p:nvSpPr>
            <p:spPr bwMode="auto">
              <a:xfrm flipH="1" flipV="1">
                <a:off x="2304" y="1728"/>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1" name="Line 27"/>
              <p:cNvSpPr>
                <a:spLocks noChangeShapeType="1"/>
              </p:cNvSpPr>
              <p:nvPr/>
            </p:nvSpPr>
            <p:spPr bwMode="auto">
              <a:xfrm rot="-2700000" flipH="1" flipV="1">
                <a:off x="1968" y="912"/>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pic>
        <p:nvPicPr>
          <p:cNvPr id="94217" name="Picture 29"/>
          <p:cNvPicPr>
            <a:picLocks noChangeAspect="1" noChangeArrowheads="1"/>
          </p:cNvPicPr>
          <p:nvPr/>
        </p:nvPicPr>
        <p:blipFill>
          <a:blip r:embed="rId3">
            <a:extLst>
              <a:ext uri="{28A0092B-C50C-407E-A947-70E740481C1C}">
                <a14:useLocalDpi xmlns:a14="http://schemas.microsoft.com/office/drawing/2010/main" val="0"/>
              </a:ext>
            </a:extLst>
          </a:blip>
          <a:srcRect l="38025" t="6866" r="31975" b="49933"/>
          <a:stretch>
            <a:fillRect/>
          </a:stretch>
        </p:blipFill>
        <p:spPr bwMode="auto">
          <a:xfrm flipH="1">
            <a:off x="1219200" y="2362200"/>
            <a:ext cx="1482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685800"/>
          </a:xfrm>
        </p:spPr>
        <p:txBody>
          <a:bodyPr/>
          <a:lstStyle/>
          <a:p>
            <a:pPr eaLnBrk="1" hangingPunct="1"/>
            <a:r>
              <a:rPr lang="en-US">
                <a:latin typeface="Arial" charset="0"/>
                <a:ea typeface="ＭＳ Ｐゴシック" charset="0"/>
                <a:cs typeface="ＭＳ Ｐゴシック" charset="0"/>
              </a:rPr>
              <a:t>The Lifetime Language</a:t>
            </a:r>
          </a:p>
        </p:txBody>
      </p:sp>
      <p:sp>
        <p:nvSpPr>
          <p:cNvPr id="96258" name="Rectangle 3"/>
          <p:cNvSpPr>
            <a:spLocks noGrp="1" noChangeArrowheads="1"/>
          </p:cNvSpPr>
          <p:nvPr>
            <p:ph type="body" idx="1"/>
          </p:nvPr>
        </p:nvSpPr>
        <p:spPr>
          <a:xfrm>
            <a:off x="685800" y="4191000"/>
            <a:ext cx="7772400" cy="2438400"/>
          </a:xfrm>
        </p:spPr>
        <p:txBody>
          <a:bodyPr/>
          <a:lstStyle/>
          <a:p>
            <a:pPr eaLnBrk="1" hangingPunct="1">
              <a:lnSpc>
                <a:spcPct val="90000"/>
              </a:lnSpc>
              <a:spcAft>
                <a:spcPts val="1800"/>
              </a:spcAft>
            </a:pPr>
            <a:r>
              <a:rPr lang="en-US">
                <a:latin typeface="Arial" charset="0"/>
                <a:ea typeface="ＭＳ Ｐゴシック" charset="0"/>
                <a:cs typeface="ＭＳ Ｐゴシック" charset="0"/>
              </a:rPr>
              <a:t>At times when an individual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lifetime is not determinable, his name fails to refer</a:t>
            </a:r>
          </a:p>
          <a:p>
            <a:pPr eaLnBrk="1" hangingPunct="1">
              <a:lnSpc>
                <a:spcPct val="90000"/>
              </a:lnSpc>
              <a:spcAft>
                <a:spcPts val="1800"/>
              </a:spcAft>
            </a:pPr>
            <a:r>
              <a:rPr lang="en-US">
                <a:latin typeface="Arial" charset="0"/>
                <a:ea typeface="ＭＳ Ｐゴシック" charset="0"/>
                <a:cs typeface="ＭＳ Ｐゴシック" charset="0"/>
              </a:rPr>
              <a:t>Before fission,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Jones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refers to Purple (Red and Blue are not determinable so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Smith-Jones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and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Brown-Jones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fail to refer)</a:t>
            </a:r>
          </a:p>
          <a:p>
            <a:pPr eaLnBrk="1" hangingPunct="1">
              <a:lnSpc>
                <a:spcPct val="90000"/>
              </a:lnSpc>
              <a:spcAft>
                <a:spcPts val="1800"/>
              </a:spcAft>
            </a:pPr>
            <a:r>
              <a:rPr lang="en-US">
                <a:latin typeface="Arial" charset="0"/>
                <a:ea typeface="ＭＳ Ｐゴシック" charset="0"/>
                <a:cs typeface="ＭＳ Ｐゴシック" charset="0"/>
              </a:rPr>
              <a:t>After fission,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Smith-Jones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and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Brown-Jones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refer to Red and Blue respectively;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Jones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fails to refer.</a:t>
            </a:r>
            <a:endParaRPr lang="en-US">
              <a:latin typeface="Arial" charset="0"/>
              <a:ea typeface="ＭＳ Ｐゴシック" charset="0"/>
              <a:cs typeface="ＭＳ Ｐゴシック" charset="0"/>
            </a:endParaRPr>
          </a:p>
        </p:txBody>
      </p:sp>
      <p:grpSp>
        <p:nvGrpSpPr>
          <p:cNvPr id="96259" name="Group 4"/>
          <p:cNvGrpSpPr>
            <a:grpSpLocks/>
          </p:cNvGrpSpPr>
          <p:nvPr/>
        </p:nvGrpSpPr>
        <p:grpSpPr bwMode="auto">
          <a:xfrm>
            <a:off x="5257800" y="1066800"/>
            <a:ext cx="536575" cy="2895600"/>
            <a:chOff x="2784" y="1104"/>
            <a:chExt cx="338" cy="1824"/>
          </a:xfrm>
        </p:grpSpPr>
        <p:sp>
          <p:nvSpPr>
            <p:cNvPr id="96273" name="Line 5"/>
            <p:cNvSpPr>
              <a:spLocks noChangeShapeType="1"/>
            </p:cNvSpPr>
            <p:nvPr/>
          </p:nvSpPr>
          <p:spPr bwMode="auto">
            <a:xfrm flipV="1">
              <a:off x="2784" y="1920"/>
              <a:ext cx="0" cy="1008"/>
            </a:xfrm>
            <a:prstGeom prst="line">
              <a:avLst/>
            </a:prstGeom>
            <a:noFill/>
            <a:ln w="2286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4" name="Line 6"/>
            <p:cNvSpPr>
              <a:spLocks noChangeShapeType="1"/>
            </p:cNvSpPr>
            <p:nvPr/>
          </p:nvSpPr>
          <p:spPr bwMode="auto">
            <a:xfrm rot="2700000" flipV="1">
              <a:off x="3122" y="1104"/>
              <a:ext cx="0" cy="1008"/>
            </a:xfrm>
            <a:prstGeom prst="line">
              <a:avLst/>
            </a:prstGeom>
            <a:noFill/>
            <a:ln w="2286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6260" name="Group 7"/>
          <p:cNvGrpSpPr>
            <a:grpSpLocks/>
          </p:cNvGrpSpPr>
          <p:nvPr/>
        </p:nvGrpSpPr>
        <p:grpSpPr bwMode="auto">
          <a:xfrm>
            <a:off x="3048000" y="1066800"/>
            <a:ext cx="533400" cy="2895600"/>
            <a:chOff x="1968" y="912"/>
            <a:chExt cx="336" cy="1824"/>
          </a:xfrm>
        </p:grpSpPr>
        <p:sp>
          <p:nvSpPr>
            <p:cNvPr id="96271" name="Line 8"/>
            <p:cNvSpPr>
              <a:spLocks noChangeShapeType="1"/>
            </p:cNvSpPr>
            <p:nvPr/>
          </p:nvSpPr>
          <p:spPr bwMode="auto">
            <a:xfrm flipH="1" flipV="1">
              <a:off x="2304" y="1728"/>
              <a:ext cx="0" cy="1008"/>
            </a:xfrm>
            <a:prstGeom prst="line">
              <a:avLst/>
            </a:prstGeom>
            <a:noFill/>
            <a:ln w="228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2" name="Line 9"/>
            <p:cNvSpPr>
              <a:spLocks noChangeShapeType="1"/>
            </p:cNvSpPr>
            <p:nvPr/>
          </p:nvSpPr>
          <p:spPr bwMode="auto">
            <a:xfrm rot="-2700000" flipH="1" flipV="1">
              <a:off x="1968" y="912"/>
              <a:ext cx="0" cy="1008"/>
            </a:xfrm>
            <a:prstGeom prst="line">
              <a:avLst/>
            </a:prstGeom>
            <a:noFill/>
            <a:ln w="228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6261" name="AutoShape 10"/>
          <p:cNvSpPr>
            <a:spLocks noChangeArrowheads="1"/>
          </p:cNvSpPr>
          <p:nvPr/>
        </p:nvSpPr>
        <p:spPr bwMode="auto">
          <a:xfrm>
            <a:off x="6629400" y="3429000"/>
            <a:ext cx="1676400" cy="533400"/>
          </a:xfrm>
          <a:prstGeom prst="leftArrowCallout">
            <a:avLst>
              <a:gd name="adj1" fmla="val 25000"/>
              <a:gd name="adj2" fmla="val 25000"/>
              <a:gd name="adj3" fmla="val 52381"/>
              <a:gd name="adj4" fmla="val 66667"/>
            </a:avLst>
          </a:prstGeom>
          <a:solidFill>
            <a:srgbClr val="FFCC66"/>
          </a:solidFill>
          <a:ln w="9525">
            <a:solidFill>
              <a:srgbClr val="FFFFFF"/>
            </a:solidFill>
            <a:miter lim="800000"/>
            <a:headEnd/>
            <a:tailEnd/>
          </a:ln>
        </p:spPr>
        <p:txBody>
          <a:bodyPr wrap="none" anchor="ctr"/>
          <a:lstStyle/>
          <a:p>
            <a:pPr algn="ctr"/>
            <a:r>
              <a:rPr lang="en-US" sz="2000"/>
              <a:t>Jones</a:t>
            </a:r>
            <a:endParaRPr lang="en-US"/>
          </a:p>
        </p:txBody>
      </p:sp>
      <p:sp>
        <p:nvSpPr>
          <p:cNvPr id="96262" name="AutoShape 11"/>
          <p:cNvSpPr>
            <a:spLocks noChangeArrowheads="1"/>
          </p:cNvSpPr>
          <p:nvPr/>
        </p:nvSpPr>
        <p:spPr bwMode="auto">
          <a:xfrm>
            <a:off x="6324600" y="1143000"/>
            <a:ext cx="2438400" cy="914400"/>
          </a:xfrm>
          <a:prstGeom prst="leftArrowCallout">
            <a:avLst>
              <a:gd name="adj1" fmla="val 25000"/>
              <a:gd name="adj2" fmla="val 25000"/>
              <a:gd name="adj3" fmla="val 44444"/>
              <a:gd name="adj4" fmla="val 66667"/>
            </a:avLst>
          </a:prstGeom>
          <a:solidFill>
            <a:schemeClr val="accent1"/>
          </a:solidFill>
          <a:ln w="9525">
            <a:solidFill>
              <a:srgbClr val="FFFFFF"/>
            </a:solidFill>
            <a:miter lim="800000"/>
            <a:headEnd/>
            <a:tailEnd/>
          </a:ln>
        </p:spPr>
        <p:txBody>
          <a:bodyPr wrap="none" anchor="ctr"/>
          <a:lstStyle/>
          <a:p>
            <a:pPr algn="ctr"/>
            <a:r>
              <a:rPr lang="en-US" sz="1200"/>
              <a:t>Cleans out the bank</a:t>
            </a:r>
          </a:p>
          <a:p>
            <a:pPr algn="ctr"/>
            <a:r>
              <a:rPr lang="en-US" sz="1200"/>
              <a:t>account, flies to Italy.</a:t>
            </a:r>
          </a:p>
          <a:p>
            <a:pPr algn="ctr"/>
            <a:r>
              <a:rPr lang="en-US" sz="1200"/>
              <a:t>Spends rest of life</a:t>
            </a:r>
          </a:p>
          <a:p>
            <a:pPr algn="ctr"/>
            <a:r>
              <a:rPr lang="en-US" sz="1200"/>
              <a:t>living well in Florence</a:t>
            </a:r>
          </a:p>
        </p:txBody>
      </p:sp>
      <p:sp>
        <p:nvSpPr>
          <p:cNvPr id="96263" name="AutoShape 12"/>
          <p:cNvSpPr>
            <a:spLocks noChangeArrowheads="1"/>
          </p:cNvSpPr>
          <p:nvPr/>
        </p:nvSpPr>
        <p:spPr bwMode="auto">
          <a:xfrm>
            <a:off x="457200" y="1219200"/>
            <a:ext cx="2057400" cy="685800"/>
          </a:xfrm>
          <a:prstGeom prst="rightArrowCallout">
            <a:avLst>
              <a:gd name="adj1" fmla="val 25000"/>
              <a:gd name="adj2" fmla="val 25000"/>
              <a:gd name="adj3" fmla="val 50000"/>
              <a:gd name="adj4" fmla="val 66667"/>
            </a:avLst>
          </a:prstGeom>
          <a:solidFill>
            <a:srgbClr val="FF0000"/>
          </a:solidFill>
          <a:ln w="9525">
            <a:solidFill>
              <a:srgbClr val="FFFFFF"/>
            </a:solidFill>
            <a:miter lim="800000"/>
            <a:headEnd/>
            <a:tailEnd/>
          </a:ln>
        </p:spPr>
        <p:txBody>
          <a:bodyPr wrap="none" anchor="ctr"/>
          <a:lstStyle/>
          <a:p>
            <a:pPr algn="ctr"/>
            <a:r>
              <a:rPr lang="en-US" sz="1200"/>
              <a:t>Retirement savings</a:t>
            </a:r>
            <a:br>
              <a:rPr lang="en-US" sz="1200"/>
            </a:br>
            <a:r>
              <a:rPr lang="en-US" sz="1200"/>
              <a:t>gone, retires to</a:t>
            </a:r>
            <a:br>
              <a:rPr lang="en-US" sz="1200"/>
            </a:br>
            <a:r>
              <a:rPr lang="en-US" sz="1200"/>
              <a:t>Chula Vista</a:t>
            </a:r>
            <a:endParaRPr lang="en-US" sz="1000"/>
          </a:p>
        </p:txBody>
      </p:sp>
      <p:grpSp>
        <p:nvGrpSpPr>
          <p:cNvPr id="96264" name="Group 13"/>
          <p:cNvGrpSpPr>
            <a:grpSpLocks/>
          </p:cNvGrpSpPr>
          <p:nvPr/>
        </p:nvGrpSpPr>
        <p:grpSpPr bwMode="auto">
          <a:xfrm>
            <a:off x="3886200" y="1066800"/>
            <a:ext cx="1143000" cy="2895600"/>
            <a:chOff x="2544" y="912"/>
            <a:chExt cx="720" cy="1824"/>
          </a:xfrm>
        </p:grpSpPr>
        <p:grpSp>
          <p:nvGrpSpPr>
            <p:cNvPr id="96265" name="Group 14"/>
            <p:cNvGrpSpPr>
              <a:grpSpLocks/>
            </p:cNvGrpSpPr>
            <p:nvPr/>
          </p:nvGrpSpPr>
          <p:grpSpPr bwMode="auto">
            <a:xfrm>
              <a:off x="2544" y="912"/>
              <a:ext cx="336" cy="1824"/>
              <a:chOff x="1968" y="912"/>
              <a:chExt cx="336" cy="1824"/>
            </a:xfrm>
          </p:grpSpPr>
          <p:sp>
            <p:nvSpPr>
              <p:cNvPr id="96269" name="Line 15"/>
              <p:cNvSpPr>
                <a:spLocks noChangeShapeType="1"/>
              </p:cNvSpPr>
              <p:nvPr/>
            </p:nvSpPr>
            <p:spPr bwMode="auto">
              <a:xfrm flipH="1" flipV="1">
                <a:off x="2304" y="1728"/>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0" name="Line 16"/>
              <p:cNvSpPr>
                <a:spLocks noChangeShapeType="1"/>
              </p:cNvSpPr>
              <p:nvPr/>
            </p:nvSpPr>
            <p:spPr bwMode="auto">
              <a:xfrm rot="-2700000" flipH="1" flipV="1">
                <a:off x="1968" y="912"/>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6266" name="Group 17"/>
            <p:cNvGrpSpPr>
              <a:grpSpLocks/>
            </p:cNvGrpSpPr>
            <p:nvPr/>
          </p:nvGrpSpPr>
          <p:grpSpPr bwMode="auto">
            <a:xfrm flipH="1">
              <a:off x="2928" y="912"/>
              <a:ext cx="336" cy="1824"/>
              <a:chOff x="1968" y="912"/>
              <a:chExt cx="336" cy="1824"/>
            </a:xfrm>
          </p:grpSpPr>
          <p:sp>
            <p:nvSpPr>
              <p:cNvPr id="96267" name="Line 18"/>
              <p:cNvSpPr>
                <a:spLocks noChangeShapeType="1"/>
              </p:cNvSpPr>
              <p:nvPr/>
            </p:nvSpPr>
            <p:spPr bwMode="auto">
              <a:xfrm flipH="1" flipV="1">
                <a:off x="2304" y="1728"/>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68" name="Line 19"/>
              <p:cNvSpPr>
                <a:spLocks noChangeShapeType="1"/>
              </p:cNvSpPr>
              <p:nvPr/>
            </p:nvSpPr>
            <p:spPr bwMode="auto">
              <a:xfrm rot="-2700000" flipH="1" flipV="1">
                <a:off x="1968" y="912"/>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85800" y="0"/>
            <a:ext cx="7772400" cy="1143000"/>
          </a:xfrm>
        </p:spPr>
        <p:txBody>
          <a:bodyPr/>
          <a:lstStyle/>
          <a:p>
            <a:pPr eaLnBrk="1" hangingPunct="1"/>
            <a:r>
              <a:rPr lang="en-US">
                <a:latin typeface="Arial" charset="0"/>
                <a:ea typeface="ＭＳ Ｐゴシック" charset="0"/>
                <a:cs typeface="ＭＳ Ｐゴシック" charset="0"/>
              </a:rPr>
              <a:t>The Lifetime Language</a:t>
            </a:r>
          </a:p>
        </p:txBody>
      </p:sp>
      <p:sp>
        <p:nvSpPr>
          <p:cNvPr id="98306" name="Rectangle 3"/>
          <p:cNvSpPr>
            <a:spLocks noGrp="1" noChangeArrowheads="1"/>
          </p:cNvSpPr>
          <p:nvPr>
            <p:ph type="body" idx="1"/>
          </p:nvPr>
        </p:nvSpPr>
        <p:spPr>
          <a:xfrm>
            <a:off x="1295400" y="4191000"/>
            <a:ext cx="7162800" cy="2438400"/>
          </a:xfrm>
        </p:spPr>
        <p:txBody>
          <a:bodyPr/>
          <a:lstStyle/>
          <a:p>
            <a:pPr eaLnBrk="1" hangingPunct="1">
              <a:lnSpc>
                <a:spcPct val="90000"/>
              </a:lnSpc>
              <a:spcAft>
                <a:spcPts val="1200"/>
              </a:spcAft>
              <a:buFontTx/>
              <a:buNone/>
            </a:pPr>
            <a:r>
              <a:rPr lang="en-US">
                <a:latin typeface="Arial" charset="0"/>
                <a:ea typeface="ＭＳ Ｐゴシック" charset="0"/>
                <a:cs typeface="ＭＳ Ｐゴシック" charset="0"/>
              </a:rPr>
              <a:t>The following are unambiguous and true:</a:t>
            </a:r>
          </a:p>
          <a:p>
            <a:pPr eaLnBrk="1" hangingPunct="1">
              <a:lnSpc>
                <a:spcPct val="90000"/>
              </a:lnSpc>
              <a:spcAft>
                <a:spcPts val="1200"/>
              </a:spcAft>
            </a:pPr>
            <a:r>
              <a:rPr lang="en-US">
                <a:latin typeface="Arial" charset="0"/>
                <a:ea typeface="ＭＳ Ｐゴシック" charset="0"/>
                <a:cs typeface="ＭＳ Ｐゴシック" charset="0"/>
              </a:rPr>
              <a:t>[Before fission] Jones will live in Chula Vista.</a:t>
            </a:r>
          </a:p>
          <a:p>
            <a:pPr eaLnBrk="1" hangingPunct="1">
              <a:lnSpc>
                <a:spcPct val="90000"/>
              </a:lnSpc>
              <a:spcAft>
                <a:spcPts val="1200"/>
              </a:spcAft>
            </a:pPr>
            <a:r>
              <a:rPr lang="en-US">
                <a:latin typeface="Arial" charset="0"/>
                <a:ea typeface="ＭＳ Ｐゴシック" charset="0"/>
                <a:cs typeface="ＭＳ Ｐゴシック" charset="0"/>
              </a:rPr>
              <a:t>[Before fission] Jones will live in Florence.</a:t>
            </a:r>
          </a:p>
          <a:p>
            <a:pPr eaLnBrk="1" hangingPunct="1">
              <a:lnSpc>
                <a:spcPct val="90000"/>
              </a:lnSpc>
              <a:spcAft>
                <a:spcPts val="1200"/>
              </a:spcAft>
            </a:pPr>
            <a:r>
              <a:rPr lang="en-US">
                <a:latin typeface="Arial" charset="0"/>
                <a:ea typeface="ＭＳ Ｐゴシック" charset="0"/>
                <a:cs typeface="ＭＳ Ｐゴシック" charset="0"/>
              </a:rPr>
              <a:t>[After fission] Smith-Jones is in Chula Vista</a:t>
            </a:r>
          </a:p>
          <a:p>
            <a:pPr eaLnBrk="1" hangingPunct="1">
              <a:lnSpc>
                <a:spcPct val="90000"/>
              </a:lnSpc>
              <a:spcAft>
                <a:spcPts val="1200"/>
              </a:spcAft>
            </a:pPr>
            <a:r>
              <a:rPr lang="en-US">
                <a:latin typeface="Arial" charset="0"/>
                <a:ea typeface="ＭＳ Ｐゴシック" charset="0"/>
                <a:cs typeface="ＭＳ Ｐゴシック" charset="0"/>
              </a:rPr>
              <a:t>[After fission] Smith-Jones is not in Florence</a:t>
            </a:r>
            <a:endParaRPr lang="en-US" sz="2400">
              <a:latin typeface="Arial" charset="0"/>
              <a:ea typeface="ＭＳ Ｐゴシック" charset="0"/>
              <a:cs typeface="ＭＳ Ｐゴシック" charset="0"/>
            </a:endParaRPr>
          </a:p>
        </p:txBody>
      </p:sp>
      <p:grpSp>
        <p:nvGrpSpPr>
          <p:cNvPr id="98307" name="Group 4"/>
          <p:cNvGrpSpPr>
            <a:grpSpLocks/>
          </p:cNvGrpSpPr>
          <p:nvPr/>
        </p:nvGrpSpPr>
        <p:grpSpPr bwMode="auto">
          <a:xfrm>
            <a:off x="5257800" y="1066800"/>
            <a:ext cx="536575" cy="2895600"/>
            <a:chOff x="2784" y="1104"/>
            <a:chExt cx="338" cy="1824"/>
          </a:xfrm>
        </p:grpSpPr>
        <p:sp>
          <p:nvSpPr>
            <p:cNvPr id="98321" name="Line 5"/>
            <p:cNvSpPr>
              <a:spLocks noChangeShapeType="1"/>
            </p:cNvSpPr>
            <p:nvPr/>
          </p:nvSpPr>
          <p:spPr bwMode="auto">
            <a:xfrm flipV="1">
              <a:off x="2784" y="1920"/>
              <a:ext cx="0" cy="1008"/>
            </a:xfrm>
            <a:prstGeom prst="line">
              <a:avLst/>
            </a:prstGeom>
            <a:noFill/>
            <a:ln w="2286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2" name="Line 6"/>
            <p:cNvSpPr>
              <a:spLocks noChangeShapeType="1"/>
            </p:cNvSpPr>
            <p:nvPr/>
          </p:nvSpPr>
          <p:spPr bwMode="auto">
            <a:xfrm rot="2700000" flipV="1">
              <a:off x="3122" y="1104"/>
              <a:ext cx="0" cy="1008"/>
            </a:xfrm>
            <a:prstGeom prst="line">
              <a:avLst/>
            </a:prstGeom>
            <a:noFill/>
            <a:ln w="2286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8308" name="Group 7"/>
          <p:cNvGrpSpPr>
            <a:grpSpLocks/>
          </p:cNvGrpSpPr>
          <p:nvPr/>
        </p:nvGrpSpPr>
        <p:grpSpPr bwMode="auto">
          <a:xfrm>
            <a:off x="3048000" y="1066800"/>
            <a:ext cx="533400" cy="2895600"/>
            <a:chOff x="1968" y="912"/>
            <a:chExt cx="336" cy="1824"/>
          </a:xfrm>
        </p:grpSpPr>
        <p:sp>
          <p:nvSpPr>
            <p:cNvPr id="98319" name="Line 8"/>
            <p:cNvSpPr>
              <a:spLocks noChangeShapeType="1"/>
            </p:cNvSpPr>
            <p:nvPr/>
          </p:nvSpPr>
          <p:spPr bwMode="auto">
            <a:xfrm flipH="1" flipV="1">
              <a:off x="2304" y="1728"/>
              <a:ext cx="0" cy="1008"/>
            </a:xfrm>
            <a:prstGeom prst="line">
              <a:avLst/>
            </a:prstGeom>
            <a:noFill/>
            <a:ln w="228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0" name="Line 9"/>
            <p:cNvSpPr>
              <a:spLocks noChangeShapeType="1"/>
            </p:cNvSpPr>
            <p:nvPr/>
          </p:nvSpPr>
          <p:spPr bwMode="auto">
            <a:xfrm rot="-2700000" flipH="1" flipV="1">
              <a:off x="1968" y="912"/>
              <a:ext cx="0" cy="1008"/>
            </a:xfrm>
            <a:prstGeom prst="line">
              <a:avLst/>
            </a:prstGeom>
            <a:noFill/>
            <a:ln w="228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8309" name="AutoShape 10"/>
          <p:cNvSpPr>
            <a:spLocks noChangeArrowheads="1"/>
          </p:cNvSpPr>
          <p:nvPr/>
        </p:nvSpPr>
        <p:spPr bwMode="auto">
          <a:xfrm>
            <a:off x="5715000" y="3429000"/>
            <a:ext cx="1676400" cy="533400"/>
          </a:xfrm>
          <a:prstGeom prst="leftArrowCallout">
            <a:avLst>
              <a:gd name="adj1" fmla="val 25000"/>
              <a:gd name="adj2" fmla="val 25000"/>
              <a:gd name="adj3" fmla="val 52381"/>
              <a:gd name="adj4" fmla="val 66667"/>
            </a:avLst>
          </a:prstGeom>
          <a:solidFill>
            <a:srgbClr val="FFCC66"/>
          </a:solidFill>
          <a:ln w="9525">
            <a:solidFill>
              <a:srgbClr val="FFFFFF"/>
            </a:solidFill>
            <a:miter lim="800000"/>
            <a:headEnd/>
            <a:tailEnd/>
          </a:ln>
        </p:spPr>
        <p:txBody>
          <a:bodyPr wrap="none" anchor="ctr"/>
          <a:lstStyle/>
          <a:p>
            <a:pPr algn="ctr"/>
            <a:r>
              <a:rPr lang="en-US" sz="2000"/>
              <a:t>Jones</a:t>
            </a:r>
            <a:endParaRPr lang="en-US"/>
          </a:p>
        </p:txBody>
      </p:sp>
      <p:sp>
        <p:nvSpPr>
          <p:cNvPr id="98310" name="AutoShape 11"/>
          <p:cNvSpPr>
            <a:spLocks noChangeArrowheads="1"/>
          </p:cNvSpPr>
          <p:nvPr/>
        </p:nvSpPr>
        <p:spPr bwMode="auto">
          <a:xfrm>
            <a:off x="6324600" y="1143000"/>
            <a:ext cx="2438400" cy="914400"/>
          </a:xfrm>
          <a:prstGeom prst="leftArrowCallout">
            <a:avLst>
              <a:gd name="adj1" fmla="val 25000"/>
              <a:gd name="adj2" fmla="val 25000"/>
              <a:gd name="adj3" fmla="val 44444"/>
              <a:gd name="adj4" fmla="val 66667"/>
            </a:avLst>
          </a:prstGeom>
          <a:solidFill>
            <a:schemeClr val="accent1"/>
          </a:solidFill>
          <a:ln w="9525">
            <a:solidFill>
              <a:srgbClr val="FFFFFF"/>
            </a:solidFill>
            <a:miter lim="800000"/>
            <a:headEnd/>
            <a:tailEnd/>
          </a:ln>
        </p:spPr>
        <p:txBody>
          <a:bodyPr wrap="none" anchor="ctr"/>
          <a:lstStyle/>
          <a:p>
            <a:pPr algn="ctr"/>
            <a:r>
              <a:rPr lang="en-US" sz="1200"/>
              <a:t>Cleans out the bank</a:t>
            </a:r>
          </a:p>
          <a:p>
            <a:pPr algn="ctr"/>
            <a:r>
              <a:rPr lang="en-US" sz="1200"/>
              <a:t>account, flies to Italy.</a:t>
            </a:r>
          </a:p>
          <a:p>
            <a:pPr algn="ctr"/>
            <a:r>
              <a:rPr lang="en-US" sz="1200"/>
              <a:t>Spends rest of life</a:t>
            </a:r>
          </a:p>
          <a:p>
            <a:pPr algn="ctr"/>
            <a:r>
              <a:rPr lang="en-US" sz="1200"/>
              <a:t>living well in Florence</a:t>
            </a:r>
          </a:p>
        </p:txBody>
      </p:sp>
      <p:sp>
        <p:nvSpPr>
          <p:cNvPr id="98311" name="AutoShape 12"/>
          <p:cNvSpPr>
            <a:spLocks noChangeArrowheads="1"/>
          </p:cNvSpPr>
          <p:nvPr/>
        </p:nvSpPr>
        <p:spPr bwMode="auto">
          <a:xfrm>
            <a:off x="457200" y="1143000"/>
            <a:ext cx="2057400" cy="838200"/>
          </a:xfrm>
          <a:prstGeom prst="rightArrowCallout">
            <a:avLst>
              <a:gd name="adj1" fmla="val 25000"/>
              <a:gd name="adj2" fmla="val 25000"/>
              <a:gd name="adj3" fmla="val 40909"/>
              <a:gd name="adj4" fmla="val 66667"/>
            </a:avLst>
          </a:prstGeom>
          <a:solidFill>
            <a:srgbClr val="FF0000"/>
          </a:solidFill>
          <a:ln w="9525">
            <a:solidFill>
              <a:srgbClr val="FFFFFF"/>
            </a:solidFill>
            <a:miter lim="800000"/>
            <a:headEnd/>
            <a:tailEnd/>
          </a:ln>
        </p:spPr>
        <p:txBody>
          <a:bodyPr wrap="none" anchor="ctr"/>
          <a:lstStyle/>
          <a:p>
            <a:pPr algn="ctr"/>
            <a:r>
              <a:rPr lang="en-US" sz="1200"/>
              <a:t>Retirement savings</a:t>
            </a:r>
            <a:br>
              <a:rPr lang="en-US" sz="1200"/>
            </a:br>
            <a:r>
              <a:rPr lang="en-US" sz="1200"/>
              <a:t>gone, retires to</a:t>
            </a:r>
            <a:br>
              <a:rPr lang="en-US" sz="1200"/>
            </a:br>
            <a:r>
              <a:rPr lang="en-US" sz="1200"/>
              <a:t>Chula Vista</a:t>
            </a:r>
            <a:endParaRPr lang="en-US" sz="1000"/>
          </a:p>
        </p:txBody>
      </p:sp>
      <p:grpSp>
        <p:nvGrpSpPr>
          <p:cNvPr id="98312" name="Group 13"/>
          <p:cNvGrpSpPr>
            <a:grpSpLocks/>
          </p:cNvGrpSpPr>
          <p:nvPr/>
        </p:nvGrpSpPr>
        <p:grpSpPr bwMode="auto">
          <a:xfrm>
            <a:off x="3886200" y="1066800"/>
            <a:ext cx="1143000" cy="2895600"/>
            <a:chOff x="2544" y="912"/>
            <a:chExt cx="720" cy="1824"/>
          </a:xfrm>
        </p:grpSpPr>
        <p:grpSp>
          <p:nvGrpSpPr>
            <p:cNvPr id="98313" name="Group 14"/>
            <p:cNvGrpSpPr>
              <a:grpSpLocks/>
            </p:cNvGrpSpPr>
            <p:nvPr/>
          </p:nvGrpSpPr>
          <p:grpSpPr bwMode="auto">
            <a:xfrm>
              <a:off x="2544" y="912"/>
              <a:ext cx="336" cy="1824"/>
              <a:chOff x="1968" y="912"/>
              <a:chExt cx="336" cy="1824"/>
            </a:xfrm>
          </p:grpSpPr>
          <p:sp>
            <p:nvSpPr>
              <p:cNvPr id="98317" name="Line 15"/>
              <p:cNvSpPr>
                <a:spLocks noChangeShapeType="1"/>
              </p:cNvSpPr>
              <p:nvPr/>
            </p:nvSpPr>
            <p:spPr bwMode="auto">
              <a:xfrm flipH="1" flipV="1">
                <a:off x="2304" y="1728"/>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8" name="Line 16"/>
              <p:cNvSpPr>
                <a:spLocks noChangeShapeType="1"/>
              </p:cNvSpPr>
              <p:nvPr/>
            </p:nvSpPr>
            <p:spPr bwMode="auto">
              <a:xfrm rot="-2700000" flipH="1" flipV="1">
                <a:off x="1968" y="912"/>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8314" name="Group 17"/>
            <p:cNvGrpSpPr>
              <a:grpSpLocks/>
            </p:cNvGrpSpPr>
            <p:nvPr/>
          </p:nvGrpSpPr>
          <p:grpSpPr bwMode="auto">
            <a:xfrm flipH="1">
              <a:off x="2928" y="912"/>
              <a:ext cx="336" cy="1824"/>
              <a:chOff x="1968" y="912"/>
              <a:chExt cx="336" cy="1824"/>
            </a:xfrm>
          </p:grpSpPr>
          <p:sp>
            <p:nvSpPr>
              <p:cNvPr id="98315" name="Line 18"/>
              <p:cNvSpPr>
                <a:spLocks noChangeShapeType="1"/>
              </p:cNvSpPr>
              <p:nvPr/>
            </p:nvSpPr>
            <p:spPr bwMode="auto">
              <a:xfrm flipH="1" flipV="1">
                <a:off x="2304" y="1728"/>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6" name="Line 19"/>
              <p:cNvSpPr>
                <a:spLocks noChangeShapeType="1"/>
              </p:cNvSpPr>
              <p:nvPr/>
            </p:nvSpPr>
            <p:spPr bwMode="auto">
              <a:xfrm rot="-2700000" flipH="1" flipV="1">
                <a:off x="1968" y="912"/>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685800" y="0"/>
            <a:ext cx="7772400" cy="1143000"/>
          </a:xfrm>
        </p:spPr>
        <p:txBody>
          <a:bodyPr/>
          <a:lstStyle/>
          <a:p>
            <a:pPr eaLnBrk="1" hangingPunct="1"/>
            <a:r>
              <a:rPr lang="en-US">
                <a:latin typeface="Arial" charset="0"/>
                <a:ea typeface="ＭＳ Ｐゴシック" charset="0"/>
                <a:cs typeface="ＭＳ Ｐゴシック" charset="0"/>
              </a:rPr>
              <a:t>The Lifetime Language</a:t>
            </a:r>
          </a:p>
        </p:txBody>
      </p:sp>
      <p:sp>
        <p:nvSpPr>
          <p:cNvPr id="100354" name="Rectangle 3"/>
          <p:cNvSpPr>
            <a:spLocks noGrp="1" noChangeArrowheads="1"/>
          </p:cNvSpPr>
          <p:nvPr>
            <p:ph type="body" idx="1"/>
          </p:nvPr>
        </p:nvSpPr>
        <p:spPr>
          <a:xfrm>
            <a:off x="1066800" y="4419600"/>
            <a:ext cx="7391400" cy="2209800"/>
          </a:xfrm>
        </p:spPr>
        <p:txBody>
          <a:bodyPr/>
          <a:lstStyle/>
          <a:p>
            <a:pPr eaLnBrk="1" hangingPunct="1">
              <a:lnSpc>
                <a:spcPct val="90000"/>
              </a:lnSpc>
              <a:spcAft>
                <a:spcPts val="600"/>
              </a:spcAft>
              <a:buFontTx/>
              <a:buNone/>
            </a:pPr>
            <a:r>
              <a:rPr lang="en-US">
                <a:latin typeface="Arial" charset="0"/>
                <a:ea typeface="ＭＳ Ｐゴシック" charset="0"/>
                <a:cs typeface="ＭＳ Ｐゴシック" charset="0"/>
              </a:rPr>
              <a:t>The following are not true (since the names fail to refer):</a:t>
            </a:r>
          </a:p>
          <a:p>
            <a:pPr eaLnBrk="1" hangingPunct="1">
              <a:lnSpc>
                <a:spcPct val="90000"/>
              </a:lnSpc>
              <a:spcAft>
                <a:spcPts val="600"/>
              </a:spcAft>
            </a:pPr>
            <a:r>
              <a:rPr lang="en-US">
                <a:latin typeface="Arial" charset="0"/>
                <a:ea typeface="ＭＳ Ｐゴシック" charset="0"/>
                <a:cs typeface="ＭＳ Ｐゴシック" charset="0"/>
              </a:rPr>
              <a:t>[Before fission] Smith-Jones will live in Chula Vista.</a:t>
            </a:r>
          </a:p>
          <a:p>
            <a:pPr eaLnBrk="1" hangingPunct="1">
              <a:lnSpc>
                <a:spcPct val="90000"/>
              </a:lnSpc>
              <a:spcAft>
                <a:spcPts val="600"/>
              </a:spcAft>
            </a:pPr>
            <a:r>
              <a:rPr lang="en-US">
                <a:latin typeface="Arial" charset="0"/>
                <a:ea typeface="ＭＳ Ｐゴシック" charset="0"/>
                <a:cs typeface="ＭＳ Ｐゴシック" charset="0"/>
              </a:rPr>
              <a:t>[Before fission] Smith-Jones will not live in Florence.</a:t>
            </a:r>
          </a:p>
          <a:p>
            <a:pPr eaLnBrk="1" hangingPunct="1">
              <a:lnSpc>
                <a:spcPct val="90000"/>
              </a:lnSpc>
              <a:spcAft>
                <a:spcPts val="600"/>
              </a:spcAft>
            </a:pPr>
            <a:r>
              <a:rPr lang="en-US">
                <a:latin typeface="Arial" charset="0"/>
                <a:ea typeface="ＭＳ Ｐゴシック" charset="0"/>
                <a:cs typeface="ＭＳ Ｐゴシック" charset="0"/>
              </a:rPr>
              <a:t>[After fission] Jones is in Chula Vista</a:t>
            </a:r>
          </a:p>
          <a:p>
            <a:pPr eaLnBrk="1" hangingPunct="1">
              <a:lnSpc>
                <a:spcPct val="90000"/>
              </a:lnSpc>
              <a:spcAft>
                <a:spcPts val="600"/>
              </a:spcAft>
            </a:pPr>
            <a:r>
              <a:rPr lang="en-US">
                <a:latin typeface="Arial" charset="0"/>
                <a:ea typeface="ＭＳ Ｐゴシック" charset="0"/>
                <a:cs typeface="ＭＳ Ｐゴシック" charset="0"/>
              </a:rPr>
              <a:t>[After fission] Jones in Florence</a:t>
            </a:r>
          </a:p>
        </p:txBody>
      </p:sp>
      <p:grpSp>
        <p:nvGrpSpPr>
          <p:cNvPr id="100355" name="Group 4"/>
          <p:cNvGrpSpPr>
            <a:grpSpLocks/>
          </p:cNvGrpSpPr>
          <p:nvPr/>
        </p:nvGrpSpPr>
        <p:grpSpPr bwMode="auto">
          <a:xfrm>
            <a:off x="5257800" y="1066800"/>
            <a:ext cx="536575" cy="2895600"/>
            <a:chOff x="2784" y="1104"/>
            <a:chExt cx="338" cy="1824"/>
          </a:xfrm>
        </p:grpSpPr>
        <p:sp>
          <p:nvSpPr>
            <p:cNvPr id="100369" name="Line 5"/>
            <p:cNvSpPr>
              <a:spLocks noChangeShapeType="1"/>
            </p:cNvSpPr>
            <p:nvPr/>
          </p:nvSpPr>
          <p:spPr bwMode="auto">
            <a:xfrm flipV="1">
              <a:off x="2784" y="1920"/>
              <a:ext cx="0" cy="1008"/>
            </a:xfrm>
            <a:prstGeom prst="line">
              <a:avLst/>
            </a:prstGeom>
            <a:noFill/>
            <a:ln w="2286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70" name="Line 6"/>
            <p:cNvSpPr>
              <a:spLocks noChangeShapeType="1"/>
            </p:cNvSpPr>
            <p:nvPr/>
          </p:nvSpPr>
          <p:spPr bwMode="auto">
            <a:xfrm rot="2700000" flipV="1">
              <a:off x="3122" y="1104"/>
              <a:ext cx="0" cy="1008"/>
            </a:xfrm>
            <a:prstGeom prst="line">
              <a:avLst/>
            </a:prstGeom>
            <a:noFill/>
            <a:ln w="2286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0356" name="Group 7"/>
          <p:cNvGrpSpPr>
            <a:grpSpLocks/>
          </p:cNvGrpSpPr>
          <p:nvPr/>
        </p:nvGrpSpPr>
        <p:grpSpPr bwMode="auto">
          <a:xfrm>
            <a:off x="3048000" y="1066800"/>
            <a:ext cx="533400" cy="2895600"/>
            <a:chOff x="1968" y="912"/>
            <a:chExt cx="336" cy="1824"/>
          </a:xfrm>
        </p:grpSpPr>
        <p:sp>
          <p:nvSpPr>
            <p:cNvPr id="100367" name="Line 8"/>
            <p:cNvSpPr>
              <a:spLocks noChangeShapeType="1"/>
            </p:cNvSpPr>
            <p:nvPr/>
          </p:nvSpPr>
          <p:spPr bwMode="auto">
            <a:xfrm flipH="1" flipV="1">
              <a:off x="2304" y="1728"/>
              <a:ext cx="0" cy="1008"/>
            </a:xfrm>
            <a:prstGeom prst="line">
              <a:avLst/>
            </a:prstGeom>
            <a:noFill/>
            <a:ln w="228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8" name="Line 9"/>
            <p:cNvSpPr>
              <a:spLocks noChangeShapeType="1"/>
            </p:cNvSpPr>
            <p:nvPr/>
          </p:nvSpPr>
          <p:spPr bwMode="auto">
            <a:xfrm rot="-2700000" flipH="1" flipV="1">
              <a:off x="1968" y="912"/>
              <a:ext cx="0" cy="1008"/>
            </a:xfrm>
            <a:prstGeom prst="line">
              <a:avLst/>
            </a:prstGeom>
            <a:noFill/>
            <a:ln w="228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0357" name="AutoShape 10"/>
          <p:cNvSpPr>
            <a:spLocks noChangeArrowheads="1"/>
          </p:cNvSpPr>
          <p:nvPr/>
        </p:nvSpPr>
        <p:spPr bwMode="auto">
          <a:xfrm>
            <a:off x="6629400" y="3429000"/>
            <a:ext cx="1676400" cy="533400"/>
          </a:xfrm>
          <a:prstGeom prst="leftArrowCallout">
            <a:avLst>
              <a:gd name="adj1" fmla="val 25000"/>
              <a:gd name="adj2" fmla="val 25000"/>
              <a:gd name="adj3" fmla="val 52381"/>
              <a:gd name="adj4" fmla="val 66667"/>
            </a:avLst>
          </a:prstGeom>
          <a:solidFill>
            <a:srgbClr val="FFCC66"/>
          </a:solidFill>
          <a:ln w="9525">
            <a:solidFill>
              <a:srgbClr val="FFFFFF"/>
            </a:solidFill>
            <a:miter lim="800000"/>
            <a:headEnd/>
            <a:tailEnd/>
          </a:ln>
        </p:spPr>
        <p:txBody>
          <a:bodyPr wrap="none" anchor="ctr"/>
          <a:lstStyle/>
          <a:p>
            <a:pPr algn="ctr"/>
            <a:r>
              <a:rPr lang="en-US" sz="2000"/>
              <a:t>Jones</a:t>
            </a:r>
            <a:endParaRPr lang="en-US"/>
          </a:p>
        </p:txBody>
      </p:sp>
      <p:sp>
        <p:nvSpPr>
          <p:cNvPr id="100358" name="AutoShape 11"/>
          <p:cNvSpPr>
            <a:spLocks noChangeArrowheads="1"/>
          </p:cNvSpPr>
          <p:nvPr/>
        </p:nvSpPr>
        <p:spPr bwMode="auto">
          <a:xfrm>
            <a:off x="6324600" y="1143000"/>
            <a:ext cx="2438400" cy="914400"/>
          </a:xfrm>
          <a:prstGeom prst="leftArrowCallout">
            <a:avLst>
              <a:gd name="adj1" fmla="val 25000"/>
              <a:gd name="adj2" fmla="val 25000"/>
              <a:gd name="adj3" fmla="val 44444"/>
              <a:gd name="adj4" fmla="val 66667"/>
            </a:avLst>
          </a:prstGeom>
          <a:solidFill>
            <a:schemeClr val="accent1"/>
          </a:solidFill>
          <a:ln w="9525">
            <a:solidFill>
              <a:srgbClr val="FFFFFF"/>
            </a:solidFill>
            <a:miter lim="800000"/>
            <a:headEnd/>
            <a:tailEnd/>
          </a:ln>
        </p:spPr>
        <p:txBody>
          <a:bodyPr wrap="none" anchor="ctr"/>
          <a:lstStyle/>
          <a:p>
            <a:pPr algn="ctr"/>
            <a:r>
              <a:rPr lang="en-US" sz="1200"/>
              <a:t>Cleans out the bank</a:t>
            </a:r>
          </a:p>
          <a:p>
            <a:pPr algn="ctr"/>
            <a:r>
              <a:rPr lang="en-US" sz="1200"/>
              <a:t>account, flies to Italy.</a:t>
            </a:r>
          </a:p>
          <a:p>
            <a:pPr algn="ctr"/>
            <a:r>
              <a:rPr lang="en-US" sz="1200"/>
              <a:t>Spends rest of life</a:t>
            </a:r>
          </a:p>
          <a:p>
            <a:pPr algn="ctr"/>
            <a:r>
              <a:rPr lang="en-US" sz="1200"/>
              <a:t>living well in Florence</a:t>
            </a:r>
          </a:p>
        </p:txBody>
      </p:sp>
      <p:sp>
        <p:nvSpPr>
          <p:cNvPr id="100359" name="AutoShape 12"/>
          <p:cNvSpPr>
            <a:spLocks noChangeArrowheads="1"/>
          </p:cNvSpPr>
          <p:nvPr/>
        </p:nvSpPr>
        <p:spPr bwMode="auto">
          <a:xfrm>
            <a:off x="457200" y="1143000"/>
            <a:ext cx="2057400" cy="914400"/>
          </a:xfrm>
          <a:prstGeom prst="rightArrowCallout">
            <a:avLst>
              <a:gd name="adj1" fmla="val 25000"/>
              <a:gd name="adj2" fmla="val 25000"/>
              <a:gd name="adj3" fmla="val 37500"/>
              <a:gd name="adj4" fmla="val 66667"/>
            </a:avLst>
          </a:prstGeom>
          <a:solidFill>
            <a:srgbClr val="FF0000"/>
          </a:solidFill>
          <a:ln w="9525">
            <a:solidFill>
              <a:srgbClr val="FFFFFF"/>
            </a:solidFill>
            <a:miter lim="800000"/>
            <a:headEnd/>
            <a:tailEnd/>
          </a:ln>
        </p:spPr>
        <p:txBody>
          <a:bodyPr wrap="none" anchor="ctr"/>
          <a:lstStyle/>
          <a:p>
            <a:pPr algn="ctr"/>
            <a:r>
              <a:rPr lang="en-US" sz="1200"/>
              <a:t>Retirement savings</a:t>
            </a:r>
            <a:br>
              <a:rPr lang="en-US" sz="1200"/>
            </a:br>
            <a:r>
              <a:rPr lang="en-US" sz="1200"/>
              <a:t>gone, retires to</a:t>
            </a:r>
            <a:br>
              <a:rPr lang="en-US" sz="1200"/>
            </a:br>
            <a:r>
              <a:rPr lang="en-US" sz="1200"/>
              <a:t>Chula Vista</a:t>
            </a:r>
            <a:endParaRPr lang="en-US" sz="1000"/>
          </a:p>
        </p:txBody>
      </p:sp>
      <p:grpSp>
        <p:nvGrpSpPr>
          <p:cNvPr id="100360" name="Group 13"/>
          <p:cNvGrpSpPr>
            <a:grpSpLocks/>
          </p:cNvGrpSpPr>
          <p:nvPr/>
        </p:nvGrpSpPr>
        <p:grpSpPr bwMode="auto">
          <a:xfrm>
            <a:off x="3886200" y="1066800"/>
            <a:ext cx="1143000" cy="2895600"/>
            <a:chOff x="2544" y="912"/>
            <a:chExt cx="720" cy="1824"/>
          </a:xfrm>
        </p:grpSpPr>
        <p:grpSp>
          <p:nvGrpSpPr>
            <p:cNvPr id="100361" name="Group 14"/>
            <p:cNvGrpSpPr>
              <a:grpSpLocks/>
            </p:cNvGrpSpPr>
            <p:nvPr/>
          </p:nvGrpSpPr>
          <p:grpSpPr bwMode="auto">
            <a:xfrm>
              <a:off x="2544" y="912"/>
              <a:ext cx="336" cy="1824"/>
              <a:chOff x="1968" y="912"/>
              <a:chExt cx="336" cy="1824"/>
            </a:xfrm>
          </p:grpSpPr>
          <p:sp>
            <p:nvSpPr>
              <p:cNvPr id="100365" name="Line 15"/>
              <p:cNvSpPr>
                <a:spLocks noChangeShapeType="1"/>
              </p:cNvSpPr>
              <p:nvPr/>
            </p:nvSpPr>
            <p:spPr bwMode="auto">
              <a:xfrm flipH="1" flipV="1">
                <a:off x="2304" y="1728"/>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6" name="Line 16"/>
              <p:cNvSpPr>
                <a:spLocks noChangeShapeType="1"/>
              </p:cNvSpPr>
              <p:nvPr/>
            </p:nvSpPr>
            <p:spPr bwMode="auto">
              <a:xfrm rot="-2700000" flipH="1" flipV="1">
                <a:off x="1968" y="912"/>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0362" name="Group 17"/>
            <p:cNvGrpSpPr>
              <a:grpSpLocks/>
            </p:cNvGrpSpPr>
            <p:nvPr/>
          </p:nvGrpSpPr>
          <p:grpSpPr bwMode="auto">
            <a:xfrm flipH="1">
              <a:off x="2928" y="912"/>
              <a:ext cx="336" cy="1824"/>
              <a:chOff x="1968" y="912"/>
              <a:chExt cx="336" cy="1824"/>
            </a:xfrm>
          </p:grpSpPr>
          <p:sp>
            <p:nvSpPr>
              <p:cNvPr id="100363" name="Line 18"/>
              <p:cNvSpPr>
                <a:spLocks noChangeShapeType="1"/>
              </p:cNvSpPr>
              <p:nvPr/>
            </p:nvSpPr>
            <p:spPr bwMode="auto">
              <a:xfrm flipH="1" flipV="1">
                <a:off x="2304" y="1728"/>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4" name="Line 19"/>
              <p:cNvSpPr>
                <a:spLocks noChangeShapeType="1"/>
              </p:cNvSpPr>
              <p:nvPr/>
            </p:nvSpPr>
            <p:spPr bwMode="auto">
              <a:xfrm rot="-2700000" flipH="1" flipV="1">
                <a:off x="1968" y="912"/>
                <a:ext cx="0" cy="1008"/>
              </a:xfrm>
              <a:prstGeom prst="line">
                <a:avLst/>
              </a:prstGeom>
              <a:noFill/>
              <a:ln w="2286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lnSpc>
                <a:spcPct val="90000"/>
              </a:lnSpc>
            </a:pPr>
            <a:r>
              <a:rPr lang="en-US">
                <a:latin typeface="Arial" charset="0"/>
                <a:ea typeface="ＭＳ Ｐゴシック" charset="0"/>
                <a:cs typeface="ＭＳ Ｐゴシック" charset="0"/>
              </a:rPr>
              <a:t>Which language do we speak?</a:t>
            </a:r>
          </a:p>
        </p:txBody>
      </p:sp>
      <p:sp>
        <p:nvSpPr>
          <p:cNvPr id="102402" name="Rectangle 3"/>
          <p:cNvSpPr>
            <a:spLocks noGrp="1" noChangeArrowheads="1"/>
          </p:cNvSpPr>
          <p:nvPr>
            <p:ph type="body" idx="1"/>
          </p:nvPr>
        </p:nvSpPr>
        <p:spPr>
          <a:xfrm>
            <a:off x="533400" y="1295400"/>
            <a:ext cx="8001000" cy="5334000"/>
          </a:xfrm>
        </p:spPr>
        <p:txBody>
          <a:bodyPr/>
          <a:lstStyle/>
          <a:p>
            <a:pPr eaLnBrk="1" hangingPunct="1"/>
            <a:r>
              <a:rPr lang="en-US" b="1">
                <a:latin typeface="Arial" charset="0"/>
                <a:ea typeface="ＭＳ Ｐゴシック" charset="0"/>
                <a:cs typeface="ＭＳ Ｐゴシック" charset="0"/>
              </a:rPr>
              <a:t>The Branch Language (Lewis): </a:t>
            </a:r>
            <a:r>
              <a:rPr lang="en-US">
                <a:latin typeface="Arial" charset="0"/>
                <a:ea typeface="ＭＳ Ｐゴシック" charset="0"/>
                <a:cs typeface="ＭＳ Ｐゴシック" charset="0"/>
              </a:rPr>
              <a:t>there are two persons all along</a:t>
            </a:r>
          </a:p>
          <a:p>
            <a:pPr lvl="1" eaLnBrk="1" hangingPunct="1"/>
            <a:r>
              <a:rPr lang="en-US">
                <a:latin typeface="Arial" charset="0"/>
                <a:ea typeface="ＭＳ Ｐゴシック" charset="0"/>
              </a:rPr>
              <a:t>Before fission names are ambiguous</a:t>
            </a:r>
          </a:p>
          <a:p>
            <a:pPr lvl="1" eaLnBrk="1" hangingPunct="1"/>
            <a:r>
              <a:rPr lang="en-US">
                <a:latin typeface="Arial" charset="0"/>
                <a:ea typeface="ＭＳ Ｐゴシック" charset="0"/>
              </a:rPr>
              <a:t>Before fission future-tense statements are neither true nor false</a:t>
            </a:r>
          </a:p>
          <a:p>
            <a:pPr eaLnBrk="1" hangingPunct="1"/>
            <a:r>
              <a:rPr lang="en-US" b="1">
                <a:latin typeface="Arial" charset="0"/>
                <a:ea typeface="ＭＳ Ｐゴシック" charset="0"/>
                <a:cs typeface="ＭＳ Ｐゴシック" charset="0"/>
              </a:rPr>
              <a:t>The Lifetime Language (Perry): </a:t>
            </a:r>
            <a:r>
              <a:rPr lang="en-US">
                <a:latin typeface="Arial" charset="0"/>
                <a:ea typeface="ＭＳ Ｐゴシック" charset="0"/>
                <a:cs typeface="ＭＳ Ｐゴシック" charset="0"/>
              </a:rPr>
              <a:t>there are three persons all along</a:t>
            </a:r>
          </a:p>
          <a:p>
            <a:pPr lvl="1" eaLnBrk="1" hangingPunct="1"/>
            <a:r>
              <a:rPr lang="en-US">
                <a:latin typeface="Arial" charset="0"/>
                <a:ea typeface="ＭＳ Ｐゴシック" charset="0"/>
              </a:rPr>
              <a:t>Before fission we can only talk about one of them</a:t>
            </a:r>
          </a:p>
          <a:p>
            <a:pPr lvl="1" eaLnBrk="1" hangingPunct="1"/>
            <a:r>
              <a:rPr lang="en-US">
                <a:latin typeface="Arial" charset="0"/>
                <a:ea typeface="ＭＳ Ｐゴシック" charset="0"/>
              </a:rPr>
              <a:t>After fission we can only talk about the other two</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304800" y="228600"/>
            <a:ext cx="5486400" cy="1143000"/>
          </a:xfrm>
        </p:spPr>
        <p:txBody>
          <a:bodyPr/>
          <a:lstStyle/>
          <a:p>
            <a:pPr eaLnBrk="1" hangingPunct="1"/>
            <a:r>
              <a:rPr lang="en-US">
                <a:latin typeface="Arial" charset="0"/>
                <a:ea typeface="ＭＳ Ｐゴシック" charset="0"/>
                <a:cs typeface="ＭＳ Ｐゴシック" charset="0"/>
              </a:rPr>
              <a:t>How do we decide?</a:t>
            </a:r>
          </a:p>
        </p:txBody>
      </p:sp>
      <p:pic>
        <p:nvPicPr>
          <p:cNvPr id="1044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3806">
            <a:off x="5484813" y="1123950"/>
            <a:ext cx="34544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p:cNvSpPr>
            <a:spLocks noGrp="1" noChangeArrowheads="1"/>
          </p:cNvSpPr>
          <p:nvPr>
            <p:ph type="body" idx="1"/>
          </p:nvPr>
        </p:nvSpPr>
        <p:spPr>
          <a:xfrm>
            <a:off x="381000" y="3276600"/>
            <a:ext cx="5257800" cy="3352800"/>
          </a:xfrm>
        </p:spPr>
        <p:txBody>
          <a:bodyPr/>
          <a:lstStyle/>
          <a:p>
            <a:pPr eaLnBrk="1" hangingPunct="1">
              <a:spcAft>
                <a:spcPts val="6000"/>
              </a:spcAft>
            </a:pPr>
            <a:r>
              <a:rPr lang="en-US">
                <a:latin typeface="Arial" charset="0"/>
                <a:ea typeface="ＭＳ Ｐゴシック" charset="0"/>
                <a:cs typeface="ＭＳ Ｐゴシック" charset="0"/>
              </a:rPr>
              <a:t>Does Perry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proposal multiply persons (and complications) beyond necessity?</a:t>
            </a:r>
          </a:p>
          <a:p>
            <a:pPr eaLnBrk="1" hangingPunct="1">
              <a:spcAft>
                <a:spcPts val="6000"/>
              </a:spcAft>
            </a:pPr>
            <a:r>
              <a:rPr lang="en-US">
                <a:latin typeface="Arial" charset="0"/>
                <a:ea typeface="ＭＳ Ｐゴシック" charset="0"/>
                <a:cs typeface="ＭＳ Ｐゴシック" charset="0"/>
              </a:rPr>
              <a:t>Are the costs of Lewis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simpler account too high?</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Another alternative</a:t>
            </a:r>
          </a:p>
        </p:txBody>
      </p:sp>
      <p:sp>
        <p:nvSpPr>
          <p:cNvPr id="106498" name="Rectangle 3"/>
          <p:cNvSpPr>
            <a:spLocks noGrp="1" noChangeArrowheads="1"/>
          </p:cNvSpPr>
          <p:nvPr>
            <p:ph type="body" idx="1"/>
          </p:nvPr>
        </p:nvSpPr>
        <p:spPr>
          <a:xfrm>
            <a:off x="685800" y="5486400"/>
            <a:ext cx="7772400" cy="990600"/>
          </a:xfrm>
        </p:spPr>
        <p:txBody>
          <a:bodyPr/>
          <a:lstStyle/>
          <a:p>
            <a:pPr eaLnBrk="1" hangingPunct="1">
              <a:lnSpc>
                <a:spcPct val="90000"/>
              </a:lnSpc>
              <a:buFontTx/>
              <a:buNone/>
            </a:pPr>
            <a:r>
              <a:rPr lang="en-US">
                <a:latin typeface="Arial" charset="0"/>
                <a:ea typeface="ＭＳ Ｐゴシック" charset="0"/>
                <a:cs typeface="ＭＳ Ｐゴシック" charset="0"/>
              </a:rPr>
              <a:t>	Both Lewis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account and Perry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assume that continuant persons are space-time </a:t>
            </a:r>
            <a:r>
              <a:rPr lang="en-US" altLang="ja-JP" i="1">
                <a:latin typeface="Arial" charset="0"/>
                <a:ea typeface="ＭＳ Ｐゴシック" charset="0"/>
                <a:cs typeface="ＭＳ Ｐゴシック" charset="0"/>
              </a:rPr>
              <a:t>worms</a:t>
            </a:r>
            <a:r>
              <a:rPr lang="en-US" altLang="ja-JP">
                <a:latin typeface="Arial" charset="0"/>
                <a:ea typeface="ＭＳ Ｐゴシック" charset="0"/>
                <a:cs typeface="ＭＳ Ｐゴシック" charset="0"/>
              </a:rPr>
              <a:t> rather than stages </a:t>
            </a:r>
            <a:endParaRPr lang="en-US">
              <a:latin typeface="Arial" charset="0"/>
              <a:ea typeface="ＭＳ Ｐゴシック" charset="0"/>
              <a:cs typeface="ＭＳ Ｐゴシック" charset="0"/>
            </a:endParaRPr>
          </a:p>
        </p:txBody>
      </p:sp>
      <p:sp>
        <p:nvSpPr>
          <p:cNvPr id="47109" name="AutoShape 5"/>
          <p:cNvSpPr>
            <a:spLocks noChangeArrowheads="1"/>
          </p:cNvSpPr>
          <p:nvPr/>
        </p:nvSpPr>
        <p:spPr bwMode="auto">
          <a:xfrm rot="5400000">
            <a:off x="4914900" y="-800100"/>
            <a:ext cx="609600" cy="6477000"/>
          </a:xfrm>
          <a:prstGeom prst="can">
            <a:avLst>
              <a:gd name="adj" fmla="val 23414"/>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7110" name="AutoShape 6"/>
          <p:cNvSpPr>
            <a:spLocks noChangeArrowheads="1"/>
          </p:cNvSpPr>
          <p:nvPr/>
        </p:nvSpPr>
        <p:spPr bwMode="auto">
          <a:xfrm rot="5400000">
            <a:off x="3581400" y="39624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106501" name="AutoShape 7"/>
          <p:cNvSpPr>
            <a:spLocks noChangeArrowheads="1"/>
          </p:cNvSpPr>
          <p:nvPr/>
        </p:nvSpPr>
        <p:spPr bwMode="auto">
          <a:xfrm>
            <a:off x="533400" y="2133600"/>
            <a:ext cx="1219200" cy="457200"/>
          </a:xfrm>
          <a:prstGeom prst="rightArrowCallout">
            <a:avLst>
              <a:gd name="adj1" fmla="val 25000"/>
              <a:gd name="adj2" fmla="val 25000"/>
              <a:gd name="adj3" fmla="val 44444"/>
              <a:gd name="adj4" fmla="val 66667"/>
            </a:avLst>
          </a:prstGeom>
          <a:solidFill>
            <a:schemeClr val="accent1"/>
          </a:solidFill>
          <a:ln w="9525">
            <a:solidFill>
              <a:srgbClr val="FFFFFF"/>
            </a:solidFill>
            <a:miter lim="800000"/>
            <a:headEnd/>
            <a:tailEnd/>
          </a:ln>
        </p:spPr>
        <p:txBody>
          <a:bodyPr wrap="none" anchor="ctr"/>
          <a:lstStyle/>
          <a:p>
            <a:pPr algn="ctr"/>
            <a:r>
              <a:rPr lang="en-US" sz="2000"/>
              <a:t>worm</a:t>
            </a:r>
            <a:endParaRPr lang="en-US"/>
          </a:p>
        </p:txBody>
      </p:sp>
      <p:sp>
        <p:nvSpPr>
          <p:cNvPr id="106502" name="AutoShape 8"/>
          <p:cNvSpPr>
            <a:spLocks noChangeArrowheads="1"/>
          </p:cNvSpPr>
          <p:nvPr/>
        </p:nvSpPr>
        <p:spPr bwMode="auto">
          <a:xfrm>
            <a:off x="2438400" y="3810000"/>
            <a:ext cx="1219200" cy="457200"/>
          </a:xfrm>
          <a:prstGeom prst="rightArrowCallout">
            <a:avLst>
              <a:gd name="adj1" fmla="val 25000"/>
              <a:gd name="adj2" fmla="val 25000"/>
              <a:gd name="adj3" fmla="val 44444"/>
              <a:gd name="adj4" fmla="val 66667"/>
            </a:avLst>
          </a:prstGeom>
          <a:solidFill>
            <a:schemeClr val="accent1"/>
          </a:solidFill>
          <a:ln w="9525">
            <a:solidFill>
              <a:srgbClr val="FFFFFF"/>
            </a:solidFill>
            <a:miter lim="800000"/>
            <a:headEnd/>
            <a:tailEnd/>
          </a:ln>
        </p:spPr>
        <p:txBody>
          <a:bodyPr wrap="none" anchor="ctr"/>
          <a:lstStyle/>
          <a:p>
            <a:pPr algn="ctr"/>
            <a:r>
              <a:rPr lang="en-US" sz="2000"/>
              <a:t>stage</a:t>
            </a:r>
            <a:endParaRPr lang="en-US"/>
          </a:p>
        </p:txBody>
      </p:sp>
      <p:sp>
        <p:nvSpPr>
          <p:cNvPr id="106503" name="Text Box 9"/>
          <p:cNvSpPr txBox="1">
            <a:spLocks noChangeArrowheads="1"/>
          </p:cNvSpPr>
          <p:nvPr/>
        </p:nvSpPr>
        <p:spPr bwMode="auto">
          <a:xfrm>
            <a:off x="4953000" y="3581400"/>
            <a:ext cx="3276600" cy="7016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A stage is a </a:t>
            </a:r>
            <a:r>
              <a:rPr lang="ja-JP" altLang="en-US" sz="2000"/>
              <a:t>“</a:t>
            </a:r>
            <a:r>
              <a:rPr lang="en-US" altLang="ja-JP" sz="2000"/>
              <a:t>temporal</a:t>
            </a:r>
            <a:br>
              <a:rPr lang="en-US" altLang="ja-JP" sz="2000"/>
            </a:br>
            <a:r>
              <a:rPr lang="en-US" altLang="ja-JP" sz="2000"/>
              <a:t>slice</a:t>
            </a:r>
            <a:r>
              <a:rPr lang="ja-JP" altLang="en-US" sz="2000"/>
              <a:t>”</a:t>
            </a:r>
            <a:r>
              <a:rPr lang="en-US" altLang="ja-JP" sz="2000"/>
              <a:t> of a worm</a:t>
            </a:r>
            <a:endParaRPr lang="en-US" sz="140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Stage Language</a:t>
            </a:r>
          </a:p>
        </p:txBody>
      </p:sp>
      <p:sp>
        <p:nvSpPr>
          <p:cNvPr id="108546" name="Rectangle 3"/>
          <p:cNvSpPr>
            <a:spLocks noGrp="1" noChangeArrowheads="1"/>
          </p:cNvSpPr>
          <p:nvPr>
            <p:ph type="body" idx="1"/>
          </p:nvPr>
        </p:nvSpPr>
        <p:spPr>
          <a:xfrm>
            <a:off x="685800" y="3657600"/>
            <a:ext cx="7772400" cy="2971800"/>
          </a:xfrm>
        </p:spPr>
        <p:txBody>
          <a:bodyPr/>
          <a:lstStyle/>
          <a:p>
            <a:pPr eaLnBrk="1" hangingPunct="1">
              <a:lnSpc>
                <a:spcPct val="90000"/>
              </a:lnSpc>
            </a:pPr>
            <a:r>
              <a:rPr lang="en-US">
                <a:latin typeface="Arial" charset="0"/>
                <a:ea typeface="ＭＳ Ｐゴシック" charset="0"/>
                <a:cs typeface="ＭＳ Ｐゴシック" charset="0"/>
              </a:rPr>
              <a:t>On the stage account individuals are just stages.</a:t>
            </a:r>
          </a:p>
          <a:p>
            <a:pPr eaLnBrk="1" hangingPunct="1">
              <a:lnSpc>
                <a:spcPct val="90000"/>
              </a:lnSpc>
            </a:pPr>
            <a:r>
              <a:rPr lang="en-US">
                <a:latin typeface="Arial" charset="0"/>
                <a:ea typeface="ＭＳ Ｐゴシック" charset="0"/>
                <a:cs typeface="ＭＳ Ｐゴシック" charset="0"/>
              </a:rPr>
              <a:t>Names are systematically ambiguous (like indexicals)</a:t>
            </a:r>
          </a:p>
          <a:p>
            <a:pPr eaLnBrk="1" hangingPunct="1">
              <a:lnSpc>
                <a:spcPct val="90000"/>
              </a:lnSpc>
            </a:pPr>
            <a:r>
              <a:rPr lang="en-US">
                <a:latin typeface="Arial" charset="0"/>
                <a:ea typeface="ＭＳ Ｐゴシック" charset="0"/>
                <a:cs typeface="ＭＳ Ｐゴシック" charset="0"/>
              </a:rPr>
              <a:t>They pick out different stages at different times</a:t>
            </a:r>
          </a:p>
        </p:txBody>
      </p:sp>
      <p:sp>
        <p:nvSpPr>
          <p:cNvPr id="48132" name="AutoShape 4"/>
          <p:cNvSpPr>
            <a:spLocks noChangeArrowheads="1"/>
          </p:cNvSpPr>
          <p:nvPr/>
        </p:nvSpPr>
        <p:spPr bwMode="auto">
          <a:xfrm rot="5400000">
            <a:off x="1600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33" name="AutoShape 5"/>
          <p:cNvSpPr>
            <a:spLocks noChangeArrowheads="1"/>
          </p:cNvSpPr>
          <p:nvPr/>
        </p:nvSpPr>
        <p:spPr bwMode="auto">
          <a:xfrm rot="5400000">
            <a:off x="1752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34" name="AutoShape 6"/>
          <p:cNvSpPr>
            <a:spLocks noChangeArrowheads="1"/>
          </p:cNvSpPr>
          <p:nvPr/>
        </p:nvSpPr>
        <p:spPr bwMode="auto">
          <a:xfrm rot="5400000">
            <a:off x="1752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35" name="AutoShape 7"/>
          <p:cNvSpPr>
            <a:spLocks noChangeArrowheads="1"/>
          </p:cNvSpPr>
          <p:nvPr/>
        </p:nvSpPr>
        <p:spPr bwMode="auto">
          <a:xfrm rot="5400000">
            <a:off x="1905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36" name="AutoShape 8"/>
          <p:cNvSpPr>
            <a:spLocks noChangeArrowheads="1"/>
          </p:cNvSpPr>
          <p:nvPr/>
        </p:nvSpPr>
        <p:spPr bwMode="auto">
          <a:xfrm rot="5400000">
            <a:off x="1905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37" name="AutoShape 9"/>
          <p:cNvSpPr>
            <a:spLocks noChangeArrowheads="1"/>
          </p:cNvSpPr>
          <p:nvPr/>
        </p:nvSpPr>
        <p:spPr bwMode="auto">
          <a:xfrm rot="5400000">
            <a:off x="2057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38" name="AutoShape 10"/>
          <p:cNvSpPr>
            <a:spLocks noChangeArrowheads="1"/>
          </p:cNvSpPr>
          <p:nvPr/>
        </p:nvSpPr>
        <p:spPr bwMode="auto">
          <a:xfrm rot="5400000">
            <a:off x="2057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39" name="AutoShape 11"/>
          <p:cNvSpPr>
            <a:spLocks noChangeArrowheads="1"/>
          </p:cNvSpPr>
          <p:nvPr/>
        </p:nvSpPr>
        <p:spPr bwMode="auto">
          <a:xfrm rot="5400000">
            <a:off x="2209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0" name="AutoShape 12"/>
          <p:cNvSpPr>
            <a:spLocks noChangeArrowheads="1"/>
          </p:cNvSpPr>
          <p:nvPr/>
        </p:nvSpPr>
        <p:spPr bwMode="auto">
          <a:xfrm rot="5400000">
            <a:off x="2209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1" name="AutoShape 13"/>
          <p:cNvSpPr>
            <a:spLocks noChangeArrowheads="1"/>
          </p:cNvSpPr>
          <p:nvPr/>
        </p:nvSpPr>
        <p:spPr bwMode="auto">
          <a:xfrm rot="5400000">
            <a:off x="2362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2" name="AutoShape 14"/>
          <p:cNvSpPr>
            <a:spLocks noChangeArrowheads="1"/>
          </p:cNvSpPr>
          <p:nvPr/>
        </p:nvSpPr>
        <p:spPr bwMode="auto">
          <a:xfrm rot="5400000">
            <a:off x="2362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3" name="AutoShape 15"/>
          <p:cNvSpPr>
            <a:spLocks noChangeArrowheads="1"/>
          </p:cNvSpPr>
          <p:nvPr/>
        </p:nvSpPr>
        <p:spPr bwMode="auto">
          <a:xfrm rot="5400000">
            <a:off x="2514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4" name="AutoShape 16"/>
          <p:cNvSpPr>
            <a:spLocks noChangeArrowheads="1"/>
          </p:cNvSpPr>
          <p:nvPr/>
        </p:nvSpPr>
        <p:spPr bwMode="auto">
          <a:xfrm rot="5400000">
            <a:off x="2514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5" name="AutoShape 17"/>
          <p:cNvSpPr>
            <a:spLocks noChangeArrowheads="1"/>
          </p:cNvSpPr>
          <p:nvPr/>
        </p:nvSpPr>
        <p:spPr bwMode="auto">
          <a:xfrm rot="5400000">
            <a:off x="2667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6" name="AutoShape 18"/>
          <p:cNvSpPr>
            <a:spLocks noChangeArrowheads="1"/>
          </p:cNvSpPr>
          <p:nvPr/>
        </p:nvSpPr>
        <p:spPr bwMode="auto">
          <a:xfrm rot="5400000">
            <a:off x="2667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7" name="AutoShape 19"/>
          <p:cNvSpPr>
            <a:spLocks noChangeArrowheads="1"/>
          </p:cNvSpPr>
          <p:nvPr/>
        </p:nvSpPr>
        <p:spPr bwMode="auto">
          <a:xfrm rot="5400000">
            <a:off x="2819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8" name="AutoShape 20"/>
          <p:cNvSpPr>
            <a:spLocks noChangeArrowheads="1"/>
          </p:cNvSpPr>
          <p:nvPr/>
        </p:nvSpPr>
        <p:spPr bwMode="auto">
          <a:xfrm rot="5400000">
            <a:off x="2819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49" name="AutoShape 21"/>
          <p:cNvSpPr>
            <a:spLocks noChangeArrowheads="1"/>
          </p:cNvSpPr>
          <p:nvPr/>
        </p:nvSpPr>
        <p:spPr bwMode="auto">
          <a:xfrm rot="5400000">
            <a:off x="2971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0" name="AutoShape 22"/>
          <p:cNvSpPr>
            <a:spLocks noChangeArrowheads="1"/>
          </p:cNvSpPr>
          <p:nvPr/>
        </p:nvSpPr>
        <p:spPr bwMode="auto">
          <a:xfrm rot="5400000">
            <a:off x="2971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1" name="AutoShape 23"/>
          <p:cNvSpPr>
            <a:spLocks noChangeArrowheads="1"/>
          </p:cNvSpPr>
          <p:nvPr/>
        </p:nvSpPr>
        <p:spPr bwMode="auto">
          <a:xfrm rot="5400000">
            <a:off x="3124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2" name="AutoShape 24"/>
          <p:cNvSpPr>
            <a:spLocks noChangeArrowheads="1"/>
          </p:cNvSpPr>
          <p:nvPr/>
        </p:nvSpPr>
        <p:spPr bwMode="auto">
          <a:xfrm rot="5400000">
            <a:off x="3124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3" name="AutoShape 25"/>
          <p:cNvSpPr>
            <a:spLocks noChangeArrowheads="1"/>
          </p:cNvSpPr>
          <p:nvPr/>
        </p:nvSpPr>
        <p:spPr bwMode="auto">
          <a:xfrm rot="5400000">
            <a:off x="3276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4" name="AutoShape 26"/>
          <p:cNvSpPr>
            <a:spLocks noChangeArrowheads="1"/>
          </p:cNvSpPr>
          <p:nvPr/>
        </p:nvSpPr>
        <p:spPr bwMode="auto">
          <a:xfrm rot="5400000">
            <a:off x="3276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5" name="AutoShape 27"/>
          <p:cNvSpPr>
            <a:spLocks noChangeArrowheads="1"/>
          </p:cNvSpPr>
          <p:nvPr/>
        </p:nvSpPr>
        <p:spPr bwMode="auto">
          <a:xfrm rot="5400000">
            <a:off x="3429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6" name="AutoShape 28"/>
          <p:cNvSpPr>
            <a:spLocks noChangeArrowheads="1"/>
          </p:cNvSpPr>
          <p:nvPr/>
        </p:nvSpPr>
        <p:spPr bwMode="auto">
          <a:xfrm rot="5400000">
            <a:off x="3429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7" name="AutoShape 29"/>
          <p:cNvSpPr>
            <a:spLocks noChangeArrowheads="1"/>
          </p:cNvSpPr>
          <p:nvPr/>
        </p:nvSpPr>
        <p:spPr bwMode="auto">
          <a:xfrm rot="5400000">
            <a:off x="3581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8" name="AutoShape 30"/>
          <p:cNvSpPr>
            <a:spLocks noChangeArrowheads="1"/>
          </p:cNvSpPr>
          <p:nvPr/>
        </p:nvSpPr>
        <p:spPr bwMode="auto">
          <a:xfrm rot="5400000">
            <a:off x="3581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59" name="AutoShape 31"/>
          <p:cNvSpPr>
            <a:spLocks noChangeArrowheads="1"/>
          </p:cNvSpPr>
          <p:nvPr/>
        </p:nvSpPr>
        <p:spPr bwMode="auto">
          <a:xfrm rot="5400000">
            <a:off x="3733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0" name="AutoShape 32"/>
          <p:cNvSpPr>
            <a:spLocks noChangeArrowheads="1"/>
          </p:cNvSpPr>
          <p:nvPr/>
        </p:nvSpPr>
        <p:spPr bwMode="auto">
          <a:xfrm rot="5400000">
            <a:off x="3733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1" name="AutoShape 33"/>
          <p:cNvSpPr>
            <a:spLocks noChangeArrowheads="1"/>
          </p:cNvSpPr>
          <p:nvPr/>
        </p:nvSpPr>
        <p:spPr bwMode="auto">
          <a:xfrm rot="5400000">
            <a:off x="3886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2" name="AutoShape 34"/>
          <p:cNvSpPr>
            <a:spLocks noChangeArrowheads="1"/>
          </p:cNvSpPr>
          <p:nvPr/>
        </p:nvSpPr>
        <p:spPr bwMode="auto">
          <a:xfrm rot="5400000">
            <a:off x="3886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3" name="AutoShape 35"/>
          <p:cNvSpPr>
            <a:spLocks noChangeArrowheads="1"/>
          </p:cNvSpPr>
          <p:nvPr/>
        </p:nvSpPr>
        <p:spPr bwMode="auto">
          <a:xfrm rot="5400000">
            <a:off x="4038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4" name="AutoShape 36"/>
          <p:cNvSpPr>
            <a:spLocks noChangeArrowheads="1"/>
          </p:cNvSpPr>
          <p:nvPr/>
        </p:nvSpPr>
        <p:spPr bwMode="auto">
          <a:xfrm rot="5400000">
            <a:off x="4038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5" name="AutoShape 37"/>
          <p:cNvSpPr>
            <a:spLocks noChangeArrowheads="1"/>
          </p:cNvSpPr>
          <p:nvPr/>
        </p:nvSpPr>
        <p:spPr bwMode="auto">
          <a:xfrm rot="5400000">
            <a:off x="4191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6" name="AutoShape 38"/>
          <p:cNvSpPr>
            <a:spLocks noChangeArrowheads="1"/>
          </p:cNvSpPr>
          <p:nvPr/>
        </p:nvSpPr>
        <p:spPr bwMode="auto">
          <a:xfrm rot="5400000">
            <a:off x="4343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7" name="AutoShape 39"/>
          <p:cNvSpPr>
            <a:spLocks noChangeArrowheads="1"/>
          </p:cNvSpPr>
          <p:nvPr/>
        </p:nvSpPr>
        <p:spPr bwMode="auto">
          <a:xfrm rot="5400000">
            <a:off x="4495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8" name="AutoShape 40"/>
          <p:cNvSpPr>
            <a:spLocks noChangeArrowheads="1"/>
          </p:cNvSpPr>
          <p:nvPr/>
        </p:nvSpPr>
        <p:spPr bwMode="auto">
          <a:xfrm rot="5400000">
            <a:off x="4495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69" name="AutoShape 41"/>
          <p:cNvSpPr>
            <a:spLocks noChangeArrowheads="1"/>
          </p:cNvSpPr>
          <p:nvPr/>
        </p:nvSpPr>
        <p:spPr bwMode="auto">
          <a:xfrm rot="5400000">
            <a:off x="4648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0" name="AutoShape 42"/>
          <p:cNvSpPr>
            <a:spLocks noChangeArrowheads="1"/>
          </p:cNvSpPr>
          <p:nvPr/>
        </p:nvSpPr>
        <p:spPr bwMode="auto">
          <a:xfrm rot="5400000">
            <a:off x="4648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1" name="AutoShape 43"/>
          <p:cNvSpPr>
            <a:spLocks noChangeArrowheads="1"/>
          </p:cNvSpPr>
          <p:nvPr/>
        </p:nvSpPr>
        <p:spPr bwMode="auto">
          <a:xfrm rot="5400000">
            <a:off x="4800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2" name="AutoShape 44"/>
          <p:cNvSpPr>
            <a:spLocks noChangeArrowheads="1"/>
          </p:cNvSpPr>
          <p:nvPr/>
        </p:nvSpPr>
        <p:spPr bwMode="auto">
          <a:xfrm rot="5400000">
            <a:off x="4800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3" name="AutoShape 45"/>
          <p:cNvSpPr>
            <a:spLocks noChangeArrowheads="1"/>
          </p:cNvSpPr>
          <p:nvPr/>
        </p:nvSpPr>
        <p:spPr bwMode="auto">
          <a:xfrm rot="5400000">
            <a:off x="4953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4" name="AutoShape 46"/>
          <p:cNvSpPr>
            <a:spLocks noChangeArrowheads="1"/>
          </p:cNvSpPr>
          <p:nvPr/>
        </p:nvSpPr>
        <p:spPr bwMode="auto">
          <a:xfrm rot="5400000">
            <a:off x="4953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5" name="AutoShape 47"/>
          <p:cNvSpPr>
            <a:spLocks noChangeArrowheads="1"/>
          </p:cNvSpPr>
          <p:nvPr/>
        </p:nvSpPr>
        <p:spPr bwMode="auto">
          <a:xfrm rot="5400000">
            <a:off x="5105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6" name="AutoShape 48"/>
          <p:cNvSpPr>
            <a:spLocks noChangeArrowheads="1"/>
          </p:cNvSpPr>
          <p:nvPr/>
        </p:nvSpPr>
        <p:spPr bwMode="auto">
          <a:xfrm rot="5400000">
            <a:off x="5105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7" name="AutoShape 49"/>
          <p:cNvSpPr>
            <a:spLocks noChangeArrowheads="1"/>
          </p:cNvSpPr>
          <p:nvPr/>
        </p:nvSpPr>
        <p:spPr bwMode="auto">
          <a:xfrm rot="5400000">
            <a:off x="5257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8" name="AutoShape 50"/>
          <p:cNvSpPr>
            <a:spLocks noChangeArrowheads="1"/>
          </p:cNvSpPr>
          <p:nvPr/>
        </p:nvSpPr>
        <p:spPr bwMode="auto">
          <a:xfrm rot="5400000">
            <a:off x="5257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79" name="AutoShape 51"/>
          <p:cNvSpPr>
            <a:spLocks noChangeArrowheads="1"/>
          </p:cNvSpPr>
          <p:nvPr/>
        </p:nvSpPr>
        <p:spPr bwMode="auto">
          <a:xfrm rot="5400000">
            <a:off x="5410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0" name="AutoShape 52"/>
          <p:cNvSpPr>
            <a:spLocks noChangeArrowheads="1"/>
          </p:cNvSpPr>
          <p:nvPr/>
        </p:nvSpPr>
        <p:spPr bwMode="auto">
          <a:xfrm rot="5400000">
            <a:off x="5410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1" name="AutoShape 53"/>
          <p:cNvSpPr>
            <a:spLocks noChangeArrowheads="1"/>
          </p:cNvSpPr>
          <p:nvPr/>
        </p:nvSpPr>
        <p:spPr bwMode="auto">
          <a:xfrm rot="5400000">
            <a:off x="5562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2" name="AutoShape 54"/>
          <p:cNvSpPr>
            <a:spLocks noChangeArrowheads="1"/>
          </p:cNvSpPr>
          <p:nvPr/>
        </p:nvSpPr>
        <p:spPr bwMode="auto">
          <a:xfrm rot="5400000">
            <a:off x="5562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3" name="AutoShape 55"/>
          <p:cNvSpPr>
            <a:spLocks noChangeArrowheads="1"/>
          </p:cNvSpPr>
          <p:nvPr/>
        </p:nvSpPr>
        <p:spPr bwMode="auto">
          <a:xfrm rot="5400000">
            <a:off x="5715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4" name="AutoShape 56"/>
          <p:cNvSpPr>
            <a:spLocks noChangeArrowheads="1"/>
          </p:cNvSpPr>
          <p:nvPr/>
        </p:nvSpPr>
        <p:spPr bwMode="auto">
          <a:xfrm rot="5400000">
            <a:off x="5715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5" name="AutoShape 57"/>
          <p:cNvSpPr>
            <a:spLocks noChangeArrowheads="1"/>
          </p:cNvSpPr>
          <p:nvPr/>
        </p:nvSpPr>
        <p:spPr bwMode="auto">
          <a:xfrm rot="5400000">
            <a:off x="5867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6" name="AutoShape 58"/>
          <p:cNvSpPr>
            <a:spLocks noChangeArrowheads="1"/>
          </p:cNvSpPr>
          <p:nvPr/>
        </p:nvSpPr>
        <p:spPr bwMode="auto">
          <a:xfrm rot="5400000">
            <a:off x="5867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7" name="AutoShape 59"/>
          <p:cNvSpPr>
            <a:spLocks noChangeArrowheads="1"/>
          </p:cNvSpPr>
          <p:nvPr/>
        </p:nvSpPr>
        <p:spPr bwMode="auto">
          <a:xfrm rot="5400000">
            <a:off x="6019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8" name="AutoShape 60"/>
          <p:cNvSpPr>
            <a:spLocks noChangeArrowheads="1"/>
          </p:cNvSpPr>
          <p:nvPr/>
        </p:nvSpPr>
        <p:spPr bwMode="auto">
          <a:xfrm rot="5400000">
            <a:off x="6019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89" name="AutoShape 61"/>
          <p:cNvSpPr>
            <a:spLocks noChangeArrowheads="1"/>
          </p:cNvSpPr>
          <p:nvPr/>
        </p:nvSpPr>
        <p:spPr bwMode="auto">
          <a:xfrm rot="5400000">
            <a:off x="6172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0" name="AutoShape 62"/>
          <p:cNvSpPr>
            <a:spLocks noChangeArrowheads="1"/>
          </p:cNvSpPr>
          <p:nvPr/>
        </p:nvSpPr>
        <p:spPr bwMode="auto">
          <a:xfrm rot="5400000">
            <a:off x="6172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1" name="AutoShape 63"/>
          <p:cNvSpPr>
            <a:spLocks noChangeArrowheads="1"/>
          </p:cNvSpPr>
          <p:nvPr/>
        </p:nvSpPr>
        <p:spPr bwMode="auto">
          <a:xfrm rot="5400000">
            <a:off x="6324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2" name="AutoShape 64"/>
          <p:cNvSpPr>
            <a:spLocks noChangeArrowheads="1"/>
          </p:cNvSpPr>
          <p:nvPr/>
        </p:nvSpPr>
        <p:spPr bwMode="auto">
          <a:xfrm rot="5400000">
            <a:off x="63246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3" name="AutoShape 65"/>
          <p:cNvSpPr>
            <a:spLocks noChangeArrowheads="1"/>
          </p:cNvSpPr>
          <p:nvPr/>
        </p:nvSpPr>
        <p:spPr bwMode="auto">
          <a:xfrm rot="5400000">
            <a:off x="6477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4" name="AutoShape 66"/>
          <p:cNvSpPr>
            <a:spLocks noChangeArrowheads="1"/>
          </p:cNvSpPr>
          <p:nvPr/>
        </p:nvSpPr>
        <p:spPr bwMode="auto">
          <a:xfrm rot="5400000">
            <a:off x="64770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5" name="AutoShape 67"/>
          <p:cNvSpPr>
            <a:spLocks noChangeArrowheads="1"/>
          </p:cNvSpPr>
          <p:nvPr/>
        </p:nvSpPr>
        <p:spPr bwMode="auto">
          <a:xfrm rot="5400000">
            <a:off x="6629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6" name="AutoShape 68"/>
          <p:cNvSpPr>
            <a:spLocks noChangeArrowheads="1"/>
          </p:cNvSpPr>
          <p:nvPr/>
        </p:nvSpPr>
        <p:spPr bwMode="auto">
          <a:xfrm rot="5400000">
            <a:off x="66294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7" name="AutoShape 69"/>
          <p:cNvSpPr>
            <a:spLocks noChangeArrowheads="1"/>
          </p:cNvSpPr>
          <p:nvPr/>
        </p:nvSpPr>
        <p:spPr bwMode="auto">
          <a:xfrm rot="5400000">
            <a:off x="6781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8" name="AutoShape 70"/>
          <p:cNvSpPr>
            <a:spLocks noChangeArrowheads="1"/>
          </p:cNvSpPr>
          <p:nvPr/>
        </p:nvSpPr>
        <p:spPr bwMode="auto">
          <a:xfrm rot="5400000">
            <a:off x="67818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8199" name="AutoShape 71"/>
          <p:cNvSpPr>
            <a:spLocks noChangeArrowheads="1"/>
          </p:cNvSpPr>
          <p:nvPr/>
        </p:nvSpPr>
        <p:spPr bwMode="auto">
          <a:xfrm rot="5400000">
            <a:off x="6934200" y="2209800"/>
            <a:ext cx="609600" cy="1524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108615" name="AutoShape 106"/>
          <p:cNvSpPr>
            <a:spLocks noChangeArrowheads="1"/>
          </p:cNvSpPr>
          <p:nvPr/>
        </p:nvSpPr>
        <p:spPr bwMode="auto">
          <a:xfrm>
            <a:off x="3276600" y="2667000"/>
            <a:ext cx="685800" cy="609600"/>
          </a:xfrm>
          <a:prstGeom prst="upArrowCallout">
            <a:avLst>
              <a:gd name="adj1" fmla="val 28125"/>
              <a:gd name="adj2" fmla="val 28125"/>
              <a:gd name="adj3" fmla="val 16667"/>
              <a:gd name="adj4" fmla="val 66667"/>
            </a:avLst>
          </a:prstGeom>
          <a:solidFill>
            <a:schemeClr val="accent1"/>
          </a:solidFill>
          <a:ln w="9525">
            <a:solidFill>
              <a:srgbClr val="FFFFFF"/>
            </a:solidFill>
            <a:miter lim="800000"/>
            <a:headEnd/>
            <a:tailEnd/>
          </a:ln>
        </p:spPr>
        <p:txBody>
          <a:bodyPr wrap="none" anchor="ctr"/>
          <a:lstStyle/>
          <a:p>
            <a:pPr algn="ctr"/>
            <a:r>
              <a:rPr lang="en-US" sz="1400"/>
              <a:t>Jones</a:t>
            </a:r>
          </a:p>
        </p:txBody>
      </p:sp>
      <p:sp>
        <p:nvSpPr>
          <p:cNvPr id="108616" name="AutoShape 107"/>
          <p:cNvSpPr>
            <a:spLocks noChangeArrowheads="1"/>
          </p:cNvSpPr>
          <p:nvPr/>
        </p:nvSpPr>
        <p:spPr bwMode="auto">
          <a:xfrm>
            <a:off x="5257800" y="2667000"/>
            <a:ext cx="685800" cy="609600"/>
          </a:xfrm>
          <a:prstGeom prst="upArrowCallout">
            <a:avLst>
              <a:gd name="adj1" fmla="val 28125"/>
              <a:gd name="adj2" fmla="val 28125"/>
              <a:gd name="adj3" fmla="val 16667"/>
              <a:gd name="adj4" fmla="val 66667"/>
            </a:avLst>
          </a:prstGeom>
          <a:solidFill>
            <a:schemeClr val="accent1"/>
          </a:solidFill>
          <a:ln w="9525">
            <a:solidFill>
              <a:srgbClr val="FFFFFF"/>
            </a:solidFill>
            <a:miter lim="800000"/>
            <a:headEnd/>
            <a:tailEnd/>
          </a:ln>
        </p:spPr>
        <p:txBody>
          <a:bodyPr wrap="none" anchor="ctr"/>
          <a:lstStyle/>
          <a:p>
            <a:pPr algn="ctr"/>
            <a:r>
              <a:rPr lang="en-US" sz="1400"/>
              <a:t>Jones</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09600" y="0"/>
            <a:ext cx="7772400" cy="1143000"/>
          </a:xfrm>
        </p:spPr>
        <p:txBody>
          <a:bodyPr/>
          <a:lstStyle/>
          <a:p>
            <a:pPr eaLnBrk="1" hangingPunct="1"/>
            <a:r>
              <a:rPr lang="en-US">
                <a:latin typeface="Arial" charset="0"/>
                <a:ea typeface="ＭＳ Ｐゴシック" charset="0"/>
                <a:cs typeface="ＭＳ Ｐゴシック" charset="0"/>
              </a:rPr>
              <a:t>The Stage Language</a:t>
            </a:r>
          </a:p>
        </p:txBody>
      </p:sp>
      <p:sp>
        <p:nvSpPr>
          <p:cNvPr id="110594" name="Rectangle 3"/>
          <p:cNvSpPr>
            <a:spLocks noGrp="1" noChangeArrowheads="1"/>
          </p:cNvSpPr>
          <p:nvPr>
            <p:ph type="body" idx="1"/>
          </p:nvPr>
        </p:nvSpPr>
        <p:spPr>
          <a:xfrm>
            <a:off x="685800" y="4419600"/>
            <a:ext cx="8001000" cy="2209800"/>
          </a:xfrm>
        </p:spPr>
        <p:txBody>
          <a:bodyPr/>
          <a:lstStyle/>
          <a:p>
            <a:pPr eaLnBrk="1" hangingPunct="1">
              <a:lnSpc>
                <a:spcPct val="90000"/>
              </a:lnSpc>
              <a:spcAft>
                <a:spcPts val="2400"/>
              </a:spcAft>
            </a:pPr>
            <a:r>
              <a:rPr lang="en-US">
                <a:latin typeface="Arial" charset="0"/>
                <a:ea typeface="ＭＳ Ｐゴシック" charset="0"/>
                <a:cs typeface="ＭＳ Ｐゴシック" charset="0"/>
              </a:rPr>
              <a:t>Future tense statements about a person really say that the stage which he </a:t>
            </a:r>
            <a:r>
              <a:rPr lang="en-US" i="1">
                <a:latin typeface="Arial" charset="0"/>
                <a:ea typeface="ＭＳ Ｐゴシック" charset="0"/>
                <a:cs typeface="ＭＳ Ｐゴシック" charset="0"/>
              </a:rPr>
              <a:t>is</a:t>
            </a:r>
            <a:r>
              <a:rPr lang="en-US">
                <a:latin typeface="Arial" charset="0"/>
                <a:ea typeface="ＭＳ Ｐゴシック" charset="0"/>
                <a:cs typeface="ＭＳ Ｐゴシック" charset="0"/>
              </a:rPr>
              <a:t>, is R-related to another stage that is whatever.</a:t>
            </a:r>
          </a:p>
          <a:p>
            <a:pPr eaLnBrk="1" hangingPunct="1">
              <a:lnSpc>
                <a:spcPct val="90000"/>
              </a:lnSpc>
              <a:spcAft>
                <a:spcPts val="2400"/>
              </a:spcAft>
            </a:pPr>
            <a:r>
              <a:rPr lang="en-US">
                <a:latin typeface="Arial" charset="0"/>
                <a:ea typeface="ＭＳ Ｐゴシック" charset="0"/>
                <a:cs typeface="ＭＳ Ｐゴシック" charset="0"/>
              </a:rPr>
              <a:t>[Before fission] Jones will live in Florence</a:t>
            </a:r>
          </a:p>
          <a:p>
            <a:pPr eaLnBrk="1" hangingPunct="1">
              <a:lnSpc>
                <a:spcPct val="90000"/>
              </a:lnSpc>
              <a:spcAft>
                <a:spcPts val="2400"/>
              </a:spcAft>
            </a:pPr>
            <a:r>
              <a:rPr lang="en-US">
                <a:latin typeface="Arial" charset="0"/>
                <a:ea typeface="ＭＳ Ｐゴシック" charset="0"/>
                <a:cs typeface="ＭＳ Ｐゴシック" charset="0"/>
              </a:rPr>
              <a:t>True because the pre-fission stage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Jones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picks out is R-related to a post-fission stage in Florence.</a:t>
            </a:r>
            <a:endParaRPr lang="en-US">
              <a:latin typeface="Arial" charset="0"/>
              <a:ea typeface="ＭＳ Ｐゴシック" charset="0"/>
              <a:cs typeface="ＭＳ Ｐゴシック" charset="0"/>
            </a:endParaRPr>
          </a:p>
        </p:txBody>
      </p:sp>
      <p:grpSp>
        <p:nvGrpSpPr>
          <p:cNvPr id="110595" name="Group 46"/>
          <p:cNvGrpSpPr>
            <a:grpSpLocks/>
          </p:cNvGrpSpPr>
          <p:nvPr/>
        </p:nvGrpSpPr>
        <p:grpSpPr bwMode="auto">
          <a:xfrm>
            <a:off x="2971800" y="1219200"/>
            <a:ext cx="2971800" cy="2847975"/>
            <a:chOff x="1728" y="1200"/>
            <a:chExt cx="1872" cy="1794"/>
          </a:xfrm>
        </p:grpSpPr>
        <p:grpSp>
          <p:nvGrpSpPr>
            <p:cNvPr id="110602" name="Group 45"/>
            <p:cNvGrpSpPr>
              <a:grpSpLocks/>
            </p:cNvGrpSpPr>
            <p:nvPr/>
          </p:nvGrpSpPr>
          <p:grpSpPr bwMode="auto">
            <a:xfrm>
              <a:off x="1728" y="1200"/>
              <a:ext cx="768" cy="1056"/>
              <a:chOff x="1728" y="1200"/>
              <a:chExt cx="768" cy="1056"/>
            </a:xfrm>
          </p:grpSpPr>
          <p:sp>
            <p:nvSpPr>
              <p:cNvPr id="110626" name="AutoShape 4"/>
              <p:cNvSpPr>
                <a:spLocks noChangeArrowheads="1"/>
              </p:cNvSpPr>
              <p:nvPr/>
            </p:nvSpPr>
            <p:spPr bwMode="auto">
              <a:xfrm rot="5400000">
                <a:off x="1584" y="1344"/>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27" name="AutoShape 5"/>
              <p:cNvSpPr>
                <a:spLocks noChangeArrowheads="1"/>
              </p:cNvSpPr>
              <p:nvPr/>
            </p:nvSpPr>
            <p:spPr bwMode="auto">
              <a:xfrm rot="5400000">
                <a:off x="1680" y="1440"/>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28" name="AutoShape 6"/>
              <p:cNvSpPr>
                <a:spLocks noChangeArrowheads="1"/>
              </p:cNvSpPr>
              <p:nvPr/>
            </p:nvSpPr>
            <p:spPr bwMode="auto">
              <a:xfrm rot="5400000">
                <a:off x="1776" y="1536"/>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29" name="AutoShape 7"/>
              <p:cNvSpPr>
                <a:spLocks noChangeArrowheads="1"/>
              </p:cNvSpPr>
              <p:nvPr/>
            </p:nvSpPr>
            <p:spPr bwMode="auto">
              <a:xfrm rot="5400000">
                <a:off x="1872" y="1632"/>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0" name="AutoShape 8"/>
              <p:cNvSpPr>
                <a:spLocks noChangeArrowheads="1"/>
              </p:cNvSpPr>
              <p:nvPr/>
            </p:nvSpPr>
            <p:spPr bwMode="auto">
              <a:xfrm rot="5400000">
                <a:off x="1968" y="1728"/>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1" name="AutoShape 9"/>
              <p:cNvSpPr>
                <a:spLocks noChangeArrowheads="1"/>
              </p:cNvSpPr>
              <p:nvPr/>
            </p:nvSpPr>
            <p:spPr bwMode="auto">
              <a:xfrm rot="5400000">
                <a:off x="2064" y="1824"/>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2" name="AutoShape 10"/>
              <p:cNvSpPr>
                <a:spLocks noChangeArrowheads="1"/>
              </p:cNvSpPr>
              <p:nvPr/>
            </p:nvSpPr>
            <p:spPr bwMode="auto">
              <a:xfrm rot="5400000">
                <a:off x="2160" y="1920"/>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3" name="AutoShape 15"/>
              <p:cNvSpPr>
                <a:spLocks noChangeArrowheads="1"/>
              </p:cNvSpPr>
              <p:nvPr/>
            </p:nvSpPr>
            <p:spPr bwMode="auto">
              <a:xfrm rot="5400000">
                <a:off x="1680" y="1440"/>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4" name="AutoShape 16"/>
              <p:cNvSpPr>
                <a:spLocks noChangeArrowheads="1"/>
              </p:cNvSpPr>
              <p:nvPr/>
            </p:nvSpPr>
            <p:spPr bwMode="auto">
              <a:xfrm rot="5400000">
                <a:off x="1776" y="1536"/>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5" name="AutoShape 17"/>
              <p:cNvSpPr>
                <a:spLocks noChangeArrowheads="1"/>
              </p:cNvSpPr>
              <p:nvPr/>
            </p:nvSpPr>
            <p:spPr bwMode="auto">
              <a:xfrm rot="5400000">
                <a:off x="1872" y="1632"/>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6" name="AutoShape 18"/>
              <p:cNvSpPr>
                <a:spLocks noChangeArrowheads="1"/>
              </p:cNvSpPr>
              <p:nvPr/>
            </p:nvSpPr>
            <p:spPr bwMode="auto">
              <a:xfrm rot="5400000">
                <a:off x="1968" y="1728"/>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7" name="AutoShape 19"/>
              <p:cNvSpPr>
                <a:spLocks noChangeArrowheads="1"/>
              </p:cNvSpPr>
              <p:nvPr/>
            </p:nvSpPr>
            <p:spPr bwMode="auto">
              <a:xfrm rot="5400000">
                <a:off x="2064" y="1824"/>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8" name="AutoShape 20"/>
              <p:cNvSpPr>
                <a:spLocks noChangeArrowheads="1"/>
              </p:cNvSpPr>
              <p:nvPr/>
            </p:nvSpPr>
            <p:spPr bwMode="auto">
              <a:xfrm rot="5400000">
                <a:off x="2160" y="1920"/>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sp>
            <p:nvSpPr>
              <p:cNvPr id="110639" name="AutoShape 21"/>
              <p:cNvSpPr>
                <a:spLocks noChangeArrowheads="1"/>
              </p:cNvSpPr>
              <p:nvPr/>
            </p:nvSpPr>
            <p:spPr bwMode="auto">
              <a:xfrm rot="5400000">
                <a:off x="2256" y="2016"/>
                <a:ext cx="384" cy="96"/>
              </a:xfrm>
              <a:prstGeom prst="can">
                <a:avLst>
                  <a:gd name="adj" fmla="val 50000"/>
                </a:avLst>
              </a:prstGeom>
              <a:gradFill rotWithShape="0">
                <a:gsLst>
                  <a:gs pos="0">
                    <a:srgbClr val="760000"/>
                  </a:gs>
                  <a:gs pos="50000">
                    <a:srgbClr val="FF0000"/>
                  </a:gs>
                  <a:gs pos="100000">
                    <a:srgbClr val="760000"/>
                  </a:gs>
                </a:gsLst>
                <a:lin ang="5400000" scaled="1"/>
              </a:gradFill>
              <a:ln w="9525">
                <a:solidFill>
                  <a:schemeClr val="tx1"/>
                </a:solidFill>
                <a:round/>
                <a:headEnd/>
                <a:tailEnd/>
              </a:ln>
            </p:spPr>
            <p:txBody>
              <a:bodyPr wrap="none" anchor="ctr"/>
              <a:lstStyle/>
              <a:p>
                <a:endParaRPr lang="en-US"/>
              </a:p>
            </p:txBody>
          </p:sp>
        </p:grpSp>
        <p:grpSp>
          <p:nvGrpSpPr>
            <p:cNvPr id="110603" name="Group 29"/>
            <p:cNvGrpSpPr>
              <a:grpSpLocks/>
            </p:cNvGrpSpPr>
            <p:nvPr/>
          </p:nvGrpSpPr>
          <p:grpSpPr bwMode="auto">
            <a:xfrm flipH="1">
              <a:off x="2928" y="1248"/>
              <a:ext cx="672" cy="960"/>
              <a:chOff x="1344" y="1440"/>
              <a:chExt cx="672" cy="960"/>
            </a:xfrm>
          </p:grpSpPr>
          <p:sp>
            <p:nvSpPr>
              <p:cNvPr id="49174" name="AutoShape 22"/>
              <p:cNvSpPr>
                <a:spLocks noChangeArrowheads="1"/>
              </p:cNvSpPr>
              <p:nvPr/>
            </p:nvSpPr>
            <p:spPr bwMode="auto">
              <a:xfrm rot="5400000">
                <a:off x="1200" y="1584"/>
                <a:ext cx="384" cy="96"/>
              </a:xfrm>
              <a:prstGeom prst="can">
                <a:avLst>
                  <a:gd name="adj" fmla="val 50000"/>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9175" name="AutoShape 23"/>
              <p:cNvSpPr>
                <a:spLocks noChangeArrowheads="1"/>
              </p:cNvSpPr>
              <p:nvPr/>
            </p:nvSpPr>
            <p:spPr bwMode="auto">
              <a:xfrm rot="5400000">
                <a:off x="1296" y="1680"/>
                <a:ext cx="384" cy="96"/>
              </a:xfrm>
              <a:prstGeom prst="can">
                <a:avLst>
                  <a:gd name="adj" fmla="val 50000"/>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9176" name="AutoShape 24"/>
              <p:cNvSpPr>
                <a:spLocks noChangeArrowheads="1"/>
              </p:cNvSpPr>
              <p:nvPr/>
            </p:nvSpPr>
            <p:spPr bwMode="auto">
              <a:xfrm rot="5400000">
                <a:off x="1392" y="1776"/>
                <a:ext cx="384" cy="96"/>
              </a:xfrm>
              <a:prstGeom prst="can">
                <a:avLst>
                  <a:gd name="adj" fmla="val 50000"/>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9177" name="AutoShape 25"/>
              <p:cNvSpPr>
                <a:spLocks noChangeArrowheads="1"/>
              </p:cNvSpPr>
              <p:nvPr/>
            </p:nvSpPr>
            <p:spPr bwMode="auto">
              <a:xfrm rot="5400000">
                <a:off x="1488" y="1872"/>
                <a:ext cx="384" cy="96"/>
              </a:xfrm>
              <a:prstGeom prst="can">
                <a:avLst>
                  <a:gd name="adj" fmla="val 50000"/>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9178" name="AutoShape 26"/>
              <p:cNvSpPr>
                <a:spLocks noChangeArrowheads="1"/>
              </p:cNvSpPr>
              <p:nvPr/>
            </p:nvSpPr>
            <p:spPr bwMode="auto">
              <a:xfrm rot="5400000">
                <a:off x="1584" y="1968"/>
                <a:ext cx="384" cy="96"/>
              </a:xfrm>
              <a:prstGeom prst="can">
                <a:avLst>
                  <a:gd name="adj" fmla="val 50000"/>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9179" name="AutoShape 27"/>
              <p:cNvSpPr>
                <a:spLocks noChangeArrowheads="1"/>
              </p:cNvSpPr>
              <p:nvPr/>
            </p:nvSpPr>
            <p:spPr bwMode="auto">
              <a:xfrm rot="5400000">
                <a:off x="1680" y="2064"/>
                <a:ext cx="384" cy="96"/>
              </a:xfrm>
              <a:prstGeom prst="can">
                <a:avLst>
                  <a:gd name="adj" fmla="val 50000"/>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round/>
                <a:headEnd/>
                <a:tailEnd/>
              </a:ln>
            </p:spPr>
            <p:txBody>
              <a:bodyPr wrap="none" anchor="ctr"/>
              <a:lstStyle/>
              <a:p>
                <a:pPr>
                  <a:defRPr/>
                </a:pPr>
                <a:endParaRPr lang="en-US"/>
              </a:p>
            </p:txBody>
          </p:sp>
          <p:sp>
            <p:nvSpPr>
              <p:cNvPr id="49180" name="AutoShape 28"/>
              <p:cNvSpPr>
                <a:spLocks noChangeArrowheads="1"/>
              </p:cNvSpPr>
              <p:nvPr/>
            </p:nvSpPr>
            <p:spPr bwMode="auto">
              <a:xfrm rot="5400000">
                <a:off x="1776" y="2160"/>
                <a:ext cx="384" cy="96"/>
              </a:xfrm>
              <a:prstGeom prst="can">
                <a:avLst>
                  <a:gd name="adj" fmla="val 50000"/>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round/>
                <a:headEnd/>
                <a:tailEnd/>
              </a:ln>
            </p:spPr>
            <p:txBody>
              <a:bodyPr wrap="none" anchor="ctr"/>
              <a:lstStyle/>
              <a:p>
                <a:pPr>
                  <a:defRPr/>
                </a:pPr>
                <a:endParaRPr lang="en-US"/>
              </a:p>
            </p:txBody>
          </p:sp>
        </p:grpSp>
        <p:grpSp>
          <p:nvGrpSpPr>
            <p:cNvPr id="110604" name="Group 44"/>
            <p:cNvGrpSpPr>
              <a:grpSpLocks/>
            </p:cNvGrpSpPr>
            <p:nvPr/>
          </p:nvGrpSpPr>
          <p:grpSpPr bwMode="auto">
            <a:xfrm rot="5400000">
              <a:off x="2327" y="2418"/>
              <a:ext cx="768" cy="384"/>
              <a:chOff x="2448" y="2688"/>
              <a:chExt cx="768" cy="384"/>
            </a:xfrm>
          </p:grpSpPr>
          <p:sp>
            <p:nvSpPr>
              <p:cNvPr id="110605" name="AutoShape 30"/>
              <p:cNvSpPr>
                <a:spLocks noChangeArrowheads="1"/>
              </p:cNvSpPr>
              <p:nvPr/>
            </p:nvSpPr>
            <p:spPr bwMode="auto">
              <a:xfrm rot="5400000">
                <a:off x="2304"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06" name="AutoShape 31"/>
              <p:cNvSpPr>
                <a:spLocks noChangeArrowheads="1"/>
              </p:cNvSpPr>
              <p:nvPr/>
            </p:nvSpPr>
            <p:spPr bwMode="auto">
              <a:xfrm rot="5400000">
                <a:off x="2400"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07" name="AutoShape 32"/>
              <p:cNvSpPr>
                <a:spLocks noChangeArrowheads="1"/>
              </p:cNvSpPr>
              <p:nvPr/>
            </p:nvSpPr>
            <p:spPr bwMode="auto">
              <a:xfrm rot="5400000">
                <a:off x="2496"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08" name="AutoShape 33"/>
              <p:cNvSpPr>
                <a:spLocks noChangeArrowheads="1"/>
              </p:cNvSpPr>
              <p:nvPr/>
            </p:nvSpPr>
            <p:spPr bwMode="auto">
              <a:xfrm rot="5400000">
                <a:off x="2592"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09" name="AutoShape 34"/>
              <p:cNvSpPr>
                <a:spLocks noChangeArrowheads="1"/>
              </p:cNvSpPr>
              <p:nvPr/>
            </p:nvSpPr>
            <p:spPr bwMode="auto">
              <a:xfrm rot="5400000">
                <a:off x="2688"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10" name="AutoShape 35"/>
              <p:cNvSpPr>
                <a:spLocks noChangeArrowheads="1"/>
              </p:cNvSpPr>
              <p:nvPr/>
            </p:nvSpPr>
            <p:spPr bwMode="auto">
              <a:xfrm rot="5400000">
                <a:off x="2784"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11" name="AutoShape 36"/>
              <p:cNvSpPr>
                <a:spLocks noChangeArrowheads="1"/>
              </p:cNvSpPr>
              <p:nvPr/>
            </p:nvSpPr>
            <p:spPr bwMode="auto">
              <a:xfrm rot="5400000">
                <a:off x="2880"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12" name="AutoShape 37"/>
              <p:cNvSpPr>
                <a:spLocks noChangeArrowheads="1"/>
              </p:cNvSpPr>
              <p:nvPr/>
            </p:nvSpPr>
            <p:spPr bwMode="auto">
              <a:xfrm rot="5400000">
                <a:off x="2400"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13" name="AutoShape 38"/>
              <p:cNvSpPr>
                <a:spLocks noChangeArrowheads="1"/>
              </p:cNvSpPr>
              <p:nvPr/>
            </p:nvSpPr>
            <p:spPr bwMode="auto">
              <a:xfrm rot="5400000">
                <a:off x="2496"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14" name="AutoShape 39"/>
              <p:cNvSpPr>
                <a:spLocks noChangeArrowheads="1"/>
              </p:cNvSpPr>
              <p:nvPr/>
            </p:nvSpPr>
            <p:spPr bwMode="auto">
              <a:xfrm rot="5400000">
                <a:off x="2592"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15" name="AutoShape 40"/>
              <p:cNvSpPr>
                <a:spLocks noChangeArrowheads="1"/>
              </p:cNvSpPr>
              <p:nvPr/>
            </p:nvSpPr>
            <p:spPr bwMode="auto">
              <a:xfrm rot="5400000">
                <a:off x="2688"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16" name="AutoShape 41"/>
              <p:cNvSpPr>
                <a:spLocks noChangeArrowheads="1"/>
              </p:cNvSpPr>
              <p:nvPr/>
            </p:nvSpPr>
            <p:spPr bwMode="auto">
              <a:xfrm rot="5400000">
                <a:off x="2784"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17" name="AutoShape 42"/>
              <p:cNvSpPr>
                <a:spLocks noChangeArrowheads="1"/>
              </p:cNvSpPr>
              <p:nvPr/>
            </p:nvSpPr>
            <p:spPr bwMode="auto">
              <a:xfrm rot="5400000">
                <a:off x="2880"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sp>
            <p:nvSpPr>
              <p:cNvPr id="110618" name="AutoShape 43"/>
              <p:cNvSpPr>
                <a:spLocks noChangeArrowheads="1"/>
              </p:cNvSpPr>
              <p:nvPr/>
            </p:nvSpPr>
            <p:spPr bwMode="auto">
              <a:xfrm rot="5400000">
                <a:off x="2976" y="2832"/>
                <a:ext cx="384" cy="96"/>
              </a:xfrm>
              <a:prstGeom prst="can">
                <a:avLst>
                  <a:gd name="adj" fmla="val 50000"/>
                </a:avLst>
              </a:prstGeom>
              <a:gradFill rotWithShape="0">
                <a:gsLst>
                  <a:gs pos="0">
                    <a:srgbClr val="3B003B"/>
                  </a:gs>
                  <a:gs pos="50000">
                    <a:srgbClr val="800080"/>
                  </a:gs>
                  <a:gs pos="100000">
                    <a:srgbClr val="3B003B"/>
                  </a:gs>
                </a:gsLst>
                <a:lin ang="5400000" scaled="1"/>
              </a:gradFill>
              <a:ln w="9525">
                <a:solidFill>
                  <a:schemeClr val="tx1"/>
                </a:solidFill>
                <a:round/>
                <a:headEnd/>
                <a:tailEnd/>
              </a:ln>
            </p:spPr>
            <p:txBody>
              <a:bodyPr wrap="none" anchor="ctr"/>
              <a:lstStyle/>
              <a:p>
                <a:endParaRPr lang="en-US"/>
              </a:p>
            </p:txBody>
          </p:sp>
        </p:grpSp>
      </p:grpSp>
      <p:sp>
        <p:nvSpPr>
          <p:cNvPr id="110596" name="AutoShape 47"/>
          <p:cNvSpPr>
            <a:spLocks noChangeArrowheads="1"/>
          </p:cNvSpPr>
          <p:nvPr/>
        </p:nvSpPr>
        <p:spPr bwMode="auto">
          <a:xfrm>
            <a:off x="6019800" y="1295400"/>
            <a:ext cx="2438400" cy="914400"/>
          </a:xfrm>
          <a:prstGeom prst="leftArrowCallout">
            <a:avLst>
              <a:gd name="adj1" fmla="val 25000"/>
              <a:gd name="adj2" fmla="val 25000"/>
              <a:gd name="adj3" fmla="val 44444"/>
              <a:gd name="adj4" fmla="val 66667"/>
            </a:avLst>
          </a:prstGeom>
          <a:solidFill>
            <a:schemeClr val="accent1"/>
          </a:solidFill>
          <a:ln w="9525">
            <a:solidFill>
              <a:srgbClr val="FFFFFF"/>
            </a:solidFill>
            <a:miter lim="800000"/>
            <a:headEnd/>
            <a:tailEnd/>
          </a:ln>
        </p:spPr>
        <p:txBody>
          <a:bodyPr wrap="none" anchor="ctr"/>
          <a:lstStyle/>
          <a:p>
            <a:pPr algn="ctr"/>
            <a:r>
              <a:rPr lang="en-US" sz="1200"/>
              <a:t>Cleans out the bank</a:t>
            </a:r>
          </a:p>
          <a:p>
            <a:pPr algn="ctr"/>
            <a:r>
              <a:rPr lang="en-US" sz="1200"/>
              <a:t>account, flies to Italy.</a:t>
            </a:r>
          </a:p>
          <a:p>
            <a:pPr algn="ctr"/>
            <a:r>
              <a:rPr lang="en-US" sz="1200"/>
              <a:t>Spends rest of life</a:t>
            </a:r>
          </a:p>
          <a:p>
            <a:pPr algn="ctr"/>
            <a:r>
              <a:rPr lang="en-US" sz="1200"/>
              <a:t>living well in Florence</a:t>
            </a:r>
          </a:p>
        </p:txBody>
      </p:sp>
      <p:sp>
        <p:nvSpPr>
          <p:cNvPr id="110597" name="AutoShape 48"/>
          <p:cNvSpPr>
            <a:spLocks noChangeArrowheads="1"/>
          </p:cNvSpPr>
          <p:nvPr/>
        </p:nvSpPr>
        <p:spPr bwMode="auto">
          <a:xfrm>
            <a:off x="762000" y="1295400"/>
            <a:ext cx="2057400" cy="838200"/>
          </a:xfrm>
          <a:prstGeom prst="rightArrowCallout">
            <a:avLst>
              <a:gd name="adj1" fmla="val 25000"/>
              <a:gd name="adj2" fmla="val 25000"/>
              <a:gd name="adj3" fmla="val 40909"/>
              <a:gd name="adj4" fmla="val 66667"/>
            </a:avLst>
          </a:prstGeom>
          <a:solidFill>
            <a:srgbClr val="FF0000"/>
          </a:solidFill>
          <a:ln w="9525">
            <a:solidFill>
              <a:srgbClr val="FFFFFF"/>
            </a:solidFill>
            <a:miter lim="800000"/>
            <a:headEnd/>
            <a:tailEnd/>
          </a:ln>
        </p:spPr>
        <p:txBody>
          <a:bodyPr wrap="none" anchor="ctr"/>
          <a:lstStyle/>
          <a:p>
            <a:pPr algn="ctr"/>
            <a:r>
              <a:rPr lang="en-US" sz="1200"/>
              <a:t>Retirement savings</a:t>
            </a:r>
            <a:br>
              <a:rPr lang="en-US" sz="1200"/>
            </a:br>
            <a:r>
              <a:rPr lang="en-US" sz="1200"/>
              <a:t>gone, retires to</a:t>
            </a:r>
            <a:br>
              <a:rPr lang="en-US" sz="1200"/>
            </a:br>
            <a:r>
              <a:rPr lang="en-US" sz="1200"/>
              <a:t>Chula Vista</a:t>
            </a:r>
            <a:endParaRPr lang="en-US" sz="1000"/>
          </a:p>
        </p:txBody>
      </p:sp>
      <p:sp>
        <p:nvSpPr>
          <p:cNvPr id="110598" name="AutoShape 49"/>
          <p:cNvSpPr>
            <a:spLocks noChangeArrowheads="1"/>
          </p:cNvSpPr>
          <p:nvPr/>
        </p:nvSpPr>
        <p:spPr bwMode="auto">
          <a:xfrm>
            <a:off x="3429000" y="1371600"/>
            <a:ext cx="1524000" cy="381000"/>
          </a:xfrm>
          <a:prstGeom prst="leftArrowCallout">
            <a:avLst>
              <a:gd name="adj1" fmla="val 25000"/>
              <a:gd name="adj2" fmla="val 25000"/>
              <a:gd name="adj3" fmla="val 66667"/>
              <a:gd name="adj4" fmla="val 66667"/>
            </a:avLst>
          </a:prstGeom>
          <a:solidFill>
            <a:srgbClr val="FFCC66"/>
          </a:solidFill>
          <a:ln w="9525">
            <a:solidFill>
              <a:srgbClr val="FFFFFF"/>
            </a:solidFill>
            <a:miter lim="800000"/>
            <a:headEnd/>
            <a:tailEnd/>
          </a:ln>
        </p:spPr>
        <p:txBody>
          <a:bodyPr wrap="none" anchor="ctr"/>
          <a:lstStyle/>
          <a:p>
            <a:pPr algn="ctr"/>
            <a:r>
              <a:rPr lang="en-US" sz="1800"/>
              <a:t>Jones</a:t>
            </a:r>
            <a:endParaRPr lang="en-US"/>
          </a:p>
        </p:txBody>
      </p:sp>
      <p:sp>
        <p:nvSpPr>
          <p:cNvPr id="110599" name="AutoShape 50"/>
          <p:cNvSpPr>
            <a:spLocks noChangeArrowheads="1"/>
          </p:cNvSpPr>
          <p:nvPr/>
        </p:nvSpPr>
        <p:spPr bwMode="auto">
          <a:xfrm>
            <a:off x="5181600" y="2438400"/>
            <a:ext cx="1524000" cy="381000"/>
          </a:xfrm>
          <a:prstGeom prst="leftArrowCallout">
            <a:avLst>
              <a:gd name="adj1" fmla="val 25000"/>
              <a:gd name="adj2" fmla="val 25000"/>
              <a:gd name="adj3" fmla="val 66667"/>
              <a:gd name="adj4" fmla="val 66667"/>
            </a:avLst>
          </a:prstGeom>
          <a:solidFill>
            <a:srgbClr val="FFCC66"/>
          </a:solidFill>
          <a:ln w="9525">
            <a:solidFill>
              <a:srgbClr val="FFFFFF"/>
            </a:solidFill>
            <a:miter lim="800000"/>
            <a:headEnd/>
            <a:tailEnd/>
          </a:ln>
        </p:spPr>
        <p:txBody>
          <a:bodyPr wrap="none" anchor="ctr"/>
          <a:lstStyle/>
          <a:p>
            <a:pPr algn="ctr"/>
            <a:r>
              <a:rPr lang="en-US" sz="1800"/>
              <a:t>Jones</a:t>
            </a:r>
            <a:endParaRPr lang="en-US"/>
          </a:p>
        </p:txBody>
      </p:sp>
      <p:sp>
        <p:nvSpPr>
          <p:cNvPr id="110600" name="AutoShape 51"/>
          <p:cNvSpPr>
            <a:spLocks noChangeArrowheads="1"/>
          </p:cNvSpPr>
          <p:nvPr/>
        </p:nvSpPr>
        <p:spPr bwMode="auto">
          <a:xfrm>
            <a:off x="4876800" y="3810000"/>
            <a:ext cx="1524000" cy="381000"/>
          </a:xfrm>
          <a:prstGeom prst="leftArrowCallout">
            <a:avLst>
              <a:gd name="adj1" fmla="val 25000"/>
              <a:gd name="adj2" fmla="val 25000"/>
              <a:gd name="adj3" fmla="val 66667"/>
              <a:gd name="adj4" fmla="val 66667"/>
            </a:avLst>
          </a:prstGeom>
          <a:solidFill>
            <a:srgbClr val="FFCC66"/>
          </a:solidFill>
          <a:ln w="9525">
            <a:solidFill>
              <a:srgbClr val="FFFFFF"/>
            </a:solidFill>
            <a:miter lim="800000"/>
            <a:headEnd/>
            <a:tailEnd/>
          </a:ln>
        </p:spPr>
        <p:txBody>
          <a:bodyPr wrap="none" anchor="ctr"/>
          <a:lstStyle/>
          <a:p>
            <a:pPr algn="ctr"/>
            <a:r>
              <a:rPr lang="en-US" sz="1800"/>
              <a:t>Jones</a:t>
            </a:r>
            <a:endParaRPr lang="en-US"/>
          </a:p>
        </p:txBody>
      </p:sp>
      <p:pic>
        <p:nvPicPr>
          <p:cNvPr id="110601"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43200"/>
            <a:ext cx="1012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Worms or Stages?</a:t>
            </a:r>
          </a:p>
        </p:txBody>
      </p:sp>
      <p:sp>
        <p:nvSpPr>
          <p:cNvPr id="112642" name="Rectangle 3"/>
          <p:cNvSpPr>
            <a:spLocks noGrp="1" noChangeArrowheads="1"/>
          </p:cNvSpPr>
          <p:nvPr>
            <p:ph type="body" idx="1"/>
          </p:nvPr>
        </p:nvSpPr>
        <p:spPr>
          <a:xfrm>
            <a:off x="609600" y="1447800"/>
            <a:ext cx="7772400" cy="4953000"/>
          </a:xfrm>
        </p:spPr>
        <p:txBody>
          <a:bodyPr/>
          <a:lstStyle/>
          <a:p>
            <a:pPr eaLnBrk="1" hangingPunct="1">
              <a:spcAft>
                <a:spcPts val="6600"/>
              </a:spcAft>
            </a:pPr>
            <a:r>
              <a:rPr lang="en-US">
                <a:latin typeface="Arial" charset="0"/>
                <a:ea typeface="ＭＳ Ｐゴシック" charset="0"/>
                <a:cs typeface="ＭＳ Ｐゴシック" charset="0"/>
              </a:rPr>
              <a:t>Worm-talk captures our intuition that future (and past) tense statements are true of </a:t>
            </a:r>
            <a:r>
              <a:rPr lang="en-US" i="1">
                <a:latin typeface="Arial" charset="0"/>
                <a:ea typeface="ＭＳ Ｐゴシック" charset="0"/>
                <a:cs typeface="ＭＳ Ｐゴシック" charset="0"/>
              </a:rPr>
              <a:t>us</a:t>
            </a:r>
            <a:r>
              <a:rPr lang="en-US">
                <a:latin typeface="Arial" charset="0"/>
                <a:ea typeface="ＭＳ Ｐゴシック" charset="0"/>
                <a:cs typeface="ＭＳ Ｐゴシック" charset="0"/>
              </a:rPr>
              <a:t> and not just other beings to whom we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R-related.</a:t>
            </a:r>
          </a:p>
          <a:p>
            <a:pPr eaLnBrk="1" hangingPunct="1">
              <a:spcAft>
                <a:spcPts val="6600"/>
              </a:spcAft>
            </a:pPr>
            <a:r>
              <a:rPr lang="en-US">
                <a:latin typeface="Arial" charset="0"/>
                <a:ea typeface="ＭＳ Ｐゴシック" charset="0"/>
                <a:cs typeface="ＭＳ Ｐゴシック" charset="0"/>
              </a:rPr>
              <a:t>Stage-talk capture our intuition that even in exotic branching cases, before fission there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just one person.</a:t>
            </a:r>
          </a:p>
          <a:p>
            <a:pPr eaLnBrk="1" hangingPunct="1">
              <a:spcAft>
                <a:spcPts val="6600"/>
              </a:spcAft>
            </a:pPr>
            <a:r>
              <a:rPr lang="en-US">
                <a:latin typeface="Arial" charset="0"/>
                <a:ea typeface="ＭＳ Ｐゴシック" charset="0"/>
                <a:cs typeface="ＭＳ Ｐゴシック" charset="0"/>
              </a:rPr>
              <a:t>Arguably, our decision can only be a matter of convenience.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Arial" charset="0"/>
                <a:ea typeface="ＭＳ Ｐゴシック" charset="0"/>
                <a:cs typeface="ＭＳ Ｐゴシック" charset="0"/>
              </a:rPr>
              <a:t>The Ship of Theseus</a:t>
            </a:r>
          </a:p>
        </p:txBody>
      </p:sp>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8463" y="2851150"/>
            <a:ext cx="5562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2"/>
          <p:cNvSpPr>
            <a:spLocks noGrp="1"/>
          </p:cNvSpPr>
          <p:nvPr>
            <p:ph idx="1"/>
          </p:nvPr>
        </p:nvSpPr>
        <p:spPr>
          <a:xfrm>
            <a:off x="392113" y="930275"/>
            <a:ext cx="8229600" cy="2133600"/>
          </a:xfrm>
        </p:spPr>
        <p:txBody>
          <a:bodyPr/>
          <a:lstStyle/>
          <a:p>
            <a:pPr>
              <a:buFontTx/>
              <a:buNone/>
            </a:pPr>
            <a:r>
              <a:rPr lang="en-US" i="1">
                <a:solidFill>
                  <a:srgbClr val="000000"/>
                </a:solidFill>
                <a:latin typeface="Arial" charset="0"/>
                <a:ea typeface="ＭＳ Ｐゴシック" charset="0"/>
                <a:cs typeface="ＭＳ Ｐゴシック" charset="0"/>
              </a:rPr>
              <a:t>	The ship wherein Theseus and the youth of Athens returned [from Crete] had thirty oars, and was preserved by the Athenians …for they took away the old planks as they decayed, putting in new and stronger timber in their place, insomuch that this ship became a standing example among the philosophers for the logical question of things that grow; one side holding that the ship remained the same, and the other contending that it was not the same.</a:t>
            </a:r>
            <a:endParaRPr lang="en-US">
              <a:solidFill>
                <a:srgbClr val="000000"/>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Moral</a:t>
            </a:r>
          </a:p>
        </p:txBody>
      </p:sp>
      <p:sp>
        <p:nvSpPr>
          <p:cNvPr id="114690" name="Rectangle 3"/>
          <p:cNvSpPr>
            <a:spLocks noGrp="1" noChangeArrowheads="1"/>
          </p:cNvSpPr>
          <p:nvPr>
            <p:ph type="body" idx="1"/>
          </p:nvPr>
        </p:nvSpPr>
        <p:spPr/>
        <p:txBody>
          <a:bodyPr/>
          <a:lstStyle/>
          <a:p>
            <a:pPr eaLnBrk="1" hangingPunct="1">
              <a:spcAft>
                <a:spcPts val="7200"/>
              </a:spcAft>
            </a:pPr>
            <a:r>
              <a:rPr lang="en-US">
                <a:latin typeface="Arial" charset="0"/>
                <a:ea typeface="ＭＳ Ｐゴシック" charset="0"/>
                <a:cs typeface="ＭＳ Ｐゴシック" charset="0"/>
              </a:rPr>
              <a:t>Philosophy is a negotiation between our interest in making commonsense talk come out right and the demands of logic.</a:t>
            </a:r>
          </a:p>
          <a:p>
            <a:pPr eaLnBrk="1" hangingPunct="1">
              <a:spcAft>
                <a:spcPts val="7200"/>
              </a:spcAft>
            </a:pPr>
            <a:r>
              <a:rPr lang="en-US">
                <a:latin typeface="Arial" charset="0"/>
                <a:ea typeface="ＭＳ Ｐゴシック" charset="0"/>
                <a:cs typeface="ＭＳ Ｐゴシック" charset="0"/>
              </a:rPr>
              <a:t> With enough fiddling we can make (most) commonsense talk come out right.</a:t>
            </a:r>
          </a:p>
          <a:p>
            <a:pPr eaLnBrk="1" hangingPunct="1">
              <a:spcAft>
                <a:spcPts val="7200"/>
              </a:spcAft>
            </a:pPr>
            <a:r>
              <a:rPr lang="en-US">
                <a:latin typeface="Arial" charset="0"/>
                <a:ea typeface="ＭＳ Ｐゴシック" charset="0"/>
                <a:cs typeface="ＭＳ Ｐゴシック" charset="0"/>
              </a:rPr>
              <a:t>We choose the most cost-effective account--whatever that may be.</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Philosophy is…</a:t>
            </a:r>
          </a:p>
        </p:txBody>
      </p:sp>
      <p:pic>
        <p:nvPicPr>
          <p:cNvPr id="116738"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971800" y="1524000"/>
            <a:ext cx="2878138" cy="3352800"/>
          </a:xfrm>
          <a:noFill/>
        </p:spPr>
      </p:pic>
      <p:sp>
        <p:nvSpPr>
          <p:cNvPr id="116739" name="Text Box 5"/>
          <p:cNvSpPr txBox="1">
            <a:spLocks noChangeArrowheads="1"/>
          </p:cNvSpPr>
          <p:nvPr/>
        </p:nvSpPr>
        <p:spPr bwMode="auto">
          <a:xfrm>
            <a:off x="3276600" y="5638800"/>
            <a:ext cx="2217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…fiddling!</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2800">
                <a:latin typeface="Arial" charset="0"/>
                <a:ea typeface="ＭＳ Ｐゴシック" charset="0"/>
                <a:cs typeface="ＭＳ Ｐゴシック" charset="0"/>
              </a:rPr>
              <a:t>Things can survive the gradual replacement of parts</a:t>
            </a:r>
          </a:p>
        </p:txBody>
      </p:sp>
      <p:sp>
        <p:nvSpPr>
          <p:cNvPr id="22530" name="Content Placeholder 2"/>
          <p:cNvSpPr>
            <a:spLocks noGrp="1"/>
          </p:cNvSpPr>
          <p:nvPr>
            <p:ph idx="1"/>
          </p:nvPr>
        </p:nvSpPr>
        <p:spPr>
          <a:xfrm>
            <a:off x="685800" y="838200"/>
            <a:ext cx="7772400" cy="5867400"/>
          </a:xfrm>
        </p:spPr>
        <p:txBody>
          <a:bodyPr/>
          <a:lstStyle/>
          <a:p>
            <a:pPr>
              <a:spcAft>
                <a:spcPts val="3000"/>
              </a:spcAft>
            </a:pPr>
            <a:r>
              <a:rPr lang="en-US">
                <a:latin typeface="Arial" charset="0"/>
                <a:ea typeface="ＭＳ Ｐゴシック" charset="0"/>
                <a:cs typeface="ＭＳ Ｐゴシック" charset="0"/>
              </a:rPr>
              <a:t>Suppose the planks that composed the Ship of Theseus were gradually replaced until none of the original planks is part of the Continuously Repaired Ship at the end of the process</a:t>
            </a:r>
          </a:p>
          <a:p>
            <a:pPr lvl="1">
              <a:spcAft>
                <a:spcPts val="3000"/>
              </a:spcAft>
            </a:pPr>
            <a:r>
              <a:rPr lang="en-US">
                <a:latin typeface="Arial" charset="0"/>
                <a:ea typeface="ＭＳ Ｐゴシック" charset="0"/>
              </a:rPr>
              <a:t>If you claim that it wouldn</a:t>
            </a:r>
            <a:r>
              <a:rPr lang="ja-JP" altLang="en-US">
                <a:latin typeface="Arial" charset="0"/>
                <a:ea typeface="ＭＳ Ｐゴシック" charset="0"/>
              </a:rPr>
              <a:t>’</a:t>
            </a:r>
            <a:r>
              <a:rPr lang="en-US" altLang="ja-JP">
                <a:latin typeface="Arial" charset="0"/>
                <a:ea typeface="ＭＳ Ｐゴシック" charset="0"/>
              </a:rPr>
              <a:t>t be the Ship of Theseus then you have to say at what point the Ship ceases to exist</a:t>
            </a:r>
          </a:p>
          <a:p>
            <a:pPr lvl="2">
              <a:spcAft>
                <a:spcPts val="3000"/>
              </a:spcAft>
            </a:pPr>
            <a:r>
              <a:rPr lang="en-US">
                <a:latin typeface="Arial" charset="0"/>
                <a:ea typeface="ＭＳ Ｐゴシック" charset="0"/>
              </a:rPr>
              <a:t>We can</a:t>
            </a:r>
            <a:r>
              <a:rPr lang="ja-JP" altLang="en-US">
                <a:latin typeface="Arial" charset="0"/>
                <a:ea typeface="ＭＳ Ｐゴシック" charset="0"/>
              </a:rPr>
              <a:t>’</a:t>
            </a:r>
            <a:r>
              <a:rPr lang="en-US" altLang="ja-JP">
                <a:latin typeface="Arial" charset="0"/>
                <a:ea typeface="ＭＳ Ｐゴシック" charset="0"/>
              </a:rPr>
              <a:t>t say that with the replacement of each plank the resulting ship becomes </a:t>
            </a:r>
            <a:r>
              <a:rPr lang="ja-JP" altLang="en-US">
                <a:latin typeface="Arial" charset="0"/>
                <a:ea typeface="ＭＳ Ｐゴシック" charset="0"/>
              </a:rPr>
              <a:t>“</a:t>
            </a:r>
            <a:r>
              <a:rPr lang="en-US" altLang="ja-JP">
                <a:latin typeface="Arial" charset="0"/>
                <a:ea typeface="ＭＳ Ｐゴシック" charset="0"/>
              </a:rPr>
              <a:t>less identical</a:t>
            </a:r>
            <a:r>
              <a:rPr lang="ja-JP" altLang="en-US">
                <a:latin typeface="Arial" charset="0"/>
                <a:ea typeface="ＭＳ Ｐゴシック" charset="0"/>
              </a:rPr>
              <a:t>”</a:t>
            </a:r>
            <a:r>
              <a:rPr lang="en-US" altLang="ja-JP">
                <a:latin typeface="Arial" charset="0"/>
                <a:ea typeface="ＭＳ Ｐゴシック" charset="0"/>
              </a:rPr>
              <a:t> to the original Ship of Theseus until it ceases to be identical altogether since identity doesn</a:t>
            </a:r>
            <a:r>
              <a:rPr lang="ja-JP" altLang="en-US">
                <a:latin typeface="Arial" charset="0"/>
                <a:ea typeface="ＭＳ Ｐゴシック" charset="0"/>
              </a:rPr>
              <a:t>’</a:t>
            </a:r>
            <a:r>
              <a:rPr lang="en-US" altLang="ja-JP">
                <a:latin typeface="Arial" charset="0"/>
                <a:ea typeface="ＭＳ Ｐゴシック" charset="0"/>
              </a:rPr>
              <a:t>t admit of degree</a:t>
            </a:r>
          </a:p>
          <a:p>
            <a:pPr lvl="2">
              <a:spcAft>
                <a:spcPts val="3000"/>
              </a:spcAft>
            </a:pPr>
            <a:r>
              <a:rPr lang="en-US">
                <a:latin typeface="Arial" charset="0"/>
                <a:ea typeface="ＭＳ Ｐゴシック" charset="0"/>
              </a:rPr>
              <a:t>It would be deeply counterintuitive to say that there is a crucial plank (first, last or something in between) so…</a:t>
            </a:r>
          </a:p>
          <a:p>
            <a:pPr>
              <a:spcAft>
                <a:spcPts val="3000"/>
              </a:spcAft>
            </a:pPr>
            <a:r>
              <a:rPr lang="en-US">
                <a:latin typeface="Arial" charset="0"/>
                <a:ea typeface="ＭＳ Ｐゴシック" charset="0"/>
                <a:cs typeface="ＭＳ Ｐゴシック" charset="0"/>
              </a:rPr>
              <a:t>The Continuously Repaired Ship = The Ship of Theseus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2800">
                <a:latin typeface="Arial" charset="0"/>
                <a:ea typeface="ＭＳ Ｐゴシック" charset="0"/>
                <a:cs typeface="ＭＳ Ｐゴシック" charset="0"/>
              </a:rPr>
              <a:t>Things can survive disassembly and reassembly</a:t>
            </a:r>
          </a:p>
        </p:txBody>
      </p:sp>
      <p:sp>
        <p:nvSpPr>
          <p:cNvPr id="23554" name="Content Placeholder 2"/>
          <p:cNvSpPr>
            <a:spLocks noGrp="1"/>
          </p:cNvSpPr>
          <p:nvPr>
            <p:ph idx="1"/>
          </p:nvPr>
        </p:nvSpPr>
        <p:spPr>
          <a:xfrm>
            <a:off x="685800" y="1066800"/>
            <a:ext cx="7772400" cy="5562600"/>
          </a:xfrm>
        </p:spPr>
        <p:txBody>
          <a:bodyPr/>
          <a:lstStyle/>
          <a:p>
            <a:pPr>
              <a:spcAft>
                <a:spcPts val="4800"/>
              </a:spcAft>
            </a:pPr>
            <a:r>
              <a:rPr lang="en-US">
                <a:latin typeface="Arial" charset="0"/>
                <a:ea typeface="ＭＳ Ｐゴシック" charset="0"/>
                <a:cs typeface="ＭＳ Ｐゴシック" charset="0"/>
              </a:rPr>
              <a:t>Suppose instead of being gradually repaired the Ship of Theseus had been disassembled by a Plank Hoarder and then reassembled somewhere else</a:t>
            </a:r>
          </a:p>
          <a:p>
            <a:pPr lvl="1">
              <a:spcAft>
                <a:spcPts val="4800"/>
              </a:spcAft>
            </a:pPr>
            <a:r>
              <a:rPr lang="en-US">
                <a:latin typeface="Arial" charset="0"/>
                <a:ea typeface="ＭＳ Ｐゴシック" charset="0"/>
              </a:rPr>
              <a:t>We want to hold that artifacts like ships, bicycles, (mechanical) watches, etc. can be taken to bits and reassembled—it happens all the time!</a:t>
            </a:r>
          </a:p>
          <a:p>
            <a:pPr lvl="1">
              <a:spcAft>
                <a:spcPts val="4800"/>
              </a:spcAft>
            </a:pPr>
            <a:r>
              <a:rPr lang="en-US">
                <a:latin typeface="Arial" charset="0"/>
                <a:ea typeface="ＭＳ Ｐゴシック" charset="0"/>
              </a:rPr>
              <a:t>Some things in fact are </a:t>
            </a:r>
            <a:r>
              <a:rPr lang="en-US" i="1">
                <a:latin typeface="Arial" charset="0"/>
                <a:ea typeface="ＭＳ Ｐゴシック" charset="0"/>
              </a:rPr>
              <a:t>made</a:t>
            </a:r>
            <a:r>
              <a:rPr lang="en-US">
                <a:latin typeface="Arial" charset="0"/>
                <a:ea typeface="ＭＳ Ｐゴシック" charset="0"/>
              </a:rPr>
              <a:t> to be disassembled and reassembled for storage or for shipping so…</a:t>
            </a:r>
          </a:p>
          <a:p>
            <a:pPr>
              <a:spcAft>
                <a:spcPts val="4800"/>
              </a:spcAft>
            </a:pPr>
            <a:r>
              <a:rPr lang="en-US">
                <a:latin typeface="Arial" charset="0"/>
                <a:ea typeface="ＭＳ Ｐゴシック" charset="0"/>
                <a:cs typeface="ＭＳ Ｐゴシック" charset="0"/>
              </a:rPr>
              <a:t>The Plank Hoarder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Ship = The Ship of Theseus</a:t>
            </a:r>
          </a:p>
          <a:p>
            <a:pPr>
              <a:spcAft>
                <a:spcPts val="4800"/>
              </a:spcAft>
            </a:pP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2800">
                <a:latin typeface="Arial" charset="0"/>
                <a:ea typeface="ＭＳ Ｐゴシック" charset="0"/>
                <a:cs typeface="ＭＳ Ｐゴシック" charset="0"/>
              </a:rPr>
              <a:t>The Ship Repaired </a:t>
            </a:r>
            <a:r>
              <a:rPr lang="en-US" sz="2800" b="1">
                <a:latin typeface="Arial" charset="0"/>
                <a:ea typeface="ＭＳ Ｐゴシック" charset="0"/>
                <a:cs typeface="ＭＳ Ｐゴシック" charset="0"/>
              </a:rPr>
              <a:t>AND</a:t>
            </a:r>
            <a:r>
              <a:rPr lang="en-US" sz="2800">
                <a:latin typeface="Arial" charset="0"/>
                <a:ea typeface="ＭＳ Ｐゴシック" charset="0"/>
                <a:cs typeface="ＭＳ Ｐゴシック" charset="0"/>
              </a:rPr>
              <a:t> Reassembled</a:t>
            </a:r>
          </a:p>
        </p:txBody>
      </p:sp>
      <p:sp>
        <p:nvSpPr>
          <p:cNvPr id="24578" name="Content Placeholder 2"/>
          <p:cNvSpPr>
            <a:spLocks noGrp="1"/>
          </p:cNvSpPr>
          <p:nvPr>
            <p:ph idx="1"/>
          </p:nvPr>
        </p:nvSpPr>
        <p:spPr>
          <a:xfrm>
            <a:off x="990600" y="5410200"/>
            <a:ext cx="7543800" cy="1219200"/>
          </a:xfrm>
        </p:spPr>
        <p:txBody>
          <a:bodyPr/>
          <a:lstStyle/>
          <a:p>
            <a:pPr>
              <a:spcAft>
                <a:spcPts val="1800"/>
              </a:spcAft>
              <a:buFontTx/>
              <a:buNone/>
            </a:pPr>
            <a:r>
              <a:rPr lang="en-US" i="1">
                <a:latin typeface="Arial" charset="0"/>
                <a:ea typeface="ＭＳ Ｐゴシック" charset="0"/>
                <a:cs typeface="ＭＳ Ｐゴシック" charset="0"/>
              </a:rPr>
              <a:t>	</a:t>
            </a:r>
            <a:r>
              <a:rPr lang="en-US">
                <a:latin typeface="Arial" charset="0"/>
                <a:ea typeface="ＭＳ Ｐゴシック" charset="0"/>
                <a:cs typeface="ＭＳ Ｐゴシック" charset="0"/>
              </a:rPr>
              <a:t>We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say that both the Continuously Repaired ship and the Plank-Hoarder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Ship </a:t>
            </a:r>
            <a:r>
              <a:rPr lang="en-US" altLang="ja-JP" i="1">
                <a:latin typeface="Arial" charset="0"/>
                <a:ea typeface="ＭＳ Ｐゴシック" charset="0"/>
                <a:cs typeface="ＭＳ Ｐゴシック" charset="0"/>
              </a:rPr>
              <a:t>are</a:t>
            </a:r>
            <a:r>
              <a:rPr lang="en-US" altLang="ja-JP">
                <a:latin typeface="Arial" charset="0"/>
                <a:ea typeface="ＭＳ Ｐゴシック" charset="0"/>
                <a:cs typeface="ＭＳ Ｐゴシック" charset="0"/>
              </a:rPr>
              <a:t> the Ship of Theseus because The Continuously Repaired Ship ≠ The Plank-Hoarder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Ship</a:t>
            </a:r>
            <a:endParaRPr lang="en-US" i="1">
              <a:latin typeface="Arial" charset="0"/>
              <a:ea typeface="ＭＳ Ｐゴシック" charset="0"/>
              <a:cs typeface="ＭＳ Ｐゴシック" charset="0"/>
            </a:endParaRPr>
          </a:p>
        </p:txBody>
      </p:sp>
      <p:cxnSp>
        <p:nvCxnSpPr>
          <p:cNvPr id="24579" name="Straight Arrow Connector 4"/>
          <p:cNvCxnSpPr>
            <a:cxnSpLocks noChangeShapeType="1"/>
          </p:cNvCxnSpPr>
          <p:nvPr/>
        </p:nvCxnSpPr>
        <p:spPr bwMode="auto">
          <a:xfrm rot="5400000" flipH="1" flipV="1">
            <a:off x="-875506" y="3009106"/>
            <a:ext cx="4038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0" name="Straight Arrow Connector 6"/>
          <p:cNvCxnSpPr>
            <a:cxnSpLocks noChangeShapeType="1"/>
          </p:cNvCxnSpPr>
          <p:nvPr/>
        </p:nvCxnSpPr>
        <p:spPr bwMode="auto">
          <a:xfrm>
            <a:off x="1144588" y="5027613"/>
            <a:ext cx="6858000" cy="31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1" name="TextBox 7"/>
          <p:cNvSpPr txBox="1">
            <a:spLocks noChangeArrowheads="1"/>
          </p:cNvSpPr>
          <p:nvPr/>
        </p:nvSpPr>
        <p:spPr bwMode="auto">
          <a:xfrm rot="-5400000">
            <a:off x="656432" y="3013869"/>
            <a:ext cx="60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time</a:t>
            </a:r>
          </a:p>
        </p:txBody>
      </p:sp>
      <p:cxnSp>
        <p:nvCxnSpPr>
          <p:cNvPr id="24582" name="Straight Connector 9"/>
          <p:cNvCxnSpPr>
            <a:cxnSpLocks noChangeShapeType="1"/>
          </p:cNvCxnSpPr>
          <p:nvPr/>
        </p:nvCxnSpPr>
        <p:spPr bwMode="auto">
          <a:xfrm rot="5400000">
            <a:off x="3810794" y="3885406"/>
            <a:ext cx="1219200" cy="158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cxnSp>
        <p:nvCxnSpPr>
          <p:cNvPr id="24583" name="Straight Connector 10"/>
          <p:cNvCxnSpPr>
            <a:cxnSpLocks noChangeShapeType="1"/>
            <a:stCxn id="24587" idx="2"/>
          </p:cNvCxnSpPr>
          <p:nvPr/>
        </p:nvCxnSpPr>
        <p:spPr bwMode="auto">
          <a:xfrm rot="16200000" flipH="1">
            <a:off x="2948781" y="1805782"/>
            <a:ext cx="1227137" cy="171450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cxnSp>
        <p:nvCxnSpPr>
          <p:cNvPr id="24584" name="Straight Connector 12"/>
          <p:cNvCxnSpPr>
            <a:cxnSpLocks noChangeShapeType="1"/>
            <a:stCxn id="24586" idx="2"/>
          </p:cNvCxnSpPr>
          <p:nvPr/>
        </p:nvCxnSpPr>
        <p:spPr bwMode="auto">
          <a:xfrm rot="5400000">
            <a:off x="4728369" y="1743869"/>
            <a:ext cx="1223962" cy="184150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sp>
        <p:nvSpPr>
          <p:cNvPr id="24585" name="TextBox 15"/>
          <p:cNvSpPr txBox="1">
            <a:spLocks noChangeArrowheads="1"/>
          </p:cNvSpPr>
          <p:nvPr/>
        </p:nvSpPr>
        <p:spPr bwMode="auto">
          <a:xfrm>
            <a:off x="2868613" y="4508500"/>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The Ship of Theseus</a:t>
            </a:r>
          </a:p>
        </p:txBody>
      </p:sp>
      <p:sp>
        <p:nvSpPr>
          <p:cNvPr id="24586" name="TextBox 16"/>
          <p:cNvSpPr txBox="1">
            <a:spLocks noChangeArrowheads="1"/>
          </p:cNvSpPr>
          <p:nvPr/>
        </p:nvSpPr>
        <p:spPr bwMode="auto">
          <a:xfrm>
            <a:off x="4889500" y="1220788"/>
            <a:ext cx="274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The Plank-Hoarder</a:t>
            </a:r>
            <a:r>
              <a:rPr lang="ja-JP" altLang="en-US"/>
              <a:t>’</a:t>
            </a:r>
            <a:r>
              <a:rPr lang="en-US" altLang="ja-JP"/>
              <a:t>s Ship</a:t>
            </a:r>
            <a:endParaRPr lang="en-US"/>
          </a:p>
        </p:txBody>
      </p:sp>
      <p:sp>
        <p:nvSpPr>
          <p:cNvPr id="24587" name="TextBox 17"/>
          <p:cNvSpPr txBox="1">
            <a:spLocks noChangeArrowheads="1"/>
          </p:cNvSpPr>
          <p:nvPr/>
        </p:nvSpPr>
        <p:spPr bwMode="auto">
          <a:xfrm>
            <a:off x="1143000" y="1219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The Continuously Repaired Ship</a:t>
            </a:r>
          </a:p>
        </p:txBody>
      </p:sp>
      <p:sp>
        <p:nvSpPr>
          <p:cNvPr id="24588" name="TextBox 21"/>
          <p:cNvSpPr txBox="1">
            <a:spLocks noChangeArrowheads="1"/>
          </p:cNvSpPr>
          <p:nvPr/>
        </p:nvSpPr>
        <p:spPr bwMode="auto">
          <a:xfrm>
            <a:off x="4191000" y="1143000"/>
            <a:ext cx="76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t>≠</a:t>
            </a:r>
          </a:p>
        </p:txBody>
      </p:sp>
      <p:sp>
        <p:nvSpPr>
          <p:cNvPr id="24589" name="TextBox 22"/>
          <p:cNvSpPr txBox="1">
            <a:spLocks noChangeArrowheads="1"/>
          </p:cNvSpPr>
          <p:nvPr/>
        </p:nvSpPr>
        <p:spPr bwMode="auto">
          <a:xfrm rot="-2083249">
            <a:off x="4408488" y="3049588"/>
            <a:ext cx="99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t>=</a:t>
            </a:r>
          </a:p>
        </p:txBody>
      </p:sp>
      <p:sp>
        <p:nvSpPr>
          <p:cNvPr id="24590" name="TextBox 23"/>
          <p:cNvSpPr txBox="1">
            <a:spLocks noChangeArrowheads="1"/>
          </p:cNvSpPr>
          <p:nvPr/>
        </p:nvSpPr>
        <p:spPr bwMode="auto">
          <a:xfrm rot="2954432">
            <a:off x="3419475" y="3049588"/>
            <a:ext cx="99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t>=</a:t>
            </a:r>
          </a:p>
        </p:txBody>
      </p:sp>
      <p:grpSp>
        <p:nvGrpSpPr>
          <p:cNvPr id="2" name="Group 26"/>
          <p:cNvGrpSpPr>
            <a:grpSpLocks/>
          </p:cNvGrpSpPr>
          <p:nvPr/>
        </p:nvGrpSpPr>
        <p:grpSpPr bwMode="auto">
          <a:xfrm>
            <a:off x="5562600" y="2362200"/>
            <a:ext cx="3016250" cy="2540000"/>
            <a:chOff x="5562600" y="2362200"/>
            <a:chExt cx="3016155" cy="2540000"/>
          </a:xfrm>
        </p:grpSpPr>
        <p:pic>
          <p:nvPicPr>
            <p:cNvPr id="24592"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81800" y="2895600"/>
              <a:ext cx="179695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Oval Callout 25"/>
            <p:cNvSpPr>
              <a:spLocks noChangeArrowheads="1"/>
            </p:cNvSpPr>
            <p:nvPr/>
          </p:nvSpPr>
          <p:spPr bwMode="auto">
            <a:xfrm>
              <a:off x="5562600" y="2362200"/>
              <a:ext cx="1828800" cy="1066800"/>
            </a:xfrm>
            <a:prstGeom prst="wedgeEllipseCallout">
              <a:avLst>
                <a:gd name="adj1" fmla="val 49949"/>
                <a:gd name="adj2" fmla="val 45338"/>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r>
                <a:rPr lang="en-US" sz="1800"/>
                <a:t>Transitivity of Identity violation!</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3087</TotalTime>
  <Words>3354</Words>
  <Application>Microsoft Macintosh PowerPoint</Application>
  <PresentationFormat>On-screen Show (4:3)</PresentationFormat>
  <Paragraphs>412</Paragraphs>
  <Slides>61</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ＭＳ Ｐゴシック</vt:lpstr>
      <vt:lpstr>Blank Presentation</vt:lpstr>
      <vt:lpstr>Personal Identity  Fission, Fusion and Survival</vt:lpstr>
      <vt:lpstr>What Matters for Survival?</vt:lpstr>
      <vt:lpstr>Does personal identity matter?</vt:lpstr>
      <vt:lpstr>Identity Problems for S-T Objects</vt:lpstr>
      <vt:lpstr>Personal Identity</vt:lpstr>
      <vt:lpstr>The Ship of Theseus</vt:lpstr>
      <vt:lpstr>Things can survive the gradual replacement of parts</vt:lpstr>
      <vt:lpstr>Things can survive disassembly and reassembly</vt:lpstr>
      <vt:lpstr>The Ship Repaired AND Reassembled</vt:lpstr>
      <vt:lpstr>The Ship Repaired AND Reassembled</vt:lpstr>
      <vt:lpstr>The Ship Repaired AND Reassembled</vt:lpstr>
      <vt:lpstr>PowerPoint Presentation</vt:lpstr>
      <vt:lpstr>PowerPoint Presentation</vt:lpstr>
      <vt:lpstr>PowerPoint Presentation</vt:lpstr>
      <vt:lpstr>Best Candidate Theory</vt:lpstr>
      <vt:lpstr>PowerPoint Presentation</vt:lpstr>
      <vt:lpstr>Symmetrical Fission</vt:lpstr>
      <vt:lpstr>PowerPoint Presentation</vt:lpstr>
      <vt:lpstr>A Person Undergoes Fission</vt:lpstr>
      <vt:lpstr>PowerPoint Presentation</vt:lpstr>
      <vt:lpstr>Counterintuitive Results</vt:lpstr>
      <vt:lpstr>Is identity “what matters”?</vt:lpstr>
      <vt:lpstr>Parfit’s Argument</vt:lpstr>
      <vt:lpstr>Parfit’s Puzzle Cases</vt:lpstr>
      <vt:lpstr>Simple Fission and Fusion</vt:lpstr>
      <vt:lpstr>This is a problem!</vt:lpstr>
      <vt:lpstr>Another Transitivity of Identity Problem</vt:lpstr>
      <vt:lpstr>Complex fission-fusion is even worse!</vt:lpstr>
      <vt:lpstr>Is continuity a matter of degree?</vt:lpstr>
      <vt:lpstr>Methusalah (not to scale)</vt:lpstr>
      <vt:lpstr>Lewis on What Matters</vt:lpstr>
      <vt:lpstr>Relations between stages</vt:lpstr>
      <vt:lpstr>The relation between tail and trunk</vt:lpstr>
      <vt:lpstr>The R-Relation</vt:lpstr>
      <vt:lpstr>The I-Relation</vt:lpstr>
      <vt:lpstr>So why distinguish them?</vt:lpstr>
      <vt:lpstr>Lewis: What is a Person?</vt:lpstr>
      <vt:lpstr>Formal features of the I-Relation</vt:lpstr>
      <vt:lpstr>Formal features of the R-relation</vt:lpstr>
      <vt:lpstr>Stage-sharing</vt:lpstr>
      <vt:lpstr>Fission</vt:lpstr>
      <vt:lpstr>Identity and I-relatedness</vt:lpstr>
      <vt:lpstr>The I-relation is not transitive</vt:lpstr>
      <vt:lpstr>Lewis on Counting People</vt:lpstr>
      <vt:lpstr>Different people identical-at-t</vt:lpstr>
      <vt:lpstr>Tensed Identity</vt:lpstr>
      <vt:lpstr>Overcrowding?</vt:lpstr>
      <vt:lpstr>Picky Problems</vt:lpstr>
      <vt:lpstr>What will be true about Jones?</vt:lpstr>
      <vt:lpstr>Perry: The Lifetime Language</vt:lpstr>
      <vt:lpstr>The Lifetime Language</vt:lpstr>
      <vt:lpstr>The Lifetime Language</vt:lpstr>
      <vt:lpstr>The Lifetime Language</vt:lpstr>
      <vt:lpstr>Which language do we speak?</vt:lpstr>
      <vt:lpstr>How do we decide?</vt:lpstr>
      <vt:lpstr>Another alternative</vt:lpstr>
      <vt:lpstr>The Stage Language</vt:lpstr>
      <vt:lpstr>The Stage Language</vt:lpstr>
      <vt:lpstr>Worms or Stages?</vt:lpstr>
      <vt:lpstr>The Moral</vt:lpstr>
      <vt:lpstr>Philosophy is…</vt:lpstr>
    </vt:vector>
  </TitlesOfParts>
  <Company>H. E. Baber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Survival and Identity</dc:title>
  <dc:creator>H. E. Baber</dc:creator>
  <cp:lastModifiedBy>H. E. Baber</cp:lastModifiedBy>
  <cp:revision>151</cp:revision>
  <dcterms:created xsi:type="dcterms:W3CDTF">2010-09-19T19:52:59Z</dcterms:created>
  <dcterms:modified xsi:type="dcterms:W3CDTF">2012-06-06T23:25:57Z</dcterms:modified>
</cp:coreProperties>
</file>