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78" r:id="rId3"/>
    <p:sldId id="258" r:id="rId4"/>
    <p:sldId id="279" r:id="rId5"/>
    <p:sldId id="284" r:id="rId6"/>
    <p:sldId id="280" r:id="rId7"/>
    <p:sldId id="281" r:id="rId8"/>
    <p:sldId id="282" r:id="rId9"/>
    <p:sldId id="259" r:id="rId10"/>
    <p:sldId id="283" r:id="rId11"/>
    <p:sldId id="260" r:id="rId12"/>
    <p:sldId id="257" r:id="rId13"/>
    <p:sldId id="261" r:id="rId14"/>
    <p:sldId id="263" r:id="rId15"/>
    <p:sldId id="262" r:id="rId16"/>
    <p:sldId id="264" r:id="rId17"/>
    <p:sldId id="265" r:id="rId18"/>
    <p:sldId id="266" r:id="rId19"/>
    <p:sldId id="269" r:id="rId20"/>
    <p:sldId id="270" r:id="rId21"/>
    <p:sldId id="271" r:id="rId22"/>
    <p:sldId id="272" r:id="rId23"/>
    <p:sldId id="274" r:id="rId24"/>
    <p:sldId id="275" r:id="rId25"/>
    <p:sldId id="276" r:id="rId26"/>
    <p:sldId id="285" r:id="rId27"/>
    <p:sldId id="273" r:id="rId28"/>
    <p:sldId id="267" r:id="rId29"/>
    <p:sldId id="268" r:id="rId30"/>
    <p:sldId id="277" r:id="rId31"/>
    <p:sldId id="286" r:id="rId32"/>
    <p:sldId id="287"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04" autoAdjust="0"/>
    <p:restoredTop sz="94660"/>
  </p:normalViewPr>
  <p:slideViewPr>
    <p:cSldViewPr>
      <p:cViewPr varScale="1">
        <p:scale>
          <a:sx n="66" d="100"/>
          <a:sy n="66" d="100"/>
        </p:scale>
        <p:origin x="-104"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415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3"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B9CAB1E-08DF-9448-8035-6026D6312DC8}" type="slidenum">
              <a:rPr lang="en-US"/>
              <a:pPr>
                <a:defRPr/>
              </a:pPr>
              <a:t>‹#›</a:t>
            </a:fld>
            <a:endParaRPr lang="en-US"/>
          </a:p>
        </p:txBody>
      </p:sp>
    </p:spTree>
    <p:extLst>
      <p:ext uri="{BB962C8B-B14F-4D97-AF65-F5344CB8AC3E}">
        <p14:creationId xmlns:p14="http://schemas.microsoft.com/office/powerpoint/2010/main" val="3299196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E635E7-9E92-7443-A518-1F1B6B875568}" type="slidenum">
              <a:rPr lang="en-US" sz="1200"/>
              <a:pPr/>
              <a:t>1</a:t>
            </a:fld>
            <a:endParaRPr lang="en-US" sz="1200"/>
          </a:p>
        </p:txBody>
      </p:sp>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325DE8-4729-E647-8163-8C0E3EB1864C}" type="slidenum">
              <a:rPr lang="en-US" sz="1200"/>
              <a:pPr/>
              <a:t>17</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578FFC-6D9B-2B43-888A-CCAB31E552C3}" type="slidenum">
              <a:rPr lang="en-US" sz="1200"/>
              <a:pPr/>
              <a:t>18</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723A61-E4CE-0748-879D-9FA93B7AC4FE}" type="slidenum">
              <a:rPr lang="en-US" sz="1200"/>
              <a:pPr/>
              <a:t>19</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3E5E86-472C-354D-AA6C-75B89748A9CD}" type="slidenum">
              <a:rPr lang="en-US" sz="1200"/>
              <a:pPr/>
              <a:t>20</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325069-72D9-8044-B73A-A6F849240590}" type="slidenum">
              <a:rPr lang="en-US" sz="1200"/>
              <a:pPr/>
              <a:t>21</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958EB0-31FD-0545-A36F-DBFA3DA05906}" type="slidenum">
              <a:rPr lang="en-US" sz="1200"/>
              <a:pPr/>
              <a:t>22</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09D271-9D25-E841-9638-3BA144F48B00}" type="slidenum">
              <a:rPr lang="en-US" sz="1200"/>
              <a:pPr/>
              <a:t>23</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F90CDF-A1C4-2D4E-910C-6D641D63EA8C}" type="slidenum">
              <a:rPr lang="en-US" sz="1200"/>
              <a:pPr/>
              <a:t>24</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26E0AD-494B-0742-AA15-1E08D29D3A77}" type="slidenum">
              <a:rPr lang="en-US" sz="1200"/>
              <a:pPr/>
              <a:t>25</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A764E1-33B7-4842-90DE-5A7AFD060D06}" type="slidenum">
              <a:rPr lang="en-US" sz="1200"/>
              <a:pPr/>
              <a:t>27</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6AF461-7664-EF45-839E-D48B97DDB587}" type="slidenum">
              <a:rPr lang="en-US" sz="1200"/>
              <a:pPr/>
              <a:t>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9A615B-408C-D540-A2D4-0EFFC28A537F}" type="slidenum">
              <a:rPr lang="en-US" sz="1200"/>
              <a:pPr/>
              <a:t>28</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E6DE6A-5783-C44F-912B-E583CCE6FC94}" type="slidenum">
              <a:rPr lang="en-US" sz="1200"/>
              <a:pPr/>
              <a:t>29</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17453D-F377-A041-BA66-B18F210BE0B6}" type="slidenum">
              <a:rPr lang="en-US" sz="1200"/>
              <a:pPr/>
              <a:t>30</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9C47D2-A9D0-F94B-A770-B54531F1D108}" type="slidenum">
              <a:rPr lang="en-US" sz="1200"/>
              <a:pPr/>
              <a:t>9</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835E90-39C6-9D41-8563-7EA5B1DBDA04}" type="slidenum">
              <a:rPr lang="en-US" sz="1200"/>
              <a:pPr/>
              <a:t>11</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D947B5-9723-0148-9BB0-2496D5EC90A5}" type="slidenum">
              <a:rPr lang="en-US" sz="1200"/>
              <a:pPr/>
              <a:t>12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CBA9CB-1D64-9F4F-8FF2-8F9B1DF34F4E}" type="slidenum">
              <a:rPr lang="en-US" sz="1200"/>
              <a:pPr/>
              <a:t>13</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B6008-F785-1543-8168-88C64D0626E5}" type="slidenum">
              <a:rPr lang="en-US" sz="1200"/>
              <a:pPr/>
              <a:t>14</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48928D-C8C8-774D-A03A-3A84918F5A6E}" type="slidenum">
              <a:rPr lang="en-US" sz="1200"/>
              <a:pPr/>
              <a:t>15</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837E36-3C38-4A41-8FEB-76E213CFAC55}" type="slidenum">
              <a:rPr lang="en-US" sz="1200"/>
              <a:pPr/>
              <a:t>16</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7AFD9-D93D-E64E-A738-14BCF0547740}" type="slidenum">
              <a:rPr lang="en-US"/>
              <a:pPr>
                <a:defRPr/>
              </a:pPr>
              <a:t>‹#›</a:t>
            </a:fld>
            <a:endParaRPr lang="en-US"/>
          </a:p>
        </p:txBody>
      </p:sp>
    </p:spTree>
    <p:extLst>
      <p:ext uri="{BB962C8B-B14F-4D97-AF65-F5344CB8AC3E}">
        <p14:creationId xmlns:p14="http://schemas.microsoft.com/office/powerpoint/2010/main" val="261825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EF6108-BCDE-F446-B2CB-092344296FE8}" type="slidenum">
              <a:rPr lang="en-US"/>
              <a:pPr>
                <a:defRPr/>
              </a:pPr>
              <a:t>‹#›</a:t>
            </a:fld>
            <a:endParaRPr lang="en-US"/>
          </a:p>
        </p:txBody>
      </p:sp>
    </p:spTree>
    <p:extLst>
      <p:ext uri="{BB962C8B-B14F-4D97-AF65-F5344CB8AC3E}">
        <p14:creationId xmlns:p14="http://schemas.microsoft.com/office/powerpoint/2010/main" val="202087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BFEFC-2E9E-8941-B6F1-840E1084AA76}" type="slidenum">
              <a:rPr lang="en-US"/>
              <a:pPr>
                <a:defRPr/>
              </a:pPr>
              <a:t>‹#›</a:t>
            </a:fld>
            <a:endParaRPr lang="en-US"/>
          </a:p>
        </p:txBody>
      </p:sp>
    </p:spTree>
    <p:extLst>
      <p:ext uri="{BB962C8B-B14F-4D97-AF65-F5344CB8AC3E}">
        <p14:creationId xmlns:p14="http://schemas.microsoft.com/office/powerpoint/2010/main" val="86222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09393-8F39-8D4C-B299-5CC1C5DD0312}" type="slidenum">
              <a:rPr lang="en-US"/>
              <a:pPr>
                <a:defRPr/>
              </a:pPr>
              <a:t>‹#›</a:t>
            </a:fld>
            <a:endParaRPr lang="en-US"/>
          </a:p>
        </p:txBody>
      </p:sp>
    </p:spTree>
    <p:extLst>
      <p:ext uri="{BB962C8B-B14F-4D97-AF65-F5344CB8AC3E}">
        <p14:creationId xmlns:p14="http://schemas.microsoft.com/office/powerpoint/2010/main" val="166324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D575A-1FCC-FE44-BD70-E68FDF8BD165}" type="slidenum">
              <a:rPr lang="en-US"/>
              <a:pPr>
                <a:defRPr/>
              </a:pPr>
              <a:t>‹#›</a:t>
            </a:fld>
            <a:endParaRPr lang="en-US"/>
          </a:p>
        </p:txBody>
      </p:sp>
    </p:spTree>
    <p:extLst>
      <p:ext uri="{BB962C8B-B14F-4D97-AF65-F5344CB8AC3E}">
        <p14:creationId xmlns:p14="http://schemas.microsoft.com/office/powerpoint/2010/main" val="34019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78B3A-C03C-924F-85EE-6D570F9B1108}" type="slidenum">
              <a:rPr lang="en-US"/>
              <a:pPr>
                <a:defRPr/>
              </a:pPr>
              <a:t>‹#›</a:t>
            </a:fld>
            <a:endParaRPr lang="en-US"/>
          </a:p>
        </p:txBody>
      </p:sp>
    </p:spTree>
    <p:extLst>
      <p:ext uri="{BB962C8B-B14F-4D97-AF65-F5344CB8AC3E}">
        <p14:creationId xmlns:p14="http://schemas.microsoft.com/office/powerpoint/2010/main" val="87215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3F0595-63E6-B945-B675-3ABC1B6F85C8}" type="slidenum">
              <a:rPr lang="en-US"/>
              <a:pPr>
                <a:defRPr/>
              </a:pPr>
              <a:t>‹#›</a:t>
            </a:fld>
            <a:endParaRPr lang="en-US"/>
          </a:p>
        </p:txBody>
      </p:sp>
    </p:spTree>
    <p:extLst>
      <p:ext uri="{BB962C8B-B14F-4D97-AF65-F5344CB8AC3E}">
        <p14:creationId xmlns:p14="http://schemas.microsoft.com/office/powerpoint/2010/main" val="126119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E822CE-8FDE-BF41-910C-35C18CC5D711}" type="slidenum">
              <a:rPr lang="en-US"/>
              <a:pPr>
                <a:defRPr/>
              </a:pPr>
              <a:t>‹#›</a:t>
            </a:fld>
            <a:endParaRPr lang="en-US"/>
          </a:p>
        </p:txBody>
      </p:sp>
    </p:spTree>
    <p:extLst>
      <p:ext uri="{BB962C8B-B14F-4D97-AF65-F5344CB8AC3E}">
        <p14:creationId xmlns:p14="http://schemas.microsoft.com/office/powerpoint/2010/main" val="112042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BE390B-9B0A-D340-AD6C-AE7FAFF3682E}" type="slidenum">
              <a:rPr lang="en-US"/>
              <a:pPr>
                <a:defRPr/>
              </a:pPr>
              <a:t>‹#›</a:t>
            </a:fld>
            <a:endParaRPr lang="en-US"/>
          </a:p>
        </p:txBody>
      </p:sp>
    </p:spTree>
    <p:extLst>
      <p:ext uri="{BB962C8B-B14F-4D97-AF65-F5344CB8AC3E}">
        <p14:creationId xmlns:p14="http://schemas.microsoft.com/office/powerpoint/2010/main" val="102533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CCFE7-B4B6-E142-A75C-677AB7DA2FA2}" type="slidenum">
              <a:rPr lang="en-US"/>
              <a:pPr>
                <a:defRPr/>
              </a:pPr>
              <a:t>‹#›</a:t>
            </a:fld>
            <a:endParaRPr lang="en-US"/>
          </a:p>
        </p:txBody>
      </p:sp>
    </p:spTree>
    <p:extLst>
      <p:ext uri="{BB962C8B-B14F-4D97-AF65-F5344CB8AC3E}">
        <p14:creationId xmlns:p14="http://schemas.microsoft.com/office/powerpoint/2010/main" val="50857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AA4F7B-1365-0746-A630-56CE194EAC15}" type="slidenum">
              <a:rPr lang="en-US"/>
              <a:pPr>
                <a:defRPr/>
              </a:pPr>
              <a:t>‹#›</a:t>
            </a:fld>
            <a:endParaRPr lang="en-US"/>
          </a:p>
        </p:txBody>
      </p:sp>
    </p:spTree>
    <p:extLst>
      <p:ext uri="{BB962C8B-B14F-4D97-AF65-F5344CB8AC3E}">
        <p14:creationId xmlns:p14="http://schemas.microsoft.com/office/powerpoint/2010/main" val="1072468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8DB4659-B10C-004E-A336-6980ECBCF4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par>
                                <p:cTn id="19" presetID="1" presetClass="entr" presetSubtype="0" fill="hold" grpId="1"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21" presetID="1" presetClass="entr" presetSubtype="0" fill="hold" grpId="1" nodeType="withEffect">
                                  <p:stCondLst>
                                    <p:cond delay="0"/>
                                  </p:stCondLst>
                                  <p:childTnLst>
                                    <p:set>
                                      <p:cBhvr>
                                        <p:cTn id="2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23" presetID="1" presetClass="entr" presetSubtype="0" fill="hold" grpId="1"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25" presetID="1" presetClass="entr" presetSubtype="0" fill="hold" grpId="1"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P spid="1027" grpId="1"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ts val="3000"/>
        </a:spcAft>
        <a:buChar char="•"/>
        <a:defRPr sz="2000">
          <a:solidFill>
            <a:schemeClr val="tx1"/>
          </a:solidFill>
          <a:latin typeface="+mn-lt"/>
          <a:ea typeface="+mn-ea"/>
          <a:cs typeface="+mn-cs"/>
        </a:defRPr>
      </a:lvl1pPr>
      <a:lvl2pPr marL="742950" indent="-285750" algn="l" rtl="0" eaLnBrk="0" fontAlgn="base" hangingPunct="0">
        <a:spcBef>
          <a:spcPct val="20000"/>
        </a:spcBef>
        <a:spcAft>
          <a:spcPts val="3000"/>
        </a:spcAft>
        <a:buChar char="–"/>
        <a:defRPr sz="2000">
          <a:solidFill>
            <a:schemeClr val="tx1"/>
          </a:solidFill>
          <a:latin typeface="+mn-lt"/>
          <a:ea typeface="+mn-ea"/>
        </a:defRPr>
      </a:lvl2pPr>
      <a:lvl3pPr marL="1143000" indent="-228600" algn="l" rtl="0" eaLnBrk="0" fontAlgn="base" hangingPunct="0">
        <a:spcBef>
          <a:spcPct val="20000"/>
        </a:spcBef>
        <a:spcAft>
          <a:spcPts val="3000"/>
        </a:spcAft>
        <a:buChar char="•"/>
        <a:defRPr sz="2000">
          <a:solidFill>
            <a:schemeClr val="tx1"/>
          </a:solidFill>
          <a:latin typeface="+mn-lt"/>
          <a:ea typeface="+mn-ea"/>
        </a:defRPr>
      </a:lvl3pPr>
      <a:lvl4pPr marL="1600200" indent="-228600" algn="l" rtl="0" eaLnBrk="0" fontAlgn="base" hangingPunct="0">
        <a:spcBef>
          <a:spcPct val="20000"/>
        </a:spcBef>
        <a:spcAft>
          <a:spcPts val="3000"/>
        </a:spcAft>
        <a:buChar char="–"/>
        <a:defRPr sz="2000">
          <a:solidFill>
            <a:schemeClr val="tx1"/>
          </a:solidFill>
          <a:latin typeface="+mn-lt"/>
          <a:ea typeface="+mn-ea"/>
        </a:defRPr>
      </a:lvl4pPr>
      <a:lvl5pPr marL="2057400" indent="-228600" algn="l" rtl="0" eaLnBrk="0" fontAlgn="base" hangingPunct="0">
        <a:spcBef>
          <a:spcPct val="20000"/>
        </a:spcBef>
        <a:spcAft>
          <a:spcPts val="300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lato.stanford.edu/entries/content-narro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host.uniroma3.it/progetti/kant/field/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lato.stanford.edu/entries/supervenienc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533400" y="228600"/>
            <a:ext cx="7772400" cy="914400"/>
          </a:xfrm>
        </p:spPr>
        <p:txBody>
          <a:bodyPr/>
          <a:lstStyle/>
          <a:p>
            <a:pPr eaLnBrk="1" hangingPunct="1"/>
            <a:r>
              <a:rPr lang="en-US">
                <a:latin typeface="Arial" charset="0"/>
                <a:ea typeface="ＭＳ Ｐゴシック" charset="0"/>
                <a:cs typeface="ＭＳ Ｐゴシック" charset="0"/>
              </a:rPr>
              <a:t>Hillary Putnam</a:t>
            </a:r>
          </a:p>
        </p:txBody>
      </p:sp>
      <p:sp>
        <p:nvSpPr>
          <p:cNvPr id="14338" name="Rectangle 3"/>
          <p:cNvSpPr>
            <a:spLocks noGrp="1" noChangeArrowheads="1"/>
          </p:cNvSpPr>
          <p:nvPr>
            <p:ph type="subTitle" idx="1"/>
          </p:nvPr>
        </p:nvSpPr>
        <p:spPr>
          <a:xfrm>
            <a:off x="838200" y="6096000"/>
            <a:ext cx="7620000" cy="457200"/>
          </a:xfrm>
        </p:spPr>
        <p:txBody>
          <a:bodyPr/>
          <a:lstStyle/>
          <a:p>
            <a:pPr eaLnBrk="1" hangingPunct="1"/>
            <a:r>
              <a:rPr lang="en-US" sz="2400">
                <a:latin typeface="Arial" charset="0"/>
                <a:ea typeface="ＭＳ Ｐゴシック" charset="0"/>
                <a:cs typeface="ＭＳ Ｐゴシック" charset="0"/>
              </a:rPr>
              <a:t>Whichever way you cut it, meanings ain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in the head</a:t>
            </a:r>
            <a:endParaRPr lang="en-US" sz="2400">
              <a:latin typeface="Arial" charset="0"/>
              <a:ea typeface="ＭＳ Ｐゴシック" charset="0"/>
              <a:cs typeface="ＭＳ Ｐゴシック" charset="0"/>
            </a:endParaRP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41989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Arial" charset="0"/>
                <a:ea typeface="ＭＳ Ｐゴシック" charset="0"/>
                <a:cs typeface="ＭＳ Ｐゴシック" charset="0"/>
              </a:rPr>
              <a:t>Narrow and Wide Content</a:t>
            </a:r>
          </a:p>
        </p:txBody>
      </p:sp>
      <p:sp>
        <p:nvSpPr>
          <p:cNvPr id="20482" name="Content Placeholder 2"/>
          <p:cNvSpPr>
            <a:spLocks noGrp="1"/>
          </p:cNvSpPr>
          <p:nvPr>
            <p:ph idx="1"/>
          </p:nvPr>
        </p:nvSpPr>
        <p:spPr/>
        <p:txBody>
          <a:bodyPr/>
          <a:lstStyle/>
          <a:p>
            <a:pPr>
              <a:buFontTx/>
              <a:buNone/>
            </a:pPr>
            <a:r>
              <a:rPr lang="en-US" sz="2000" dirty="0">
                <a:latin typeface="Arial" charset="0"/>
                <a:ea typeface="ＭＳ Ｐゴシック" charset="0"/>
                <a:cs typeface="ＭＳ Ｐゴシック" charset="0"/>
              </a:rPr>
              <a:t>	</a:t>
            </a:r>
            <a:r>
              <a:rPr lang="en-US" sz="2000" i="1" dirty="0">
                <a:latin typeface="Arial" charset="0"/>
                <a:ea typeface="ＭＳ Ｐゴシック" charset="0"/>
                <a:cs typeface="ＭＳ Ｐゴシック" charset="0"/>
              </a:rPr>
              <a:t>Narrow mental content is a kind of mental content that does not depend on an individual's environment. Narrow content contrasts with </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broad</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 or </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wide</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 content, which depends on features of the individual's environment as well as on features of the individual. It is controversial whether there is any such thing as narrow content. Assuming that there is, it is also controversial what sort of content it is, what its relation to ordinary or </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broad</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 content is, and how it is determined by the individual's intrinsic properties. </a:t>
            </a:r>
            <a:r>
              <a:rPr lang="en-US" altLang="ja-JP" sz="2000" dirty="0">
                <a:latin typeface="Arial" charset="0"/>
                <a:ea typeface="ＭＳ Ｐゴシック" charset="0"/>
                <a:cs typeface="ＭＳ Ｐゴシック" charset="0"/>
              </a:rPr>
              <a:t>(SEP </a:t>
            </a:r>
            <a:r>
              <a:rPr lang="en-US" altLang="ja-JP" sz="2000" dirty="0">
                <a:latin typeface="Arial" charset="0"/>
                <a:ea typeface="ＭＳ Ｐゴシック" charset="0"/>
                <a:cs typeface="ＭＳ Ｐゴシック" charset="0"/>
                <a:hlinkClick r:id="rId2"/>
              </a:rPr>
              <a:t>Narrow Content</a:t>
            </a:r>
            <a:r>
              <a:rPr lang="en-US" altLang="ja-JP" sz="2000" dirty="0">
                <a:latin typeface="Arial" charset="0"/>
                <a:ea typeface="ＭＳ Ｐゴシック" charset="0"/>
                <a:cs typeface="ＭＳ Ｐゴシック" charset="0"/>
              </a:rPr>
              <a:t>)</a:t>
            </a:r>
          </a:p>
          <a:p>
            <a:r>
              <a:rPr lang="en-US" sz="2000" dirty="0">
                <a:latin typeface="Arial" charset="0"/>
                <a:ea typeface="ＭＳ Ｐゴシック" charset="0"/>
                <a:cs typeface="ＭＳ Ｐゴシック" charset="0"/>
              </a:rPr>
              <a:t>Putnam argues that even if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what</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s in the head</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for earthlings and their Twin Earth duplicates is the same, they don</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t </a:t>
            </a:r>
            <a:r>
              <a:rPr lang="en-US" altLang="ja-JP" sz="2000" i="1" dirty="0">
                <a:latin typeface="Arial" charset="0"/>
                <a:ea typeface="ＭＳ Ｐゴシック" charset="0"/>
                <a:cs typeface="ＭＳ Ｐゴシック" charset="0"/>
              </a:rPr>
              <a:t>mean</a:t>
            </a:r>
            <a:r>
              <a:rPr lang="en-US" altLang="ja-JP" sz="2000" dirty="0">
                <a:latin typeface="Arial" charset="0"/>
                <a:ea typeface="ＭＳ Ｐゴシック" charset="0"/>
                <a:cs typeface="ＭＳ Ｐゴシック" charset="0"/>
              </a:rPr>
              <a:t> the same thing when they say, e.g.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the stuff in lakes and rivers is water.</a:t>
            </a:r>
            <a:r>
              <a:rPr lang="ja-JP" altLang="en-US" sz="2000" dirty="0">
                <a:latin typeface="Arial" charset="0"/>
                <a:ea typeface="ＭＳ Ｐゴシック" charset="0"/>
                <a:cs typeface="ＭＳ Ｐゴシック" charset="0"/>
              </a:rPr>
              <a:t>”</a:t>
            </a:r>
            <a:endParaRPr lang="en-US" altLang="ja-JP" sz="2000" dirty="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title"/>
          </p:nvPr>
        </p:nvSpPr>
        <p:spPr>
          <a:xfrm>
            <a:off x="304800" y="533400"/>
            <a:ext cx="8610600" cy="838200"/>
          </a:xfrm>
        </p:spPr>
        <p:txBody>
          <a:bodyPr/>
          <a:lstStyle/>
          <a:p>
            <a:pPr eaLnBrk="1" hangingPunct="1"/>
            <a:r>
              <a:rPr lang="en-US" sz="3600" dirty="0">
                <a:latin typeface="Arial" charset="0"/>
                <a:ea typeface="ＭＳ Ｐゴシック" charset="0"/>
                <a:cs typeface="ＭＳ Ｐゴシック" charset="0"/>
              </a:rPr>
              <a:t>This </a:t>
            </a:r>
            <a:r>
              <a:rPr lang="en-US" sz="3600" dirty="0" err="1">
                <a:latin typeface="Arial" charset="0"/>
                <a:ea typeface="ＭＳ Ｐゴシック" charset="0"/>
                <a:cs typeface="ＭＳ Ｐゴシック" charset="0"/>
              </a:rPr>
              <a:t>isn</a:t>
            </a:r>
            <a:r>
              <a:rPr lang="ja-JP" altLang="en-US" sz="3600" dirty="0">
                <a:latin typeface="Arial" charset="0"/>
                <a:ea typeface="ＭＳ Ｐゴシック" charset="0"/>
                <a:cs typeface="ＭＳ Ｐゴシック" charset="0"/>
              </a:rPr>
              <a:t>’</a:t>
            </a:r>
            <a:r>
              <a:rPr lang="en-US" altLang="ja-JP" sz="3600" dirty="0">
                <a:latin typeface="Arial" charset="0"/>
                <a:ea typeface="ＭＳ Ｐゴシック" charset="0"/>
                <a:cs typeface="ＭＳ Ｐゴシック" charset="0"/>
              </a:rPr>
              <a:t>t Conceptualism </a:t>
            </a:r>
            <a:r>
              <a:rPr lang="en-US" altLang="ja-JP" sz="3600" dirty="0" err="1">
                <a:latin typeface="Arial" charset="0"/>
                <a:ea typeface="ＭＳ Ｐゴシック" charset="0"/>
                <a:cs typeface="ＭＳ Ｐゴシック" charset="0"/>
              </a:rPr>
              <a:t>vs</a:t>
            </a:r>
            <a:r>
              <a:rPr lang="en-US" altLang="ja-JP" sz="3600" dirty="0">
                <a:latin typeface="Arial" charset="0"/>
                <a:ea typeface="ＭＳ Ｐゴシック" charset="0"/>
                <a:cs typeface="ＭＳ Ｐゴシック" charset="0"/>
              </a:rPr>
              <a:t> Platonism!</a:t>
            </a:r>
            <a:endParaRPr lang="en-US" dirty="0">
              <a:latin typeface="Arial" charset="0"/>
              <a:ea typeface="ＭＳ Ｐゴシック" charset="0"/>
              <a:cs typeface="ＭＳ Ｐゴシック" charset="0"/>
            </a:endParaRPr>
          </a:p>
        </p:txBody>
      </p:sp>
      <p:sp>
        <p:nvSpPr>
          <p:cNvPr id="28674" name="Rectangle 9"/>
          <p:cNvSpPr>
            <a:spLocks noGrp="1" noChangeArrowheads="1"/>
          </p:cNvSpPr>
          <p:nvPr>
            <p:ph type="body" idx="1"/>
          </p:nvPr>
        </p:nvSpPr>
        <p:spPr>
          <a:xfrm>
            <a:off x="685800" y="1600200"/>
            <a:ext cx="7772400" cy="4495800"/>
          </a:xfrm>
        </p:spPr>
        <p:txBody>
          <a:bodyPr/>
          <a:lstStyle/>
          <a:p>
            <a:pPr eaLnBrk="1" hangingPunct="1"/>
            <a:r>
              <a:rPr lang="en-US" dirty="0">
                <a:latin typeface="Arial" charset="0"/>
                <a:ea typeface="ＭＳ Ｐゴシック" charset="0"/>
                <a:cs typeface="ＭＳ Ｐゴシック" charset="0"/>
              </a:rPr>
              <a:t>Locke identified concepts with mental entities or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ideas</a:t>
            </a:r>
            <a:r>
              <a:rPr lang="ja-JP" altLang="en-US" dirty="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eaLnBrk="1" hangingPunct="1"/>
            <a:r>
              <a:rPr lang="en-US" dirty="0" err="1">
                <a:latin typeface="Arial" charset="0"/>
                <a:ea typeface="ＭＳ Ｐゴシック" charset="0"/>
                <a:cs typeface="ＭＳ Ｐゴシック" charset="0"/>
              </a:rPr>
              <a:t>Frege</a:t>
            </a:r>
            <a:r>
              <a:rPr lang="en-US" dirty="0">
                <a:latin typeface="Arial" charset="0"/>
                <a:ea typeface="ＭＳ Ｐゴシック" charset="0"/>
                <a:cs typeface="ＭＳ Ｐゴシック" charset="0"/>
              </a:rPr>
              <a:t>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identified concepts…with abstract entities rather than mental </a:t>
            </a:r>
            <a:r>
              <a:rPr lang="en-US" altLang="ja-JP" dirty="0" smtClean="0">
                <a:latin typeface="Arial" charset="0"/>
                <a:ea typeface="ＭＳ Ｐゴシック" charset="0"/>
                <a:cs typeface="ＭＳ Ｐゴシック" charset="0"/>
              </a:rPr>
              <a:t>entities</a:t>
            </a:r>
          </a:p>
          <a:p>
            <a:pPr lvl="1" eaLnBrk="1" hangingPunct="1"/>
            <a:r>
              <a:rPr lang="en-US" altLang="ja-JP" dirty="0" smtClean="0">
                <a:latin typeface="Arial" charset="0"/>
                <a:ea typeface="ＭＳ Ｐゴシック" charset="0"/>
                <a:cs typeface="ＭＳ Ｐゴシック" charset="0"/>
              </a:rPr>
              <a:t> </a:t>
            </a:r>
            <a:r>
              <a:rPr lang="en-US" altLang="ja-JP" dirty="0">
                <a:latin typeface="Arial" charset="0"/>
                <a:ea typeface="ＭＳ Ｐゴシック" charset="0"/>
                <a:cs typeface="ＭＳ Ｐゴシック" charset="0"/>
              </a:rPr>
              <a:t>However,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grasping</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these abstract entities was still an </a:t>
            </a:r>
            <a:r>
              <a:rPr lang="en-US" altLang="ja-JP" i="1" dirty="0">
                <a:latin typeface="Arial" charset="0"/>
                <a:ea typeface="ＭＳ Ｐゴシック" charset="0"/>
                <a:cs typeface="ＭＳ Ｐゴシック" charset="0"/>
              </a:rPr>
              <a:t>individual psychological act</a:t>
            </a:r>
            <a:r>
              <a:rPr lang="en-US" altLang="ja-JP" dirty="0" smtClean="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Both are </a:t>
            </a:r>
            <a:r>
              <a:rPr lang="en-US" dirty="0" err="1">
                <a:latin typeface="Arial" charset="0"/>
                <a:ea typeface="ＭＳ Ｐゴシック" charset="0"/>
                <a:cs typeface="ＭＳ Ｐゴシック" charset="0"/>
              </a:rPr>
              <a:t>internalists</a:t>
            </a:r>
            <a:r>
              <a:rPr lang="en-US" dirty="0">
                <a:latin typeface="Arial" charset="0"/>
                <a:ea typeface="ＭＳ Ｐゴシック" charset="0"/>
                <a:cs typeface="ＭＳ Ｐゴシック" charset="0"/>
              </a:rPr>
              <a:t> insofar as they held that the character of belief </a:t>
            </a:r>
            <a:r>
              <a:rPr lang="en-US" i="1" dirty="0">
                <a:latin typeface="Arial" charset="0"/>
                <a:ea typeface="ＭＳ Ｐゴシック" charset="0"/>
                <a:cs typeface="ＭＳ Ｐゴシック" charset="0"/>
              </a:rPr>
              <a:t>states </a:t>
            </a:r>
            <a:r>
              <a:rPr lang="en-US" dirty="0">
                <a:latin typeface="Arial" charset="0"/>
                <a:ea typeface="ＭＳ Ｐゴシック" charset="0"/>
                <a:cs typeface="ＭＳ Ｐゴシック" charset="0"/>
              </a:rPr>
              <a:t>is determined by what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in the head.</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Putnam</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Externalism</a:t>
            </a:r>
            <a:endParaRPr lang="en-US">
              <a:latin typeface="Arial" charset="0"/>
              <a:ea typeface="ＭＳ Ｐゴシック" charset="0"/>
              <a:cs typeface="ＭＳ Ｐゴシック" charset="0"/>
            </a:endParaRPr>
          </a:p>
        </p:txBody>
      </p:sp>
      <p:sp>
        <p:nvSpPr>
          <p:cNvPr id="24578" name="Rectangle 3"/>
          <p:cNvSpPr>
            <a:spLocks noGrp="1" noChangeArrowheads="1"/>
          </p:cNvSpPr>
          <p:nvPr>
            <p:ph type="body" idx="1"/>
          </p:nvPr>
        </p:nvSpPr>
        <p:spPr>
          <a:xfrm>
            <a:off x="685800" y="1295400"/>
            <a:ext cx="7772400" cy="4953000"/>
          </a:xfrm>
        </p:spPr>
        <p:txBody>
          <a:bodyPr/>
          <a:lstStyle/>
          <a:p>
            <a:pPr eaLnBrk="1" hangingPunct="1">
              <a:spcAft>
                <a:spcPts val="4800"/>
              </a:spcAft>
            </a:pPr>
            <a:r>
              <a:rPr lang="en-US" dirty="0">
                <a:latin typeface="Arial" charset="0"/>
                <a:ea typeface="ＭＳ Ｐゴシック" charset="0"/>
                <a:cs typeface="ＭＳ Ｐゴシック" charset="0"/>
              </a:rPr>
              <a:t>Many of our mental states such as beliefs and desires are intentional mental states, or mental states with </a:t>
            </a:r>
            <a:r>
              <a:rPr lang="en-US" i="1" dirty="0">
                <a:latin typeface="Arial" charset="0"/>
                <a:ea typeface="ＭＳ Ｐゴシック" charset="0"/>
                <a:cs typeface="ＭＳ Ｐゴシック" charset="0"/>
              </a:rPr>
              <a:t>content</a:t>
            </a:r>
            <a:r>
              <a:rPr lang="en-US" dirty="0">
                <a:latin typeface="Arial" charset="0"/>
                <a:ea typeface="ＭＳ Ｐゴシック" charset="0"/>
                <a:cs typeface="ＭＳ Ｐゴシック" charset="0"/>
              </a:rPr>
              <a:t>.</a:t>
            </a:r>
          </a:p>
          <a:p>
            <a:pPr eaLnBrk="1" hangingPunct="1">
              <a:spcAft>
                <a:spcPts val="4800"/>
              </a:spcAft>
            </a:pPr>
            <a:r>
              <a:rPr lang="en-US" dirty="0" err="1">
                <a:latin typeface="Arial" charset="0"/>
                <a:ea typeface="ＭＳ Ｐゴシック" charset="0"/>
                <a:cs typeface="ＭＳ Ｐゴシック" charset="0"/>
              </a:rPr>
              <a:t>Internalism</a:t>
            </a:r>
            <a:r>
              <a:rPr lang="en-US" dirty="0">
                <a:latin typeface="Arial" charset="0"/>
                <a:ea typeface="ＭＳ Ｐゴシック" charset="0"/>
                <a:cs typeface="ＭＳ Ｐゴシック" charset="0"/>
              </a:rPr>
              <a:t> (or individualism) with regard to mental content affirms that having such intentional mental states depends solely on our </a:t>
            </a:r>
            <a:r>
              <a:rPr lang="en-US" i="1" dirty="0">
                <a:latin typeface="Arial" charset="0"/>
                <a:ea typeface="ＭＳ Ｐゴシック" charset="0"/>
                <a:cs typeface="ＭＳ Ｐゴシック" charset="0"/>
              </a:rPr>
              <a:t>intrinsic properties</a:t>
            </a:r>
            <a:r>
              <a:rPr lang="en-US" dirty="0">
                <a:latin typeface="Arial" charset="0"/>
                <a:ea typeface="ＭＳ Ｐゴシック" charset="0"/>
                <a:cs typeface="ＭＳ Ｐゴシック" charset="0"/>
              </a:rPr>
              <a:t>. </a:t>
            </a:r>
          </a:p>
          <a:p>
            <a:pPr eaLnBrk="1" hangingPunct="1">
              <a:spcAft>
                <a:spcPts val="4800"/>
              </a:spcAft>
            </a:pPr>
            <a:r>
              <a:rPr lang="en-US" dirty="0">
                <a:latin typeface="Arial" charset="0"/>
                <a:ea typeface="ＭＳ Ｐゴシック" charset="0"/>
                <a:cs typeface="ＭＳ Ｐゴシック" charset="0"/>
              </a:rPr>
              <a:t>Externalism with regard to mental content says that in order to have certain types of intentional mental states (e.g. beliefs), it is necessary to be related to the environment in the right way.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Externalism</a:t>
            </a:r>
          </a:p>
        </p:txBody>
      </p:sp>
      <p:sp>
        <p:nvSpPr>
          <p:cNvPr id="30722" name="Rectangle 3"/>
          <p:cNvSpPr>
            <a:spLocks noGrp="1" noChangeArrowheads="1"/>
          </p:cNvSpPr>
          <p:nvPr>
            <p:ph type="body" idx="1"/>
          </p:nvPr>
        </p:nvSpPr>
        <p:spPr/>
        <p:txBody>
          <a:bodyPr/>
          <a:lstStyle/>
          <a:p>
            <a:pPr eaLnBrk="1" hangingPunct="1">
              <a:spcAft>
                <a:spcPts val="4800"/>
              </a:spcAft>
            </a:pPr>
            <a:r>
              <a:rPr lang="en-US">
                <a:latin typeface="Arial" charset="0"/>
                <a:ea typeface="ＭＳ Ｐゴシック" charset="0"/>
                <a:cs typeface="ＭＳ Ｐゴシック" charset="0"/>
              </a:rPr>
              <a:t>Concerns intending, desiring, believing</a:t>
            </a:r>
          </a:p>
          <a:p>
            <a:pPr eaLnBrk="1" hangingPunct="1">
              <a:spcAft>
                <a:spcPts val="4800"/>
              </a:spcAft>
            </a:pPr>
            <a:r>
              <a:rPr lang="en-US">
                <a:latin typeface="Arial" charset="0"/>
                <a:ea typeface="ＭＳ Ｐゴシック" charset="0"/>
                <a:cs typeface="ＭＳ Ｐゴシック" charset="0"/>
              </a:rPr>
              <a:t>The claim is that the character of such mental states does not </a:t>
            </a:r>
            <a:r>
              <a:rPr lang="en-US" i="1">
                <a:latin typeface="Arial" charset="0"/>
                <a:ea typeface="ＭＳ Ｐゴシック" charset="0"/>
                <a:cs typeface="ＭＳ Ｐゴシック" charset="0"/>
              </a:rPr>
              <a:t>supervene</a:t>
            </a:r>
            <a:r>
              <a:rPr lang="en-US">
                <a:latin typeface="Arial" charset="0"/>
                <a:ea typeface="ＭＳ Ｐゴシック" charset="0"/>
                <a:cs typeface="ＭＳ Ｐゴシック" charset="0"/>
              </a:rPr>
              <a:t> on the intrinsic properties of people so that</a:t>
            </a:r>
          </a:p>
          <a:p>
            <a:pPr eaLnBrk="1" hangingPunct="1">
              <a:spcAft>
                <a:spcPts val="4800"/>
              </a:spcAft>
            </a:pPr>
            <a:r>
              <a:rPr lang="en-US">
                <a:latin typeface="Arial" charset="0"/>
                <a:ea typeface="ＭＳ Ｐゴシック" charset="0"/>
                <a:cs typeface="ＭＳ Ｐゴシック" charset="0"/>
              </a:rPr>
              <a:t>Perfect duplicates as regards intrinsic properties could be in different mental states.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The Twin Earth Argument</a:t>
            </a:r>
            <a:endParaRPr lang="en-US" dirty="0">
              <a:latin typeface="Arial" charset="0"/>
              <a:ea typeface="ＭＳ Ｐゴシック" charset="0"/>
              <a:cs typeface="ＭＳ Ｐゴシック" charset="0"/>
            </a:endParaRPr>
          </a:p>
        </p:txBody>
      </p:sp>
      <p:sp>
        <p:nvSpPr>
          <p:cNvPr id="32770" name="Rectangle 3"/>
          <p:cNvSpPr>
            <a:spLocks noGrp="1" noChangeArrowheads="1"/>
          </p:cNvSpPr>
          <p:nvPr>
            <p:ph type="body" idx="1"/>
          </p:nvPr>
        </p:nvSpPr>
        <p:spPr/>
        <p:txBody>
          <a:bodyPr/>
          <a:lstStyle/>
          <a:p>
            <a:pPr eaLnBrk="1" hangingPunct="1">
              <a:spcAft>
                <a:spcPts val="4800"/>
              </a:spcAft>
            </a:pPr>
            <a:r>
              <a:rPr lang="en-US" dirty="0">
                <a:latin typeface="Arial" charset="0"/>
                <a:ea typeface="ＭＳ Ｐゴシック" charset="0"/>
                <a:cs typeface="ＭＳ Ｐゴシック" charset="0"/>
              </a:rPr>
              <a:t>Everything is just the way it is for us on earth except that the stuff in lakes, rivers, etc. is XYZ rather than H</a:t>
            </a:r>
            <a:r>
              <a:rPr lang="en-US" baseline="-25000" dirty="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O.</a:t>
            </a:r>
          </a:p>
          <a:p>
            <a:pPr eaLnBrk="1" hangingPunct="1">
              <a:spcAft>
                <a:spcPts val="4800"/>
              </a:spcAft>
            </a:pPr>
            <a:r>
              <a:rPr lang="en-US" dirty="0">
                <a:latin typeface="Arial" charset="0"/>
                <a:ea typeface="ＭＳ Ｐゴシック" charset="0"/>
                <a:cs typeface="ＭＳ Ｐゴシック" charset="0"/>
              </a:rPr>
              <a:t>XYZ is exactly like water in its superficial properties and how it behaves</a:t>
            </a:r>
          </a:p>
          <a:p>
            <a:pPr eaLnBrk="1" hangingPunct="1">
              <a:spcAft>
                <a:spcPts val="4800"/>
              </a:spcAft>
            </a:pPr>
            <a:r>
              <a:rPr lang="en-US" dirty="0">
                <a:latin typeface="Arial" charset="0"/>
                <a:ea typeface="ＭＳ Ｐゴシック" charset="0"/>
                <a:cs typeface="ＭＳ Ｐゴシック" charset="0"/>
              </a:rPr>
              <a:t>Every Twin-</a:t>
            </a:r>
            <a:r>
              <a:rPr lang="en-US" dirty="0" err="1">
                <a:latin typeface="Arial" charset="0"/>
                <a:ea typeface="ＭＳ Ｐゴシック" charset="0"/>
                <a:cs typeface="ＭＳ Ｐゴシック" charset="0"/>
              </a:rPr>
              <a:t>Earthian</a:t>
            </a:r>
            <a:r>
              <a:rPr lang="en-US" dirty="0">
                <a:latin typeface="Arial" charset="0"/>
                <a:ea typeface="ＭＳ Ｐゴシック" charset="0"/>
                <a:cs typeface="ＭＳ Ｐゴシック" charset="0"/>
              </a:rPr>
              <a:t> is a</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duplicate of an </a:t>
            </a:r>
            <a:r>
              <a:rPr lang="en-US" dirty="0" err="1">
                <a:latin typeface="Arial" charset="0"/>
                <a:ea typeface="ＭＳ Ｐゴシック" charset="0"/>
                <a:cs typeface="ＭＳ Ｐゴシック" charset="0"/>
              </a:rPr>
              <a:t>Earthian</a:t>
            </a:r>
            <a:endParaRPr lang="en-US" dirty="0">
              <a:latin typeface="Arial" charset="0"/>
              <a:ea typeface="ＭＳ Ｐゴシック" charset="0"/>
              <a:cs typeface="ＭＳ Ｐゴシック" charset="0"/>
            </a:endParaRPr>
          </a:p>
        </p:txBody>
      </p:sp>
      <p:pic>
        <p:nvPicPr>
          <p:cNvPr id="327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21875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228600"/>
            <a:ext cx="7772400" cy="685800"/>
          </a:xfrm>
        </p:spPr>
        <p:txBody>
          <a:bodyPr/>
          <a:lstStyle/>
          <a:p>
            <a:pPr eaLnBrk="1" hangingPunct="1"/>
            <a:r>
              <a:rPr lang="en-US" sz="4000">
                <a:latin typeface="Arial" charset="0"/>
                <a:ea typeface="ＭＳ Ｐゴシック" charset="0"/>
                <a:cs typeface="ＭＳ Ｐゴシック" charset="0"/>
              </a:rPr>
              <a:t>Externalism about mental content</a:t>
            </a:r>
          </a:p>
        </p:txBody>
      </p:sp>
      <p:grpSp>
        <p:nvGrpSpPr>
          <p:cNvPr id="34818" name="Group 7"/>
          <p:cNvGrpSpPr>
            <a:grpSpLocks/>
          </p:cNvGrpSpPr>
          <p:nvPr/>
        </p:nvGrpSpPr>
        <p:grpSpPr bwMode="auto">
          <a:xfrm>
            <a:off x="5105400" y="1524000"/>
            <a:ext cx="2971800" cy="4064000"/>
            <a:chOff x="2976" y="864"/>
            <a:chExt cx="1872" cy="2560"/>
          </a:xfrm>
        </p:grpSpPr>
        <p:pic>
          <p:nvPicPr>
            <p:cNvPr id="348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344"/>
              <a:ext cx="1415" cy="2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825" name="AutoShape 6" descr="Water droplets"/>
            <p:cNvSpPr>
              <a:spLocks noChangeArrowheads="1"/>
            </p:cNvSpPr>
            <p:nvPr/>
          </p:nvSpPr>
          <p:spPr bwMode="auto">
            <a:xfrm>
              <a:off x="4032" y="864"/>
              <a:ext cx="816" cy="528"/>
            </a:xfrm>
            <a:prstGeom prst="cloudCallout">
              <a:avLst>
                <a:gd name="adj1" fmla="val -41176"/>
                <a:gd name="adj2" fmla="val 80870"/>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grpSp>
      <p:grpSp>
        <p:nvGrpSpPr>
          <p:cNvPr id="34819" name="Group 8"/>
          <p:cNvGrpSpPr>
            <a:grpSpLocks/>
          </p:cNvGrpSpPr>
          <p:nvPr/>
        </p:nvGrpSpPr>
        <p:grpSpPr bwMode="auto">
          <a:xfrm flipH="1">
            <a:off x="1295400" y="1524000"/>
            <a:ext cx="2971800" cy="4064000"/>
            <a:chOff x="2976" y="864"/>
            <a:chExt cx="1872" cy="2560"/>
          </a:xfrm>
        </p:grpSpPr>
        <p:pic>
          <p:nvPicPr>
            <p:cNvPr id="348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344"/>
              <a:ext cx="1415" cy="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AutoShape 10" descr="Water droplets"/>
            <p:cNvSpPr>
              <a:spLocks noChangeArrowheads="1"/>
            </p:cNvSpPr>
            <p:nvPr/>
          </p:nvSpPr>
          <p:spPr bwMode="auto">
            <a:xfrm>
              <a:off x="4032" y="864"/>
              <a:ext cx="816" cy="528"/>
            </a:xfrm>
            <a:prstGeom prst="cloudCallout">
              <a:avLst>
                <a:gd name="adj1" fmla="val -41176"/>
                <a:gd name="adj2" fmla="val 80870"/>
              </a:avLst>
            </a:prstGeom>
            <a:blipFill dpi="0" rotWithShape="0">
              <a:blip r:embed="rId4"/>
              <a:srcRect/>
              <a:tile tx="0" ty="0" sx="100000" sy="100000" flip="none" algn="tl"/>
            </a:blipFill>
            <a:ln w="9525">
              <a:solidFill>
                <a:srgbClr val="DDDDDD"/>
              </a:solidFill>
              <a:round/>
              <a:headEnd/>
              <a:tailEnd/>
            </a:ln>
          </p:spPr>
          <p:txBody>
            <a:bodyPr wrap="none" anchor="ctr"/>
            <a:lstStyle/>
            <a:p>
              <a:pPr algn="ctr"/>
              <a:endParaRPr lang="en-US"/>
            </a:p>
          </p:txBody>
        </p:sp>
      </p:grpSp>
      <p:sp>
        <p:nvSpPr>
          <p:cNvPr id="34820" name="Text Box 11"/>
          <p:cNvSpPr txBox="1">
            <a:spLocks noChangeArrowheads="1"/>
          </p:cNvSpPr>
          <p:nvPr/>
        </p:nvSpPr>
        <p:spPr bwMode="auto">
          <a:xfrm>
            <a:off x="1905000" y="57150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Earth Girl thinking about water</a:t>
            </a:r>
            <a:endParaRPr lang="en-US"/>
          </a:p>
        </p:txBody>
      </p:sp>
      <p:sp>
        <p:nvSpPr>
          <p:cNvPr id="34821" name="Text Box 12"/>
          <p:cNvSpPr txBox="1">
            <a:spLocks noChangeArrowheads="1"/>
          </p:cNvSpPr>
          <p:nvPr/>
        </p:nvSpPr>
        <p:spPr bwMode="auto">
          <a:xfrm>
            <a:off x="5105400" y="57150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Twin-Earth Girl </a:t>
            </a:r>
            <a:r>
              <a:rPr lang="en-US" sz="2000" i="1"/>
              <a:t>not</a:t>
            </a:r>
            <a:r>
              <a:rPr lang="en-US" sz="2000"/>
              <a:t> thinking about water</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228600"/>
            <a:ext cx="7772400" cy="685800"/>
          </a:xfrm>
        </p:spPr>
        <p:txBody>
          <a:bodyPr/>
          <a:lstStyle/>
          <a:p>
            <a:pPr eaLnBrk="1" hangingPunct="1"/>
            <a:r>
              <a:rPr lang="en-US">
                <a:latin typeface="Arial" charset="0"/>
                <a:ea typeface="ＭＳ Ｐゴシック" charset="0"/>
                <a:cs typeface="ＭＳ Ｐゴシック" charset="0"/>
              </a:rPr>
              <a:t>Twin-English</a:t>
            </a:r>
          </a:p>
        </p:txBody>
      </p:sp>
      <p:grpSp>
        <p:nvGrpSpPr>
          <p:cNvPr id="36866" name="Group 5"/>
          <p:cNvGrpSpPr>
            <a:grpSpLocks/>
          </p:cNvGrpSpPr>
          <p:nvPr/>
        </p:nvGrpSpPr>
        <p:grpSpPr bwMode="auto">
          <a:xfrm>
            <a:off x="5227638" y="919163"/>
            <a:ext cx="2971800" cy="4064000"/>
            <a:chOff x="2976" y="864"/>
            <a:chExt cx="1872" cy="2560"/>
          </a:xfrm>
        </p:grpSpPr>
        <p:pic>
          <p:nvPicPr>
            <p:cNvPr id="368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344"/>
              <a:ext cx="1415" cy="20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73" name="AutoShape 7" descr="Water droplets"/>
            <p:cNvSpPr>
              <a:spLocks noChangeArrowheads="1"/>
            </p:cNvSpPr>
            <p:nvPr/>
          </p:nvSpPr>
          <p:spPr bwMode="auto">
            <a:xfrm>
              <a:off x="4032" y="864"/>
              <a:ext cx="816" cy="528"/>
            </a:xfrm>
            <a:prstGeom prst="cloudCallout">
              <a:avLst>
                <a:gd name="adj1" fmla="val -41176"/>
                <a:gd name="adj2" fmla="val 80870"/>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grpSp>
      <p:sp>
        <p:nvSpPr>
          <p:cNvPr id="36867" name="AutoShape 8"/>
          <p:cNvSpPr>
            <a:spLocks noChangeArrowheads="1"/>
          </p:cNvSpPr>
          <p:nvPr/>
        </p:nvSpPr>
        <p:spPr bwMode="auto">
          <a:xfrm flipH="1">
            <a:off x="4770438" y="1985963"/>
            <a:ext cx="990600" cy="533400"/>
          </a:xfrm>
          <a:prstGeom prst="wedgeRoundRectCallout">
            <a:avLst>
              <a:gd name="adj1" fmla="val -59616"/>
              <a:gd name="adj2" fmla="val 87796"/>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t>water</a:t>
            </a:r>
          </a:p>
        </p:txBody>
      </p:sp>
      <p:sp>
        <p:nvSpPr>
          <p:cNvPr id="36868" name="Text Box 9"/>
          <p:cNvSpPr txBox="1">
            <a:spLocks noChangeArrowheads="1"/>
          </p:cNvSpPr>
          <p:nvPr/>
        </p:nvSpPr>
        <p:spPr bwMode="auto">
          <a:xfrm>
            <a:off x="2895600" y="6019800"/>
            <a:ext cx="538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XYZ flowing out of a Twin-Earth faucet</a:t>
            </a:r>
          </a:p>
        </p:txBody>
      </p:sp>
      <p:sp>
        <p:nvSpPr>
          <p:cNvPr id="36869" name="Text Box 10"/>
          <p:cNvSpPr txBox="1">
            <a:spLocks noChangeArrowheads="1"/>
          </p:cNvSpPr>
          <p:nvPr/>
        </p:nvSpPr>
        <p:spPr bwMode="auto">
          <a:xfrm>
            <a:off x="5257800" y="4953000"/>
            <a:ext cx="221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Twin-Earth Girl</a:t>
            </a:r>
          </a:p>
        </p:txBody>
      </p:sp>
      <p:sp>
        <p:nvSpPr>
          <p:cNvPr id="36870" name="AutoShape 11"/>
          <p:cNvSpPr>
            <a:spLocks noChangeArrowheads="1"/>
          </p:cNvSpPr>
          <p:nvPr/>
        </p:nvSpPr>
        <p:spPr bwMode="auto">
          <a:xfrm>
            <a:off x="762000" y="2438400"/>
            <a:ext cx="2590800" cy="2590800"/>
          </a:xfrm>
          <a:prstGeom prst="downArrowCallout">
            <a:avLst>
              <a:gd name="adj1" fmla="val 25000"/>
              <a:gd name="adj2" fmla="val 25000"/>
              <a:gd name="adj3" fmla="val 16667"/>
              <a:gd name="adj4" fmla="val 6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t>When Twin-Earthians</a:t>
            </a:r>
            <a:br>
              <a:rPr lang="en-US" sz="2000"/>
            </a:br>
            <a:r>
              <a:rPr lang="en-US" sz="2000"/>
              <a:t>say </a:t>
            </a:r>
            <a:r>
              <a:rPr lang="ja-JP" altLang="en-US" sz="2000"/>
              <a:t>“</a:t>
            </a:r>
            <a:r>
              <a:rPr lang="en-US" altLang="ja-JP" sz="2000"/>
              <a:t>water</a:t>
            </a:r>
            <a:r>
              <a:rPr lang="ja-JP" altLang="en-US" sz="2000"/>
              <a:t>”</a:t>
            </a:r>
            <a:r>
              <a:rPr lang="en-US" altLang="ja-JP" sz="2000"/>
              <a:t> in</a:t>
            </a:r>
            <a:br>
              <a:rPr lang="en-US" altLang="ja-JP" sz="2000"/>
            </a:br>
            <a:r>
              <a:rPr lang="en-US" altLang="ja-JP" sz="2000"/>
              <a:t>Twin-English they</a:t>
            </a:r>
            <a:br>
              <a:rPr lang="en-US" altLang="ja-JP" sz="2000"/>
            </a:br>
            <a:r>
              <a:rPr lang="en-US" altLang="ja-JP" sz="2000"/>
              <a:t>refer to </a:t>
            </a:r>
            <a:r>
              <a:rPr lang="en-US" altLang="ja-JP" sz="2000" i="1"/>
              <a:t>this stuff</a:t>
            </a:r>
            <a:br>
              <a:rPr lang="en-US" altLang="ja-JP" sz="2000" i="1"/>
            </a:br>
            <a:r>
              <a:rPr lang="en-US" altLang="ja-JP" sz="2000"/>
              <a:t>on Twin Earth</a:t>
            </a:r>
            <a:endParaRPr lang="en-US"/>
          </a:p>
        </p:txBody>
      </p:sp>
      <p:pic>
        <p:nvPicPr>
          <p:cNvPr id="3687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9600" y="5181600"/>
            <a:ext cx="17526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11113"/>
            <a:ext cx="7772400" cy="685800"/>
          </a:xfrm>
        </p:spPr>
        <p:txBody>
          <a:bodyPr/>
          <a:lstStyle/>
          <a:p>
            <a:pPr eaLnBrk="1" hangingPunct="1"/>
            <a:r>
              <a:rPr lang="en-US" i="1" dirty="0" smtClean="0">
                <a:latin typeface="Arial" charset="0"/>
                <a:ea typeface="ＭＳ Ｐゴシック" charset="0"/>
                <a:cs typeface="ＭＳ Ｐゴシック" charset="0"/>
              </a:rPr>
              <a:t>But we’</a:t>
            </a:r>
            <a:r>
              <a:rPr lang="en-US" altLang="ja-JP" i="1" dirty="0" smtClean="0">
                <a:latin typeface="Arial" charset="0"/>
                <a:ea typeface="ＭＳ Ｐゴシック" charset="0"/>
                <a:cs typeface="ＭＳ Ｐゴシック" charset="0"/>
              </a:rPr>
              <a:t>d</a:t>
            </a:r>
            <a:r>
              <a:rPr lang="en-US" altLang="ja-JP" dirty="0" smtClean="0">
                <a:latin typeface="Arial" charset="0"/>
                <a:ea typeface="ＭＳ Ｐゴシック" charset="0"/>
                <a:cs typeface="ＭＳ Ｐゴシック" charset="0"/>
              </a:rPr>
              <a:t> </a:t>
            </a:r>
            <a:r>
              <a:rPr lang="en-US" altLang="ja-JP" dirty="0">
                <a:latin typeface="Arial" charset="0"/>
                <a:ea typeface="ＭＳ Ｐゴシック" charset="0"/>
                <a:cs typeface="ＭＳ Ｐゴシック" charset="0"/>
              </a:rPr>
              <a:t>say XYZ is not </a:t>
            </a:r>
            <a:r>
              <a:rPr lang="en-US" altLang="ja-JP" dirty="0" smtClean="0">
                <a:latin typeface="Arial" charset="0"/>
                <a:ea typeface="ＭＳ Ｐゴシック" charset="0"/>
                <a:cs typeface="ＭＳ Ｐゴシック" charset="0"/>
              </a:rPr>
              <a:t>water!</a:t>
            </a:r>
            <a:endParaRPr lang="en-US" dirty="0">
              <a:latin typeface="Arial" charset="0"/>
              <a:ea typeface="ＭＳ Ｐゴシック" charset="0"/>
              <a:cs typeface="ＭＳ Ｐゴシック" charset="0"/>
            </a:endParaRPr>
          </a:p>
        </p:txBody>
      </p:sp>
      <p:sp>
        <p:nvSpPr>
          <p:cNvPr id="38914" name="Rectangle 3"/>
          <p:cNvSpPr>
            <a:spLocks noGrp="1" noChangeArrowheads="1"/>
          </p:cNvSpPr>
          <p:nvPr>
            <p:ph type="body" idx="1"/>
          </p:nvPr>
        </p:nvSpPr>
        <p:spPr>
          <a:xfrm>
            <a:off x="504825" y="4600575"/>
            <a:ext cx="8153400" cy="2286000"/>
          </a:xfrm>
        </p:spPr>
        <p:txBody>
          <a:bodyPr/>
          <a:lstStyle/>
          <a:p>
            <a:pPr eaLnBrk="1" hangingPunct="1">
              <a:lnSpc>
                <a:spcPct val="90000"/>
              </a:lnSpc>
            </a:pPr>
            <a:r>
              <a:rPr lang="en-US" sz="2400">
                <a:latin typeface="Arial" charset="0"/>
                <a:ea typeface="ＭＳ Ｐゴシック" charset="0"/>
                <a:cs typeface="ＭＳ Ｐゴシック" charset="0"/>
              </a:rPr>
              <a:t>When we get to Twin-Earth, once we discover that the stuff isn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H</a:t>
            </a:r>
            <a:r>
              <a:rPr lang="en-US" altLang="ja-JP" sz="2400" baseline="-25000">
                <a:latin typeface="Arial" charset="0"/>
                <a:ea typeface="ＭＳ Ｐゴシック" charset="0"/>
                <a:cs typeface="ＭＳ Ｐゴシック" charset="0"/>
              </a:rPr>
              <a:t>2</a:t>
            </a:r>
            <a:r>
              <a:rPr lang="en-US" altLang="ja-JP" sz="2400">
                <a:latin typeface="Arial" charset="0"/>
                <a:ea typeface="ＭＳ Ｐゴシック" charset="0"/>
                <a:cs typeface="ＭＳ Ｐゴシック" charset="0"/>
              </a:rPr>
              <a:t>O </a:t>
            </a:r>
            <a:r>
              <a:rPr lang="en-US" altLang="ja-JP" sz="2400" i="1">
                <a:latin typeface="Arial" charset="0"/>
                <a:ea typeface="ＭＳ Ｐゴシック" charset="0"/>
                <a:cs typeface="ＭＳ Ｐゴシック" charset="0"/>
              </a:rPr>
              <a:t>we</a:t>
            </a:r>
            <a:r>
              <a:rPr lang="ja-JP" altLang="en-US" sz="2400" i="1">
                <a:latin typeface="Arial" charset="0"/>
                <a:ea typeface="ＭＳ Ｐゴシック" charset="0"/>
                <a:cs typeface="ＭＳ Ｐゴシック" charset="0"/>
              </a:rPr>
              <a:t>’</a:t>
            </a:r>
            <a:r>
              <a:rPr lang="en-US" altLang="ja-JP" sz="2400" i="1">
                <a:latin typeface="Arial" charset="0"/>
                <a:ea typeface="ＭＳ Ｐゴシック" charset="0"/>
                <a:cs typeface="ＭＳ Ｐゴシック" charset="0"/>
              </a:rPr>
              <a:t>ll</a:t>
            </a:r>
            <a:r>
              <a:rPr lang="en-US" altLang="ja-JP" sz="2400">
                <a:latin typeface="Arial" charset="0"/>
                <a:ea typeface="ＭＳ Ｐゴシック" charset="0"/>
                <a:cs typeface="ＭＳ Ｐゴシック" charset="0"/>
              </a:rPr>
              <a:t> say it isn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water</a:t>
            </a:r>
          </a:p>
          <a:p>
            <a:pPr eaLnBrk="1" hangingPunct="1">
              <a:lnSpc>
                <a:spcPct val="90000"/>
              </a:lnSpc>
            </a:pPr>
            <a:r>
              <a:rPr lang="en-US" sz="2400">
                <a:latin typeface="Arial" charset="0"/>
                <a:ea typeface="ＭＳ Ｐゴシック" charset="0"/>
                <a:cs typeface="ＭＳ Ｐゴシック" charset="0"/>
              </a:rPr>
              <a:t>And that Twin-Earthians don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mean the same thing we mean when we say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water</a:t>
            </a:r>
            <a:r>
              <a:rPr lang="ja-JP" altLang="en-US"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866775"/>
            <a:ext cx="8458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Earthians mean what we do</a:t>
            </a:r>
          </a:p>
        </p:txBody>
      </p:sp>
      <p:sp>
        <p:nvSpPr>
          <p:cNvPr id="40962" name="Rectangle 3"/>
          <p:cNvSpPr>
            <a:spLocks noGrp="1" noChangeArrowheads="1"/>
          </p:cNvSpPr>
          <p:nvPr>
            <p:ph type="body" idx="1"/>
          </p:nvPr>
        </p:nvSpPr>
        <p:spPr>
          <a:xfrm>
            <a:off x="762000" y="4267200"/>
            <a:ext cx="4191000" cy="1905000"/>
          </a:xfrm>
        </p:spPr>
        <p:txBody>
          <a:bodyPr/>
          <a:lstStyle/>
          <a:p>
            <a:pPr eaLnBrk="1" hangingPunct="1"/>
            <a:r>
              <a:rPr lang="en-US" dirty="0">
                <a:latin typeface="Arial" charset="0"/>
                <a:ea typeface="ＭＳ Ｐゴシック" charset="0"/>
                <a:cs typeface="ＭＳ Ｐゴシック" charset="0"/>
              </a:rPr>
              <a:t>Even if they</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don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know that water is H</a:t>
            </a:r>
            <a:r>
              <a:rPr lang="en-US" altLang="ja-JP" baseline="-25000" dirty="0">
                <a:latin typeface="Arial" charset="0"/>
                <a:ea typeface="ＭＳ Ｐゴシック" charset="0"/>
                <a:cs typeface="ＭＳ Ｐゴシック" charset="0"/>
              </a:rPr>
              <a:t>2</a:t>
            </a:r>
            <a:r>
              <a:rPr lang="en-US" altLang="ja-JP" dirty="0">
                <a:latin typeface="Arial" charset="0"/>
                <a:ea typeface="ＭＳ Ｐゴシック" charset="0"/>
                <a:cs typeface="ＭＳ Ｐゴシック" charset="0"/>
              </a:rPr>
              <a:t>O</a:t>
            </a:r>
          </a:p>
          <a:p>
            <a:pPr eaLnBrk="1" hangingPunct="1"/>
            <a:r>
              <a:rPr lang="en-US" dirty="0">
                <a:latin typeface="Arial" charset="0"/>
                <a:ea typeface="ＭＳ Ｐゴシック" charset="0"/>
                <a:cs typeface="ＭＳ Ｐゴシック" charset="0"/>
              </a:rPr>
              <a:t>Because meaning </a:t>
            </a:r>
            <a:r>
              <a:rPr lang="en-US" dirty="0" smtClean="0">
                <a:latin typeface="Arial" charset="0"/>
                <a:ea typeface="ＭＳ Ｐゴシック" charset="0"/>
                <a:cs typeface="ＭＳ Ｐゴシック" charset="0"/>
              </a:rPr>
              <a:t>is not</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in </a:t>
            </a:r>
            <a:r>
              <a:rPr lang="en-US" dirty="0">
                <a:latin typeface="Arial" charset="0"/>
                <a:ea typeface="ＭＳ Ｐゴシック" charset="0"/>
                <a:cs typeface="ＭＳ Ｐゴシック" charset="0"/>
              </a:rPr>
              <a:t>the </a:t>
            </a:r>
            <a:r>
              <a:rPr lang="en-US" dirty="0" smtClean="0">
                <a:latin typeface="Arial" charset="0"/>
                <a:ea typeface="ＭＳ Ｐゴシック" charset="0"/>
                <a:cs typeface="ＭＳ Ｐゴシック" charset="0"/>
              </a:rPr>
              <a:t>head!</a:t>
            </a:r>
            <a:endParaRPr lang="en-US" dirty="0">
              <a:latin typeface="Arial" charset="0"/>
              <a:ea typeface="ＭＳ Ｐゴシック" charset="0"/>
              <a:cs typeface="ＭＳ Ｐゴシック" charset="0"/>
            </a:endParaRPr>
          </a:p>
        </p:txBody>
      </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8400"/>
            <a:ext cx="24622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5"/>
          <p:cNvSpPr>
            <a:spLocks noChangeArrowheads="1"/>
          </p:cNvSpPr>
          <p:nvPr/>
        </p:nvSpPr>
        <p:spPr bwMode="auto">
          <a:xfrm flipH="1">
            <a:off x="4114800" y="2286000"/>
            <a:ext cx="1981200" cy="1143000"/>
          </a:xfrm>
          <a:prstGeom prst="wedgeRoundRectCallout">
            <a:avLst>
              <a:gd name="adj1" fmla="val -41829"/>
              <a:gd name="adj2" fmla="val 77356"/>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t>I know what</a:t>
            </a:r>
            <a:br>
              <a:rPr lang="en-US"/>
            </a:br>
            <a:r>
              <a:rPr lang="en-US"/>
              <a:t>water is!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0"/>
            <a:ext cx="7772400" cy="990600"/>
          </a:xfrm>
        </p:spPr>
        <p:txBody>
          <a:bodyPr/>
          <a:lstStyle/>
          <a:p>
            <a:pPr eaLnBrk="1" hangingPunct="1"/>
            <a:r>
              <a:rPr lang="en-US">
                <a:latin typeface="Arial" charset="0"/>
                <a:ea typeface="ＭＳ Ｐゴシック" charset="0"/>
                <a:cs typeface="ＭＳ Ｐゴシック" charset="0"/>
              </a:rPr>
              <a:t>Indexicality and Rigidity</a:t>
            </a:r>
          </a:p>
        </p:txBody>
      </p:sp>
      <p:sp>
        <p:nvSpPr>
          <p:cNvPr id="47106" name="Rectangle 3"/>
          <p:cNvSpPr>
            <a:spLocks noGrp="1" noChangeArrowheads="1"/>
          </p:cNvSpPr>
          <p:nvPr>
            <p:ph type="body" idx="1"/>
          </p:nvPr>
        </p:nvSpPr>
        <p:spPr>
          <a:xfrm>
            <a:off x="685800" y="1295400"/>
            <a:ext cx="8001000" cy="5181600"/>
          </a:xfrm>
        </p:spPr>
        <p:txBody>
          <a:bodyPr/>
          <a:lstStyle/>
          <a:p>
            <a:pPr eaLnBrk="1" hangingPunct="1">
              <a:spcAft>
                <a:spcPts val="4800"/>
              </a:spcAft>
            </a:pPr>
            <a:r>
              <a:rPr lang="en-US" dirty="0" err="1">
                <a:latin typeface="Arial" charset="0"/>
                <a:ea typeface="ＭＳ Ｐゴシック" charset="0"/>
                <a:cs typeface="ＭＳ Ｐゴシック" charset="0"/>
              </a:rPr>
              <a:t>Indexicals</a:t>
            </a:r>
            <a:r>
              <a:rPr lang="en-US" dirty="0">
                <a:latin typeface="Arial" charset="0"/>
                <a:ea typeface="ＭＳ Ｐゴシック" charset="0"/>
                <a:cs typeface="ＭＳ Ｐゴシック" charset="0"/>
              </a:rPr>
              <a:t>: reference depends on context of utterance.</a:t>
            </a:r>
          </a:p>
          <a:p>
            <a:pPr eaLnBrk="1" hangingPunct="1">
              <a:spcAft>
                <a:spcPts val="4800"/>
              </a:spcAft>
            </a:pPr>
            <a:r>
              <a:rPr lang="en-US" dirty="0">
                <a:latin typeface="Arial" charset="0"/>
                <a:ea typeface="ＭＳ Ｐゴシック" charset="0"/>
                <a:cs typeface="ＭＳ Ｐゴシック" charset="0"/>
              </a:rPr>
              <a:t>Rigid designators: refer to the same thing/kind at all possible worlds.</a:t>
            </a:r>
          </a:p>
          <a:p>
            <a:pPr eaLnBrk="1" hangingPunct="1">
              <a:spcAft>
                <a:spcPts val="4800"/>
              </a:spcAft>
            </a:pPr>
            <a:r>
              <a:rPr lang="en-US" dirty="0">
                <a:latin typeface="Arial" charset="0"/>
                <a:ea typeface="ＭＳ Ｐゴシック" charset="0"/>
                <a:cs typeface="ＭＳ Ｐゴシック" charset="0"/>
              </a:rPr>
              <a:t>Reference of a rigid designator is fixed by the context of a world, </a:t>
            </a:r>
            <a:r>
              <a:rPr lang="en-US" i="1" dirty="0">
                <a:latin typeface="Arial" charset="0"/>
                <a:ea typeface="ＭＳ Ｐゴシック" charset="0"/>
                <a:cs typeface="ＭＳ Ｐゴシック" charset="0"/>
              </a:rPr>
              <a:t>w</a:t>
            </a:r>
            <a:r>
              <a:rPr lang="en-US" dirty="0">
                <a:latin typeface="Arial" charset="0"/>
                <a:ea typeface="ＭＳ Ｐゴシック" charset="0"/>
                <a:cs typeface="ＭＳ Ｐゴシック" charset="0"/>
              </a:rPr>
              <a:t>, and</a:t>
            </a:r>
          </a:p>
          <a:p>
            <a:pPr eaLnBrk="1" hangingPunct="1">
              <a:spcAft>
                <a:spcPts val="4800"/>
              </a:spcAft>
            </a:pPr>
            <a:r>
              <a:rPr lang="en-US" dirty="0">
                <a:latin typeface="Arial" charset="0"/>
                <a:ea typeface="ＭＳ Ｐゴシック" charset="0"/>
                <a:cs typeface="ＭＳ Ｐゴシック" charset="0"/>
              </a:rPr>
              <a:t>At any world refers to the thing/kind at that world which is the same thing/kind as the thing/kind whose reference was fixed at </a:t>
            </a:r>
            <a:r>
              <a:rPr lang="en-US" i="1" dirty="0">
                <a:latin typeface="Arial" charset="0"/>
                <a:ea typeface="ＭＳ Ｐゴシック" charset="0"/>
                <a:cs typeface="ＭＳ Ｐゴシック" charset="0"/>
              </a:rPr>
              <a:t>w</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Arial" charset="0"/>
                <a:ea typeface="ＭＳ Ｐゴシック" charset="0"/>
                <a:cs typeface="ＭＳ Ｐゴシック" charset="0"/>
              </a:rPr>
              <a:t>Twin Earth Thought Experiments</a:t>
            </a:r>
          </a:p>
        </p:txBody>
      </p:sp>
      <p:sp>
        <p:nvSpPr>
          <p:cNvPr id="16386" name="Content Placeholder 2"/>
          <p:cNvSpPr>
            <a:spLocks noGrp="1"/>
          </p:cNvSpPr>
          <p:nvPr>
            <p:ph idx="1"/>
          </p:nvPr>
        </p:nvSpPr>
        <p:spPr>
          <a:xfrm>
            <a:off x="685800" y="5562600"/>
            <a:ext cx="7772400" cy="838200"/>
          </a:xfrm>
        </p:spPr>
        <p:txBody>
          <a:bodyPr/>
          <a:lstStyle/>
          <a:p>
            <a:pPr algn="ctr">
              <a:buFontTx/>
              <a:buNone/>
            </a:pPr>
            <a:r>
              <a:rPr lang="en-US" sz="2000">
                <a:latin typeface="Arial" charset="0"/>
                <a:ea typeface="ＭＳ Ｐゴシック" charset="0"/>
                <a:cs typeface="ＭＳ Ｐゴシック" charset="0"/>
              </a:rPr>
              <a:t>	For a discussion of this and other cool stuff check out</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hlinkClick r:id="rId2"/>
              </a:rPr>
              <a:t>A Field Guide to the Philosophy of Mind</a:t>
            </a:r>
            <a:endParaRPr lang="en-US" sz="2000">
              <a:latin typeface="Arial" charset="0"/>
              <a:ea typeface="ＭＳ Ｐゴシック" charset="0"/>
              <a:cs typeface="ＭＳ Ｐゴシック" charset="0"/>
            </a:endParaRPr>
          </a:p>
        </p:txBody>
      </p:sp>
      <p:pic>
        <p:nvPicPr>
          <p:cNvPr id="163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1336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762000" y="228600"/>
            <a:ext cx="7772400" cy="838200"/>
          </a:xfrm>
        </p:spPr>
        <p:txBody>
          <a:bodyPr/>
          <a:lstStyle/>
          <a:p>
            <a:pPr eaLnBrk="1" hangingPunct="1"/>
            <a:r>
              <a:rPr lang="en-US">
                <a:latin typeface="Arial" charset="0"/>
                <a:ea typeface="ＭＳ Ｐゴシック" charset="0"/>
                <a:cs typeface="ＭＳ Ｐゴシック" charset="0"/>
              </a:rPr>
              <a:t>Fixing Reference</a:t>
            </a:r>
          </a:p>
        </p:txBody>
      </p:sp>
      <p:sp>
        <p:nvSpPr>
          <p:cNvPr id="49154" name="Rectangle 4"/>
          <p:cNvSpPr>
            <a:spLocks noChangeArrowheads="1"/>
          </p:cNvSpPr>
          <p:nvPr/>
        </p:nvSpPr>
        <p:spPr bwMode="auto">
          <a:xfrm rot="5400000">
            <a:off x="838200" y="1371600"/>
            <a:ext cx="3810000" cy="3810000"/>
          </a:xfrm>
          <a:prstGeom prst="rect">
            <a:avLst/>
          </a:prstGeom>
          <a:solidFill>
            <a:schemeClr val="bg1"/>
          </a:solidFill>
          <a:ln w="9525">
            <a:solidFill>
              <a:schemeClr val="tx1"/>
            </a:solidFill>
            <a:miter lim="800000"/>
            <a:headEnd/>
            <a:tailEnd/>
          </a:ln>
        </p:spPr>
        <p:txBody>
          <a:bodyPr/>
          <a:lstStyle/>
          <a:p>
            <a:endParaRPr lang="en-US"/>
          </a:p>
        </p:txBody>
      </p:sp>
      <p:sp>
        <p:nvSpPr>
          <p:cNvPr id="49155" name="Rectangle 5"/>
          <p:cNvSpPr>
            <a:spLocks noChangeArrowheads="1"/>
          </p:cNvSpPr>
          <p:nvPr/>
        </p:nvSpPr>
        <p:spPr bwMode="auto">
          <a:xfrm rot="5400000">
            <a:off x="4648200" y="1371600"/>
            <a:ext cx="3810000" cy="3810000"/>
          </a:xfrm>
          <a:prstGeom prst="rect">
            <a:avLst/>
          </a:prstGeom>
          <a:solidFill>
            <a:schemeClr val="bg1"/>
          </a:solidFill>
          <a:ln w="9525">
            <a:solidFill>
              <a:schemeClr val="tx1"/>
            </a:solidFill>
            <a:miter lim="800000"/>
            <a:headEnd/>
            <a:tailEnd/>
          </a:ln>
        </p:spPr>
        <p:txBody>
          <a:bodyPr/>
          <a:lstStyle/>
          <a:p>
            <a:endParaRPr lang="en-US"/>
          </a:p>
        </p:txBody>
      </p:sp>
      <p:pic>
        <p:nvPicPr>
          <p:cNvPr id="491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3125" y="2590800"/>
            <a:ext cx="16700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10"/>
          <p:cNvSpPr>
            <a:spLocks noChangeArrowheads="1"/>
          </p:cNvSpPr>
          <p:nvPr/>
        </p:nvSpPr>
        <p:spPr bwMode="auto">
          <a:xfrm>
            <a:off x="835025" y="4038600"/>
            <a:ext cx="3813175" cy="1143000"/>
          </a:xfrm>
          <a:prstGeom prst="rect">
            <a:avLst/>
          </a:prstGeom>
          <a:solidFill>
            <a:schemeClr val="hlink">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915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590800"/>
            <a:ext cx="16700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12"/>
          <p:cNvSpPr>
            <a:spLocks noChangeArrowheads="1"/>
          </p:cNvSpPr>
          <p:nvPr/>
        </p:nvSpPr>
        <p:spPr bwMode="auto">
          <a:xfrm flipH="1">
            <a:off x="4648200" y="4038600"/>
            <a:ext cx="3810000" cy="1143000"/>
          </a:xfrm>
          <a:prstGeom prst="rect">
            <a:avLst/>
          </a:prstGeom>
          <a:solidFill>
            <a:schemeClr val="hlink">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60" name="AutoShape 14"/>
          <p:cNvSpPr>
            <a:spLocks noChangeArrowheads="1"/>
          </p:cNvSpPr>
          <p:nvPr/>
        </p:nvSpPr>
        <p:spPr bwMode="auto">
          <a:xfrm>
            <a:off x="2057400" y="1828800"/>
            <a:ext cx="1524000" cy="1219200"/>
          </a:xfrm>
          <a:prstGeom prst="wedgeRoundRectCallout">
            <a:avLst>
              <a:gd name="adj1" fmla="val -43750"/>
              <a:gd name="adj2" fmla="val 70000"/>
              <a:gd name="adj3" fmla="val 16667"/>
            </a:avLst>
          </a:prstGeom>
          <a:solidFill>
            <a:schemeClr val="accent1"/>
          </a:solidFill>
          <a:ln w="9525">
            <a:solidFill>
              <a:srgbClr val="FFFFFF"/>
            </a:solidFill>
            <a:miter lim="800000"/>
            <a:headEnd/>
            <a:tailEnd/>
          </a:ln>
        </p:spPr>
        <p:txBody>
          <a:bodyPr wrap="none" anchor="ctr"/>
          <a:lstStyle/>
          <a:p>
            <a:pPr algn="ctr"/>
            <a:r>
              <a:rPr lang="en-US" sz="2000"/>
              <a:t>I tag </a:t>
            </a:r>
            <a:r>
              <a:rPr lang="en-US" sz="2000" i="1"/>
              <a:t>this</a:t>
            </a:r>
            <a:br>
              <a:rPr lang="en-US" sz="2000" i="1"/>
            </a:br>
            <a:r>
              <a:rPr lang="en-US" sz="2000" i="1"/>
              <a:t>stuff</a:t>
            </a:r>
            <a:r>
              <a:rPr lang="en-US" sz="2000"/>
              <a:t> I</a:t>
            </a:r>
            <a:r>
              <a:rPr lang="ja-JP" altLang="en-US" sz="2000"/>
              <a:t>’</a:t>
            </a:r>
            <a:r>
              <a:rPr lang="en-US" altLang="ja-JP" sz="2000"/>
              <a:t>m</a:t>
            </a:r>
            <a:br>
              <a:rPr lang="en-US" altLang="ja-JP" sz="2000"/>
            </a:br>
            <a:r>
              <a:rPr lang="en-US" altLang="ja-JP" sz="2000"/>
              <a:t>standing in</a:t>
            </a:r>
            <a:br>
              <a:rPr lang="en-US" altLang="ja-JP" sz="2000"/>
            </a:br>
            <a:r>
              <a:rPr lang="ja-JP" altLang="en-US" sz="2000"/>
              <a:t>“</a:t>
            </a:r>
            <a:r>
              <a:rPr lang="en-US" altLang="ja-JP" sz="2000"/>
              <a:t>water</a:t>
            </a:r>
            <a:r>
              <a:rPr lang="ja-JP" altLang="en-US" sz="2000"/>
              <a:t>”</a:t>
            </a:r>
            <a:endParaRPr lang="en-US"/>
          </a:p>
        </p:txBody>
      </p:sp>
      <p:sp>
        <p:nvSpPr>
          <p:cNvPr id="49161" name="AutoShape 15"/>
          <p:cNvSpPr>
            <a:spLocks noChangeArrowheads="1"/>
          </p:cNvSpPr>
          <p:nvPr/>
        </p:nvSpPr>
        <p:spPr bwMode="auto">
          <a:xfrm flipH="1">
            <a:off x="5486400" y="1828800"/>
            <a:ext cx="1524000" cy="1219200"/>
          </a:xfrm>
          <a:prstGeom prst="wedgeRoundRectCallout">
            <a:avLst>
              <a:gd name="adj1" fmla="val -44583"/>
              <a:gd name="adj2" fmla="val 66662"/>
              <a:gd name="adj3" fmla="val 16667"/>
            </a:avLst>
          </a:prstGeom>
          <a:solidFill>
            <a:schemeClr val="accent1"/>
          </a:solidFill>
          <a:ln w="9525">
            <a:solidFill>
              <a:srgbClr val="FFFFFF"/>
            </a:solidFill>
            <a:miter lim="800000"/>
            <a:headEnd/>
            <a:tailEnd/>
          </a:ln>
        </p:spPr>
        <p:txBody>
          <a:bodyPr wrap="none" anchor="ctr"/>
          <a:lstStyle/>
          <a:p>
            <a:pPr algn="ctr"/>
            <a:r>
              <a:rPr lang="en-US" sz="2000"/>
              <a:t>I tag </a:t>
            </a:r>
            <a:r>
              <a:rPr lang="en-US" sz="2000" i="1"/>
              <a:t>this</a:t>
            </a:r>
            <a:br>
              <a:rPr lang="en-US" sz="2000" i="1"/>
            </a:br>
            <a:r>
              <a:rPr lang="en-US" sz="2000" i="1"/>
              <a:t>stuff</a:t>
            </a:r>
            <a:r>
              <a:rPr lang="en-US" sz="2000"/>
              <a:t> I</a:t>
            </a:r>
            <a:r>
              <a:rPr lang="ja-JP" altLang="en-US" sz="2000"/>
              <a:t>’</a:t>
            </a:r>
            <a:r>
              <a:rPr lang="en-US" altLang="ja-JP" sz="2000"/>
              <a:t>m</a:t>
            </a:r>
            <a:br>
              <a:rPr lang="en-US" altLang="ja-JP" sz="2000"/>
            </a:br>
            <a:r>
              <a:rPr lang="en-US" altLang="ja-JP" sz="2000"/>
              <a:t>standing in</a:t>
            </a:r>
            <a:br>
              <a:rPr lang="en-US" altLang="ja-JP" sz="2000"/>
            </a:br>
            <a:r>
              <a:rPr lang="ja-JP" altLang="en-US" sz="2000"/>
              <a:t>“</a:t>
            </a:r>
            <a:r>
              <a:rPr lang="en-US" altLang="ja-JP" sz="2000"/>
              <a:t>water</a:t>
            </a:r>
            <a:r>
              <a:rPr lang="ja-JP" altLang="en-US" sz="2000"/>
              <a:t>”</a:t>
            </a:r>
            <a:endParaRPr lang="en-US"/>
          </a:p>
        </p:txBody>
      </p:sp>
      <p:sp>
        <p:nvSpPr>
          <p:cNvPr id="49162" name="Text Box 16"/>
          <p:cNvSpPr txBox="1">
            <a:spLocks noChangeArrowheads="1"/>
          </p:cNvSpPr>
          <p:nvPr/>
        </p:nvSpPr>
        <p:spPr bwMode="auto">
          <a:xfrm>
            <a:off x="3124200" y="4648200"/>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H</a:t>
            </a:r>
            <a:r>
              <a:rPr lang="en-US" baseline="-25000"/>
              <a:t>2</a:t>
            </a:r>
            <a:r>
              <a:rPr lang="en-US"/>
              <a:t>O</a:t>
            </a:r>
          </a:p>
        </p:txBody>
      </p:sp>
      <p:sp>
        <p:nvSpPr>
          <p:cNvPr id="49163" name="Text Box 17"/>
          <p:cNvSpPr txBox="1">
            <a:spLocks noChangeArrowheads="1"/>
          </p:cNvSpPr>
          <p:nvPr/>
        </p:nvSpPr>
        <p:spPr bwMode="auto">
          <a:xfrm>
            <a:off x="5257800" y="46482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XYZ</a:t>
            </a:r>
          </a:p>
        </p:txBody>
      </p:sp>
      <p:sp>
        <p:nvSpPr>
          <p:cNvPr id="49164" name="Text Box 19"/>
          <p:cNvSpPr txBox="1">
            <a:spLocks noChangeArrowheads="1"/>
          </p:cNvSpPr>
          <p:nvPr/>
        </p:nvSpPr>
        <p:spPr bwMode="auto">
          <a:xfrm>
            <a:off x="1066800" y="55626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ja-JP" altLang="en-US"/>
              <a:t>“</a:t>
            </a:r>
            <a:r>
              <a:rPr lang="en-US" altLang="ja-JP"/>
              <a:t>This</a:t>
            </a:r>
            <a:r>
              <a:rPr lang="ja-JP" altLang="en-US"/>
              <a:t>”</a:t>
            </a:r>
            <a:r>
              <a:rPr lang="en-US" altLang="ja-JP"/>
              <a:t> is indexical so they</a:t>
            </a:r>
            <a:r>
              <a:rPr lang="ja-JP" altLang="en-US"/>
              <a:t>’</a:t>
            </a:r>
            <a:r>
              <a:rPr lang="en-US" altLang="ja-JP"/>
              <a:t>re tagging different stuff</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Text Box 8"/>
          <p:cNvSpPr txBox="1">
            <a:spLocks noChangeArrowheads="1"/>
          </p:cNvSpPr>
          <p:nvPr/>
        </p:nvSpPr>
        <p:spPr bwMode="auto">
          <a:xfrm>
            <a:off x="4114800" y="4953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water</a:t>
            </a:r>
          </a:p>
        </p:txBody>
      </p:sp>
      <p:sp>
        <p:nvSpPr>
          <p:cNvPr id="51201" name="Rectangle 2"/>
          <p:cNvSpPr>
            <a:spLocks noGrp="1" noChangeArrowheads="1"/>
          </p:cNvSpPr>
          <p:nvPr>
            <p:ph type="title"/>
          </p:nvPr>
        </p:nvSpPr>
        <p:spPr>
          <a:xfrm>
            <a:off x="685800" y="304800"/>
            <a:ext cx="7772400" cy="762000"/>
          </a:xfrm>
        </p:spPr>
        <p:txBody>
          <a:bodyPr/>
          <a:lstStyle/>
          <a:p>
            <a:pPr eaLnBrk="1" hangingPunct="1"/>
            <a:r>
              <a:rPr lang="en-US">
                <a:latin typeface="Arial" charset="0"/>
                <a:ea typeface="ＭＳ Ｐゴシック" charset="0"/>
                <a:cs typeface="ＭＳ Ｐゴシック" charset="0"/>
              </a:rPr>
              <a:t>More stuff</a:t>
            </a:r>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7914" y="2962383"/>
            <a:ext cx="2472886" cy="366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6"/>
          <p:cNvSpPr>
            <a:spLocks noChangeArrowheads="1"/>
          </p:cNvSpPr>
          <p:nvPr/>
        </p:nvSpPr>
        <p:spPr bwMode="auto">
          <a:xfrm>
            <a:off x="0" y="4953000"/>
            <a:ext cx="9144000" cy="1905000"/>
          </a:xfrm>
          <a:prstGeom prst="rect">
            <a:avLst/>
          </a:prstGeom>
          <a:solidFill>
            <a:schemeClr val="hlink">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12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67400" y="1752600"/>
            <a:ext cx="1905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9"/>
          <p:cNvSpPr txBox="1">
            <a:spLocks noChangeArrowheads="1"/>
          </p:cNvSpPr>
          <p:nvPr/>
        </p:nvSpPr>
        <p:spPr bwMode="auto">
          <a:xfrm>
            <a:off x="472440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water</a:t>
            </a:r>
          </a:p>
        </p:txBody>
      </p:sp>
      <p:sp>
        <p:nvSpPr>
          <p:cNvPr id="51208" name="Line 10"/>
          <p:cNvSpPr>
            <a:spLocks noChangeShapeType="1"/>
          </p:cNvSpPr>
          <p:nvPr/>
        </p:nvSpPr>
        <p:spPr bwMode="auto">
          <a:xfrm>
            <a:off x="5638800" y="2938463"/>
            <a:ext cx="4572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2" name="Rectangle 3"/>
          <p:cNvSpPr>
            <a:spLocks noGrp="1" noChangeArrowheads="1"/>
          </p:cNvSpPr>
          <p:nvPr>
            <p:ph type="body" idx="1"/>
          </p:nvPr>
        </p:nvSpPr>
        <p:spPr>
          <a:xfrm>
            <a:off x="3352800" y="5562600"/>
            <a:ext cx="4953000" cy="990600"/>
          </a:xfrm>
        </p:spPr>
        <p:txBody>
          <a:bodyPr/>
          <a:lstStyle/>
          <a:p>
            <a:pPr eaLnBrk="1" hangingPunct="1">
              <a:lnSpc>
                <a:spcPct val="90000"/>
              </a:lnSpc>
              <a:buFontTx/>
              <a:buNone/>
            </a:pPr>
            <a:r>
              <a:rPr lang="en-US" dirty="0">
                <a:latin typeface="Arial" charset="0"/>
                <a:ea typeface="ＭＳ Ｐゴシック" charset="0"/>
                <a:cs typeface="ＭＳ Ｐゴシック" charset="0"/>
              </a:rPr>
              <a:t>  </a:t>
            </a:r>
            <a:r>
              <a:rPr lang="en-US">
                <a:latin typeface="Arial" charset="0"/>
                <a:ea typeface="ＭＳ Ｐゴシック" charset="0"/>
                <a:cs typeface="ＭＳ Ｐゴシック" charset="0"/>
              </a:rPr>
              <a:t> </a:t>
            </a:r>
            <a:r>
              <a:rPr lang="en-US" smtClean="0">
                <a:latin typeface="Arial" charset="0"/>
                <a:ea typeface="ＭＳ Ｐゴシック" charset="0"/>
                <a:cs typeface="ＭＳ Ｐゴシック" charset="0"/>
              </a:rPr>
              <a:t>  Once </a:t>
            </a:r>
            <a:r>
              <a:rPr lang="en-US" dirty="0">
                <a:latin typeface="Arial" charset="0"/>
                <a:ea typeface="ＭＳ Ｐゴシック" charset="0"/>
                <a:cs typeface="ＭＳ Ｐゴシック" charset="0"/>
              </a:rPr>
              <a:t>a sample gets tagged,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water</a:t>
            </a:r>
            <a:r>
              <a:rPr lang="ja-JP" altLang="en-US" dirty="0" smtClean="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t>
            </a:r>
            <a:r>
              <a:rPr lang="en-US" altLang="ja-JP" dirty="0" smtClean="0">
                <a:latin typeface="Arial" charset="0"/>
                <a:ea typeface="ＭＳ Ｐゴシック" charset="0"/>
                <a:cs typeface="ＭＳ Ｐゴシック" charset="0"/>
              </a:rPr>
              <a:t>refers </a:t>
            </a:r>
            <a:r>
              <a:rPr lang="en-US" altLang="ja-JP" dirty="0">
                <a:latin typeface="Arial" charset="0"/>
                <a:ea typeface="ＭＳ Ｐゴシック" charset="0"/>
                <a:cs typeface="ＭＳ Ｐゴシック" charset="0"/>
              </a:rPr>
              <a:t>to all other things that are the </a:t>
            </a:r>
            <a:r>
              <a:rPr lang="en-US" altLang="ja-JP" i="1" dirty="0">
                <a:latin typeface="Arial" charset="0"/>
                <a:ea typeface="ＭＳ Ｐゴシック" charset="0"/>
                <a:cs typeface="ＭＳ Ｐゴシック" charset="0"/>
              </a:rPr>
              <a:t>same stuff</a:t>
            </a:r>
            <a:r>
              <a:rPr lang="en-US" altLang="ja-JP" dirty="0">
                <a:latin typeface="Arial" charset="0"/>
                <a:ea typeface="ＭＳ Ｐゴシック" charset="0"/>
                <a:cs typeface="ＭＳ Ｐゴシック" charset="0"/>
              </a:rPr>
              <a:t> as the tagged sample</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Same stuff</a:t>
            </a:r>
          </a:p>
        </p:txBody>
      </p:sp>
      <p:sp>
        <p:nvSpPr>
          <p:cNvPr id="53250"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What makes it the </a:t>
            </a:r>
            <a:r>
              <a:rPr lang="en-US" i="1">
                <a:latin typeface="Arial" charset="0"/>
                <a:ea typeface="ＭＳ Ｐゴシック" charset="0"/>
                <a:cs typeface="ＭＳ Ｐゴシック" charset="0"/>
              </a:rPr>
              <a:t>same stuff</a:t>
            </a:r>
            <a:r>
              <a:rPr lang="en-US">
                <a:latin typeface="Arial" charset="0"/>
                <a:ea typeface="ＭＳ Ｐゴシック" charset="0"/>
                <a:cs typeface="ＭＳ Ｐゴシック" charset="0"/>
              </a:rPr>
              <a:t>?</a:t>
            </a:r>
          </a:p>
          <a:p>
            <a:pPr eaLnBrk="1" hangingPunct="1"/>
            <a:r>
              <a:rPr lang="en-US">
                <a:latin typeface="Arial" charset="0"/>
                <a:ea typeface="ＭＳ Ｐゴシック" charset="0"/>
                <a:cs typeface="ＭＳ Ｐゴシック" charset="0"/>
              </a:rPr>
              <a:t>Water is a </a:t>
            </a:r>
            <a:r>
              <a:rPr lang="en-US" i="1">
                <a:latin typeface="Arial" charset="0"/>
                <a:ea typeface="ＭＳ Ｐゴシック" charset="0"/>
                <a:cs typeface="ＭＳ Ｐゴシック" charset="0"/>
              </a:rPr>
              <a:t>natural kind</a:t>
            </a:r>
          </a:p>
          <a:p>
            <a:pPr eaLnBrk="1" hangingPunct="1"/>
            <a:r>
              <a:rPr lang="en-US">
                <a:latin typeface="Arial" charset="0"/>
                <a:ea typeface="ＭＳ Ｐゴシック" charset="0"/>
                <a:cs typeface="ＭＳ Ｐゴシック" charset="0"/>
              </a:rPr>
              <a:t>What makes something belong to a kind is its microstructure, e.g. being H</a:t>
            </a:r>
            <a:r>
              <a:rPr lang="en-US" baseline="-25000">
                <a:latin typeface="Arial" charset="0"/>
                <a:ea typeface="ＭＳ Ｐゴシック" charset="0"/>
                <a:cs typeface="ＭＳ Ｐゴシック" charset="0"/>
              </a:rPr>
              <a:t>2</a:t>
            </a:r>
            <a:r>
              <a:rPr lang="en-US">
                <a:latin typeface="Arial" charset="0"/>
                <a:ea typeface="ＭＳ Ｐゴシック" charset="0"/>
                <a:cs typeface="ＭＳ Ｐゴシック" charset="0"/>
              </a:rPr>
              <a:t>O</a:t>
            </a:r>
          </a:p>
          <a:p>
            <a:pPr eaLnBrk="1" hangingPunct="1"/>
            <a:r>
              <a:rPr lang="en-US">
                <a:latin typeface="Arial" charset="0"/>
                <a:ea typeface="ＭＳ Ｐゴシック" charset="0"/>
                <a:cs typeface="ＭＳ Ｐゴシック" charset="0"/>
              </a:rPr>
              <a:t>So the tag attached to </a:t>
            </a:r>
            <a:r>
              <a:rPr lang="en-US" i="1">
                <a:latin typeface="Arial" charset="0"/>
                <a:ea typeface="ＭＳ Ｐゴシック" charset="0"/>
                <a:cs typeface="ＭＳ Ｐゴシック" charset="0"/>
              </a:rPr>
              <a:t>this stuff</a:t>
            </a:r>
            <a:r>
              <a:rPr lang="en-US">
                <a:latin typeface="Arial" charset="0"/>
                <a:ea typeface="ＭＳ Ｐゴシック" charset="0"/>
                <a:cs typeface="ＭＳ Ｐゴシック" charset="0"/>
              </a:rPr>
              <a:t> attaches to all other samples of stuff that are like it </a:t>
            </a:r>
            <a:r>
              <a:rPr lang="en-US" i="1">
                <a:latin typeface="Arial" charset="0"/>
                <a:ea typeface="ＭＳ Ｐゴシック" charset="0"/>
                <a:cs typeface="ＭＳ Ｐゴシック" charset="0"/>
              </a:rPr>
              <a:t>in being H</a:t>
            </a:r>
            <a:r>
              <a:rPr lang="en-US" i="1" baseline="-25000">
                <a:latin typeface="Arial" charset="0"/>
                <a:ea typeface="ＭＳ Ｐゴシック" charset="0"/>
                <a:cs typeface="ＭＳ Ｐゴシック" charset="0"/>
              </a:rPr>
              <a:t>2</a:t>
            </a:r>
            <a:r>
              <a:rPr lang="en-US" i="1">
                <a:latin typeface="Arial" charset="0"/>
                <a:ea typeface="ＭＳ Ｐゴシック" charset="0"/>
                <a:cs typeface="ＭＳ Ｐゴシック" charset="0"/>
              </a:rPr>
              <a:t>O</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Same stuff, different world</a:t>
            </a:r>
          </a:p>
        </p:txBody>
      </p:sp>
      <p:sp>
        <p:nvSpPr>
          <p:cNvPr id="57346" name="Rectangle 3"/>
          <p:cNvSpPr>
            <a:spLocks noGrp="1" noChangeArrowheads="1"/>
          </p:cNvSpPr>
          <p:nvPr>
            <p:ph type="body" idx="1"/>
          </p:nvPr>
        </p:nvSpPr>
        <p:spPr/>
        <p:txBody>
          <a:bodyPr/>
          <a:lstStyle/>
          <a:p>
            <a:pPr eaLnBrk="1" hangingPunct="1">
              <a:spcAft>
                <a:spcPts val="5400"/>
              </a:spcAft>
            </a:pPr>
            <a:r>
              <a:rPr lang="en-US" i="1">
                <a:latin typeface="Arial" charset="0"/>
                <a:ea typeface="ＭＳ Ｐゴシック" charset="0"/>
                <a:cs typeface="ＭＳ Ｐゴシック" charset="0"/>
              </a:rPr>
              <a:t>If you describe not another planet in the actual universe, but another possible universe in which the chemical formula XYZ…we shall have to say that that stuff isn</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t water.</a:t>
            </a:r>
          </a:p>
          <a:p>
            <a:pPr eaLnBrk="1" hangingPunct="1">
              <a:spcAft>
                <a:spcPts val="5400"/>
              </a:spcAft>
            </a:pPr>
            <a:r>
              <a:rPr lang="en-US" i="1">
                <a:latin typeface="Arial" charset="0"/>
                <a:ea typeface="ＭＳ Ｐゴシック" charset="0"/>
                <a:cs typeface="ＭＳ Ｐゴシック" charset="0"/>
              </a:rPr>
              <a:t>Nothing counts as another possible world in which water isn</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t H</a:t>
            </a:r>
            <a:r>
              <a:rPr lang="en-US" altLang="ja-JP" i="1" baseline="-25000">
                <a:latin typeface="Arial" charset="0"/>
                <a:ea typeface="ＭＳ Ｐゴシック" charset="0"/>
                <a:cs typeface="ＭＳ Ｐゴシック" charset="0"/>
              </a:rPr>
              <a:t>2</a:t>
            </a:r>
            <a:r>
              <a:rPr lang="en-US" altLang="ja-JP" i="1">
                <a:latin typeface="Arial" charset="0"/>
                <a:ea typeface="ＭＳ Ｐゴシック" charset="0"/>
                <a:cs typeface="ＭＳ Ｐゴシック" charset="0"/>
              </a:rPr>
              <a:t>O.</a:t>
            </a:r>
            <a:endParaRPr lang="en-US" i="1">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457200" y="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a:solidFill>
                  <a:schemeClr val="tx2"/>
                </a:solidFill>
              </a:rPr>
              <a:t>The stuff </a:t>
            </a:r>
            <a:r>
              <a:rPr lang="en-US" sz="3600" i="1">
                <a:solidFill>
                  <a:schemeClr val="tx2"/>
                </a:solidFill>
              </a:rPr>
              <a:t>they</a:t>
            </a:r>
            <a:r>
              <a:rPr lang="en-US" sz="3600">
                <a:solidFill>
                  <a:schemeClr val="tx2"/>
                </a:solidFill>
              </a:rPr>
              <a:t> call </a:t>
            </a:r>
            <a:r>
              <a:rPr lang="ja-JP" altLang="en-US" sz="3600">
                <a:solidFill>
                  <a:schemeClr val="tx2"/>
                </a:solidFill>
              </a:rPr>
              <a:t>“</a:t>
            </a:r>
            <a:r>
              <a:rPr lang="en-US" altLang="ja-JP" sz="3600">
                <a:solidFill>
                  <a:schemeClr val="tx2"/>
                </a:solidFill>
              </a:rPr>
              <a:t>water</a:t>
            </a:r>
            <a:r>
              <a:rPr lang="ja-JP" altLang="en-US" sz="3600">
                <a:solidFill>
                  <a:schemeClr val="tx2"/>
                </a:solidFill>
              </a:rPr>
              <a:t>”</a:t>
            </a:r>
            <a:r>
              <a:rPr lang="en-US" altLang="ja-JP" sz="3600">
                <a:solidFill>
                  <a:schemeClr val="tx2"/>
                </a:solidFill>
              </a:rPr>
              <a:t> isn</a:t>
            </a:r>
            <a:r>
              <a:rPr lang="ja-JP" altLang="en-US" sz="3600">
                <a:solidFill>
                  <a:schemeClr val="tx2"/>
                </a:solidFill>
              </a:rPr>
              <a:t>’</a:t>
            </a:r>
            <a:r>
              <a:rPr lang="en-US" altLang="ja-JP" sz="3600">
                <a:solidFill>
                  <a:schemeClr val="tx2"/>
                </a:solidFill>
              </a:rPr>
              <a:t>t water</a:t>
            </a:r>
            <a:endParaRPr lang="en-US" sz="4400">
              <a:solidFill>
                <a:schemeClr val="tx2"/>
              </a:solidFill>
            </a:endParaRPr>
          </a:p>
        </p:txBody>
      </p:sp>
      <p:grpSp>
        <p:nvGrpSpPr>
          <p:cNvPr id="59394" name="Group 37"/>
          <p:cNvGrpSpPr>
            <a:grpSpLocks/>
          </p:cNvGrpSpPr>
          <p:nvPr/>
        </p:nvGrpSpPr>
        <p:grpSpPr bwMode="auto">
          <a:xfrm>
            <a:off x="896938" y="941388"/>
            <a:ext cx="7467600" cy="3276600"/>
            <a:chOff x="480" y="720"/>
            <a:chExt cx="4704" cy="2400"/>
          </a:xfrm>
        </p:grpSpPr>
        <p:sp>
          <p:nvSpPr>
            <p:cNvPr id="59405" name="Rectangle 4"/>
            <p:cNvSpPr>
              <a:spLocks noChangeArrowheads="1"/>
            </p:cNvSpPr>
            <p:nvPr/>
          </p:nvSpPr>
          <p:spPr bwMode="auto">
            <a:xfrm>
              <a:off x="480" y="720"/>
              <a:ext cx="2352" cy="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6" name="Rectangle 5"/>
            <p:cNvSpPr>
              <a:spLocks noChangeArrowheads="1"/>
            </p:cNvSpPr>
            <p:nvPr/>
          </p:nvSpPr>
          <p:spPr bwMode="auto">
            <a:xfrm>
              <a:off x="2832" y="720"/>
              <a:ext cx="2352" cy="240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59395" name="Text Box 11"/>
          <p:cNvSpPr txBox="1">
            <a:spLocks noChangeArrowheads="1"/>
          </p:cNvSpPr>
          <p:nvPr/>
        </p:nvSpPr>
        <p:spPr bwMode="auto">
          <a:xfrm>
            <a:off x="1582738" y="941388"/>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59396" name="Text Box 12"/>
          <p:cNvSpPr txBox="1">
            <a:spLocks noChangeArrowheads="1"/>
          </p:cNvSpPr>
          <p:nvPr/>
        </p:nvSpPr>
        <p:spPr bwMode="auto">
          <a:xfrm>
            <a:off x="4935538" y="941388"/>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59397" name="Text Box 14"/>
          <p:cNvSpPr txBox="1">
            <a:spLocks noChangeArrowheads="1"/>
          </p:cNvSpPr>
          <p:nvPr/>
        </p:nvSpPr>
        <p:spPr bwMode="auto">
          <a:xfrm>
            <a:off x="3030538" y="3532188"/>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Actualese</a:t>
            </a:r>
            <a:br>
              <a:rPr lang="en-US" sz="2000"/>
            </a:br>
            <a:r>
              <a:rPr lang="en-US" sz="2000"/>
              <a:t>Water = </a:t>
            </a:r>
            <a:r>
              <a:rPr lang="en-US" sz="1800"/>
              <a:t>H</a:t>
            </a:r>
            <a:r>
              <a:rPr lang="en-US" sz="1800" baseline="-25000"/>
              <a:t>2</a:t>
            </a:r>
            <a:r>
              <a:rPr lang="en-US" sz="1800"/>
              <a:t>O</a:t>
            </a:r>
          </a:p>
        </p:txBody>
      </p:sp>
      <p:pic>
        <p:nvPicPr>
          <p:cNvPr id="5939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960563"/>
            <a:ext cx="20478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08725" y="1966913"/>
            <a:ext cx="20478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AutoShape 9"/>
          <p:cNvSpPr>
            <a:spLocks noChangeArrowheads="1"/>
          </p:cNvSpPr>
          <p:nvPr/>
        </p:nvSpPr>
        <p:spPr bwMode="auto">
          <a:xfrm>
            <a:off x="2039938" y="1627188"/>
            <a:ext cx="1524000" cy="533400"/>
          </a:xfrm>
          <a:prstGeom prst="wedgeRoundRectCallout">
            <a:avLst>
              <a:gd name="adj1" fmla="val -44269"/>
              <a:gd name="adj2" fmla="val 177083"/>
              <a:gd name="adj3" fmla="val 16667"/>
            </a:avLst>
          </a:prstGeom>
          <a:solidFill>
            <a:schemeClr val="accent1"/>
          </a:solidFill>
          <a:ln w="9525">
            <a:solidFill>
              <a:schemeClr val="tx1"/>
            </a:solidFill>
            <a:miter lim="800000"/>
            <a:headEnd/>
            <a:tailEnd/>
          </a:ln>
        </p:spPr>
        <p:txBody>
          <a:bodyPr wrap="none" anchor="ctr"/>
          <a:lstStyle/>
          <a:p>
            <a:pPr algn="ctr"/>
            <a:r>
              <a:rPr lang="en-US" sz="1800"/>
              <a:t>Water is H</a:t>
            </a:r>
            <a:r>
              <a:rPr lang="en-US" sz="1800" baseline="-25000"/>
              <a:t>2</a:t>
            </a:r>
            <a:r>
              <a:rPr lang="en-US" sz="1800"/>
              <a:t>O</a:t>
            </a:r>
            <a:endParaRPr lang="en-US"/>
          </a:p>
        </p:txBody>
      </p:sp>
      <p:sp>
        <p:nvSpPr>
          <p:cNvPr id="59401" name="AutoShape 10"/>
          <p:cNvSpPr>
            <a:spLocks noChangeArrowheads="1"/>
          </p:cNvSpPr>
          <p:nvPr/>
        </p:nvSpPr>
        <p:spPr bwMode="auto">
          <a:xfrm flipH="1">
            <a:off x="5621338" y="1550988"/>
            <a:ext cx="1524000" cy="762000"/>
          </a:xfrm>
          <a:prstGeom prst="wedgeRoundRectCallout">
            <a:avLst>
              <a:gd name="adj1" fmla="val -41667"/>
              <a:gd name="adj2" fmla="val 111870"/>
              <a:gd name="adj3" fmla="val 16667"/>
            </a:avLst>
          </a:prstGeom>
          <a:solidFill>
            <a:schemeClr val="bg1"/>
          </a:solidFill>
          <a:ln w="9525">
            <a:solidFill>
              <a:schemeClr val="tx1"/>
            </a:solidFill>
            <a:miter lim="800000"/>
            <a:headEnd/>
            <a:tailEnd/>
          </a:ln>
        </p:spPr>
        <p:txBody>
          <a:bodyPr wrap="none" anchor="ctr"/>
          <a:lstStyle/>
          <a:p>
            <a:pPr algn="ctr"/>
            <a:r>
              <a:rPr lang="en-US" sz="1800"/>
              <a:t>Water is</a:t>
            </a:r>
            <a:br>
              <a:rPr lang="en-US" sz="1800"/>
            </a:br>
            <a:r>
              <a:rPr lang="en-US" sz="1800" i="1"/>
              <a:t>not </a:t>
            </a:r>
            <a:r>
              <a:rPr lang="en-US" sz="1800"/>
              <a:t>H</a:t>
            </a:r>
            <a:r>
              <a:rPr lang="en-US" sz="1800" baseline="-25000"/>
              <a:t>2</a:t>
            </a:r>
            <a:r>
              <a:rPr lang="en-US" sz="1800"/>
              <a:t>O</a:t>
            </a:r>
          </a:p>
        </p:txBody>
      </p:sp>
      <p:sp>
        <p:nvSpPr>
          <p:cNvPr id="59402" name="Text Box 36"/>
          <p:cNvSpPr txBox="1">
            <a:spLocks noChangeArrowheads="1"/>
          </p:cNvSpPr>
          <p:nvPr/>
        </p:nvSpPr>
        <p:spPr bwMode="auto">
          <a:xfrm>
            <a:off x="4630738" y="3532188"/>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Possibilese</a:t>
            </a:r>
            <a:br>
              <a:rPr lang="en-US" sz="2000"/>
            </a:br>
            <a:r>
              <a:rPr lang="en-US" sz="2000"/>
              <a:t>Water = </a:t>
            </a:r>
            <a:r>
              <a:rPr lang="en-US" sz="1800"/>
              <a:t>XYZ</a:t>
            </a:r>
          </a:p>
        </p:txBody>
      </p:sp>
      <p:sp>
        <p:nvSpPr>
          <p:cNvPr id="59403" name="AutoShape 39"/>
          <p:cNvSpPr>
            <a:spLocks noChangeArrowheads="1"/>
          </p:cNvSpPr>
          <p:nvPr/>
        </p:nvSpPr>
        <p:spPr bwMode="auto">
          <a:xfrm>
            <a:off x="3033713" y="2389188"/>
            <a:ext cx="1597025" cy="838200"/>
          </a:xfrm>
          <a:prstGeom prst="rightArrowCallout">
            <a:avLst>
              <a:gd name="adj1" fmla="val 25000"/>
              <a:gd name="adj2" fmla="val 25000"/>
              <a:gd name="adj3" fmla="val 30300"/>
              <a:gd name="adj4" fmla="val 66667"/>
            </a:avLst>
          </a:prstGeom>
          <a:solidFill>
            <a:schemeClr val="accent1"/>
          </a:solidFill>
          <a:ln w="9525">
            <a:solidFill>
              <a:schemeClr val="tx1"/>
            </a:solidFill>
            <a:miter lim="800000"/>
            <a:headEnd/>
            <a:tailEnd/>
          </a:ln>
        </p:spPr>
        <p:txBody>
          <a:bodyPr wrap="none" anchor="ctr"/>
          <a:lstStyle/>
          <a:p>
            <a:pPr algn="ctr"/>
            <a:r>
              <a:rPr lang="en-US" sz="1400"/>
              <a:t>He</a:t>
            </a:r>
            <a:r>
              <a:rPr lang="ja-JP" altLang="en-US" sz="1400"/>
              <a:t>’</a:t>
            </a:r>
            <a:r>
              <a:rPr lang="en-US" altLang="ja-JP" sz="1400"/>
              <a:t>s not</a:t>
            </a:r>
            <a:br>
              <a:rPr lang="en-US" altLang="ja-JP" sz="1400"/>
            </a:br>
            <a:r>
              <a:rPr lang="en-US" altLang="ja-JP" sz="1400"/>
              <a:t>talking about</a:t>
            </a:r>
            <a:br>
              <a:rPr lang="en-US" altLang="ja-JP" sz="1400"/>
            </a:br>
            <a:r>
              <a:rPr lang="en-US" altLang="ja-JP" sz="1400"/>
              <a:t>water</a:t>
            </a:r>
            <a:endParaRPr lang="en-US"/>
          </a:p>
        </p:txBody>
      </p:sp>
      <p:sp>
        <p:nvSpPr>
          <p:cNvPr id="59404" name="Text Box 41"/>
          <p:cNvSpPr txBox="1">
            <a:spLocks noChangeArrowheads="1"/>
          </p:cNvSpPr>
          <p:nvPr/>
        </p:nvSpPr>
        <p:spPr bwMode="auto">
          <a:xfrm>
            <a:off x="849312" y="4448175"/>
            <a:ext cx="7837487"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t>Twin Putnam is saying something true </a:t>
            </a:r>
            <a:r>
              <a:rPr lang="en-US" sz="2000" i="1" dirty="0"/>
              <a:t>in </a:t>
            </a:r>
            <a:r>
              <a:rPr lang="en-US" sz="2000" i="1" dirty="0" err="1"/>
              <a:t>Possibilese</a:t>
            </a:r>
            <a:endParaRPr lang="en-US" sz="2000" i="1" dirty="0"/>
          </a:p>
          <a:p>
            <a:pPr>
              <a:spcBef>
                <a:spcPct val="50000"/>
              </a:spcBef>
            </a:pPr>
            <a:r>
              <a:rPr lang="en-US" sz="2000" dirty="0"/>
              <a:t>Putnam and Twin Putnam don</a:t>
            </a:r>
            <a:r>
              <a:rPr lang="ja-JP" altLang="en-US" sz="2000" dirty="0"/>
              <a:t>’</a:t>
            </a:r>
            <a:r>
              <a:rPr lang="en-US" altLang="ja-JP" sz="2000" dirty="0"/>
              <a:t>t disagree because they </a:t>
            </a:r>
            <a:r>
              <a:rPr lang="en-US" altLang="ja-JP" sz="2000" dirty="0" err="1"/>
              <a:t>aren</a:t>
            </a:r>
            <a:r>
              <a:rPr lang="ja-JP" altLang="en-US" sz="2000" dirty="0"/>
              <a:t>’</a:t>
            </a:r>
            <a:r>
              <a:rPr lang="en-US" altLang="ja-JP" sz="2000" dirty="0"/>
              <a:t>t talking about the same stuff</a:t>
            </a:r>
          </a:p>
          <a:p>
            <a:pPr>
              <a:spcBef>
                <a:spcPct val="50000"/>
              </a:spcBef>
            </a:pPr>
            <a:r>
              <a:rPr lang="en-US" sz="2000" dirty="0"/>
              <a:t>There</a:t>
            </a:r>
            <a:r>
              <a:rPr lang="ja-JP" altLang="en-US" sz="2000" dirty="0"/>
              <a:t>’</a:t>
            </a:r>
            <a:r>
              <a:rPr lang="en-US" altLang="ja-JP" sz="2000" dirty="0"/>
              <a:t>s no possible world at which the stuff </a:t>
            </a:r>
            <a:r>
              <a:rPr lang="en-US" altLang="ja-JP" sz="2000" i="1" dirty="0"/>
              <a:t>we</a:t>
            </a:r>
            <a:r>
              <a:rPr lang="en-US" altLang="ja-JP" sz="2000" dirty="0"/>
              <a:t> call water </a:t>
            </a:r>
            <a:r>
              <a:rPr lang="en-US" altLang="ja-JP" sz="2000" dirty="0" err="1"/>
              <a:t>isn</a:t>
            </a:r>
            <a:r>
              <a:rPr lang="ja-JP" altLang="en-US" sz="2000" dirty="0"/>
              <a:t>’</a:t>
            </a:r>
            <a:r>
              <a:rPr lang="en-US" altLang="ja-JP" sz="2000" dirty="0"/>
              <a:t>t H</a:t>
            </a:r>
            <a:r>
              <a:rPr lang="en-US" altLang="ja-JP" sz="2000" baseline="-25000" dirty="0"/>
              <a:t>2</a:t>
            </a:r>
            <a:r>
              <a:rPr lang="en-US" altLang="ja-JP" sz="2000" dirty="0"/>
              <a:t>O</a:t>
            </a:r>
          </a:p>
          <a:p>
            <a:pPr>
              <a:spcBef>
                <a:spcPct val="50000"/>
              </a:spcBef>
            </a:pPr>
            <a:r>
              <a:rPr lang="en-US" sz="2000" dirty="0"/>
              <a:t>So, water is necessarily H</a:t>
            </a:r>
            <a:r>
              <a:rPr lang="en-US" sz="2000" baseline="-25000" dirty="0"/>
              <a:t>2</a:t>
            </a:r>
            <a:r>
              <a:rPr lang="en-US" sz="2000" dirty="0"/>
              <a:t>O!</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0" y="0"/>
            <a:ext cx="9144000" cy="914400"/>
          </a:xfrm>
        </p:spPr>
        <p:txBody>
          <a:bodyPr/>
          <a:lstStyle/>
          <a:p>
            <a:pPr eaLnBrk="1" hangingPunct="1"/>
            <a:r>
              <a:rPr lang="en-US" sz="4000">
                <a:latin typeface="Arial" charset="0"/>
                <a:ea typeface="ＭＳ Ｐゴシック" charset="0"/>
                <a:cs typeface="ＭＳ Ｐゴシック" charset="0"/>
              </a:rPr>
              <a:t>Metaphysical &amp; Epistemic Possibility</a:t>
            </a:r>
          </a:p>
        </p:txBody>
      </p:sp>
      <p:sp>
        <p:nvSpPr>
          <p:cNvPr id="61442" name="Rectangle 3"/>
          <p:cNvSpPr>
            <a:spLocks noGrp="1" noChangeArrowheads="1"/>
          </p:cNvSpPr>
          <p:nvPr>
            <p:ph type="body" idx="1"/>
          </p:nvPr>
        </p:nvSpPr>
        <p:spPr>
          <a:xfrm>
            <a:off x="685800" y="1371600"/>
            <a:ext cx="7772400" cy="4953000"/>
          </a:xfrm>
        </p:spPr>
        <p:txBody>
          <a:bodyPr/>
          <a:lstStyle/>
          <a:p>
            <a:pPr eaLnBrk="1" hangingPunct="1">
              <a:spcAft>
                <a:spcPts val="5400"/>
              </a:spcAft>
            </a:pPr>
            <a:r>
              <a:rPr lang="en-US" i="1">
                <a:latin typeface="Arial" charset="0"/>
                <a:ea typeface="ＭＳ Ｐゴシック" charset="0"/>
                <a:cs typeface="ＭＳ Ｐゴシック" charset="0"/>
              </a:rPr>
              <a:t>Kripke refers to statements that are rationally unrevisable…as epistemically necessary</a:t>
            </a:r>
          </a:p>
          <a:p>
            <a:pPr eaLnBrk="1" hangingPunct="1">
              <a:spcAft>
                <a:spcPts val="5400"/>
              </a:spcAft>
            </a:pP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Water is H2O</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is not epistemically unrevisable: we may be mistaken about the essential character of </a:t>
            </a:r>
            <a:r>
              <a:rPr lang="en-US" altLang="ja-JP" i="1">
                <a:latin typeface="Arial" charset="0"/>
                <a:ea typeface="ＭＳ Ｐゴシック" charset="0"/>
                <a:cs typeface="ＭＳ Ｐゴシック" charset="0"/>
              </a:rPr>
              <a:t>this stuff</a:t>
            </a:r>
          </a:p>
          <a:p>
            <a:pPr eaLnBrk="1" hangingPunct="1">
              <a:spcAft>
                <a:spcPts val="5400"/>
              </a:spcAft>
            </a:pPr>
            <a:r>
              <a:rPr lang="en-US">
                <a:latin typeface="Arial" charset="0"/>
                <a:ea typeface="ＭＳ Ｐゴシック" charset="0"/>
                <a:cs typeface="ＭＳ Ｐゴシック" charset="0"/>
              </a:rPr>
              <a:t>But </a:t>
            </a:r>
            <a:r>
              <a:rPr lang="en-US" i="1">
                <a:latin typeface="Arial" charset="0"/>
                <a:ea typeface="ＭＳ Ｐゴシック" charset="0"/>
                <a:cs typeface="ＭＳ Ｐゴシック" charset="0"/>
              </a:rPr>
              <a:t>this stuff</a:t>
            </a:r>
            <a:r>
              <a:rPr lang="en-US">
                <a:latin typeface="Arial" charset="0"/>
                <a:ea typeface="ＭＳ Ｐゴシック" charset="0"/>
                <a:cs typeface="ＭＳ Ｐゴシック" charset="0"/>
              </a:rPr>
              <a:t>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be different in its essential character from the way it is.</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Physical circumstances and history determine meaning.</a:t>
            </a:r>
          </a:p>
          <a:p>
            <a:r>
              <a:rPr lang="en-US" dirty="0" smtClean="0"/>
              <a:t>Because Twin Earth is different from Earth, e.g. in the composition of the stuff in lakes and rivers, our Twin </a:t>
            </a:r>
            <a:r>
              <a:rPr lang="en-US" dirty="0" err="1" smtClean="0"/>
              <a:t>Earthian</a:t>
            </a:r>
            <a:r>
              <a:rPr lang="en-US" dirty="0" smtClean="0"/>
              <a:t> intrinsic duplicates don’t </a:t>
            </a:r>
            <a:r>
              <a:rPr lang="en-US" i="1" dirty="0" smtClean="0"/>
              <a:t>mean</a:t>
            </a:r>
            <a:r>
              <a:rPr lang="en-US" dirty="0" smtClean="0"/>
              <a:t> what we mean when they say the same things or </a:t>
            </a:r>
            <a:r>
              <a:rPr lang="en-US" i="1" dirty="0" smtClean="0"/>
              <a:t>believe</a:t>
            </a:r>
            <a:r>
              <a:rPr lang="en-US" dirty="0" smtClean="0"/>
              <a:t> what we believe.</a:t>
            </a:r>
          </a:p>
          <a:p>
            <a:r>
              <a:rPr lang="en-US" dirty="0" smtClean="0"/>
              <a:t>Saying the same thing</a:t>
            </a:r>
          </a:p>
          <a:p>
            <a:pPr lvl="1"/>
            <a:r>
              <a:rPr lang="en-US" dirty="0" smtClean="0"/>
              <a:t>Expressing the same proposition</a:t>
            </a:r>
          </a:p>
          <a:p>
            <a:pPr lvl="1"/>
            <a:r>
              <a:rPr lang="en-US" dirty="0" smtClean="0"/>
              <a:t>Making the same statement</a:t>
            </a:r>
          </a:p>
          <a:p>
            <a:pPr lvl="1"/>
            <a:r>
              <a:rPr lang="en-US" dirty="0" smtClean="0"/>
              <a:t>Uttering the same noises/inscribing the same marks</a:t>
            </a:r>
            <a:endParaRPr lang="en-US" dirty="0"/>
          </a:p>
        </p:txBody>
      </p:sp>
    </p:spTree>
    <p:extLst>
      <p:ext uri="{BB962C8B-B14F-4D97-AF65-F5344CB8AC3E}">
        <p14:creationId xmlns:p14="http://schemas.microsoft.com/office/powerpoint/2010/main" val="369225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76200"/>
            <a:ext cx="9144000" cy="685800"/>
          </a:xfrm>
        </p:spPr>
        <p:txBody>
          <a:bodyPr/>
          <a:lstStyle/>
          <a:p>
            <a:pPr eaLnBrk="1" hangingPunct="1"/>
            <a:r>
              <a:rPr lang="en-US" sz="3200" dirty="0" smtClean="0">
                <a:latin typeface="Arial" charset="0"/>
                <a:ea typeface="ＭＳ Ｐゴシック" charset="0"/>
                <a:cs typeface="ＭＳ Ｐゴシック" charset="0"/>
              </a:rPr>
              <a:t>Social Circumstances determine meaning too</a:t>
            </a:r>
            <a:endParaRPr lang="en-US" sz="3200" dirty="0">
              <a:latin typeface="Arial" charset="0"/>
              <a:ea typeface="ＭＳ Ｐゴシック" charset="0"/>
              <a:cs typeface="ＭＳ Ｐゴシック" charset="0"/>
            </a:endParaRPr>
          </a:p>
        </p:txBody>
      </p:sp>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19400"/>
            <a:ext cx="24622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ChangeArrowheads="1"/>
          </p:cNvSpPr>
          <p:nvPr/>
        </p:nvSpPr>
        <p:spPr bwMode="auto">
          <a:xfrm>
            <a:off x="0" y="5380356"/>
            <a:ext cx="9144000" cy="1477644"/>
          </a:xfrm>
          <a:prstGeom prst="rect">
            <a:avLst/>
          </a:prstGeom>
          <a:solidFill>
            <a:schemeClr val="hlink">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300" name="AutoShape 6"/>
          <p:cNvSpPr>
            <a:spLocks noChangeArrowheads="1"/>
          </p:cNvSpPr>
          <p:nvPr/>
        </p:nvSpPr>
        <p:spPr bwMode="auto">
          <a:xfrm>
            <a:off x="3505200" y="1447800"/>
            <a:ext cx="2590800" cy="1981200"/>
          </a:xfrm>
          <a:prstGeom prst="wedgeRoundRectCallout">
            <a:avLst>
              <a:gd name="adj1" fmla="val 53676"/>
              <a:gd name="adj2" fmla="val 73718"/>
              <a:gd name="adj3" fmla="val 16667"/>
            </a:avLst>
          </a:prstGeom>
          <a:solidFill>
            <a:schemeClr val="accent1"/>
          </a:solidFill>
          <a:ln w="9525">
            <a:solidFill>
              <a:srgbClr val="FFFFFF"/>
            </a:solidFill>
            <a:miter lim="800000"/>
            <a:headEnd/>
            <a:tailEnd/>
          </a:ln>
        </p:spPr>
        <p:txBody>
          <a:bodyPr wrap="none" anchor="ctr"/>
          <a:lstStyle/>
          <a:p>
            <a:pPr algn="ctr"/>
            <a:r>
              <a:rPr lang="en-US" sz="2000"/>
              <a:t>I don</a:t>
            </a:r>
            <a:r>
              <a:rPr lang="ja-JP" altLang="en-US" sz="2000"/>
              <a:t>’</a:t>
            </a:r>
            <a:r>
              <a:rPr lang="en-US" altLang="ja-JP" sz="2000"/>
              <a:t>t know no</a:t>
            </a:r>
            <a:br>
              <a:rPr lang="en-US" altLang="ja-JP" sz="2000"/>
            </a:br>
            <a:r>
              <a:rPr lang="en-US" altLang="ja-JP" sz="2000"/>
              <a:t>chemistry--whatever</a:t>
            </a:r>
            <a:br>
              <a:rPr lang="en-US" altLang="ja-JP" sz="2000"/>
            </a:br>
            <a:r>
              <a:rPr lang="en-US" altLang="ja-JP" sz="2000"/>
              <a:t>the experts a million</a:t>
            </a:r>
            <a:br>
              <a:rPr lang="en-US" altLang="ja-JP" sz="2000"/>
            </a:br>
            <a:r>
              <a:rPr lang="en-US" altLang="ja-JP" sz="2000"/>
              <a:t>years from now say</a:t>
            </a:r>
            <a:br>
              <a:rPr lang="en-US" altLang="ja-JP" sz="2000"/>
            </a:br>
            <a:r>
              <a:rPr lang="en-US" altLang="ja-JP" sz="2000"/>
              <a:t>is the </a:t>
            </a:r>
            <a:r>
              <a:rPr lang="en-US" altLang="ja-JP" sz="2000" i="1"/>
              <a:t>same stuff</a:t>
            </a:r>
            <a:br>
              <a:rPr lang="en-US" altLang="ja-JP" sz="2000" i="1"/>
            </a:br>
            <a:r>
              <a:rPr lang="en-US" altLang="ja-JP" sz="2000"/>
              <a:t>as </a:t>
            </a:r>
            <a:r>
              <a:rPr lang="en-US" altLang="ja-JP" sz="2000" i="1"/>
              <a:t>this </a:t>
            </a:r>
            <a:r>
              <a:rPr lang="en-US" altLang="ja-JP" sz="2000"/>
              <a:t>is water!</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381000"/>
            <a:ext cx="7772400" cy="685800"/>
          </a:xfrm>
        </p:spPr>
        <p:txBody>
          <a:bodyPr/>
          <a:lstStyle/>
          <a:p>
            <a:pPr eaLnBrk="1" hangingPunct="1"/>
            <a:r>
              <a:rPr lang="en-US">
                <a:latin typeface="Arial" charset="0"/>
                <a:ea typeface="ＭＳ Ｐゴシック" charset="0"/>
                <a:cs typeface="ＭＳ Ｐゴシック" charset="0"/>
              </a:rPr>
              <a:t>Linguistic Division of Labor</a:t>
            </a:r>
          </a:p>
        </p:txBody>
      </p:sp>
      <p:grpSp>
        <p:nvGrpSpPr>
          <p:cNvPr id="43010" name="Group 9"/>
          <p:cNvGrpSpPr>
            <a:grpSpLocks/>
          </p:cNvGrpSpPr>
          <p:nvPr/>
        </p:nvGrpSpPr>
        <p:grpSpPr bwMode="auto">
          <a:xfrm>
            <a:off x="1752600" y="1752600"/>
            <a:ext cx="5192713" cy="2855913"/>
            <a:chOff x="1584" y="1920"/>
            <a:chExt cx="3271" cy="1799"/>
          </a:xfrm>
        </p:grpSpPr>
        <p:pic>
          <p:nvPicPr>
            <p:cNvPr id="430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920"/>
              <a:ext cx="1639"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84" y="1920"/>
              <a:ext cx="1639"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11" name="Group 10"/>
          <p:cNvGrpSpPr>
            <a:grpSpLocks/>
          </p:cNvGrpSpPr>
          <p:nvPr/>
        </p:nvGrpSpPr>
        <p:grpSpPr bwMode="auto">
          <a:xfrm>
            <a:off x="6705600" y="914400"/>
            <a:ext cx="1600200" cy="1676400"/>
            <a:chOff x="4224" y="528"/>
            <a:chExt cx="1008" cy="1056"/>
          </a:xfrm>
        </p:grpSpPr>
        <p:sp>
          <p:nvSpPr>
            <p:cNvPr id="43018" name="AutoShape 5"/>
            <p:cNvSpPr>
              <a:spLocks noChangeArrowheads="1"/>
            </p:cNvSpPr>
            <p:nvPr/>
          </p:nvSpPr>
          <p:spPr bwMode="auto">
            <a:xfrm>
              <a:off x="4224" y="528"/>
              <a:ext cx="1008" cy="1056"/>
            </a:xfrm>
            <a:prstGeom prst="cloudCallout">
              <a:avLst>
                <a:gd name="adj1" fmla="val -76389"/>
                <a:gd name="adj2" fmla="val 26134"/>
              </a:avLst>
            </a:prstGeom>
            <a:solidFill>
              <a:schemeClr val="bg1"/>
            </a:solidFill>
            <a:ln w="9525">
              <a:solidFill>
                <a:schemeClr val="tx1"/>
              </a:solidFill>
              <a:round/>
              <a:headEnd/>
              <a:tailEnd/>
            </a:ln>
          </p:spPr>
          <p:txBody>
            <a:bodyPr wrap="none" anchor="ctr"/>
            <a:lstStyle/>
            <a:p>
              <a:pPr algn="ctr"/>
              <a:endParaRPr lang="en-US"/>
            </a:p>
          </p:txBody>
        </p:sp>
        <p:pic>
          <p:nvPicPr>
            <p:cNvPr id="430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720"/>
              <a:ext cx="4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12" name="Group 11"/>
          <p:cNvGrpSpPr>
            <a:grpSpLocks/>
          </p:cNvGrpSpPr>
          <p:nvPr/>
        </p:nvGrpSpPr>
        <p:grpSpPr bwMode="auto">
          <a:xfrm flipH="1">
            <a:off x="425450" y="931863"/>
            <a:ext cx="1600200" cy="1676400"/>
            <a:chOff x="4224" y="528"/>
            <a:chExt cx="1008" cy="1056"/>
          </a:xfrm>
        </p:grpSpPr>
        <p:sp>
          <p:nvSpPr>
            <p:cNvPr id="43016" name="AutoShape 12"/>
            <p:cNvSpPr>
              <a:spLocks noChangeArrowheads="1"/>
            </p:cNvSpPr>
            <p:nvPr/>
          </p:nvSpPr>
          <p:spPr bwMode="auto">
            <a:xfrm>
              <a:off x="4224" y="528"/>
              <a:ext cx="1008" cy="1056"/>
            </a:xfrm>
            <a:prstGeom prst="cloudCallout">
              <a:avLst>
                <a:gd name="adj1" fmla="val -76389"/>
                <a:gd name="adj2" fmla="val 26134"/>
              </a:avLst>
            </a:prstGeom>
            <a:solidFill>
              <a:schemeClr val="bg1"/>
            </a:solidFill>
            <a:ln w="9525">
              <a:solidFill>
                <a:schemeClr val="tx1"/>
              </a:solidFill>
              <a:round/>
              <a:headEnd/>
              <a:tailEnd/>
            </a:ln>
          </p:spPr>
          <p:txBody>
            <a:bodyPr wrap="none" anchor="ctr"/>
            <a:lstStyle/>
            <a:p>
              <a:pPr algn="ctr"/>
              <a:endParaRPr lang="en-US"/>
            </a:p>
          </p:txBody>
        </p:sp>
        <p:pic>
          <p:nvPicPr>
            <p:cNvPr id="430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 y="709"/>
              <a:ext cx="487"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3" name="AutoShape 14"/>
          <p:cNvSpPr>
            <a:spLocks noChangeArrowheads="1"/>
          </p:cNvSpPr>
          <p:nvPr/>
        </p:nvSpPr>
        <p:spPr bwMode="auto">
          <a:xfrm>
            <a:off x="3429000" y="2286000"/>
            <a:ext cx="990600" cy="457200"/>
          </a:xfrm>
          <a:prstGeom prst="wedgeRoundRectCallout">
            <a:avLst>
              <a:gd name="adj1" fmla="val -58815"/>
              <a:gd name="adj2" fmla="val 82083"/>
              <a:gd name="adj3" fmla="val 16667"/>
            </a:avLst>
          </a:prstGeom>
          <a:solidFill>
            <a:schemeClr val="accent1"/>
          </a:solidFill>
          <a:ln w="9525">
            <a:solidFill>
              <a:schemeClr val="tx1"/>
            </a:solidFill>
            <a:miter lim="800000"/>
            <a:headEnd/>
            <a:tailEnd/>
          </a:ln>
        </p:spPr>
        <p:txBody>
          <a:bodyPr wrap="none" anchor="ctr"/>
          <a:lstStyle/>
          <a:p>
            <a:pPr algn="ctr"/>
            <a:r>
              <a:rPr lang="en-US"/>
              <a:t>beech</a:t>
            </a:r>
          </a:p>
        </p:txBody>
      </p:sp>
      <p:sp>
        <p:nvSpPr>
          <p:cNvPr id="43014" name="AutoShape 15"/>
          <p:cNvSpPr>
            <a:spLocks noChangeArrowheads="1"/>
          </p:cNvSpPr>
          <p:nvPr/>
        </p:nvSpPr>
        <p:spPr bwMode="auto">
          <a:xfrm flipH="1">
            <a:off x="4267200" y="3048000"/>
            <a:ext cx="838200" cy="457200"/>
          </a:xfrm>
          <a:prstGeom prst="wedgeRoundRectCallout">
            <a:avLst>
              <a:gd name="adj1" fmla="val -77083"/>
              <a:gd name="adj2" fmla="val -64065"/>
              <a:gd name="adj3" fmla="val 16667"/>
            </a:avLst>
          </a:prstGeom>
          <a:solidFill>
            <a:schemeClr val="accent1"/>
          </a:solidFill>
          <a:ln w="9525">
            <a:solidFill>
              <a:schemeClr val="tx1"/>
            </a:solidFill>
            <a:miter lim="800000"/>
            <a:headEnd/>
            <a:tailEnd/>
          </a:ln>
        </p:spPr>
        <p:txBody>
          <a:bodyPr wrap="none" anchor="ctr"/>
          <a:lstStyle/>
          <a:p>
            <a:pPr algn="ctr"/>
            <a:r>
              <a:rPr lang="en-US"/>
              <a:t>elm</a:t>
            </a:r>
          </a:p>
        </p:txBody>
      </p:sp>
      <p:sp>
        <p:nvSpPr>
          <p:cNvPr id="43015" name="Text Box 16"/>
          <p:cNvSpPr txBox="1">
            <a:spLocks noChangeArrowheads="1"/>
          </p:cNvSpPr>
          <p:nvPr/>
        </p:nvSpPr>
        <p:spPr bwMode="auto">
          <a:xfrm>
            <a:off x="685800" y="4953000"/>
            <a:ext cx="7543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spcAft>
                <a:spcPts val="1800"/>
              </a:spcAft>
              <a:buFontTx/>
              <a:buChar char="•"/>
            </a:pPr>
            <a:r>
              <a:rPr lang="en-US" sz="2000"/>
              <a:t>Putnam doesn</a:t>
            </a:r>
            <a:r>
              <a:rPr lang="ja-JP" altLang="en-US" sz="2000"/>
              <a:t>’</a:t>
            </a:r>
            <a:r>
              <a:rPr lang="en-US" altLang="ja-JP" sz="2000"/>
              <a:t>t know difference between beeches and elms</a:t>
            </a:r>
          </a:p>
          <a:p>
            <a:pPr>
              <a:spcBef>
                <a:spcPct val="50000"/>
              </a:spcBef>
              <a:spcAft>
                <a:spcPts val="1800"/>
              </a:spcAft>
              <a:buFontTx/>
              <a:buChar char="•"/>
            </a:pPr>
            <a:r>
              <a:rPr lang="en-US" sz="2000"/>
              <a:t>But he </a:t>
            </a:r>
            <a:r>
              <a:rPr lang="en-US" sz="2000" i="1"/>
              <a:t>means</a:t>
            </a:r>
            <a:r>
              <a:rPr lang="en-US" sz="2000"/>
              <a:t> something different by </a:t>
            </a:r>
            <a:r>
              <a:rPr lang="ja-JP" altLang="en-US" sz="2000"/>
              <a:t>“</a:t>
            </a:r>
            <a:r>
              <a:rPr lang="en-US" altLang="ja-JP" sz="2000"/>
              <a:t>beech</a:t>
            </a:r>
            <a:r>
              <a:rPr lang="ja-JP" altLang="en-US" sz="2000"/>
              <a:t>”</a:t>
            </a:r>
            <a:r>
              <a:rPr lang="en-US" altLang="ja-JP" sz="2000"/>
              <a:t> and </a:t>
            </a:r>
            <a:r>
              <a:rPr lang="ja-JP" altLang="en-US" sz="2000"/>
              <a:t>“</a:t>
            </a:r>
            <a:r>
              <a:rPr lang="en-US" altLang="ja-JP" sz="2000"/>
              <a:t>elm</a:t>
            </a:r>
            <a:r>
              <a:rPr lang="ja-JP" altLang="en-US" sz="2000"/>
              <a:t>”</a:t>
            </a:r>
            <a:r>
              <a:rPr lang="en-US" altLang="ja-JP" sz="2000"/>
              <a:t> because expert members of the linguistic community do</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0"/>
            <a:ext cx="9144000" cy="990600"/>
          </a:xfrm>
        </p:spPr>
        <p:txBody>
          <a:bodyPr/>
          <a:lstStyle/>
          <a:p>
            <a:pPr eaLnBrk="1" hangingPunct="1"/>
            <a:r>
              <a:rPr lang="en-US">
                <a:latin typeface="Arial" charset="0"/>
                <a:ea typeface="ＭＳ Ｐゴシック" charset="0"/>
                <a:cs typeface="ＭＳ Ｐゴシック" charset="0"/>
              </a:rPr>
              <a:t>Social Meaning</a:t>
            </a:r>
          </a:p>
        </p:txBody>
      </p:sp>
      <p:sp>
        <p:nvSpPr>
          <p:cNvPr id="45058" name="Rectangle 3"/>
          <p:cNvSpPr>
            <a:spLocks noGrp="1" noChangeArrowheads="1"/>
          </p:cNvSpPr>
          <p:nvPr>
            <p:ph type="body" idx="1"/>
          </p:nvPr>
        </p:nvSpPr>
        <p:spPr>
          <a:xfrm>
            <a:off x="685800" y="1219200"/>
            <a:ext cx="7772400" cy="5181600"/>
          </a:xfrm>
        </p:spPr>
        <p:txBody>
          <a:bodyPr/>
          <a:lstStyle/>
          <a:p>
            <a:pPr eaLnBrk="1" hangingPunct="1">
              <a:spcAft>
                <a:spcPts val="4200"/>
              </a:spcAft>
            </a:pPr>
            <a:r>
              <a:rPr lang="en-US" i="1">
                <a:latin typeface="Arial" charset="0"/>
                <a:ea typeface="ＭＳ Ｐゴシック" charset="0"/>
                <a:cs typeface="ＭＳ Ｐゴシック" charset="0"/>
              </a:rPr>
              <a:t>In case of doubt, other speakers would rely on the judgment of these </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expert</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 speakers</a:t>
            </a:r>
          </a:p>
          <a:p>
            <a:pPr eaLnBrk="1" hangingPunct="1">
              <a:spcAft>
                <a:spcPts val="4200"/>
              </a:spcAft>
            </a:pPr>
            <a:r>
              <a:rPr lang="en-US" i="1">
                <a:latin typeface="Arial" charset="0"/>
                <a:ea typeface="ＭＳ Ｐゴシック" charset="0"/>
                <a:cs typeface="ＭＳ Ｐゴシック" charset="0"/>
              </a:rPr>
              <a:t>Thus the way of recognizing possessed by these </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expert</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 speakers is also, through them, possessed by the collective linguistic body</a:t>
            </a:r>
          </a:p>
          <a:p>
            <a:pPr eaLnBrk="1" hangingPunct="1">
              <a:spcAft>
                <a:spcPts val="4200"/>
              </a:spcAft>
            </a:pPr>
            <a:r>
              <a:rPr lang="en-US" i="1">
                <a:latin typeface="Arial" charset="0"/>
                <a:ea typeface="ＭＳ Ｐゴシック" charset="0"/>
                <a:cs typeface="ＭＳ Ｐゴシック" charset="0"/>
              </a:rPr>
              <a:t>In this way the most recherch</a:t>
            </a:r>
            <a:r>
              <a:rPr lang="en-US" altLang="ja-JP" i="1">
                <a:latin typeface="Arial" charset="0"/>
                <a:ea typeface="ＭＳ Ｐゴシック" charset="0"/>
                <a:cs typeface="ＭＳ Ｐゴシック" charset="0"/>
              </a:rPr>
              <a:t>é fact about water may become part of the social meaning of the word.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4000">
                <a:latin typeface="Arial" charset="0"/>
                <a:ea typeface="ＭＳ Ｐゴシック" charset="0"/>
                <a:cs typeface="ＭＳ Ｐゴシック" charset="0"/>
              </a:rPr>
              <a:t>Mental Content</a:t>
            </a:r>
          </a:p>
        </p:txBody>
      </p:sp>
      <p:sp>
        <p:nvSpPr>
          <p:cNvPr id="18434" name="Rectangle 3"/>
          <p:cNvSpPr>
            <a:spLocks noGrp="1" noChangeArrowheads="1"/>
          </p:cNvSpPr>
          <p:nvPr>
            <p:ph type="body" idx="1"/>
          </p:nvPr>
        </p:nvSpPr>
        <p:spPr>
          <a:xfrm>
            <a:off x="685800" y="1143000"/>
            <a:ext cx="8001000" cy="5181600"/>
          </a:xfrm>
        </p:spPr>
        <p:txBody>
          <a:bodyPr/>
          <a:lstStyle/>
          <a:p>
            <a:pPr eaLnBrk="1" hangingPunct="1">
              <a:spcAft>
                <a:spcPts val="1200"/>
              </a:spcAft>
            </a:pPr>
            <a:r>
              <a:rPr lang="en-US" sz="2400">
                <a:latin typeface="Arial" charset="0"/>
                <a:ea typeface="ＭＳ Ｐゴシック" charset="0"/>
                <a:cs typeface="ＭＳ Ｐゴシック" charset="0"/>
              </a:rPr>
              <a:t>Typically indicated by the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that</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clauses in , e.g.</a:t>
            </a:r>
          </a:p>
          <a:p>
            <a:pPr lvl="1" eaLnBrk="1" hangingPunct="1">
              <a:spcAft>
                <a:spcPts val="1200"/>
              </a:spcAft>
            </a:pPr>
            <a:r>
              <a:rPr lang="en-US" sz="2400">
                <a:latin typeface="Arial" charset="0"/>
                <a:ea typeface="ＭＳ Ｐゴシック" charset="0"/>
              </a:rPr>
              <a:t>I believe that the stuff in Lake Michigan is water</a:t>
            </a:r>
          </a:p>
          <a:p>
            <a:pPr lvl="1" eaLnBrk="1" hangingPunct="1">
              <a:spcAft>
                <a:spcPts val="1200"/>
              </a:spcAft>
            </a:pPr>
            <a:r>
              <a:rPr lang="en-US" sz="2400">
                <a:latin typeface="Arial" charset="0"/>
                <a:ea typeface="ＭＳ Ｐゴシック" charset="0"/>
              </a:rPr>
              <a:t>I hope that the Democrats will win</a:t>
            </a:r>
          </a:p>
          <a:p>
            <a:pPr lvl="1" eaLnBrk="1" hangingPunct="1">
              <a:spcAft>
                <a:spcPts val="2400"/>
              </a:spcAft>
            </a:pPr>
            <a:r>
              <a:rPr lang="en-US" sz="2400">
                <a:latin typeface="Arial" charset="0"/>
                <a:ea typeface="ＭＳ Ｐゴシック" charset="0"/>
              </a:rPr>
              <a:t>I imagine that Martians are green</a:t>
            </a:r>
          </a:p>
          <a:p>
            <a:pPr eaLnBrk="1" hangingPunct="1">
              <a:spcAft>
                <a:spcPts val="2400"/>
              </a:spcAft>
            </a:pPr>
            <a:r>
              <a:rPr lang="en-US" sz="2400">
                <a:latin typeface="Arial" charset="0"/>
                <a:ea typeface="ＭＳ Ｐゴシック" charset="0"/>
                <a:cs typeface="ＭＳ Ｐゴシック" charset="0"/>
              </a:rPr>
              <a:t>Content determines the character of our </a:t>
            </a:r>
            <a:r>
              <a:rPr lang="en-US" sz="2400" i="1">
                <a:latin typeface="Arial" charset="0"/>
                <a:ea typeface="ＭＳ Ｐゴシック" charset="0"/>
                <a:cs typeface="ＭＳ Ｐゴシック" charset="0"/>
              </a:rPr>
              <a:t>intentional</a:t>
            </a:r>
            <a:r>
              <a:rPr lang="en-US" sz="2400">
                <a:latin typeface="Arial" charset="0"/>
                <a:ea typeface="ＭＳ Ｐゴシック" charset="0"/>
                <a:cs typeface="ＭＳ Ｐゴシック" charset="0"/>
              </a:rPr>
              <a:t> states, where intentionality is understood as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directedness</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or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aboutness</a:t>
            </a:r>
            <a:r>
              <a:rPr lang="ja-JP" altLang="en-US" sz="2400">
                <a:latin typeface="Arial" charset="0"/>
                <a:ea typeface="ＭＳ Ｐゴシック" charset="0"/>
                <a:cs typeface="ＭＳ Ｐゴシック" charset="0"/>
              </a:rPr>
              <a:t>”</a:t>
            </a:r>
            <a:endParaRPr lang="en-US" altLang="ja-JP" sz="24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Our question: Does the character of our intentional states depend wholly on us apart from our physical and social environment or no?</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Moral</a:t>
            </a:r>
          </a:p>
        </p:txBody>
      </p:sp>
      <p:sp>
        <p:nvSpPr>
          <p:cNvPr id="63490" name="Rectangle 5"/>
          <p:cNvSpPr>
            <a:spLocks noGrp="1" noChangeArrowheads="1"/>
          </p:cNvSpPr>
          <p:nvPr>
            <p:ph type="body" idx="1"/>
          </p:nvPr>
        </p:nvSpPr>
        <p:spPr/>
        <p:txBody>
          <a:bodyPr/>
          <a:lstStyle/>
          <a:p>
            <a:pPr eaLnBrk="1" hangingPunct="1">
              <a:lnSpc>
                <a:spcPct val="90000"/>
              </a:lnSpc>
              <a:spcAft>
                <a:spcPts val="4200"/>
              </a:spcAft>
            </a:pPr>
            <a:r>
              <a:rPr lang="en-US" i="1">
                <a:latin typeface="Arial" charset="0"/>
                <a:ea typeface="ＭＳ Ｐゴシック" charset="0"/>
                <a:cs typeface="ＭＳ Ｐゴシック" charset="0"/>
              </a:rPr>
              <a:t>Traditional semantic theory leaves out two contributions to the determination of reference</a:t>
            </a:r>
          </a:p>
          <a:p>
            <a:pPr lvl="1" eaLnBrk="1" hangingPunct="1">
              <a:lnSpc>
                <a:spcPct val="90000"/>
              </a:lnSpc>
              <a:spcAft>
                <a:spcPts val="4200"/>
              </a:spcAft>
            </a:pPr>
            <a:r>
              <a:rPr lang="en-US" i="1">
                <a:latin typeface="Arial" charset="0"/>
                <a:ea typeface="ＭＳ Ｐゴシック" charset="0"/>
              </a:rPr>
              <a:t>The contribution of society and</a:t>
            </a:r>
          </a:p>
          <a:p>
            <a:pPr lvl="1" eaLnBrk="1" hangingPunct="1">
              <a:lnSpc>
                <a:spcPct val="90000"/>
              </a:lnSpc>
              <a:spcAft>
                <a:spcPts val="4200"/>
              </a:spcAft>
            </a:pPr>
            <a:r>
              <a:rPr lang="en-US" i="1">
                <a:latin typeface="Arial" charset="0"/>
                <a:ea typeface="ＭＳ Ｐゴシック" charset="0"/>
              </a:rPr>
              <a:t>The contribution of the real world</a:t>
            </a:r>
          </a:p>
          <a:p>
            <a:pPr eaLnBrk="1" hangingPunct="1">
              <a:lnSpc>
                <a:spcPct val="90000"/>
              </a:lnSpc>
              <a:spcAft>
                <a:spcPts val="4200"/>
              </a:spcAft>
            </a:pPr>
            <a:r>
              <a:rPr lang="en-US" i="1">
                <a:latin typeface="Arial" charset="0"/>
                <a:ea typeface="ＭＳ Ｐゴシック" charset="0"/>
                <a:cs typeface="ＭＳ Ｐゴシック" charset="0"/>
              </a:rPr>
              <a:t>A better semantic theory must encompass both</a:t>
            </a:r>
          </a:p>
          <a:p>
            <a:pPr lvl="1" eaLnBrk="1" hangingPunct="1">
              <a:lnSpc>
                <a:spcPct val="90000"/>
              </a:lnSpc>
              <a:spcAft>
                <a:spcPts val="4200"/>
              </a:spcAft>
            </a:pPr>
            <a:endParaRPr lang="en-US" i="1">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Worries about Externalism</a:t>
            </a:r>
            <a:endParaRPr lang="en-US" dirty="0"/>
          </a:p>
        </p:txBody>
      </p:sp>
      <p:sp>
        <p:nvSpPr>
          <p:cNvPr id="3" name="Content Placeholder 2"/>
          <p:cNvSpPr>
            <a:spLocks noGrp="1"/>
          </p:cNvSpPr>
          <p:nvPr>
            <p:ph idx="1"/>
          </p:nvPr>
        </p:nvSpPr>
        <p:spPr/>
        <p:txBody>
          <a:bodyPr/>
          <a:lstStyle/>
          <a:p>
            <a:r>
              <a:rPr lang="en-US" dirty="0" smtClean="0"/>
              <a:t>Experimental philosophy, cross cultural studies and thought experiments</a:t>
            </a:r>
          </a:p>
          <a:p>
            <a:r>
              <a:rPr lang="en-US" dirty="0" smtClean="0"/>
              <a:t>Linguistic and psychological content</a:t>
            </a:r>
          </a:p>
          <a:p>
            <a:r>
              <a:rPr lang="en-US" dirty="0" smtClean="0"/>
              <a:t>Privileged access</a:t>
            </a:r>
          </a:p>
          <a:p>
            <a:r>
              <a:rPr lang="en-US" dirty="0" smtClean="0"/>
              <a:t>Explanation of behavior</a:t>
            </a:r>
          </a:p>
          <a:p>
            <a:r>
              <a:rPr lang="en-US" dirty="0" smtClean="0"/>
              <a:t>Are all psychological contents wide? </a:t>
            </a:r>
            <a:r>
              <a:rPr lang="en-US" dirty="0" err="1" smtClean="0"/>
              <a:t>Representationalism</a:t>
            </a:r>
            <a:endParaRPr lang="en-US" dirty="0" smtClean="0"/>
          </a:p>
          <a:p>
            <a:r>
              <a:rPr lang="en-US" dirty="0" smtClean="0"/>
              <a:t>The Extended Mind</a:t>
            </a:r>
          </a:p>
        </p:txBody>
      </p:sp>
    </p:spTree>
    <p:extLst>
      <p:ext uri="{BB962C8B-B14F-4D97-AF65-F5344CB8AC3E}">
        <p14:creationId xmlns:p14="http://schemas.microsoft.com/office/powerpoint/2010/main" val="41082910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Externalism?</a:t>
            </a:r>
            <a:endParaRPr lang="en-US" dirty="0"/>
          </a:p>
        </p:txBody>
      </p:sp>
      <p:pic>
        <p:nvPicPr>
          <p:cNvPr id="4" name="Picture 3"/>
          <p:cNvPicPr>
            <a:picLocks noChangeAspect="1"/>
          </p:cNvPicPr>
          <p:nvPr/>
        </p:nvPicPr>
        <p:blipFill>
          <a:blip r:embed="rId2"/>
          <a:stretch>
            <a:fillRect/>
          </a:stretch>
        </p:blipFill>
        <p:spPr>
          <a:xfrm>
            <a:off x="0" y="1066800"/>
            <a:ext cx="9144000" cy="5791200"/>
          </a:xfrm>
          <a:prstGeom prst="rect">
            <a:avLst/>
          </a:prstGeom>
        </p:spPr>
      </p:pic>
    </p:spTree>
    <p:extLst>
      <p:ext uri="{BB962C8B-B14F-4D97-AF65-F5344CB8AC3E}">
        <p14:creationId xmlns:p14="http://schemas.microsoft.com/office/powerpoint/2010/main" val="31024696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Grasping</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the sense?</a:t>
            </a:r>
            <a:endParaRPr lang="en-US" dirty="0">
              <a:latin typeface="Arial" charset="0"/>
              <a:ea typeface="ＭＳ Ｐゴシック" charset="0"/>
              <a:cs typeface="ＭＳ Ｐゴシック" charset="0"/>
            </a:endParaRPr>
          </a:p>
        </p:txBody>
      </p:sp>
      <p:sp>
        <p:nvSpPr>
          <p:cNvPr id="21506" name="Content Placeholder 2"/>
          <p:cNvSpPr>
            <a:spLocks noGrp="1"/>
          </p:cNvSpPr>
          <p:nvPr>
            <p:ph idx="1"/>
          </p:nvPr>
        </p:nvSpPr>
        <p:spPr>
          <a:xfrm>
            <a:off x="685800" y="914400"/>
            <a:ext cx="7772400" cy="1600200"/>
          </a:xfrm>
        </p:spPr>
        <p:txBody>
          <a:bodyPr/>
          <a:lstStyle/>
          <a:p>
            <a:pPr>
              <a:lnSpc>
                <a:spcPct val="90000"/>
              </a:lnSpc>
            </a:pPr>
            <a:r>
              <a:rPr lang="en-US" sz="2000" i="1" dirty="0">
                <a:latin typeface="Arial" charset="0"/>
                <a:ea typeface="ＭＳ Ｐゴシック" charset="0"/>
                <a:cs typeface="ＭＳ Ｐゴシック" charset="0"/>
              </a:rPr>
              <a:t>The doctrine that the meaning of a term is a concept carried the implication that meanings are mental entities. </a:t>
            </a:r>
            <a:r>
              <a:rPr lang="en-US" sz="2000" i="1" dirty="0" err="1">
                <a:latin typeface="Arial" charset="0"/>
                <a:ea typeface="ＭＳ Ｐゴシック" charset="0"/>
                <a:cs typeface="ＭＳ Ｐゴシック" charset="0"/>
              </a:rPr>
              <a:t>Frege</a:t>
            </a:r>
            <a:r>
              <a:rPr lang="en-US" sz="2000" i="1" dirty="0">
                <a:latin typeface="Arial" charset="0"/>
                <a:ea typeface="ＭＳ Ｐゴシック" charset="0"/>
                <a:cs typeface="ＭＳ Ｐゴシック" charset="0"/>
              </a:rPr>
              <a:t>, however, rebelled against this </a:t>
            </a:r>
            <a:r>
              <a:rPr lang="ja-JP" altLang="en-US" sz="2000" i="1" dirty="0">
                <a:latin typeface="Arial" charset="0"/>
                <a:ea typeface="ＭＳ Ｐゴシック" charset="0"/>
                <a:cs typeface="ＭＳ Ｐゴシック" charset="0"/>
              </a:rPr>
              <a:t>‘</a:t>
            </a:r>
            <a:r>
              <a:rPr lang="en-US" altLang="ja-JP" sz="2000" i="1" dirty="0" err="1">
                <a:latin typeface="Arial" charset="0"/>
                <a:ea typeface="ＭＳ Ｐゴシック" charset="0"/>
                <a:cs typeface="ＭＳ Ｐゴシック" charset="0"/>
              </a:rPr>
              <a:t>psychologism</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…the same meaning can be </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grasped</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 by more than one person…he identified concepts…with abstract entities</a:t>
            </a:r>
            <a:r>
              <a:rPr lang="en-US" altLang="ja-JP" sz="2000" i="1" dirty="0" smtClean="0">
                <a:latin typeface="Arial" charset="0"/>
                <a:ea typeface="ＭＳ Ｐゴシック" charset="0"/>
                <a:cs typeface="ＭＳ Ｐゴシック" charset="0"/>
              </a:rPr>
              <a:t>.</a:t>
            </a:r>
            <a:endParaRPr lang="en-US" altLang="ja-JP" sz="2000" i="1" dirty="0">
              <a:latin typeface="Arial" charset="0"/>
              <a:ea typeface="ＭＳ Ｐゴシック" charset="0"/>
              <a:cs typeface="ＭＳ Ｐゴシック" charset="0"/>
            </a:endParaRPr>
          </a:p>
        </p:txBody>
      </p:sp>
      <p:grpSp>
        <p:nvGrpSpPr>
          <p:cNvPr id="5" name="Group 4"/>
          <p:cNvGrpSpPr/>
          <p:nvPr/>
        </p:nvGrpSpPr>
        <p:grpSpPr>
          <a:xfrm>
            <a:off x="1295400" y="2517275"/>
            <a:ext cx="6248400" cy="4343400"/>
            <a:chOff x="990600" y="609600"/>
            <a:chExt cx="7162800" cy="4943475"/>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1628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l="17094" t="7692" r="20882" b="6837"/>
            <a:stretch>
              <a:fillRect/>
            </a:stretch>
          </p:blipFill>
          <p:spPr bwMode="auto">
            <a:xfrm>
              <a:off x="6781800" y="990600"/>
              <a:ext cx="10207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9"/>
            <p:cNvGrpSpPr>
              <a:grpSpLocks/>
            </p:cNvGrpSpPr>
            <p:nvPr/>
          </p:nvGrpSpPr>
          <p:grpSpPr bwMode="auto">
            <a:xfrm>
              <a:off x="6500813" y="2101850"/>
              <a:ext cx="550862" cy="1069975"/>
              <a:chOff x="8038222" y="2181797"/>
              <a:chExt cx="550333" cy="1070612"/>
            </a:xfrm>
          </p:grpSpPr>
          <p:sp>
            <p:nvSpPr>
              <p:cNvPr id="9" name="Oval 8"/>
              <p:cNvSpPr/>
              <p:nvPr/>
            </p:nvSpPr>
            <p:spPr>
              <a:xfrm rot="20819570">
                <a:off x="8038222" y="2181797"/>
                <a:ext cx="550333" cy="1070612"/>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l="17094" t="7692" r="20882" b="6837"/>
              <a:stretch>
                <a:fillRect/>
              </a:stretch>
            </p:blipFill>
            <p:spPr bwMode="auto">
              <a:xfrm rot="-961072">
                <a:off x="8109463" y="2385745"/>
                <a:ext cx="384861" cy="64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ja-JP" dirty="0" smtClean="0">
                <a:latin typeface="Arial" charset="0"/>
                <a:ea typeface="ＭＳ Ｐゴシック" charset="0"/>
                <a:cs typeface="ＭＳ Ｐゴシック" charset="0"/>
              </a:rPr>
              <a:t>But </a:t>
            </a:r>
            <a:r>
              <a:rPr lang="en-US" altLang="ja-JP" dirty="0" err="1" smtClean="0">
                <a:latin typeface="Arial" charset="0"/>
                <a:ea typeface="ＭＳ Ｐゴシック" charset="0"/>
                <a:cs typeface="ＭＳ Ｐゴシック" charset="0"/>
              </a:rPr>
              <a:t>Frege</a:t>
            </a:r>
            <a:r>
              <a:rPr lang="en-US" altLang="ja-JP" dirty="0" smtClean="0">
                <a:latin typeface="Arial" charset="0"/>
                <a:ea typeface="ＭＳ Ｐゴシック" charset="0"/>
                <a:cs typeface="ＭＳ Ｐゴシック" charset="0"/>
              </a:rPr>
              <a:t> was an </a:t>
            </a:r>
            <a:r>
              <a:rPr lang="en-US" altLang="ja-JP" dirty="0" err="1" smtClean="0">
                <a:latin typeface="Arial" charset="0"/>
                <a:ea typeface="ＭＳ Ｐゴシック" charset="0"/>
                <a:cs typeface="ＭＳ Ｐゴシック" charset="0"/>
              </a:rPr>
              <a:t>Internalist</a:t>
            </a:r>
            <a:r>
              <a:rPr lang="en-US" altLang="ja-JP"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21506" name="Content Placeholder 2"/>
          <p:cNvSpPr>
            <a:spLocks noGrp="1"/>
          </p:cNvSpPr>
          <p:nvPr>
            <p:ph idx="1"/>
          </p:nvPr>
        </p:nvSpPr>
        <p:spPr>
          <a:xfrm>
            <a:off x="685800" y="1066800"/>
            <a:ext cx="7772400" cy="5486400"/>
          </a:xfrm>
        </p:spPr>
        <p:txBody>
          <a:bodyPr/>
          <a:lstStyle/>
          <a:p>
            <a:pPr>
              <a:lnSpc>
                <a:spcPct val="90000"/>
              </a:lnSpc>
            </a:pPr>
            <a:r>
              <a:rPr lang="en-US" sz="2000" i="1" dirty="0">
                <a:latin typeface="Arial" charset="0"/>
                <a:ea typeface="ＭＳ Ｐゴシック" charset="0"/>
                <a:cs typeface="ＭＳ Ｐゴシック" charset="0"/>
              </a:rPr>
              <a:t>The doctrine that the meaning of a term is a concept carried the implication that meanings are mental entities. </a:t>
            </a:r>
            <a:r>
              <a:rPr lang="en-US" sz="2000" i="1" dirty="0" err="1">
                <a:latin typeface="Arial" charset="0"/>
                <a:ea typeface="ＭＳ Ｐゴシック" charset="0"/>
                <a:cs typeface="ＭＳ Ｐゴシック" charset="0"/>
              </a:rPr>
              <a:t>Frege</a:t>
            </a:r>
            <a:r>
              <a:rPr lang="en-US" sz="2000" i="1" dirty="0">
                <a:latin typeface="Arial" charset="0"/>
                <a:ea typeface="ＭＳ Ｐゴシック" charset="0"/>
                <a:cs typeface="ＭＳ Ｐゴシック" charset="0"/>
              </a:rPr>
              <a:t>, however, rebelled against this </a:t>
            </a:r>
            <a:r>
              <a:rPr lang="ja-JP" altLang="en-US" sz="2000" i="1" dirty="0">
                <a:latin typeface="Arial" charset="0"/>
                <a:ea typeface="ＭＳ Ｐゴシック" charset="0"/>
                <a:cs typeface="ＭＳ Ｐゴシック" charset="0"/>
              </a:rPr>
              <a:t>‘</a:t>
            </a:r>
            <a:r>
              <a:rPr lang="en-US" altLang="ja-JP" sz="2000" i="1" dirty="0" err="1">
                <a:latin typeface="Arial" charset="0"/>
                <a:ea typeface="ＭＳ Ｐゴシック" charset="0"/>
                <a:cs typeface="ＭＳ Ｐゴシック" charset="0"/>
              </a:rPr>
              <a:t>psychologism</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…the same meaning can be </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grasped</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 by more than one person…he identified concepts…with abstract entities.</a:t>
            </a:r>
          </a:p>
          <a:p>
            <a:pPr>
              <a:lnSpc>
                <a:spcPct val="90000"/>
              </a:lnSpc>
            </a:pPr>
            <a:r>
              <a:rPr lang="en-US" sz="2000" dirty="0" err="1">
                <a:latin typeface="Arial" charset="0"/>
                <a:ea typeface="ＭＳ Ｐゴシック" charset="0"/>
                <a:cs typeface="ＭＳ Ｐゴシック" charset="0"/>
              </a:rPr>
              <a:t>Frege</a:t>
            </a:r>
            <a:r>
              <a:rPr lang="en-US" sz="2000" dirty="0">
                <a:latin typeface="Arial" charset="0"/>
                <a:ea typeface="ＭＳ Ｐゴシック" charset="0"/>
                <a:cs typeface="ＭＳ Ｐゴシック" charset="0"/>
              </a:rPr>
              <a:t> recognized that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meaning</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was ambiguous between sense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intension</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and reference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extension</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a:t>
            </a:r>
          </a:p>
          <a:p>
            <a:pPr>
              <a:lnSpc>
                <a:spcPct val="90000"/>
              </a:lnSpc>
            </a:pPr>
            <a:r>
              <a:rPr lang="en-US" sz="2000" dirty="0">
                <a:latin typeface="Arial" charset="0"/>
                <a:ea typeface="ＭＳ Ｐゴシック" charset="0"/>
                <a:cs typeface="ＭＳ Ｐゴシック" charset="0"/>
              </a:rPr>
              <a:t>On his account, to understand is to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grasp</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the sense—which is an abstract item—not an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idea.</a:t>
            </a:r>
            <a:r>
              <a:rPr lang="ja-JP" altLang="en-US" sz="2000" dirty="0">
                <a:latin typeface="Arial" charset="0"/>
                <a:ea typeface="ＭＳ Ｐゴシック" charset="0"/>
                <a:cs typeface="ＭＳ Ｐゴシック" charset="0"/>
              </a:rPr>
              <a:t>’</a:t>
            </a:r>
            <a:endParaRPr lang="en-US" altLang="ja-JP" sz="2000" dirty="0">
              <a:latin typeface="Arial" charset="0"/>
              <a:ea typeface="ＭＳ Ｐゴシック" charset="0"/>
              <a:cs typeface="ＭＳ Ｐゴシック" charset="0"/>
            </a:endParaRPr>
          </a:p>
          <a:p>
            <a:pPr>
              <a:lnSpc>
                <a:spcPct val="90000"/>
              </a:lnSpc>
            </a:pPr>
            <a:r>
              <a:rPr lang="en-US" sz="2000" dirty="0">
                <a:latin typeface="Arial" charset="0"/>
                <a:ea typeface="ＭＳ Ｐゴシック" charset="0"/>
                <a:cs typeface="ＭＳ Ｐゴシック" charset="0"/>
              </a:rPr>
              <a:t>However, on </a:t>
            </a:r>
            <a:r>
              <a:rPr lang="en-US" sz="2000" dirty="0" err="1">
                <a:latin typeface="Arial" charset="0"/>
                <a:ea typeface="ＭＳ Ｐゴシック" charset="0"/>
                <a:cs typeface="ＭＳ Ｐゴシック" charset="0"/>
              </a:rPr>
              <a:t>Frege</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s account, the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grasping</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is still itself a private, psychological (</a:t>
            </a:r>
            <a:r>
              <a:rPr lang="en-US" altLang="ja-JP" sz="2000" i="1" dirty="0">
                <a:latin typeface="Arial" charset="0"/>
                <a:ea typeface="ＭＳ Ｐゴシック" charset="0"/>
                <a:cs typeface="ＭＳ Ｐゴシック" charset="0"/>
              </a:rPr>
              <a:t>mysterious</a:t>
            </a:r>
            <a:r>
              <a:rPr lang="en-US" altLang="ja-JP" sz="2000" dirty="0">
                <a:latin typeface="Arial" charset="0"/>
                <a:ea typeface="ＭＳ Ｐゴシック" charset="0"/>
                <a:cs typeface="ＭＳ Ｐゴシック" charset="0"/>
              </a:rPr>
              <a:t>!) business.</a:t>
            </a:r>
          </a:p>
          <a:p>
            <a:pPr>
              <a:lnSpc>
                <a:spcPct val="90000"/>
              </a:lnSpc>
            </a:pPr>
            <a:r>
              <a:rPr lang="en-US" sz="2000" b="1" i="1" dirty="0">
                <a:latin typeface="Arial" charset="0"/>
                <a:ea typeface="ＭＳ Ｐゴシック" charset="0"/>
                <a:cs typeface="ＭＳ Ｐゴシック" charset="0"/>
              </a:rPr>
              <a:t>This Putnam will </a:t>
            </a:r>
            <a:r>
              <a:rPr lang="en-US" sz="2000" b="1" i="1" dirty="0" smtClean="0">
                <a:latin typeface="Arial" charset="0"/>
                <a:ea typeface="ＭＳ Ｐゴシック" charset="0"/>
                <a:cs typeface="ＭＳ Ｐゴシック" charset="0"/>
              </a:rPr>
              <a:t>deny!</a:t>
            </a:r>
            <a:endParaRPr lang="en-US" sz="2000" b="1" i="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88449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smtClean="0">
                <a:latin typeface="Arial" charset="0"/>
                <a:ea typeface="ＭＳ Ｐゴシック" charset="0"/>
                <a:cs typeface="ＭＳ Ｐゴシック" charset="0"/>
              </a:rPr>
              <a:t>Further disagreement with </a:t>
            </a:r>
            <a:r>
              <a:rPr lang="en-US" dirty="0" err="1" smtClean="0">
                <a:latin typeface="Arial" charset="0"/>
                <a:ea typeface="ＭＳ Ｐゴシック" charset="0"/>
                <a:cs typeface="ＭＳ Ｐゴシック" charset="0"/>
              </a:rPr>
              <a:t>Frege</a:t>
            </a:r>
            <a:endParaRPr lang="en-US" dirty="0">
              <a:latin typeface="Arial" charset="0"/>
              <a:ea typeface="ＭＳ Ｐゴシック" charset="0"/>
              <a:cs typeface="ＭＳ Ｐゴシック" charset="0"/>
            </a:endParaRPr>
          </a:p>
        </p:txBody>
      </p:sp>
      <p:sp>
        <p:nvSpPr>
          <p:cNvPr id="22530" name="Content Placeholder 2"/>
          <p:cNvSpPr>
            <a:spLocks noGrp="1"/>
          </p:cNvSpPr>
          <p:nvPr>
            <p:ph idx="1"/>
          </p:nvPr>
        </p:nvSpPr>
        <p:spPr/>
        <p:txBody>
          <a:bodyPr/>
          <a:lstStyle/>
          <a:p>
            <a:pPr>
              <a:spcAft>
                <a:spcPts val="4800"/>
              </a:spcAft>
            </a:pPr>
            <a:r>
              <a:rPr lang="en-US" sz="2400" dirty="0" smtClean="0">
                <a:latin typeface="Arial" charset="0"/>
                <a:ea typeface="ＭＳ Ｐゴシック" charset="0"/>
                <a:cs typeface="ＭＳ Ｐゴシック" charset="0"/>
              </a:rPr>
              <a:t>Putnam: Sense doesn’t determine reference!</a:t>
            </a:r>
          </a:p>
          <a:p>
            <a:pPr>
              <a:spcAft>
                <a:spcPts val="4800"/>
              </a:spcAft>
            </a:pPr>
            <a:r>
              <a:rPr lang="en-US" sz="2400" i="1" dirty="0" smtClean="0">
                <a:latin typeface="Arial" charset="0"/>
                <a:ea typeface="ＭＳ Ｐゴシック" charset="0"/>
                <a:cs typeface="ＭＳ Ｐゴシック" charset="0"/>
              </a:rPr>
              <a:t>It </a:t>
            </a:r>
            <a:r>
              <a:rPr lang="en-US" sz="2400" i="1" dirty="0">
                <a:latin typeface="Arial" charset="0"/>
                <a:ea typeface="ＭＳ Ｐゴシック" charset="0"/>
                <a:cs typeface="ＭＳ Ｐゴシック" charset="0"/>
              </a:rPr>
              <a:t>was taken to be obvious that…two terms cannot differ in extension and have the same intension…[since] the concept corresponding to a term provided…a </a:t>
            </a:r>
            <a:r>
              <a:rPr lang="en-US" sz="2400" i="1" u="sng" dirty="0">
                <a:latin typeface="Arial" charset="0"/>
                <a:ea typeface="ＭＳ Ｐゴシック" charset="0"/>
                <a:cs typeface="ＭＳ Ｐゴシック" charset="0"/>
              </a:rPr>
              <a:t>criterion</a:t>
            </a:r>
            <a:r>
              <a:rPr lang="en-US" sz="2400" i="1" dirty="0">
                <a:latin typeface="Arial" charset="0"/>
                <a:ea typeface="ＭＳ Ｐゴシック" charset="0"/>
                <a:cs typeface="ＭＳ Ｐゴシック" charset="0"/>
              </a:rPr>
              <a:t> for belonging to the extension…in the strong sense of </a:t>
            </a:r>
            <a:r>
              <a:rPr lang="en-US" sz="2400" i="1" u="sng" dirty="0">
                <a:latin typeface="Arial" charset="0"/>
                <a:ea typeface="ＭＳ Ｐゴシック" charset="0"/>
                <a:cs typeface="ＭＳ Ｐゴシック" charset="0"/>
              </a:rPr>
              <a:t>way of recognizing</a:t>
            </a:r>
            <a:r>
              <a:rPr lang="en-US" sz="2400" i="1" dirty="0">
                <a:latin typeface="Arial" charset="0"/>
                <a:ea typeface="ＭＳ Ｐゴシック" charset="0"/>
                <a:cs typeface="ＭＳ Ｐゴシック" charset="0"/>
              </a:rPr>
              <a:t> whether a thing falls into the extension or not.</a:t>
            </a:r>
          </a:p>
          <a:p>
            <a:pPr>
              <a:spcAft>
                <a:spcPts val="4800"/>
              </a:spcAft>
            </a:pPr>
            <a:r>
              <a:rPr lang="en-US" sz="2400" dirty="0">
                <a:latin typeface="Arial" charset="0"/>
                <a:ea typeface="ＭＳ Ｐゴシック" charset="0"/>
                <a:cs typeface="ＭＳ Ｐゴシック" charset="0"/>
              </a:rPr>
              <a:t>This Putnam will also deny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Arial" charset="0"/>
                <a:ea typeface="ＭＳ Ｐゴシック" charset="0"/>
                <a:cs typeface="ＭＳ Ｐゴシック" charset="0"/>
              </a:rPr>
              <a:t>Assumptions Putnam challenges</a:t>
            </a:r>
          </a:p>
        </p:txBody>
      </p:sp>
      <p:sp>
        <p:nvSpPr>
          <p:cNvPr id="23554" name="Content Placeholder 2"/>
          <p:cNvSpPr>
            <a:spLocks noGrp="1"/>
          </p:cNvSpPr>
          <p:nvPr>
            <p:ph idx="1"/>
          </p:nvPr>
        </p:nvSpPr>
        <p:spPr>
          <a:xfrm>
            <a:off x="685800" y="1066800"/>
            <a:ext cx="7772400" cy="5486400"/>
          </a:xfrm>
        </p:spPr>
        <p:txBody>
          <a:bodyPr/>
          <a:lstStyle/>
          <a:p>
            <a:pPr marL="514350" indent="-514350">
              <a:buFontTx/>
              <a:buAutoNum type="arabicPeriod"/>
            </a:pPr>
            <a:r>
              <a:rPr lang="en-US" sz="2400" i="1" dirty="0">
                <a:latin typeface="Arial" charset="0"/>
                <a:ea typeface="ＭＳ Ｐゴシック" charset="0"/>
                <a:cs typeface="ＭＳ Ｐゴシック" charset="0"/>
              </a:rPr>
              <a:t>That the meaning a a term determines its extension (in the sense that sameness of intension entails sameness of extension</a:t>
            </a:r>
          </a:p>
          <a:p>
            <a:pPr marL="514350" indent="-514350">
              <a:buFontTx/>
              <a:buAutoNum type="arabicPeriod"/>
            </a:pPr>
            <a:r>
              <a:rPr lang="en-US" sz="2400" i="1" dirty="0" smtClean="0">
                <a:latin typeface="Arial" charset="0"/>
                <a:ea typeface="ＭＳ Ｐゴシック" charset="0"/>
                <a:cs typeface="ＭＳ Ｐゴシック" charset="0"/>
              </a:rPr>
              <a:t>That knowing the meaning of terms is just a matter of being in a certain inner psychological state</a:t>
            </a:r>
          </a:p>
          <a:p>
            <a:pPr marL="914400" lvl="1" indent="-514350"/>
            <a:r>
              <a:rPr lang="en-US" sz="2400" dirty="0" smtClean="0">
                <a:latin typeface="Arial" charset="0"/>
                <a:ea typeface="ＭＳ Ｐゴシック" charset="0"/>
              </a:rPr>
              <a:t>Note</a:t>
            </a:r>
            <a:r>
              <a:rPr lang="en-US" sz="2400" dirty="0">
                <a:latin typeface="Arial" charset="0"/>
                <a:ea typeface="ＭＳ Ｐゴシック" charset="0"/>
              </a:rPr>
              <a:t>: psychological states </a:t>
            </a:r>
            <a:r>
              <a:rPr lang="en-US" sz="2400" dirty="0" err="1">
                <a:latin typeface="Arial" charset="0"/>
                <a:ea typeface="ＭＳ Ｐゴシック" charset="0"/>
              </a:rPr>
              <a:t>aren</a:t>
            </a:r>
            <a:r>
              <a:rPr lang="ja-JP" altLang="en-US" sz="2400" dirty="0">
                <a:latin typeface="Arial" charset="0"/>
                <a:ea typeface="ＭＳ Ｐゴシック" charset="0"/>
              </a:rPr>
              <a:t>’</a:t>
            </a:r>
            <a:r>
              <a:rPr lang="en-US" altLang="ja-JP" sz="2400" dirty="0">
                <a:latin typeface="Arial" charset="0"/>
                <a:ea typeface="ＭＳ Ｐゴシック" charset="0"/>
              </a:rPr>
              <a:t>t necessarily conscious states. Consider, e.g. believing </a:t>
            </a:r>
            <a:r>
              <a:rPr lang="en-US" altLang="ja-JP" sz="2400" dirty="0" smtClean="0">
                <a:latin typeface="Arial" charset="0"/>
                <a:ea typeface="ＭＳ Ｐゴシック" charset="0"/>
              </a:rPr>
              <a:t>that</a:t>
            </a:r>
            <a:br>
              <a:rPr lang="en-US" altLang="ja-JP" sz="2400" dirty="0" smtClean="0">
                <a:latin typeface="Arial" charset="0"/>
                <a:ea typeface="ＭＳ Ｐゴシック" charset="0"/>
              </a:rPr>
            </a:br>
            <a:r>
              <a:rPr lang="en-US" altLang="ja-JP" sz="2400" dirty="0" smtClean="0">
                <a:latin typeface="Arial" charset="0"/>
                <a:ea typeface="ＭＳ Ｐゴシック" charset="0"/>
              </a:rPr>
              <a:t>2 </a:t>
            </a:r>
            <a:r>
              <a:rPr lang="en-US" altLang="ja-JP" sz="2400" dirty="0">
                <a:latin typeface="Arial" charset="0"/>
                <a:ea typeface="ＭＳ Ｐゴシック" charset="0"/>
              </a:rPr>
              <a:t>+ 2 = </a:t>
            </a:r>
            <a:r>
              <a:rPr lang="en-US" altLang="ja-JP" sz="2400" dirty="0" smtClean="0">
                <a:latin typeface="Arial" charset="0"/>
                <a:ea typeface="ＭＳ Ｐゴシック" charset="0"/>
              </a:rPr>
              <a:t>4</a:t>
            </a:r>
          </a:p>
          <a:p>
            <a:pPr marL="914400" lvl="1" indent="-514350"/>
            <a:r>
              <a:rPr lang="en-US" altLang="ja-JP" sz="2400" dirty="0" smtClean="0">
                <a:latin typeface="Arial" charset="0"/>
                <a:ea typeface="ＭＳ Ｐゴシック" charset="0"/>
              </a:rPr>
              <a:t>The meaning of a term and content of psychological state </a:t>
            </a:r>
            <a:r>
              <a:rPr lang="en-US" altLang="ja-JP" sz="2400" i="1" dirty="0" smtClean="0">
                <a:latin typeface="Arial" charset="0"/>
                <a:ea typeface="ＭＳ Ｐゴシック" charset="0"/>
              </a:rPr>
              <a:t>supervene</a:t>
            </a:r>
            <a:r>
              <a:rPr lang="en-US" altLang="ja-JP" sz="2400" dirty="0" smtClean="0">
                <a:latin typeface="Arial" charset="0"/>
                <a:ea typeface="ＭＳ Ｐゴシック" charset="0"/>
              </a:rPr>
              <a:t> upon intrinsic properties of the individual.</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Arial" charset="0"/>
                <a:ea typeface="ＭＳ Ｐゴシック" charset="0"/>
                <a:cs typeface="ＭＳ Ｐゴシック" charset="0"/>
              </a:rPr>
              <a:t>Supervenience</a:t>
            </a:r>
          </a:p>
        </p:txBody>
      </p:sp>
      <p:sp>
        <p:nvSpPr>
          <p:cNvPr id="17410" name="Content Placeholder 2"/>
          <p:cNvSpPr>
            <a:spLocks noGrp="1"/>
          </p:cNvSpPr>
          <p:nvPr>
            <p:ph idx="1"/>
          </p:nvPr>
        </p:nvSpPr>
        <p:spPr/>
        <p:txBody>
          <a:bodyPr/>
          <a:lstStyle/>
          <a:p>
            <a:pPr>
              <a:spcAft>
                <a:spcPts val="2400"/>
              </a:spcAft>
              <a:buFontTx/>
              <a:buNone/>
            </a:pPr>
            <a:r>
              <a:rPr lang="en-US" sz="2000" dirty="0">
                <a:latin typeface="Arial" charset="0"/>
                <a:ea typeface="ＭＳ Ｐゴシック" charset="0"/>
                <a:cs typeface="ＭＳ Ｐゴシック" charset="0"/>
              </a:rPr>
              <a:t>	A set of properties </a:t>
            </a:r>
            <a:r>
              <a:rPr lang="en-US" sz="2000" i="1" dirty="0">
                <a:latin typeface="Arial" charset="0"/>
                <a:ea typeface="ＭＳ Ｐゴシック" charset="0"/>
                <a:cs typeface="ＭＳ Ｐゴシック" charset="0"/>
              </a:rPr>
              <a:t>A</a:t>
            </a:r>
            <a:r>
              <a:rPr lang="en-US" sz="2000" dirty="0">
                <a:latin typeface="Arial" charset="0"/>
                <a:ea typeface="ＭＳ Ｐゴシック" charset="0"/>
                <a:cs typeface="ＭＳ Ｐゴシック" charset="0"/>
              </a:rPr>
              <a:t> supervenes upon another set </a:t>
            </a:r>
            <a:r>
              <a:rPr lang="en-US" sz="2000" i="1" dirty="0">
                <a:latin typeface="Arial" charset="0"/>
                <a:ea typeface="ＭＳ Ｐゴシック" charset="0"/>
                <a:cs typeface="ＭＳ Ｐゴシック" charset="0"/>
              </a:rPr>
              <a:t>B</a:t>
            </a:r>
            <a:r>
              <a:rPr lang="en-US" sz="2000" dirty="0">
                <a:latin typeface="Arial" charset="0"/>
                <a:ea typeface="ＭＳ Ｐゴシック" charset="0"/>
                <a:cs typeface="ＭＳ Ｐゴシック" charset="0"/>
              </a:rPr>
              <a:t> just in case no two things can differ with respect to </a:t>
            </a:r>
            <a:r>
              <a:rPr lang="en-US" sz="2000" i="1" dirty="0">
                <a:latin typeface="Arial" charset="0"/>
                <a:ea typeface="ＭＳ Ｐゴシック" charset="0"/>
                <a:cs typeface="ＭＳ Ｐゴシック" charset="0"/>
              </a:rPr>
              <a:t>A</a:t>
            </a:r>
            <a:r>
              <a:rPr lang="en-US" sz="2000" dirty="0">
                <a:latin typeface="Arial" charset="0"/>
                <a:ea typeface="ＭＳ Ｐゴシック" charset="0"/>
                <a:cs typeface="ＭＳ Ｐゴシック" charset="0"/>
              </a:rPr>
              <a:t>-properties without also differing with respect to their </a:t>
            </a:r>
            <a:r>
              <a:rPr lang="en-US" sz="2000" i="1" dirty="0">
                <a:latin typeface="Arial" charset="0"/>
                <a:ea typeface="ＭＳ Ｐゴシック" charset="0"/>
                <a:cs typeface="ＭＳ Ｐゴシック" charset="0"/>
              </a:rPr>
              <a:t>B</a:t>
            </a:r>
            <a:r>
              <a:rPr lang="en-US" sz="2000" dirty="0">
                <a:latin typeface="Arial" charset="0"/>
                <a:ea typeface="ＭＳ Ｐゴシック" charset="0"/>
                <a:cs typeface="ＭＳ Ｐゴシック" charset="0"/>
              </a:rPr>
              <a:t>-properties. In slogan form,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there cannot be an </a:t>
            </a:r>
            <a:r>
              <a:rPr lang="en-US" altLang="ja-JP" sz="2000" i="1" dirty="0">
                <a:latin typeface="Arial" charset="0"/>
                <a:ea typeface="ＭＳ Ｐゴシック" charset="0"/>
                <a:cs typeface="ＭＳ Ｐゴシック" charset="0"/>
              </a:rPr>
              <a:t>A</a:t>
            </a:r>
            <a:r>
              <a:rPr lang="en-US" altLang="ja-JP" sz="2000" dirty="0">
                <a:latin typeface="Arial" charset="0"/>
                <a:ea typeface="ＭＳ Ｐゴシック" charset="0"/>
                <a:cs typeface="ＭＳ Ｐゴシック" charset="0"/>
              </a:rPr>
              <a:t>-difference without a </a:t>
            </a:r>
            <a:r>
              <a:rPr lang="en-US" altLang="ja-JP" sz="2000" i="1" dirty="0">
                <a:latin typeface="Arial" charset="0"/>
                <a:ea typeface="ＭＳ Ｐゴシック" charset="0"/>
                <a:cs typeface="ＭＳ Ｐゴシック" charset="0"/>
              </a:rPr>
              <a:t>B</a:t>
            </a:r>
            <a:r>
              <a:rPr lang="en-US" altLang="ja-JP" sz="2000" dirty="0">
                <a:latin typeface="Arial" charset="0"/>
                <a:ea typeface="ＭＳ Ｐゴシック" charset="0"/>
                <a:cs typeface="ＭＳ Ｐゴシック" charset="0"/>
              </a:rPr>
              <a:t>-difference</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(SEP </a:t>
            </a:r>
            <a:r>
              <a:rPr lang="en-US" altLang="ja-JP" sz="2000" dirty="0">
                <a:latin typeface="Arial" charset="0"/>
                <a:ea typeface="ＭＳ Ｐゴシック" charset="0"/>
                <a:cs typeface="ＭＳ Ｐゴシック" charset="0"/>
                <a:hlinkClick r:id="rId2"/>
              </a:rPr>
              <a:t>Supervenience</a:t>
            </a:r>
            <a:r>
              <a:rPr lang="en-US" altLang="ja-JP" sz="2000" dirty="0">
                <a:latin typeface="Arial" charset="0"/>
                <a:ea typeface="ＭＳ Ｐゴシック" charset="0"/>
                <a:cs typeface="ＭＳ Ｐゴシック" charset="0"/>
              </a:rPr>
              <a:t>)</a:t>
            </a:r>
          </a:p>
          <a:p>
            <a:pPr>
              <a:spcAft>
                <a:spcPts val="2400"/>
              </a:spcAft>
            </a:pPr>
            <a:r>
              <a:rPr lang="en-US" sz="2000" dirty="0">
                <a:latin typeface="Arial" charset="0"/>
                <a:ea typeface="ＭＳ Ｐゴシック" charset="0"/>
                <a:cs typeface="ＭＳ Ｐゴシック" charset="0"/>
              </a:rPr>
              <a:t>Thought experiments involving intrinsic duplicates, including twin-earth thought experiments, pump our intuitions about whether some property </a:t>
            </a:r>
            <a:r>
              <a:rPr lang="en-US" sz="2000" i="1" dirty="0">
                <a:latin typeface="Arial" charset="0"/>
                <a:ea typeface="ＭＳ Ｐゴシック" charset="0"/>
                <a:cs typeface="ＭＳ Ｐゴシック" charset="0"/>
              </a:rPr>
              <a:t>supervenes</a:t>
            </a:r>
            <a:r>
              <a:rPr lang="en-US" sz="2000" dirty="0">
                <a:latin typeface="Arial" charset="0"/>
                <a:ea typeface="ＭＳ Ｐゴシック" charset="0"/>
                <a:cs typeface="ＭＳ Ｐゴシック" charset="0"/>
              </a:rPr>
              <a:t> upon some other property</a:t>
            </a:r>
          </a:p>
          <a:p>
            <a:pPr>
              <a:spcAft>
                <a:spcPts val="2400"/>
              </a:spcAft>
            </a:pPr>
            <a:r>
              <a:rPr lang="en-US" sz="2000" dirty="0">
                <a:latin typeface="Arial" charset="0"/>
                <a:ea typeface="ＭＳ Ｐゴシック" charset="0"/>
                <a:cs typeface="ＭＳ Ｐゴシック" charset="0"/>
              </a:rPr>
              <a:t>In the Twin Earth thought experiments we</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re asking whether what a person means by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water</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supervenes upon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what</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s in the head.</a:t>
            </a:r>
            <a:r>
              <a:rPr lang="ja-JP" altLang="en-US" sz="2000" dirty="0">
                <a:latin typeface="Arial" charset="0"/>
                <a:ea typeface="ＭＳ Ｐゴシック" charset="0"/>
                <a:cs typeface="ＭＳ Ｐゴシック" charset="0"/>
              </a:rPr>
              <a:t>”</a:t>
            </a:r>
            <a:endParaRPr lang="en-US" altLang="ja-JP" sz="2000" dirty="0">
              <a:latin typeface="Arial" charset="0"/>
              <a:ea typeface="ＭＳ Ｐゴシック" charset="0"/>
              <a:cs typeface="ＭＳ Ｐゴシック" charset="0"/>
            </a:endParaRPr>
          </a:p>
          <a:p>
            <a:pPr>
              <a:spcAft>
                <a:spcPts val="2400"/>
              </a:spcAft>
            </a:pPr>
            <a:r>
              <a:rPr lang="en-US" sz="2000" dirty="0">
                <a:latin typeface="Arial" charset="0"/>
                <a:ea typeface="ＭＳ Ｐゴシック" charset="0"/>
                <a:cs typeface="ＭＳ Ｐゴシック" charset="0"/>
              </a:rPr>
              <a:t>Putnam </a:t>
            </a:r>
            <a:r>
              <a:rPr lang="en-US" sz="2000" dirty="0" err="1">
                <a:latin typeface="Arial" charset="0"/>
                <a:ea typeface="ＭＳ Ｐゴシック" charset="0"/>
                <a:cs typeface="ＭＳ Ｐゴシック" charset="0"/>
              </a:rPr>
              <a:t>sez</a:t>
            </a:r>
            <a:r>
              <a:rPr lang="en-US" sz="2000" dirty="0">
                <a:latin typeface="Arial" charset="0"/>
                <a:ea typeface="ＭＳ Ｐゴシック" charset="0"/>
                <a:cs typeface="ＭＳ Ｐゴシック" charset="0"/>
              </a:rPr>
              <a:t> NO</a:t>
            </a:r>
          </a:p>
          <a:p>
            <a:pPr>
              <a:spcAft>
                <a:spcPts val="2400"/>
              </a:spcAft>
            </a:pPr>
            <a:endParaRPr lang="en-US" sz="20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Internalism</a:t>
            </a:r>
          </a:p>
        </p:txBody>
      </p:sp>
      <p:sp>
        <p:nvSpPr>
          <p:cNvPr id="26626" name="Rectangle 5"/>
          <p:cNvSpPr>
            <a:spLocks noGrp="1" noChangeArrowheads="1"/>
          </p:cNvSpPr>
          <p:nvPr>
            <p:ph type="body" idx="1"/>
          </p:nvPr>
        </p:nvSpPr>
        <p:spPr>
          <a:xfrm>
            <a:off x="381000" y="1295400"/>
            <a:ext cx="8305800" cy="5562600"/>
          </a:xfrm>
        </p:spPr>
        <p:txBody>
          <a:bodyPr/>
          <a:lstStyle/>
          <a:p>
            <a:pPr eaLnBrk="1" hangingPunct="1">
              <a:spcAft>
                <a:spcPts val="2400"/>
              </a:spcAft>
            </a:pPr>
            <a:r>
              <a:rPr lang="en-US" sz="2000" dirty="0">
                <a:latin typeface="Arial" charset="0"/>
                <a:ea typeface="ＭＳ Ｐゴシック" charset="0"/>
                <a:cs typeface="ＭＳ Ｐゴシック" charset="0"/>
              </a:rPr>
              <a:t>We distinguish </a:t>
            </a:r>
            <a:r>
              <a:rPr lang="en-US" sz="2000" i="1" dirty="0">
                <a:latin typeface="Arial" charset="0"/>
                <a:ea typeface="ＭＳ Ｐゴシック" charset="0"/>
                <a:cs typeface="ＭＳ Ｐゴシック" charset="0"/>
              </a:rPr>
              <a:t>intrinsic</a:t>
            </a:r>
            <a:r>
              <a:rPr lang="en-US" sz="2000" dirty="0">
                <a:latin typeface="Arial" charset="0"/>
                <a:ea typeface="ＭＳ Ｐゴシック" charset="0"/>
                <a:cs typeface="ＭＳ Ｐゴシック" charset="0"/>
              </a:rPr>
              <a:t> from </a:t>
            </a:r>
            <a:r>
              <a:rPr lang="en-US" sz="2000" i="1" dirty="0">
                <a:latin typeface="Arial" charset="0"/>
                <a:ea typeface="ＭＳ Ｐゴシック" charset="0"/>
                <a:cs typeface="ＭＳ Ｐゴシック" charset="0"/>
              </a:rPr>
              <a:t>extrinsic</a:t>
            </a:r>
            <a:r>
              <a:rPr lang="en-US" sz="2000" dirty="0">
                <a:latin typeface="Arial" charset="0"/>
                <a:ea typeface="ＭＳ Ｐゴシック" charset="0"/>
                <a:cs typeface="ＭＳ Ｐゴシック" charset="0"/>
              </a:rPr>
              <a:t> properties of </a:t>
            </a:r>
            <a:r>
              <a:rPr lang="en-US" sz="2000" dirty="0" smtClean="0">
                <a:latin typeface="Arial" charset="0"/>
                <a:ea typeface="ＭＳ Ｐゴシック" charset="0"/>
                <a:cs typeface="ＭＳ Ｐゴシック" charset="0"/>
              </a:rPr>
              <a:t>objects</a:t>
            </a:r>
          </a:p>
          <a:p>
            <a:pPr marL="400050" lvl="1" indent="0" eaLnBrk="1" hangingPunct="1">
              <a:spcAft>
                <a:spcPts val="2400"/>
              </a:spcAft>
              <a:buNone/>
            </a:pPr>
            <a:r>
              <a:rPr lang="en-US" sz="2000" i="1" dirty="0" smtClean="0"/>
              <a:t>A </a:t>
            </a:r>
            <a:r>
              <a:rPr lang="en-US" sz="2000" i="1" dirty="0"/>
              <a:t>thing has its intrinsic properties in virtue of the way that thing itself, and nothing else, is. Not so for extrinsic properties, though a thing may well have these in virtue of the way some larger whole is … If something has an intrinsic property, then so does any perfect duplicate of that thing; whereas duplicates situated in different surroundings will differ in their extrinsic properties. </a:t>
            </a:r>
            <a:r>
              <a:rPr lang="en-US" sz="2000" i="1" dirty="0" smtClean="0"/>
              <a:t>(Lewis)</a:t>
            </a:r>
            <a:endParaRPr lang="en-US" sz="2000" i="1" dirty="0">
              <a:latin typeface="Arial" charset="0"/>
              <a:ea typeface="ＭＳ Ｐゴシック" charset="0"/>
              <a:cs typeface="ＭＳ Ｐゴシック" charset="0"/>
            </a:endParaRPr>
          </a:p>
          <a:p>
            <a:pPr eaLnBrk="1" hangingPunct="1">
              <a:spcAft>
                <a:spcPts val="2400"/>
              </a:spcAft>
            </a:pPr>
            <a:r>
              <a:rPr lang="en-US" sz="2000" i="1" dirty="0" err="1">
                <a:latin typeface="Arial" charset="0"/>
                <a:ea typeface="ＭＳ Ｐゴシック" charset="0"/>
                <a:cs typeface="ＭＳ Ｐゴシック" charset="0"/>
              </a:rPr>
              <a:t>Internalists</a:t>
            </a:r>
            <a:r>
              <a:rPr lang="en-US" sz="2000" dirty="0">
                <a:latin typeface="Arial" charset="0"/>
                <a:ea typeface="ＭＳ Ｐゴシック" charset="0"/>
                <a:cs typeface="ＭＳ Ｐゴシック" charset="0"/>
              </a:rPr>
              <a:t> hold that the character of our belief states is determined solely by our intrinsic properties--in particular, properties we have in virtue of what</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s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in the head</a:t>
            </a:r>
            <a:r>
              <a:rPr lang="ja-JP" altLang="en-US" sz="2000" dirty="0">
                <a:latin typeface="Arial" charset="0"/>
                <a:ea typeface="ＭＳ Ｐゴシック" charset="0"/>
                <a:cs typeface="ＭＳ Ｐゴシック" charset="0"/>
              </a:rPr>
              <a:t>”</a:t>
            </a:r>
            <a:endParaRPr lang="en-US" altLang="ja-JP" sz="2000" dirty="0">
              <a:latin typeface="Arial" charset="0"/>
              <a:ea typeface="ＭＳ Ｐゴシック" charset="0"/>
              <a:cs typeface="ＭＳ Ｐゴシック" charset="0"/>
            </a:endParaRPr>
          </a:p>
          <a:p>
            <a:pPr eaLnBrk="1" hangingPunct="1">
              <a:spcAft>
                <a:spcPts val="2400"/>
              </a:spcAft>
            </a:pPr>
            <a:r>
              <a:rPr lang="en-US" sz="2000" dirty="0">
                <a:latin typeface="Arial" charset="0"/>
                <a:ea typeface="ＭＳ Ｐゴシック" charset="0"/>
                <a:cs typeface="ＭＳ Ｐゴシック" charset="0"/>
              </a:rPr>
              <a:t>That is, what we believe </a:t>
            </a:r>
            <a:r>
              <a:rPr lang="en-US" sz="2000" i="1" dirty="0">
                <a:latin typeface="Arial" charset="0"/>
                <a:ea typeface="ＭＳ Ｐゴシック" charset="0"/>
                <a:cs typeface="ＭＳ Ｐゴシック" charset="0"/>
              </a:rPr>
              <a:t>supervenes</a:t>
            </a:r>
            <a:r>
              <a:rPr lang="en-US" sz="2000" dirty="0">
                <a:latin typeface="Arial" charset="0"/>
                <a:ea typeface="ＭＳ Ｐゴシック" charset="0"/>
                <a:cs typeface="ＭＳ Ｐゴシック" charset="0"/>
              </a:rPr>
              <a:t> upon what’s in our </a:t>
            </a:r>
            <a:r>
              <a:rPr lang="en-US" sz="2000" dirty="0" smtClean="0">
                <a:latin typeface="Arial" charset="0"/>
                <a:ea typeface="ＭＳ Ｐゴシック" charset="0"/>
                <a:cs typeface="ＭＳ Ｐゴシック" charset="0"/>
              </a:rPr>
              <a:t>heads—”narrow content”</a:t>
            </a:r>
            <a:endParaRPr lang="en-US" sz="20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3693</TotalTime>
  <Words>1510</Words>
  <Application>Microsoft Macintosh PowerPoint</Application>
  <PresentationFormat>On-screen Show (4:3)</PresentationFormat>
  <Paragraphs>165</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Hillary Putnam</vt:lpstr>
      <vt:lpstr>Twin Earth Thought Experiments</vt:lpstr>
      <vt:lpstr>Mental Content</vt:lpstr>
      <vt:lpstr>“Grasping” the sense?</vt:lpstr>
      <vt:lpstr>But Frege was an Internalist!</vt:lpstr>
      <vt:lpstr>Further disagreement with Frege</vt:lpstr>
      <vt:lpstr>Assumptions Putnam challenges</vt:lpstr>
      <vt:lpstr>Supervenience</vt:lpstr>
      <vt:lpstr>Internalism</vt:lpstr>
      <vt:lpstr>Narrow and Wide Content</vt:lpstr>
      <vt:lpstr>This isn’t Conceptualism vs Platonism!</vt:lpstr>
      <vt:lpstr>Putnam’s Externalism</vt:lpstr>
      <vt:lpstr>Externalism</vt:lpstr>
      <vt:lpstr>The Twin Earth Argument</vt:lpstr>
      <vt:lpstr>Externalism about mental content</vt:lpstr>
      <vt:lpstr>Twin-English</vt:lpstr>
      <vt:lpstr>But we’d say XYZ is not water!</vt:lpstr>
      <vt:lpstr>Earthians mean what we do</vt:lpstr>
      <vt:lpstr>Indexicality and Rigidity</vt:lpstr>
      <vt:lpstr>Fixing Reference</vt:lpstr>
      <vt:lpstr>More stuff</vt:lpstr>
      <vt:lpstr>Same stuff</vt:lpstr>
      <vt:lpstr>Same stuff, different world</vt:lpstr>
      <vt:lpstr>PowerPoint Presentation</vt:lpstr>
      <vt:lpstr>Metaphysical &amp; Epistemic Possibility</vt:lpstr>
      <vt:lpstr>Moral</vt:lpstr>
      <vt:lpstr>Social Circumstances determine meaning too</vt:lpstr>
      <vt:lpstr>Linguistic Division of Labor</vt:lpstr>
      <vt:lpstr>Social Meaning</vt:lpstr>
      <vt:lpstr>The Moral</vt:lpstr>
      <vt:lpstr>Worries about Externalism</vt:lpstr>
      <vt:lpstr>Active Externalism?</vt:lpstr>
    </vt:vector>
  </TitlesOfParts>
  <Company>H. E. Baber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Hillary Putnam</dc:title>
  <dc:creator>H. E. Baber</dc:creator>
  <cp:lastModifiedBy>H. E. Baber</cp:lastModifiedBy>
  <cp:revision>76</cp:revision>
  <dcterms:created xsi:type="dcterms:W3CDTF">2010-03-25T19:39:02Z</dcterms:created>
  <dcterms:modified xsi:type="dcterms:W3CDTF">2012-11-06T04:12:06Z</dcterms:modified>
</cp:coreProperties>
</file>