
<file path=[Content_Types].xml><?xml version="1.0" encoding="utf-8"?>
<Types xmlns="http://schemas.openxmlformats.org/package/2006/content-types">
  <Default Extension="xml" ContentType="application/xml"/>
  <Default Extension="WAV" ContentType="audio/wav"/>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36"/>
  </p:notesMasterIdLst>
  <p:handoutMasterIdLst>
    <p:handoutMasterId r:id="rId37"/>
  </p:handoutMasterIdLst>
  <p:sldIdLst>
    <p:sldId id="256" r:id="rId2"/>
    <p:sldId id="257" r:id="rId3"/>
    <p:sldId id="300" r:id="rId4"/>
    <p:sldId id="260" r:id="rId5"/>
    <p:sldId id="272" r:id="rId6"/>
    <p:sldId id="285" r:id="rId7"/>
    <p:sldId id="282" r:id="rId8"/>
    <p:sldId id="299" r:id="rId9"/>
    <p:sldId id="268" r:id="rId10"/>
    <p:sldId id="269" r:id="rId11"/>
    <p:sldId id="270" r:id="rId12"/>
    <p:sldId id="302" r:id="rId13"/>
    <p:sldId id="271" r:id="rId14"/>
    <p:sldId id="273" r:id="rId15"/>
    <p:sldId id="274" r:id="rId16"/>
    <p:sldId id="275" r:id="rId17"/>
    <p:sldId id="276" r:id="rId18"/>
    <p:sldId id="277" r:id="rId19"/>
    <p:sldId id="278" r:id="rId20"/>
    <p:sldId id="279" r:id="rId21"/>
    <p:sldId id="283" r:id="rId22"/>
    <p:sldId id="304" r:id="rId23"/>
    <p:sldId id="284" r:id="rId24"/>
    <p:sldId id="286" r:id="rId25"/>
    <p:sldId id="287" r:id="rId26"/>
    <p:sldId id="288" r:id="rId27"/>
    <p:sldId id="291" r:id="rId28"/>
    <p:sldId id="303" r:id="rId29"/>
    <p:sldId id="305" r:id="rId30"/>
    <p:sldId id="293" r:id="rId31"/>
    <p:sldId id="294" r:id="rId32"/>
    <p:sldId id="296" r:id="rId33"/>
    <p:sldId id="298" r:id="rId34"/>
    <p:sldId id="306"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804000"/>
    <a:srgbClr val="008080"/>
    <a:srgbClr val="5F5F5F"/>
    <a:srgbClr val="800000"/>
    <a:srgbClr val="008040"/>
    <a:srgbClr val="FF0000"/>
    <a:srgbClr val="BCBC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429052-E009-BE47-83DD-3D4EF4E10DAE}" type="datetime1">
              <a:rPr lang="en-US"/>
              <a:pPr/>
              <a:t>6/6/12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921EB67-7467-8849-B0D7-B7E71EAB0BBA}" type="slidenum">
              <a:rPr lang="en-US"/>
              <a:pPr/>
              <a:t>‹#›</a:t>
            </a:fld>
            <a:endParaRPr lang="en-US"/>
          </a:p>
        </p:txBody>
      </p:sp>
    </p:spTree>
    <p:extLst>
      <p:ext uri="{BB962C8B-B14F-4D97-AF65-F5344CB8AC3E}">
        <p14:creationId xmlns:p14="http://schemas.microsoft.com/office/powerpoint/2010/main" val="2416436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5A661A4D-99B7-1E41-BD7B-6BFC668A1D82}" type="slidenum">
              <a:rPr lang="en-US"/>
              <a:pPr/>
              <a:t>‹#›</a:t>
            </a:fld>
            <a:endParaRPr lang="en-US"/>
          </a:p>
        </p:txBody>
      </p:sp>
    </p:spTree>
    <p:extLst>
      <p:ext uri="{BB962C8B-B14F-4D97-AF65-F5344CB8AC3E}">
        <p14:creationId xmlns:p14="http://schemas.microsoft.com/office/powerpoint/2010/main" val="1428288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E113EDE-7F90-7241-B9F4-D5E9D4398D70}" type="slidenum">
              <a:rPr lang="en-US" sz="1200"/>
              <a:pPr/>
              <a:t>1</a:t>
            </a:fld>
            <a:endParaRPr lang="en-US" sz="1200"/>
          </a:p>
        </p:txBody>
      </p:sp>
      <p:sp>
        <p:nvSpPr>
          <p:cNvPr id="16387" name="Rectangle 2"/>
          <p:cNvSpPr>
            <a:spLocks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9E4EB6-71F4-074E-A8AF-5DEA8419162F}" type="slidenum">
              <a:rPr lang="en-US" sz="1200"/>
              <a:pPr/>
              <a:t>11</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3BC3935-3BE1-8144-9AF2-D84455130FA1}" type="slidenum">
              <a:rPr lang="en-US" sz="1200"/>
              <a:pPr/>
              <a:t>13</a:t>
            </a:fld>
            <a:endParaRPr lang="en-US" sz="1200"/>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C3CC4B-DC30-3245-BEDD-437F1FD9C86C}" type="slidenum">
              <a:rPr lang="en-US" sz="1200"/>
              <a:pPr/>
              <a:t>14</a:t>
            </a:fld>
            <a:endParaRPr lang="en-US"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7758D2-6F1D-F146-9B75-34426D033344}" type="slidenum">
              <a:rPr lang="en-US" sz="1200"/>
              <a:pPr/>
              <a:t>15</a:t>
            </a:fld>
            <a:endParaRPr 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94986AE-2E8C-2347-9240-AFDDE3BD49B4}" type="slidenum">
              <a:rPr lang="en-US" sz="1200"/>
              <a:pPr/>
              <a:t>16</a:t>
            </a:fld>
            <a:endParaRPr 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D355366-8F12-204C-8A2F-A4E28CA94954}" type="slidenum">
              <a:rPr lang="en-US" sz="1200"/>
              <a:pPr/>
              <a:t>17</a:t>
            </a:fld>
            <a:endParaRPr lang="en-US"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D5036A-EAA5-F843-9A27-6DC74348C47F}" type="slidenum">
              <a:rPr lang="en-US" sz="1200"/>
              <a:pPr/>
              <a:t>18</a:t>
            </a:fld>
            <a:endParaRPr lang="en-US" sz="1200"/>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22D4A9C-1385-214D-B59B-416179A3D45D}" type="slidenum">
              <a:rPr lang="en-US" sz="1200"/>
              <a:pPr/>
              <a:t>19</a:t>
            </a:fld>
            <a:endParaRPr lang="en-US" sz="1200"/>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03DE67A-BA99-3249-BAB1-394258C870AB}" type="slidenum">
              <a:rPr lang="en-US" sz="1200"/>
              <a:pPr/>
              <a:t>20</a:t>
            </a:fld>
            <a:endParaRPr lang="en-US" sz="1200"/>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515502-F289-CD42-9399-052ED7B9BE39}" type="slidenum">
              <a:rPr lang="en-US" sz="1200"/>
              <a:pPr/>
              <a:t>21</a:t>
            </a:fld>
            <a:endParaRPr lang="en-US" sz="1200"/>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A80A3F3-2FA1-AB41-BF20-B878E9395DBC}" type="slidenum">
              <a:rPr lang="en-US" sz="1200"/>
              <a:pPr/>
              <a:t>2</a:t>
            </a:fld>
            <a:endParaRPr lang="en-US" sz="1200"/>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Quine assumes perdurantism. He isn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t going to argue for it because he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just setting up the problem of universals. He</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ll argue for nominalism.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58FF7C9-735F-3B40-9A55-87134CDA79E0}" type="slidenum">
              <a:rPr lang="en-US" sz="1200"/>
              <a:pPr/>
              <a:t>23</a:t>
            </a:fld>
            <a:endParaRPr lang="en-US"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2A506E3-A382-DD46-B943-101CF6DACD47}" type="slidenum">
              <a:rPr lang="en-US" sz="1200"/>
              <a:pPr/>
              <a:t>24</a:t>
            </a:fld>
            <a:endParaRPr lang="en-US" sz="1200"/>
          </a:p>
        </p:txBody>
      </p:sp>
      <p:sp>
        <p:nvSpPr>
          <p:cNvPr id="60419" name="Rectangle 2"/>
          <p:cNvSpPr>
            <a:spLocks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C440DDA-1679-0A4B-BD36-FC084E968530}" type="slidenum">
              <a:rPr lang="en-US" sz="1200"/>
              <a:pPr/>
              <a:t>25</a:t>
            </a:fld>
            <a:endParaRPr lang="en-US" sz="1200"/>
          </a:p>
        </p:txBody>
      </p:sp>
      <p:sp>
        <p:nvSpPr>
          <p:cNvPr id="62467" name="Rectangle 2"/>
          <p:cNvSpPr>
            <a:spLocks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5A8A892-A363-1745-999F-5EBE864672EA}" type="slidenum">
              <a:rPr lang="en-US" sz="1200"/>
              <a:pPr/>
              <a:t>26</a:t>
            </a:fld>
            <a:endParaRPr lang="en-US" sz="1200"/>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54D145F-8428-D647-9C8E-C5C30E75F4B7}" type="slidenum">
              <a:rPr lang="en-US" sz="1200"/>
              <a:pPr/>
              <a:t>27</a:t>
            </a:fld>
            <a:endParaRPr lang="en-US" sz="1200"/>
          </a:p>
        </p:txBody>
      </p:sp>
      <p:sp>
        <p:nvSpPr>
          <p:cNvPr id="66563" name="Rectangle 2"/>
          <p:cNvSpPr>
            <a:spLocks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485BF80-F5D6-5849-A54C-3D7E7663C886}" type="slidenum">
              <a:rPr lang="en-US" sz="1200"/>
              <a:pPr/>
              <a:t>30</a:t>
            </a:fld>
            <a:endParaRPr lang="en-US" sz="1200"/>
          </a:p>
        </p:txBody>
      </p:sp>
      <p:sp>
        <p:nvSpPr>
          <p:cNvPr id="70659" name="Rectangle 2"/>
          <p:cNvSpPr>
            <a:spLocks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011E523-1540-9E47-8EC3-E1819BDE7F63}" type="slidenum">
              <a:rPr lang="en-US" sz="1200"/>
              <a:pPr/>
              <a:t>31</a:t>
            </a:fld>
            <a:endParaRPr lang="en-US" sz="1200"/>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2A2B8EF-4A11-4F4A-9C99-CB673FE4518C}" type="slidenum">
              <a:rPr lang="en-US" sz="1200"/>
              <a:pPr/>
              <a:t>32</a:t>
            </a:fld>
            <a:endParaRPr lang="en-US" sz="120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03F7327-1912-9F42-AE8C-607525F7B3A6}" type="slidenum">
              <a:rPr lang="en-US" sz="1200"/>
              <a:pPr/>
              <a:t>33</a:t>
            </a:fld>
            <a:endParaRPr lang="en-US" sz="120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4404C5-ECBF-F246-BE74-381EB66AD55C}" type="slidenum">
              <a:rPr lang="en-US" sz="1200"/>
              <a:pPr/>
              <a:t>34</a:t>
            </a:fld>
            <a:endParaRPr lang="en-US" sz="120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F7CB3C6-56EE-C949-9E34-C032846028DF}" type="slidenum">
              <a:rPr lang="en-US" sz="1200"/>
              <a:pPr/>
              <a:t>4</a:t>
            </a:fld>
            <a:endParaRPr lang="en-US" sz="1200"/>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372DE0-DED9-0546-99BB-2DBC0BCDC25B}" type="slidenum">
              <a:rPr lang="en-US" sz="1200"/>
              <a:pPr/>
              <a:t>5</a:t>
            </a:fld>
            <a:endParaRPr lang="en-US" sz="1200"/>
          </a:p>
        </p:txBody>
      </p:sp>
      <p:sp>
        <p:nvSpPr>
          <p:cNvPr id="23555" name="Rectangle 2"/>
          <p:cNvSpPr>
            <a:spLocks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7DC981-AB5D-2646-941F-BFF1889AD3ED}" type="slidenum">
              <a:rPr lang="en-US" sz="1200"/>
              <a:pPr/>
              <a:t>6</a:t>
            </a:fld>
            <a:endParaRPr lang="en-US" sz="1200"/>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8DC2E8-386A-6343-8100-B320A4B7B308}" type="slidenum">
              <a:rPr lang="en-US" sz="1200"/>
              <a:pPr/>
              <a:t>7</a:t>
            </a:fld>
            <a:endParaRPr lang="en-US" sz="1200"/>
          </a:p>
        </p:txBody>
      </p:sp>
      <p:sp>
        <p:nvSpPr>
          <p:cNvPr id="27651" name="Rectangle 2"/>
          <p:cNvSpPr>
            <a:spLocks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D4850C3-C68E-8D4B-9C5A-D1B9C815D90F}" type="slidenum">
              <a:rPr lang="en-US" sz="1200"/>
              <a:pPr/>
              <a:t>8</a:t>
            </a:fld>
            <a:endParaRPr lang="en-US" sz="1200"/>
          </a:p>
        </p:txBody>
      </p:sp>
      <p:sp>
        <p:nvSpPr>
          <p:cNvPr id="29699" name="Rectangle 1026"/>
          <p:cNvSpPr>
            <a:spLocks noChangeArrowheads="1" noTextEdit="1"/>
          </p:cNvSpPr>
          <p:nvPr>
            <p:ph type="sldImg"/>
          </p:nvPr>
        </p:nvSpPr>
        <p:spPr>
          <a:ln/>
        </p:spPr>
      </p:sp>
      <p:sp>
        <p:nvSpPr>
          <p:cNvPr id="29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29B1DEC-945E-BE41-A6DB-5DA960438260}" type="slidenum">
              <a:rPr lang="en-US" sz="1200"/>
              <a:pPr/>
              <a:t>9</a:t>
            </a:fld>
            <a:endParaRPr lang="en-US" sz="1200"/>
          </a:p>
        </p:txBody>
      </p:sp>
      <p:sp>
        <p:nvSpPr>
          <p:cNvPr id="31747" name="Rectangle 2"/>
          <p:cNvSpPr>
            <a:spLocks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F3A3F8F-37DB-694A-B265-B4B926060D45}" type="slidenum">
              <a:rPr lang="en-US" sz="1200"/>
              <a:pPr/>
              <a:t>10</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457200" cap="flat" cmpd="sng" algn="ctr">
            <a:solidFill>
              <a:schemeClr val="bg1">
                <a:lumMod val="85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9BCD80C-3271-354A-A728-F0FEDB051C5B}" type="slidenum">
              <a:rPr lang="en-US"/>
              <a:pPr/>
              <a:t>‹#›</a:t>
            </a:fld>
            <a:endParaRPr lang="en-US"/>
          </a:p>
        </p:txBody>
      </p:sp>
    </p:spTree>
    <p:extLst>
      <p:ext uri="{BB962C8B-B14F-4D97-AF65-F5344CB8AC3E}">
        <p14:creationId xmlns:p14="http://schemas.microsoft.com/office/powerpoint/2010/main" val="64152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D882BE-497C-7940-954A-0269B13A81C1}" type="slidenum">
              <a:rPr lang="en-US"/>
              <a:pPr/>
              <a:t>‹#›</a:t>
            </a:fld>
            <a:endParaRPr lang="en-US"/>
          </a:p>
        </p:txBody>
      </p:sp>
    </p:spTree>
    <p:extLst>
      <p:ext uri="{BB962C8B-B14F-4D97-AF65-F5344CB8AC3E}">
        <p14:creationId xmlns:p14="http://schemas.microsoft.com/office/powerpoint/2010/main" val="3599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F7CCFB-BFFD-6748-8F57-662D299768DF}" type="slidenum">
              <a:rPr lang="en-US"/>
              <a:pPr/>
              <a:t>‹#›</a:t>
            </a:fld>
            <a:endParaRPr lang="en-US"/>
          </a:p>
        </p:txBody>
      </p:sp>
    </p:spTree>
    <p:extLst>
      <p:ext uri="{BB962C8B-B14F-4D97-AF65-F5344CB8AC3E}">
        <p14:creationId xmlns:p14="http://schemas.microsoft.com/office/powerpoint/2010/main" val="278496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42422"/>
          </a:xfrm>
        </p:spPr>
        <p:txBody>
          <a:bodyPr/>
          <a:lstStyle>
            <a:lvl1pPr>
              <a:defRPr sz="28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708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7248B5-CF6F-1F44-A149-B0E6C9B10B30}" type="slidenum">
              <a:rPr lang="en-US"/>
              <a:pPr/>
              <a:t>‹#›</a:t>
            </a:fld>
            <a:endParaRPr lang="en-US"/>
          </a:p>
        </p:txBody>
      </p:sp>
    </p:spTree>
    <p:extLst>
      <p:ext uri="{BB962C8B-B14F-4D97-AF65-F5344CB8AC3E}">
        <p14:creationId xmlns:p14="http://schemas.microsoft.com/office/powerpoint/2010/main" val="62104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18635B-49A2-0641-BB7C-7AB226F5DCFC}" type="slidenum">
              <a:rPr lang="en-US"/>
              <a:pPr/>
              <a:t>‹#›</a:t>
            </a:fld>
            <a:endParaRPr lang="en-US"/>
          </a:p>
        </p:txBody>
      </p:sp>
    </p:spTree>
    <p:extLst>
      <p:ext uri="{BB962C8B-B14F-4D97-AF65-F5344CB8AC3E}">
        <p14:creationId xmlns:p14="http://schemas.microsoft.com/office/powerpoint/2010/main" val="41798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308BC4C-FF58-7945-80B3-E99CD0F8E8A0}" type="slidenum">
              <a:rPr lang="en-US"/>
              <a:pPr/>
              <a:t>‹#›</a:t>
            </a:fld>
            <a:endParaRPr lang="en-US"/>
          </a:p>
        </p:txBody>
      </p:sp>
    </p:spTree>
    <p:extLst>
      <p:ext uri="{BB962C8B-B14F-4D97-AF65-F5344CB8AC3E}">
        <p14:creationId xmlns:p14="http://schemas.microsoft.com/office/powerpoint/2010/main" val="167326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0CE5247-CCA3-C04D-9FB0-52F55941A56B}" type="slidenum">
              <a:rPr lang="en-US"/>
              <a:pPr/>
              <a:t>‹#›</a:t>
            </a:fld>
            <a:endParaRPr lang="en-US"/>
          </a:p>
        </p:txBody>
      </p:sp>
    </p:spTree>
    <p:extLst>
      <p:ext uri="{BB962C8B-B14F-4D97-AF65-F5344CB8AC3E}">
        <p14:creationId xmlns:p14="http://schemas.microsoft.com/office/powerpoint/2010/main" val="143490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8341134-2828-004D-A3AA-016A1830B38D}" type="slidenum">
              <a:rPr lang="en-US"/>
              <a:pPr/>
              <a:t>‹#›</a:t>
            </a:fld>
            <a:endParaRPr lang="en-US"/>
          </a:p>
        </p:txBody>
      </p:sp>
    </p:spTree>
    <p:extLst>
      <p:ext uri="{BB962C8B-B14F-4D97-AF65-F5344CB8AC3E}">
        <p14:creationId xmlns:p14="http://schemas.microsoft.com/office/powerpoint/2010/main" val="306216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F58D48D-FF22-354D-91A3-1ACE1F9142D5}" type="slidenum">
              <a:rPr lang="en-US"/>
              <a:pPr/>
              <a:t>‹#›</a:t>
            </a:fld>
            <a:endParaRPr lang="en-US"/>
          </a:p>
        </p:txBody>
      </p:sp>
    </p:spTree>
    <p:extLst>
      <p:ext uri="{BB962C8B-B14F-4D97-AF65-F5344CB8AC3E}">
        <p14:creationId xmlns:p14="http://schemas.microsoft.com/office/powerpoint/2010/main" val="101563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E46DFEA-DD1F-2F43-B917-FE18C69291D5}" type="slidenum">
              <a:rPr lang="en-US"/>
              <a:pPr/>
              <a:t>‹#›</a:t>
            </a:fld>
            <a:endParaRPr lang="en-US"/>
          </a:p>
        </p:txBody>
      </p:sp>
    </p:spTree>
    <p:extLst>
      <p:ext uri="{BB962C8B-B14F-4D97-AF65-F5344CB8AC3E}">
        <p14:creationId xmlns:p14="http://schemas.microsoft.com/office/powerpoint/2010/main" val="126512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4163283-75A5-5348-AF8D-E7000EB3A6FA}" type="slidenum">
              <a:rPr lang="en-US"/>
              <a:pPr/>
              <a:t>‹#›</a:t>
            </a:fld>
            <a:endParaRPr lang="en-US"/>
          </a:p>
        </p:txBody>
      </p:sp>
    </p:spTree>
    <p:extLst>
      <p:ext uri="{BB962C8B-B14F-4D97-AF65-F5344CB8AC3E}">
        <p14:creationId xmlns:p14="http://schemas.microsoft.com/office/powerpoint/2010/main" val="448555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838200"/>
            <a:ext cx="8229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Gill Sans"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charset="0"/>
              </a:defRPr>
            </a:lvl1pPr>
          </a:lstStyle>
          <a:p>
            <a:fld id="{231EE2FA-0593-1E4E-B386-4550C98364BF}" type="slidenum">
              <a:rPr lang="en-US"/>
              <a:pPr/>
              <a:t>‹#›</a:t>
            </a:fld>
            <a:endParaRPr lang="en-US"/>
          </a:p>
        </p:txBody>
      </p:sp>
      <p:sp>
        <p:nvSpPr>
          <p:cNvPr id="1030" name="Title Placeholder 1"/>
          <p:cNvSpPr>
            <a:spLocks noGrp="1"/>
          </p:cNvSpPr>
          <p:nvPr>
            <p:ph type="title"/>
          </p:nvPr>
        </p:nvSpPr>
        <p:spPr bwMode="auto">
          <a:xfrm>
            <a:off x="0" y="0"/>
            <a:ext cx="9144000" cy="523875"/>
          </a:xfrm>
          <a:prstGeom prst="rect">
            <a:avLst/>
          </a:prstGeom>
          <a:solidFill>
            <a:srgbClr val="7C7C7C"/>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40"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457200" rtl="0" eaLnBrk="0" fontAlgn="base" hangingPunct="0">
        <a:spcBef>
          <a:spcPct val="0"/>
        </a:spcBef>
        <a:spcAft>
          <a:spcPct val="0"/>
        </a:spcAft>
        <a:defRPr sz="2800" b="1" kern="1200">
          <a:solidFill>
            <a:srgbClr val="F8F8F8"/>
          </a:solidFill>
          <a:effectLst>
            <a:outerShdw blurRad="50800" dist="38100" dir="2700000">
              <a:srgbClr val="000000">
                <a:alpha val="43000"/>
              </a:srgbClr>
            </a:outerShdw>
          </a:effectLst>
          <a:latin typeface="Gill Sans"/>
          <a:ea typeface="ＭＳ Ｐゴシック" pitchFamily="-97" charset="-128"/>
          <a:cs typeface="Gill Sans"/>
        </a:defRPr>
      </a:lvl1pPr>
      <a:lvl2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2pPr>
      <a:lvl3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3pPr>
      <a:lvl4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4pPr>
      <a:lvl5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5pPr>
      <a:lvl6pPr marL="4572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6pPr>
      <a:lvl7pPr marL="9144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7pPr>
      <a:lvl8pPr marL="13716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8pPr>
      <a:lvl9pPr marL="18288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9pPr>
    </p:titleStyle>
    <p:bodyStyle>
      <a:lvl1pPr marL="342900" indent="-3429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1pPr>
      <a:lvl2pPr marL="742950" indent="-28575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2pPr>
      <a:lvl3pPr marL="11430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3pPr>
      <a:lvl4pPr marL="16002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4pPr>
      <a:lvl5pPr marL="20574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3.xml"/><Relationship Id="rId5" Type="http://schemas.openxmlformats.org/officeDocument/2006/relationships/image" Target="../media/image6.png"/><Relationship Id="rId6" Type="http://schemas.openxmlformats.org/officeDocument/2006/relationships/image" Target="../media/image16.png"/><Relationship Id="rId1" Type="http://schemas.microsoft.com/office/2007/relationships/media" Target="../media/media1.WAV"/><Relationship Id="rId2" Type="http://schemas.openxmlformats.org/officeDocument/2006/relationships/audio" Target="../media/media1.WAV"/></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US">
                <a:effectLst>
                  <a:outerShdw blurRad="38100" dist="38100" dir="2700000" algn="tl">
                    <a:srgbClr val="000000"/>
                  </a:outerShdw>
                </a:effectLst>
                <a:latin typeface="Gill Sans" charset="0"/>
                <a:ea typeface="ＭＳ Ｐゴシック" charset="0"/>
              </a:rPr>
              <a:t>Identity, Ostension and Hypostasis</a:t>
            </a:r>
          </a:p>
        </p:txBody>
      </p:sp>
      <p:sp>
        <p:nvSpPr>
          <p:cNvPr id="15363" name="Rectangle 3"/>
          <p:cNvSpPr>
            <a:spLocks noGrp="1" noChangeArrowheads="1"/>
          </p:cNvSpPr>
          <p:nvPr>
            <p:ph type="subTitle" idx="1"/>
          </p:nvPr>
        </p:nvSpPr>
        <p:spPr/>
        <p:txBody>
          <a:bodyPr/>
          <a:lstStyle/>
          <a:p>
            <a:pPr eaLnBrk="1" hangingPunct="1"/>
            <a:r>
              <a:rPr lang="en-US">
                <a:solidFill>
                  <a:srgbClr val="898989"/>
                </a:solidFill>
                <a:latin typeface="Gill Sans" charset="0"/>
                <a:ea typeface="ＭＳ Ｐゴシック" charset="0"/>
              </a:rPr>
              <a:t>W. v. O. Quine</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523875"/>
          </a:xfrm>
        </p:spPr>
        <p:txBody>
          <a:bodyPr/>
          <a:lstStyle/>
          <a:p>
            <a:pPr eaLnBrk="1" hangingPunct="1"/>
            <a:r>
              <a:rPr lang="en-US">
                <a:effectLst>
                  <a:outerShdw blurRad="38100" dist="38100" dir="2700000" algn="tl">
                    <a:srgbClr val="000000"/>
                  </a:outerShdw>
                </a:effectLst>
                <a:latin typeface="Gill Sans" charset="0"/>
                <a:ea typeface="ＭＳ Ｐゴシック" charset="0"/>
              </a:rPr>
              <a:t>Different sortals, different rules</a:t>
            </a:r>
          </a:p>
        </p:txBody>
      </p:sp>
      <p:sp>
        <p:nvSpPr>
          <p:cNvPr id="40963" name="Rectangle 3"/>
          <p:cNvSpPr>
            <a:spLocks noGrp="1" noChangeArrowheads="1"/>
          </p:cNvSpPr>
          <p:nvPr>
            <p:ph idx="1"/>
          </p:nvPr>
        </p:nvSpPr>
        <p:spPr>
          <a:xfrm>
            <a:off x="1066800" y="6096000"/>
            <a:ext cx="6934200" cy="609600"/>
          </a:xfrm>
        </p:spPr>
        <p:txBody>
          <a:bodyPr/>
          <a:lstStyle/>
          <a:p>
            <a:pPr algn="ctr" eaLnBrk="1" hangingPunct="1">
              <a:buFontTx/>
              <a:buNone/>
            </a:pPr>
            <a:r>
              <a:rPr lang="en-US" b="1">
                <a:latin typeface="Gill Sans" charset="0"/>
                <a:ea typeface="ＭＳ Ｐゴシック" charset="0"/>
              </a:rPr>
              <a:t>Same family, different political parties</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1335088"/>
            <a:ext cx="558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1752600" y="914400"/>
            <a:ext cx="2209800" cy="4953000"/>
          </a:xfrm>
          <a:prstGeom prst="ellipse">
            <a:avLst/>
          </a:prstGeom>
          <a:noFill/>
          <a:ln w="76200" cap="flat" cmpd="sng" algn="ctr">
            <a:solidFill>
              <a:srgbClr val="0000FF"/>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40968" name="AutoShape 9"/>
          <p:cNvSpPr>
            <a:spLocks noChangeArrowheads="1"/>
          </p:cNvSpPr>
          <p:nvPr/>
        </p:nvSpPr>
        <p:spPr bwMode="auto">
          <a:xfrm>
            <a:off x="304800" y="2133600"/>
            <a:ext cx="1828800" cy="762000"/>
          </a:xfrm>
          <a:prstGeom prst="rightArrowCallout">
            <a:avLst>
              <a:gd name="adj1" fmla="val 25000"/>
              <a:gd name="adj2" fmla="val 25000"/>
              <a:gd name="adj3" fmla="val 58333"/>
              <a:gd name="adj4" fmla="val 6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t>Democrat</a:t>
            </a:r>
          </a:p>
        </p:txBody>
      </p:sp>
      <p:sp>
        <p:nvSpPr>
          <p:cNvPr id="12" name="Oval 11"/>
          <p:cNvSpPr/>
          <p:nvPr/>
        </p:nvSpPr>
        <p:spPr>
          <a:xfrm>
            <a:off x="6019800" y="762000"/>
            <a:ext cx="1524000" cy="5181600"/>
          </a:xfrm>
          <a:prstGeom prst="ellipse">
            <a:avLst/>
          </a:prstGeom>
          <a:noFill/>
          <a:ln w="762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3" name="Oval 12"/>
          <p:cNvSpPr/>
          <p:nvPr/>
        </p:nvSpPr>
        <p:spPr>
          <a:xfrm>
            <a:off x="3505200" y="762000"/>
            <a:ext cx="2819400" cy="5181600"/>
          </a:xfrm>
          <a:prstGeom prst="ellipse">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40969" name="AutoShape 10"/>
          <p:cNvSpPr>
            <a:spLocks noChangeArrowheads="1"/>
          </p:cNvSpPr>
          <p:nvPr/>
        </p:nvSpPr>
        <p:spPr bwMode="auto">
          <a:xfrm>
            <a:off x="5638800" y="1219200"/>
            <a:ext cx="2133600" cy="685800"/>
          </a:xfrm>
          <a:prstGeom prst="leftArrowCallout">
            <a:avLst>
              <a:gd name="adj1" fmla="val 34491"/>
              <a:gd name="adj2" fmla="val 50000"/>
              <a:gd name="adj3" fmla="val 56216"/>
              <a:gd name="adj4" fmla="val 68954"/>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t>Republican</a:t>
            </a:r>
          </a:p>
        </p:txBody>
      </p:sp>
      <p:sp>
        <p:nvSpPr>
          <p:cNvPr id="40970" name="AutoShape 11"/>
          <p:cNvSpPr>
            <a:spLocks noChangeArrowheads="1"/>
          </p:cNvSpPr>
          <p:nvPr/>
        </p:nvSpPr>
        <p:spPr bwMode="auto">
          <a:xfrm>
            <a:off x="7239000" y="2819400"/>
            <a:ext cx="1676400" cy="762000"/>
          </a:xfrm>
          <a:prstGeom prst="leftArrowCallout">
            <a:avLst>
              <a:gd name="adj1" fmla="val 25000"/>
              <a:gd name="adj2" fmla="val 25000"/>
              <a:gd name="adj3" fmla="val 54165"/>
              <a:gd name="adj4" fmla="val 66667"/>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000" b="1"/>
              <a:t>Green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P spid="11" grpId="0" animBg="1"/>
      <p:bldP spid="40968" grpId="0" animBg="1"/>
      <p:bldP spid="12" grpId="0" animBg="1"/>
      <p:bldP spid="13" grpId="0" animBg="1"/>
      <p:bldP spid="40969" grpId="0" animBg="1"/>
      <p:bldP spid="409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533400"/>
          </a:xfrm>
        </p:spPr>
        <p:txBody>
          <a:bodyPr/>
          <a:lstStyle/>
          <a:p>
            <a:pPr eaLnBrk="1" hangingPunct="1"/>
            <a:r>
              <a:rPr lang="en-US">
                <a:effectLst>
                  <a:outerShdw blurRad="38100" dist="38100" dir="2700000" algn="tl">
                    <a:srgbClr val="000000"/>
                  </a:outerShdw>
                </a:effectLst>
                <a:latin typeface="Gill Sans" charset="0"/>
                <a:ea typeface="ＭＳ Ｐゴシック" charset="0"/>
              </a:rPr>
              <a:t>Objects can be gappy</a:t>
            </a:r>
          </a:p>
        </p:txBody>
      </p:sp>
      <p:sp>
        <p:nvSpPr>
          <p:cNvPr id="34819" name="Rectangle 3"/>
          <p:cNvSpPr>
            <a:spLocks noGrp="1" noChangeArrowheads="1"/>
          </p:cNvSpPr>
          <p:nvPr>
            <p:ph idx="1"/>
          </p:nvPr>
        </p:nvSpPr>
        <p:spPr>
          <a:xfrm>
            <a:off x="838200" y="5029200"/>
            <a:ext cx="7848600" cy="1295400"/>
          </a:xfrm>
        </p:spPr>
        <p:txBody>
          <a:bodyPr/>
          <a:lstStyle/>
          <a:p>
            <a:pPr eaLnBrk="1" hangingPunct="1">
              <a:lnSpc>
                <a:spcPct val="90000"/>
              </a:lnSpc>
            </a:pPr>
            <a:r>
              <a:rPr lang="en-US">
                <a:latin typeface="Gill Sans" charset="0"/>
                <a:ea typeface="ＭＳ Ｐゴシック" charset="0"/>
              </a:rPr>
              <a:t>Families and flocks of sheep are gappy</a:t>
            </a:r>
          </a:p>
          <a:p>
            <a:pPr eaLnBrk="1" hangingPunct="1">
              <a:lnSpc>
                <a:spcPct val="90000"/>
              </a:lnSpc>
            </a:pPr>
            <a:r>
              <a:rPr lang="en-US">
                <a:latin typeface="Gill Sans" charset="0"/>
                <a:ea typeface="ＭＳ Ｐゴシック" charset="0"/>
              </a:rPr>
              <a:t>So are ordinary objects at the micro level--like Eddington</a:t>
            </a:r>
            <a:r>
              <a:rPr lang="ja-JP" altLang="en-US">
                <a:latin typeface="Gill Sans" charset="0"/>
                <a:ea typeface="ＭＳ Ｐゴシック" charset="0"/>
              </a:rPr>
              <a:t>’</a:t>
            </a:r>
            <a:r>
              <a:rPr lang="en-US">
                <a:latin typeface="Gill Sans" charset="0"/>
                <a:ea typeface="ＭＳ Ｐゴシック" charset="0"/>
              </a:rPr>
              <a:t>s table that</a:t>
            </a:r>
            <a:r>
              <a:rPr lang="ja-JP" altLang="en-US">
                <a:latin typeface="Gill Sans" charset="0"/>
                <a:ea typeface="ＭＳ Ｐゴシック" charset="0"/>
              </a:rPr>
              <a:t>’</a:t>
            </a:r>
            <a:r>
              <a:rPr lang="en-US">
                <a:latin typeface="Gill Sans" charset="0"/>
                <a:ea typeface="ＭＳ Ｐゴシック" charset="0"/>
              </a:rPr>
              <a:t>s mostly empty space</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715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Another gappy object</a:t>
            </a:r>
          </a:p>
        </p:txBody>
      </p:sp>
      <p:pic>
        <p:nvPicPr>
          <p:cNvPr id="3686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1524000"/>
            <a:ext cx="6210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609600"/>
          </a:xfrm>
        </p:spPr>
        <p:txBody>
          <a:bodyPr/>
          <a:lstStyle/>
          <a:p>
            <a:pPr eaLnBrk="1" hangingPunct="1"/>
            <a:r>
              <a:rPr lang="en-US">
                <a:effectLst>
                  <a:outerShdw blurRad="38100" dist="38100" dir="2700000" algn="tl">
                    <a:srgbClr val="000000"/>
                  </a:outerShdw>
                </a:effectLst>
                <a:latin typeface="Gill Sans" charset="0"/>
                <a:ea typeface="ＭＳ Ｐゴシック" charset="0"/>
              </a:rPr>
              <a:t>Objects can overlap</a:t>
            </a:r>
          </a:p>
        </p:txBody>
      </p:sp>
      <p:sp>
        <p:nvSpPr>
          <p:cNvPr id="45059" name="Rectangle 3"/>
          <p:cNvSpPr>
            <a:spLocks noGrp="1" noChangeArrowheads="1"/>
          </p:cNvSpPr>
          <p:nvPr>
            <p:ph idx="1"/>
          </p:nvPr>
        </p:nvSpPr>
        <p:spPr>
          <a:xfrm>
            <a:off x="2971800" y="5410200"/>
            <a:ext cx="2971800" cy="1066800"/>
          </a:xfrm>
        </p:spPr>
        <p:txBody>
          <a:bodyPr/>
          <a:lstStyle/>
          <a:p>
            <a:pPr eaLnBrk="1" hangingPunct="1">
              <a:lnSpc>
                <a:spcPct val="90000"/>
              </a:lnSpc>
              <a:spcAft>
                <a:spcPts val="1800"/>
              </a:spcAft>
            </a:pPr>
            <a:r>
              <a:rPr lang="en-US">
                <a:latin typeface="Gill Sans" charset="0"/>
                <a:ea typeface="ＭＳ Ｐゴシック" charset="0"/>
              </a:rPr>
              <a:t>2 families</a:t>
            </a:r>
          </a:p>
          <a:p>
            <a:pPr eaLnBrk="1" hangingPunct="1">
              <a:lnSpc>
                <a:spcPct val="90000"/>
              </a:lnSpc>
              <a:spcAft>
                <a:spcPts val="1800"/>
              </a:spcAft>
            </a:pPr>
            <a:r>
              <a:rPr lang="en-US">
                <a:latin typeface="Gill Sans" charset="0"/>
                <a:ea typeface="ＭＳ Ｐゴシック" charset="0"/>
              </a:rPr>
              <a:t>3 political parties</a:t>
            </a: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5625" y="155098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25" y="1398588"/>
            <a:ext cx="29622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Freeform 6"/>
          <p:cNvSpPr>
            <a:spLocks/>
          </p:cNvSpPr>
          <p:nvPr/>
        </p:nvSpPr>
        <p:spPr bwMode="auto">
          <a:xfrm>
            <a:off x="2438400" y="1447800"/>
            <a:ext cx="3317875" cy="3133725"/>
          </a:xfrm>
          <a:custGeom>
            <a:avLst/>
            <a:gdLst>
              <a:gd name="T0" fmla="*/ 2147483647 w 2090"/>
              <a:gd name="T1" fmla="*/ 2147483647 h 1974"/>
              <a:gd name="T2" fmla="*/ 2147483647 w 2090"/>
              <a:gd name="T3" fmla="*/ 2147483647 h 1974"/>
              <a:gd name="T4" fmla="*/ 2147483647 w 2090"/>
              <a:gd name="T5" fmla="*/ 2147483647 h 1974"/>
              <a:gd name="T6" fmla="*/ 2147483647 w 2090"/>
              <a:gd name="T7" fmla="*/ 2147483647 h 1974"/>
              <a:gd name="T8" fmla="*/ 2147483647 w 2090"/>
              <a:gd name="T9" fmla="*/ 2147483647 h 1974"/>
              <a:gd name="T10" fmla="*/ 2147483647 w 2090"/>
              <a:gd name="T11" fmla="*/ 0 h 1974"/>
              <a:gd name="T12" fmla="*/ 2147483647 w 2090"/>
              <a:gd name="T13" fmla="*/ 2147483647 h 1974"/>
              <a:gd name="T14" fmla="*/ 2147483647 w 2090"/>
              <a:gd name="T15" fmla="*/ 2147483647 h 1974"/>
              <a:gd name="T16" fmla="*/ 2147483647 w 2090"/>
              <a:gd name="T17" fmla="*/ 2147483647 h 1974"/>
              <a:gd name="T18" fmla="*/ 2147483647 w 2090"/>
              <a:gd name="T19" fmla="*/ 2147483647 h 1974"/>
              <a:gd name="T20" fmla="*/ 2147483647 w 2090"/>
              <a:gd name="T21" fmla="*/ 2147483647 h 1974"/>
              <a:gd name="T22" fmla="*/ 2147483647 w 2090"/>
              <a:gd name="T23" fmla="*/ 2147483647 h 1974"/>
              <a:gd name="T24" fmla="*/ 2147483647 w 2090"/>
              <a:gd name="T25" fmla="*/ 2147483647 h 1974"/>
              <a:gd name="T26" fmla="*/ 2147483647 w 2090"/>
              <a:gd name="T27" fmla="*/ 2147483647 h 1974"/>
              <a:gd name="T28" fmla="*/ 2147483647 w 2090"/>
              <a:gd name="T29" fmla="*/ 2147483647 h 1974"/>
              <a:gd name="T30" fmla="*/ 2147483647 w 2090"/>
              <a:gd name="T31" fmla="*/ 2147483647 h 1974"/>
              <a:gd name="T32" fmla="*/ 2147483647 w 2090"/>
              <a:gd name="T33" fmla="*/ 2147483647 h 1974"/>
              <a:gd name="T34" fmla="*/ 2147483647 w 2090"/>
              <a:gd name="T35" fmla="*/ 2147483647 h 1974"/>
              <a:gd name="T36" fmla="*/ 2147483647 w 2090"/>
              <a:gd name="T37" fmla="*/ 2147483647 h 1974"/>
              <a:gd name="T38" fmla="*/ 0 w 2090"/>
              <a:gd name="T39" fmla="*/ 2147483647 h 1974"/>
              <a:gd name="T40" fmla="*/ 2147483647 w 2090"/>
              <a:gd name="T41" fmla="*/ 2147483647 h 1974"/>
              <a:gd name="T42" fmla="*/ 2147483647 w 2090"/>
              <a:gd name="T43" fmla="*/ 2147483647 h 1974"/>
              <a:gd name="T44" fmla="*/ 2147483647 w 2090"/>
              <a:gd name="T45" fmla="*/ 2147483647 h 1974"/>
              <a:gd name="T46" fmla="*/ 2147483647 w 2090"/>
              <a:gd name="T47" fmla="*/ 2147483647 h 1974"/>
              <a:gd name="T48" fmla="*/ 2147483647 w 2090"/>
              <a:gd name="T49" fmla="*/ 2147483647 h 1974"/>
              <a:gd name="T50" fmla="*/ 2147483647 w 2090"/>
              <a:gd name="T51" fmla="*/ 2147483647 h 1974"/>
              <a:gd name="T52" fmla="*/ 2147483647 w 2090"/>
              <a:gd name="T53" fmla="*/ 2147483647 h 1974"/>
              <a:gd name="T54" fmla="*/ 2147483647 w 2090"/>
              <a:gd name="T55" fmla="*/ 2147483647 h 1974"/>
              <a:gd name="T56" fmla="*/ 2147483647 w 2090"/>
              <a:gd name="T57" fmla="*/ 2147483647 h 1974"/>
              <a:gd name="T58" fmla="*/ 2147483647 w 2090"/>
              <a:gd name="T59" fmla="*/ 2147483647 h 1974"/>
              <a:gd name="T60" fmla="*/ 2147483647 w 2090"/>
              <a:gd name="T61" fmla="*/ 2147483647 h 1974"/>
              <a:gd name="T62" fmla="*/ 2147483647 w 2090"/>
              <a:gd name="T63" fmla="*/ 2147483647 h 1974"/>
              <a:gd name="T64" fmla="*/ 2147483647 w 2090"/>
              <a:gd name="T65" fmla="*/ 2147483647 h 1974"/>
              <a:gd name="T66" fmla="*/ 2147483647 w 2090"/>
              <a:gd name="T67" fmla="*/ 2147483647 h 1974"/>
              <a:gd name="T68" fmla="*/ 2147483647 w 2090"/>
              <a:gd name="T69" fmla="*/ 2147483647 h 1974"/>
              <a:gd name="T70" fmla="*/ 2147483647 w 2090"/>
              <a:gd name="T71" fmla="*/ 2147483647 h 1974"/>
              <a:gd name="T72" fmla="*/ 2147483647 w 2090"/>
              <a:gd name="T73" fmla="*/ 2147483647 h 1974"/>
              <a:gd name="T74" fmla="*/ 2147483647 w 2090"/>
              <a:gd name="T75" fmla="*/ 2147483647 h 19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0"/>
              <a:gd name="T115" fmla="*/ 0 h 1974"/>
              <a:gd name="T116" fmla="*/ 2090 w 2090"/>
              <a:gd name="T117" fmla="*/ 1974 h 19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0" h="1974">
                <a:moveTo>
                  <a:pt x="2061" y="296"/>
                </a:moveTo>
                <a:cubicBezTo>
                  <a:pt x="2016" y="251"/>
                  <a:pt x="1966" y="209"/>
                  <a:pt x="1922" y="165"/>
                </a:cubicBezTo>
                <a:cubicBezTo>
                  <a:pt x="1914" y="157"/>
                  <a:pt x="1912" y="145"/>
                  <a:pt x="1904" y="139"/>
                </a:cubicBezTo>
                <a:cubicBezTo>
                  <a:pt x="1817" y="78"/>
                  <a:pt x="1717" y="76"/>
                  <a:pt x="1617" y="70"/>
                </a:cubicBezTo>
                <a:cubicBezTo>
                  <a:pt x="1541" y="50"/>
                  <a:pt x="1459" y="16"/>
                  <a:pt x="1382" y="9"/>
                </a:cubicBezTo>
                <a:cubicBezTo>
                  <a:pt x="1318" y="2"/>
                  <a:pt x="1254" y="3"/>
                  <a:pt x="1191" y="0"/>
                </a:cubicBezTo>
                <a:cubicBezTo>
                  <a:pt x="1005" y="27"/>
                  <a:pt x="981" y="36"/>
                  <a:pt x="756" y="44"/>
                </a:cubicBezTo>
                <a:cubicBezTo>
                  <a:pt x="692" y="63"/>
                  <a:pt x="628" y="84"/>
                  <a:pt x="565" y="104"/>
                </a:cubicBezTo>
                <a:cubicBezTo>
                  <a:pt x="551" y="206"/>
                  <a:pt x="530" y="247"/>
                  <a:pt x="478" y="331"/>
                </a:cubicBezTo>
                <a:lnTo>
                  <a:pt x="435" y="452"/>
                </a:lnTo>
                <a:cubicBezTo>
                  <a:pt x="435" y="452"/>
                  <a:pt x="435" y="452"/>
                  <a:pt x="435" y="452"/>
                </a:cubicBezTo>
                <a:cubicBezTo>
                  <a:pt x="430" y="465"/>
                  <a:pt x="425" y="489"/>
                  <a:pt x="409" y="496"/>
                </a:cubicBezTo>
                <a:cubicBezTo>
                  <a:pt x="368" y="511"/>
                  <a:pt x="320" y="507"/>
                  <a:pt x="278" y="522"/>
                </a:cubicBezTo>
                <a:cubicBezTo>
                  <a:pt x="245" y="589"/>
                  <a:pt x="220" y="568"/>
                  <a:pt x="174" y="618"/>
                </a:cubicBezTo>
                <a:cubicBezTo>
                  <a:pt x="153" y="675"/>
                  <a:pt x="181" y="618"/>
                  <a:pt x="139" y="652"/>
                </a:cubicBezTo>
                <a:cubicBezTo>
                  <a:pt x="130" y="658"/>
                  <a:pt x="128" y="669"/>
                  <a:pt x="122" y="678"/>
                </a:cubicBezTo>
                <a:cubicBezTo>
                  <a:pt x="96" y="710"/>
                  <a:pt x="77" y="742"/>
                  <a:pt x="43" y="765"/>
                </a:cubicBezTo>
                <a:cubicBezTo>
                  <a:pt x="40" y="776"/>
                  <a:pt x="36" y="788"/>
                  <a:pt x="35" y="800"/>
                </a:cubicBezTo>
                <a:cubicBezTo>
                  <a:pt x="30" y="834"/>
                  <a:pt x="31" y="870"/>
                  <a:pt x="26" y="905"/>
                </a:cubicBezTo>
                <a:cubicBezTo>
                  <a:pt x="20" y="937"/>
                  <a:pt x="6" y="967"/>
                  <a:pt x="0" y="1000"/>
                </a:cubicBezTo>
                <a:cubicBezTo>
                  <a:pt x="5" y="1192"/>
                  <a:pt x="16" y="1358"/>
                  <a:pt x="26" y="1548"/>
                </a:cubicBezTo>
                <a:cubicBezTo>
                  <a:pt x="33" y="1698"/>
                  <a:pt x="20" y="1649"/>
                  <a:pt x="43" y="1722"/>
                </a:cubicBezTo>
                <a:cubicBezTo>
                  <a:pt x="53" y="1896"/>
                  <a:pt x="9" y="1863"/>
                  <a:pt x="104" y="1896"/>
                </a:cubicBezTo>
                <a:cubicBezTo>
                  <a:pt x="145" y="1935"/>
                  <a:pt x="205" y="1926"/>
                  <a:pt x="261" y="1931"/>
                </a:cubicBezTo>
                <a:cubicBezTo>
                  <a:pt x="298" y="1938"/>
                  <a:pt x="335" y="1955"/>
                  <a:pt x="374" y="1957"/>
                </a:cubicBezTo>
                <a:cubicBezTo>
                  <a:pt x="504" y="1962"/>
                  <a:pt x="765" y="1974"/>
                  <a:pt x="765" y="1974"/>
                </a:cubicBezTo>
                <a:cubicBezTo>
                  <a:pt x="892" y="1959"/>
                  <a:pt x="1020" y="1940"/>
                  <a:pt x="1148" y="1922"/>
                </a:cubicBezTo>
                <a:cubicBezTo>
                  <a:pt x="1171" y="1918"/>
                  <a:pt x="1193" y="1906"/>
                  <a:pt x="1217" y="1905"/>
                </a:cubicBezTo>
                <a:cubicBezTo>
                  <a:pt x="1321" y="1899"/>
                  <a:pt x="1425" y="1899"/>
                  <a:pt x="1530" y="1896"/>
                </a:cubicBezTo>
                <a:cubicBezTo>
                  <a:pt x="1620" y="1882"/>
                  <a:pt x="1697" y="1867"/>
                  <a:pt x="1791" y="1861"/>
                </a:cubicBezTo>
                <a:cubicBezTo>
                  <a:pt x="1845" y="1842"/>
                  <a:pt x="1875" y="1797"/>
                  <a:pt x="1922" y="1765"/>
                </a:cubicBezTo>
                <a:cubicBezTo>
                  <a:pt x="1955" y="1713"/>
                  <a:pt x="1960" y="1634"/>
                  <a:pt x="1974" y="1574"/>
                </a:cubicBezTo>
                <a:cubicBezTo>
                  <a:pt x="1989" y="1504"/>
                  <a:pt x="2012" y="1433"/>
                  <a:pt x="2035" y="1365"/>
                </a:cubicBezTo>
                <a:cubicBezTo>
                  <a:pt x="2006" y="1229"/>
                  <a:pt x="1976" y="1046"/>
                  <a:pt x="2078" y="939"/>
                </a:cubicBezTo>
                <a:cubicBezTo>
                  <a:pt x="2090" y="901"/>
                  <a:pt x="2078" y="887"/>
                  <a:pt x="2061" y="852"/>
                </a:cubicBezTo>
                <a:cubicBezTo>
                  <a:pt x="2054" y="796"/>
                  <a:pt x="2043" y="750"/>
                  <a:pt x="2035" y="696"/>
                </a:cubicBezTo>
                <a:cubicBezTo>
                  <a:pt x="2038" y="632"/>
                  <a:pt x="2028" y="499"/>
                  <a:pt x="2087" y="444"/>
                </a:cubicBezTo>
                <a:cubicBezTo>
                  <a:pt x="2070" y="361"/>
                  <a:pt x="2061" y="398"/>
                  <a:pt x="2061" y="296"/>
                </a:cubicBez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3" name="Freeform 7"/>
          <p:cNvSpPr>
            <a:spLocks/>
          </p:cNvSpPr>
          <p:nvPr/>
        </p:nvSpPr>
        <p:spPr bwMode="auto">
          <a:xfrm>
            <a:off x="787400" y="1098550"/>
            <a:ext cx="6731000" cy="4229100"/>
          </a:xfrm>
          <a:custGeom>
            <a:avLst/>
            <a:gdLst>
              <a:gd name="T0" fmla="*/ 2147483647 w 4240"/>
              <a:gd name="T1" fmla="*/ 2147483647 h 2664"/>
              <a:gd name="T2" fmla="*/ 2147483647 w 4240"/>
              <a:gd name="T3" fmla="*/ 2147483647 h 2664"/>
              <a:gd name="T4" fmla="*/ 2147483647 w 4240"/>
              <a:gd name="T5" fmla="*/ 2147483647 h 2664"/>
              <a:gd name="T6" fmla="*/ 2147483647 w 4240"/>
              <a:gd name="T7" fmla="*/ 2147483647 h 2664"/>
              <a:gd name="T8" fmla="*/ 2147483647 w 4240"/>
              <a:gd name="T9" fmla="*/ 2147483647 h 2664"/>
              <a:gd name="T10" fmla="*/ 2147483647 w 4240"/>
              <a:gd name="T11" fmla="*/ 2147483647 h 2664"/>
              <a:gd name="T12" fmla="*/ 2147483647 w 4240"/>
              <a:gd name="T13" fmla="*/ 2147483647 h 2664"/>
              <a:gd name="T14" fmla="*/ 2147483647 w 4240"/>
              <a:gd name="T15" fmla="*/ 2147483647 h 2664"/>
              <a:gd name="T16" fmla="*/ 2147483647 w 4240"/>
              <a:gd name="T17" fmla="*/ 2147483647 h 2664"/>
              <a:gd name="T18" fmla="*/ 2147483647 w 4240"/>
              <a:gd name="T19" fmla="*/ 2147483647 h 2664"/>
              <a:gd name="T20" fmla="*/ 2147483647 w 4240"/>
              <a:gd name="T21" fmla="*/ 2147483647 h 2664"/>
              <a:gd name="T22" fmla="*/ 2147483647 w 4240"/>
              <a:gd name="T23" fmla="*/ 2147483647 h 2664"/>
              <a:gd name="T24" fmla="*/ 2147483647 w 4240"/>
              <a:gd name="T25" fmla="*/ 2147483647 h 2664"/>
              <a:gd name="T26" fmla="*/ 2147483647 w 4240"/>
              <a:gd name="T27" fmla="*/ 2147483647 h 2664"/>
              <a:gd name="T28" fmla="*/ 2147483647 w 4240"/>
              <a:gd name="T29" fmla="*/ 2147483647 h 2664"/>
              <a:gd name="T30" fmla="*/ 2147483647 w 4240"/>
              <a:gd name="T31" fmla="*/ 2147483647 h 2664"/>
              <a:gd name="T32" fmla="*/ 2147483647 w 4240"/>
              <a:gd name="T33" fmla="*/ 2147483647 h 2664"/>
              <a:gd name="T34" fmla="*/ 2147483647 w 4240"/>
              <a:gd name="T35" fmla="*/ 2147483647 h 2664"/>
              <a:gd name="T36" fmla="*/ 2147483647 w 4240"/>
              <a:gd name="T37" fmla="*/ 2147483647 h 2664"/>
              <a:gd name="T38" fmla="*/ 2147483647 w 4240"/>
              <a:gd name="T39" fmla="*/ 2147483647 h 2664"/>
              <a:gd name="T40" fmla="*/ 2147483647 w 4240"/>
              <a:gd name="T41" fmla="*/ 2147483647 h 2664"/>
              <a:gd name="T42" fmla="*/ 2147483647 w 4240"/>
              <a:gd name="T43" fmla="*/ 2147483647 h 2664"/>
              <a:gd name="T44" fmla="*/ 2147483647 w 4240"/>
              <a:gd name="T45" fmla="*/ 2147483647 h 2664"/>
              <a:gd name="T46" fmla="*/ 2147483647 w 4240"/>
              <a:gd name="T47" fmla="*/ 2147483647 h 2664"/>
              <a:gd name="T48" fmla="*/ 2147483647 w 4240"/>
              <a:gd name="T49" fmla="*/ 2147483647 h 2664"/>
              <a:gd name="T50" fmla="*/ 2147483647 w 4240"/>
              <a:gd name="T51" fmla="*/ 2147483647 h 2664"/>
              <a:gd name="T52" fmla="*/ 2147483647 w 4240"/>
              <a:gd name="T53" fmla="*/ 2147483647 h 2664"/>
              <a:gd name="T54" fmla="*/ 2147483647 w 4240"/>
              <a:gd name="T55" fmla="*/ 2147483647 h 2664"/>
              <a:gd name="T56" fmla="*/ 2147483647 w 4240"/>
              <a:gd name="T57" fmla="*/ 2147483647 h 2664"/>
              <a:gd name="T58" fmla="*/ 2147483647 w 4240"/>
              <a:gd name="T59" fmla="*/ 2147483647 h 2664"/>
              <a:gd name="T60" fmla="*/ 2147483647 w 4240"/>
              <a:gd name="T61" fmla="*/ 2147483647 h 2664"/>
              <a:gd name="T62" fmla="*/ 2147483647 w 4240"/>
              <a:gd name="T63" fmla="*/ 2147483647 h 2664"/>
              <a:gd name="T64" fmla="*/ 2147483647 w 4240"/>
              <a:gd name="T65" fmla="*/ 2147483647 h 2664"/>
              <a:gd name="T66" fmla="*/ 2147483647 w 4240"/>
              <a:gd name="T67" fmla="*/ 2147483647 h 2664"/>
              <a:gd name="T68" fmla="*/ 2147483647 w 4240"/>
              <a:gd name="T69" fmla="*/ 2147483647 h 2664"/>
              <a:gd name="T70" fmla="*/ 2147483647 w 4240"/>
              <a:gd name="T71" fmla="*/ 2147483647 h 2664"/>
              <a:gd name="T72" fmla="*/ 2147483647 w 4240"/>
              <a:gd name="T73" fmla="*/ 2147483647 h 2664"/>
              <a:gd name="T74" fmla="*/ 2147483647 w 4240"/>
              <a:gd name="T75" fmla="*/ 2147483647 h 2664"/>
              <a:gd name="T76" fmla="*/ 2147483647 w 4240"/>
              <a:gd name="T77" fmla="*/ 2147483647 h 2664"/>
              <a:gd name="T78" fmla="*/ 2147483647 w 4240"/>
              <a:gd name="T79" fmla="*/ 2147483647 h 2664"/>
              <a:gd name="T80" fmla="*/ 2147483647 w 4240"/>
              <a:gd name="T81" fmla="*/ 2147483647 h 2664"/>
              <a:gd name="T82" fmla="*/ 2147483647 w 4240"/>
              <a:gd name="T83" fmla="*/ 2147483647 h 2664"/>
              <a:gd name="T84" fmla="*/ 2147483647 w 4240"/>
              <a:gd name="T85" fmla="*/ 2147483647 h 2664"/>
              <a:gd name="T86" fmla="*/ 2147483647 w 4240"/>
              <a:gd name="T87" fmla="*/ 2147483647 h 2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40"/>
              <a:gd name="T133" fmla="*/ 0 h 2664"/>
              <a:gd name="T134" fmla="*/ 4240 w 4240"/>
              <a:gd name="T135" fmla="*/ 2664 h 2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40" h="2664">
                <a:moveTo>
                  <a:pt x="3127" y="498"/>
                </a:moveTo>
                <a:cubicBezTo>
                  <a:pt x="3130" y="376"/>
                  <a:pt x="3078" y="182"/>
                  <a:pt x="3214" y="116"/>
                </a:cubicBezTo>
                <a:cubicBezTo>
                  <a:pt x="3216" y="107"/>
                  <a:pt x="3214" y="95"/>
                  <a:pt x="3222" y="90"/>
                </a:cubicBezTo>
                <a:cubicBezTo>
                  <a:pt x="3245" y="73"/>
                  <a:pt x="3348" y="58"/>
                  <a:pt x="3362" y="55"/>
                </a:cubicBezTo>
                <a:cubicBezTo>
                  <a:pt x="3416" y="41"/>
                  <a:pt x="3473" y="29"/>
                  <a:pt x="3527" y="11"/>
                </a:cubicBezTo>
                <a:cubicBezTo>
                  <a:pt x="3547" y="17"/>
                  <a:pt x="3569" y="19"/>
                  <a:pt x="3588" y="29"/>
                </a:cubicBezTo>
                <a:cubicBezTo>
                  <a:pt x="3598" y="34"/>
                  <a:pt x="3603" y="48"/>
                  <a:pt x="3614" y="55"/>
                </a:cubicBezTo>
                <a:cubicBezTo>
                  <a:pt x="3650" y="78"/>
                  <a:pt x="3731" y="122"/>
                  <a:pt x="3779" y="133"/>
                </a:cubicBezTo>
                <a:cubicBezTo>
                  <a:pt x="3790" y="135"/>
                  <a:pt x="3924" y="148"/>
                  <a:pt x="3936" y="150"/>
                </a:cubicBezTo>
                <a:cubicBezTo>
                  <a:pt x="3954" y="213"/>
                  <a:pt x="3927" y="143"/>
                  <a:pt x="3970" y="194"/>
                </a:cubicBezTo>
                <a:cubicBezTo>
                  <a:pt x="3990" y="218"/>
                  <a:pt x="3997" y="254"/>
                  <a:pt x="4023" y="272"/>
                </a:cubicBezTo>
                <a:cubicBezTo>
                  <a:pt x="4057" y="296"/>
                  <a:pt x="4061" y="297"/>
                  <a:pt x="4101" y="333"/>
                </a:cubicBezTo>
                <a:cubicBezTo>
                  <a:pt x="4151" y="378"/>
                  <a:pt x="4115" y="362"/>
                  <a:pt x="4170" y="377"/>
                </a:cubicBezTo>
                <a:cubicBezTo>
                  <a:pt x="4196" y="401"/>
                  <a:pt x="4204" y="419"/>
                  <a:pt x="4214" y="455"/>
                </a:cubicBezTo>
                <a:cubicBezTo>
                  <a:pt x="4219" y="553"/>
                  <a:pt x="4229" y="629"/>
                  <a:pt x="4240" y="724"/>
                </a:cubicBezTo>
                <a:cubicBezTo>
                  <a:pt x="4231" y="817"/>
                  <a:pt x="4211" y="909"/>
                  <a:pt x="4205" y="1003"/>
                </a:cubicBezTo>
                <a:cubicBezTo>
                  <a:pt x="4200" y="1067"/>
                  <a:pt x="4214" y="1207"/>
                  <a:pt x="4170" y="1272"/>
                </a:cubicBezTo>
                <a:cubicBezTo>
                  <a:pt x="4161" y="1310"/>
                  <a:pt x="4155" y="1347"/>
                  <a:pt x="4127" y="1377"/>
                </a:cubicBezTo>
                <a:cubicBezTo>
                  <a:pt x="4107" y="1431"/>
                  <a:pt x="4096" y="1487"/>
                  <a:pt x="4075" y="1542"/>
                </a:cubicBezTo>
                <a:cubicBezTo>
                  <a:pt x="4065" y="1620"/>
                  <a:pt x="4057" y="1700"/>
                  <a:pt x="4014" y="1768"/>
                </a:cubicBezTo>
                <a:cubicBezTo>
                  <a:pt x="4001" y="1815"/>
                  <a:pt x="3979" y="1857"/>
                  <a:pt x="3953" y="1898"/>
                </a:cubicBezTo>
                <a:cubicBezTo>
                  <a:pt x="3942" y="1948"/>
                  <a:pt x="3921" y="1992"/>
                  <a:pt x="3883" y="2029"/>
                </a:cubicBezTo>
                <a:cubicBezTo>
                  <a:pt x="3869" y="2074"/>
                  <a:pt x="3830" y="2062"/>
                  <a:pt x="3796" y="2090"/>
                </a:cubicBezTo>
                <a:cubicBezTo>
                  <a:pt x="3727" y="2144"/>
                  <a:pt x="3629" y="2234"/>
                  <a:pt x="3544" y="2264"/>
                </a:cubicBezTo>
                <a:cubicBezTo>
                  <a:pt x="3489" y="2307"/>
                  <a:pt x="3434" y="2356"/>
                  <a:pt x="3370" y="2386"/>
                </a:cubicBezTo>
                <a:cubicBezTo>
                  <a:pt x="3286" y="2423"/>
                  <a:pt x="3181" y="2421"/>
                  <a:pt x="3092" y="2438"/>
                </a:cubicBezTo>
                <a:cubicBezTo>
                  <a:pt x="2928" y="2468"/>
                  <a:pt x="2771" y="2481"/>
                  <a:pt x="2605" y="2490"/>
                </a:cubicBezTo>
                <a:cubicBezTo>
                  <a:pt x="2497" y="2527"/>
                  <a:pt x="2415" y="2511"/>
                  <a:pt x="2283" y="2516"/>
                </a:cubicBezTo>
                <a:cubicBezTo>
                  <a:pt x="2070" y="2532"/>
                  <a:pt x="1860" y="2533"/>
                  <a:pt x="1649" y="2559"/>
                </a:cubicBezTo>
                <a:cubicBezTo>
                  <a:pt x="1411" y="2664"/>
                  <a:pt x="1157" y="2643"/>
                  <a:pt x="901" y="2655"/>
                </a:cubicBezTo>
                <a:cubicBezTo>
                  <a:pt x="802" y="2649"/>
                  <a:pt x="703" y="2646"/>
                  <a:pt x="605" y="2638"/>
                </a:cubicBezTo>
                <a:cubicBezTo>
                  <a:pt x="528" y="2631"/>
                  <a:pt x="368" y="2591"/>
                  <a:pt x="318" y="2516"/>
                </a:cubicBezTo>
                <a:cubicBezTo>
                  <a:pt x="279" y="2457"/>
                  <a:pt x="253" y="2410"/>
                  <a:pt x="196" y="2368"/>
                </a:cubicBezTo>
                <a:cubicBezTo>
                  <a:pt x="140" y="2282"/>
                  <a:pt x="77" y="2207"/>
                  <a:pt x="31" y="2116"/>
                </a:cubicBezTo>
                <a:cubicBezTo>
                  <a:pt x="25" y="2077"/>
                  <a:pt x="5" y="2041"/>
                  <a:pt x="5" y="2003"/>
                </a:cubicBezTo>
                <a:cubicBezTo>
                  <a:pt x="5" y="1803"/>
                  <a:pt x="0" y="1625"/>
                  <a:pt x="40" y="1438"/>
                </a:cubicBezTo>
                <a:cubicBezTo>
                  <a:pt x="51" y="1326"/>
                  <a:pt x="87" y="1217"/>
                  <a:pt x="109" y="1107"/>
                </a:cubicBezTo>
                <a:cubicBezTo>
                  <a:pt x="113" y="1045"/>
                  <a:pt x="109" y="939"/>
                  <a:pt x="162" y="890"/>
                </a:cubicBezTo>
                <a:cubicBezTo>
                  <a:pt x="170" y="816"/>
                  <a:pt x="192" y="772"/>
                  <a:pt x="205" y="698"/>
                </a:cubicBezTo>
                <a:cubicBezTo>
                  <a:pt x="217" y="625"/>
                  <a:pt x="229" y="551"/>
                  <a:pt x="248" y="481"/>
                </a:cubicBezTo>
                <a:cubicBezTo>
                  <a:pt x="261" y="428"/>
                  <a:pt x="292" y="231"/>
                  <a:pt x="370" y="185"/>
                </a:cubicBezTo>
                <a:cubicBezTo>
                  <a:pt x="385" y="175"/>
                  <a:pt x="404" y="173"/>
                  <a:pt x="422" y="168"/>
                </a:cubicBezTo>
                <a:cubicBezTo>
                  <a:pt x="463" y="137"/>
                  <a:pt x="511" y="110"/>
                  <a:pt x="562" y="98"/>
                </a:cubicBezTo>
                <a:cubicBezTo>
                  <a:pt x="628" y="57"/>
                  <a:pt x="658" y="62"/>
                  <a:pt x="744" y="55"/>
                </a:cubicBezTo>
                <a:cubicBezTo>
                  <a:pt x="900" y="0"/>
                  <a:pt x="984" y="41"/>
                  <a:pt x="1205" y="46"/>
                </a:cubicBezTo>
                <a:cubicBezTo>
                  <a:pt x="1265" y="66"/>
                  <a:pt x="1239" y="58"/>
                  <a:pt x="1283" y="72"/>
                </a:cubicBezTo>
                <a:cubicBezTo>
                  <a:pt x="1302" y="127"/>
                  <a:pt x="1344" y="150"/>
                  <a:pt x="1405" y="150"/>
                </a:cubicBezTo>
                <a:cubicBezTo>
                  <a:pt x="1415" y="147"/>
                  <a:pt x="1452" y="133"/>
                  <a:pt x="1466" y="142"/>
                </a:cubicBezTo>
                <a:cubicBezTo>
                  <a:pt x="1482" y="151"/>
                  <a:pt x="1484" y="179"/>
                  <a:pt x="1492" y="194"/>
                </a:cubicBezTo>
                <a:cubicBezTo>
                  <a:pt x="1504" y="218"/>
                  <a:pt x="1525" y="235"/>
                  <a:pt x="1544" y="255"/>
                </a:cubicBezTo>
                <a:cubicBezTo>
                  <a:pt x="1561" y="306"/>
                  <a:pt x="1580" y="357"/>
                  <a:pt x="1535" y="403"/>
                </a:cubicBezTo>
                <a:cubicBezTo>
                  <a:pt x="1523" y="450"/>
                  <a:pt x="1518" y="492"/>
                  <a:pt x="1492" y="533"/>
                </a:cubicBezTo>
                <a:cubicBezTo>
                  <a:pt x="1490" y="540"/>
                  <a:pt x="1476" y="609"/>
                  <a:pt x="1475" y="611"/>
                </a:cubicBezTo>
                <a:cubicBezTo>
                  <a:pt x="1453" y="629"/>
                  <a:pt x="1420" y="630"/>
                  <a:pt x="1396" y="646"/>
                </a:cubicBezTo>
                <a:cubicBezTo>
                  <a:pt x="1373" y="680"/>
                  <a:pt x="1383" y="693"/>
                  <a:pt x="1344" y="707"/>
                </a:cubicBezTo>
                <a:cubicBezTo>
                  <a:pt x="1286" y="766"/>
                  <a:pt x="1272" y="779"/>
                  <a:pt x="1188" y="794"/>
                </a:cubicBezTo>
                <a:cubicBezTo>
                  <a:pt x="1146" y="832"/>
                  <a:pt x="1173" y="867"/>
                  <a:pt x="1109" y="890"/>
                </a:cubicBezTo>
                <a:cubicBezTo>
                  <a:pt x="1069" y="941"/>
                  <a:pt x="1081" y="969"/>
                  <a:pt x="1066" y="1029"/>
                </a:cubicBezTo>
                <a:cubicBezTo>
                  <a:pt x="1060" y="1050"/>
                  <a:pt x="1039" y="1103"/>
                  <a:pt x="1031" y="1125"/>
                </a:cubicBezTo>
                <a:cubicBezTo>
                  <a:pt x="1026" y="1153"/>
                  <a:pt x="1017" y="1182"/>
                  <a:pt x="1014" y="1211"/>
                </a:cubicBezTo>
                <a:cubicBezTo>
                  <a:pt x="1006" y="1271"/>
                  <a:pt x="996" y="1394"/>
                  <a:pt x="996" y="1394"/>
                </a:cubicBezTo>
                <a:cubicBezTo>
                  <a:pt x="1001" y="1504"/>
                  <a:pt x="997" y="1576"/>
                  <a:pt x="1031" y="1672"/>
                </a:cubicBezTo>
                <a:cubicBezTo>
                  <a:pt x="1033" y="1731"/>
                  <a:pt x="1002" y="1872"/>
                  <a:pt x="1066" y="1933"/>
                </a:cubicBezTo>
                <a:cubicBezTo>
                  <a:pt x="1069" y="1941"/>
                  <a:pt x="1073" y="1949"/>
                  <a:pt x="1075" y="1959"/>
                </a:cubicBezTo>
                <a:cubicBezTo>
                  <a:pt x="1082" y="2008"/>
                  <a:pt x="1082" y="2058"/>
                  <a:pt x="1092" y="2107"/>
                </a:cubicBezTo>
                <a:cubicBezTo>
                  <a:pt x="1093" y="2115"/>
                  <a:pt x="1099" y="2169"/>
                  <a:pt x="1118" y="2177"/>
                </a:cubicBezTo>
                <a:cubicBezTo>
                  <a:pt x="1148" y="2188"/>
                  <a:pt x="1181" y="2188"/>
                  <a:pt x="1214" y="2194"/>
                </a:cubicBezTo>
                <a:cubicBezTo>
                  <a:pt x="1231" y="2197"/>
                  <a:pt x="1266" y="2203"/>
                  <a:pt x="1266" y="2203"/>
                </a:cubicBezTo>
                <a:cubicBezTo>
                  <a:pt x="1392" y="2288"/>
                  <a:pt x="1491" y="2258"/>
                  <a:pt x="1666" y="2264"/>
                </a:cubicBezTo>
                <a:cubicBezTo>
                  <a:pt x="1773" y="2261"/>
                  <a:pt x="1880" y="2259"/>
                  <a:pt x="1988" y="2255"/>
                </a:cubicBezTo>
                <a:cubicBezTo>
                  <a:pt x="2101" y="2250"/>
                  <a:pt x="2327" y="2238"/>
                  <a:pt x="2327" y="2238"/>
                </a:cubicBezTo>
                <a:cubicBezTo>
                  <a:pt x="2385" y="2222"/>
                  <a:pt x="2443" y="2222"/>
                  <a:pt x="2501" y="2203"/>
                </a:cubicBezTo>
                <a:cubicBezTo>
                  <a:pt x="2531" y="2172"/>
                  <a:pt x="2546" y="2160"/>
                  <a:pt x="2588" y="2151"/>
                </a:cubicBezTo>
                <a:cubicBezTo>
                  <a:pt x="2618" y="2129"/>
                  <a:pt x="2634" y="2070"/>
                  <a:pt x="2675" y="2064"/>
                </a:cubicBezTo>
                <a:cubicBezTo>
                  <a:pt x="2717" y="2056"/>
                  <a:pt x="2761" y="2058"/>
                  <a:pt x="2805" y="2055"/>
                </a:cubicBezTo>
                <a:cubicBezTo>
                  <a:pt x="2816" y="2052"/>
                  <a:pt x="2831" y="2054"/>
                  <a:pt x="2840" y="2046"/>
                </a:cubicBezTo>
                <a:cubicBezTo>
                  <a:pt x="2848" y="2037"/>
                  <a:pt x="2843" y="2022"/>
                  <a:pt x="2849" y="2012"/>
                </a:cubicBezTo>
                <a:cubicBezTo>
                  <a:pt x="2863" y="1983"/>
                  <a:pt x="2899" y="1950"/>
                  <a:pt x="2927" y="1933"/>
                </a:cubicBezTo>
                <a:cubicBezTo>
                  <a:pt x="3006" y="1882"/>
                  <a:pt x="2953" y="1933"/>
                  <a:pt x="3031" y="1872"/>
                </a:cubicBezTo>
                <a:cubicBezTo>
                  <a:pt x="3119" y="1801"/>
                  <a:pt x="3157" y="1781"/>
                  <a:pt x="3275" y="1768"/>
                </a:cubicBezTo>
                <a:cubicBezTo>
                  <a:pt x="3292" y="1762"/>
                  <a:pt x="3322" y="1768"/>
                  <a:pt x="3327" y="1751"/>
                </a:cubicBezTo>
                <a:cubicBezTo>
                  <a:pt x="3338" y="1710"/>
                  <a:pt x="3315" y="1699"/>
                  <a:pt x="3301" y="1672"/>
                </a:cubicBezTo>
                <a:cubicBezTo>
                  <a:pt x="3261" y="1594"/>
                  <a:pt x="3201" y="1534"/>
                  <a:pt x="3179" y="1446"/>
                </a:cubicBezTo>
                <a:cubicBezTo>
                  <a:pt x="3176" y="1399"/>
                  <a:pt x="3179" y="1352"/>
                  <a:pt x="3170" y="1307"/>
                </a:cubicBezTo>
                <a:cubicBezTo>
                  <a:pt x="3164" y="1281"/>
                  <a:pt x="3145" y="1261"/>
                  <a:pt x="3136" y="1238"/>
                </a:cubicBezTo>
                <a:cubicBezTo>
                  <a:pt x="3121" y="1202"/>
                  <a:pt x="3112" y="1169"/>
                  <a:pt x="3101" y="1133"/>
                </a:cubicBezTo>
                <a:cubicBezTo>
                  <a:pt x="3105" y="1051"/>
                  <a:pt x="3103" y="1009"/>
                  <a:pt x="3127" y="942"/>
                </a:cubicBezTo>
                <a:cubicBezTo>
                  <a:pt x="3101" y="795"/>
                  <a:pt x="3127" y="647"/>
                  <a:pt x="3127" y="498"/>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4" name="Freeform 8"/>
          <p:cNvSpPr>
            <a:spLocks/>
          </p:cNvSpPr>
          <p:nvPr/>
        </p:nvSpPr>
        <p:spPr bwMode="auto">
          <a:xfrm>
            <a:off x="7007225" y="1825625"/>
            <a:ext cx="1284288" cy="2943225"/>
          </a:xfrm>
          <a:custGeom>
            <a:avLst/>
            <a:gdLst>
              <a:gd name="T0" fmla="*/ 2147483647 w 809"/>
              <a:gd name="T1" fmla="*/ 2147483647 h 1854"/>
              <a:gd name="T2" fmla="*/ 2147483647 w 809"/>
              <a:gd name="T3" fmla="*/ 2147483647 h 1854"/>
              <a:gd name="T4" fmla="*/ 2147483647 w 809"/>
              <a:gd name="T5" fmla="*/ 2147483647 h 1854"/>
              <a:gd name="T6" fmla="*/ 2147483647 w 809"/>
              <a:gd name="T7" fmla="*/ 2147483647 h 1854"/>
              <a:gd name="T8" fmla="*/ 2147483647 w 809"/>
              <a:gd name="T9" fmla="*/ 2147483647 h 1854"/>
              <a:gd name="T10" fmla="*/ 2147483647 w 809"/>
              <a:gd name="T11" fmla="*/ 2147483647 h 1854"/>
              <a:gd name="T12" fmla="*/ 2147483647 w 809"/>
              <a:gd name="T13" fmla="*/ 2147483647 h 1854"/>
              <a:gd name="T14" fmla="*/ 2147483647 w 809"/>
              <a:gd name="T15" fmla="*/ 2147483647 h 1854"/>
              <a:gd name="T16" fmla="*/ 2147483647 w 809"/>
              <a:gd name="T17" fmla="*/ 2147483647 h 1854"/>
              <a:gd name="T18" fmla="*/ 2147483647 w 809"/>
              <a:gd name="T19" fmla="*/ 2147483647 h 1854"/>
              <a:gd name="T20" fmla="*/ 2147483647 w 809"/>
              <a:gd name="T21" fmla="*/ 2147483647 h 1854"/>
              <a:gd name="T22" fmla="*/ 2147483647 w 809"/>
              <a:gd name="T23" fmla="*/ 2147483647 h 1854"/>
              <a:gd name="T24" fmla="*/ 2147483647 w 809"/>
              <a:gd name="T25" fmla="*/ 2147483647 h 1854"/>
              <a:gd name="T26" fmla="*/ 2147483647 w 809"/>
              <a:gd name="T27" fmla="*/ 2147483647 h 1854"/>
              <a:gd name="T28" fmla="*/ 2147483647 w 809"/>
              <a:gd name="T29" fmla="*/ 2147483647 h 1854"/>
              <a:gd name="T30" fmla="*/ 2147483647 w 809"/>
              <a:gd name="T31" fmla="*/ 2147483647 h 1854"/>
              <a:gd name="T32" fmla="*/ 2147483647 w 809"/>
              <a:gd name="T33" fmla="*/ 2147483647 h 1854"/>
              <a:gd name="T34" fmla="*/ 2147483647 w 809"/>
              <a:gd name="T35" fmla="*/ 2147483647 h 1854"/>
              <a:gd name="T36" fmla="*/ 2147483647 w 809"/>
              <a:gd name="T37" fmla="*/ 2147483647 h 1854"/>
              <a:gd name="T38" fmla="*/ 0 w 809"/>
              <a:gd name="T39" fmla="*/ 2147483647 h 1854"/>
              <a:gd name="T40" fmla="*/ 2147483647 w 809"/>
              <a:gd name="T41" fmla="*/ 2147483647 h 1854"/>
              <a:gd name="T42" fmla="*/ 2147483647 w 809"/>
              <a:gd name="T43" fmla="*/ 2147483647 h 1854"/>
              <a:gd name="T44" fmla="*/ 2147483647 w 809"/>
              <a:gd name="T45" fmla="*/ 2147483647 h 1854"/>
              <a:gd name="T46" fmla="*/ 2147483647 w 809"/>
              <a:gd name="T47" fmla="*/ 2147483647 h 1854"/>
              <a:gd name="T48" fmla="*/ 2147483647 w 809"/>
              <a:gd name="T49" fmla="*/ 2147483647 h 1854"/>
              <a:gd name="T50" fmla="*/ 2147483647 w 809"/>
              <a:gd name="T51" fmla="*/ 2147483647 h 1854"/>
              <a:gd name="T52" fmla="*/ 2147483647 w 809"/>
              <a:gd name="T53" fmla="*/ 2147483647 h 1854"/>
              <a:gd name="T54" fmla="*/ 2147483647 w 809"/>
              <a:gd name="T55" fmla="*/ 2147483647 h 1854"/>
              <a:gd name="T56" fmla="*/ 2147483647 w 809"/>
              <a:gd name="T57" fmla="*/ 2147483647 h 1854"/>
              <a:gd name="T58" fmla="*/ 2147483647 w 809"/>
              <a:gd name="T59" fmla="*/ 2147483647 h 18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9"/>
              <a:gd name="T91" fmla="*/ 0 h 1854"/>
              <a:gd name="T92" fmla="*/ 809 w 809"/>
              <a:gd name="T93" fmla="*/ 1854 h 18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9" h="1854">
                <a:moveTo>
                  <a:pt x="452" y="23"/>
                </a:moveTo>
                <a:cubicBezTo>
                  <a:pt x="497" y="38"/>
                  <a:pt x="544" y="51"/>
                  <a:pt x="591" y="66"/>
                </a:cubicBezTo>
                <a:cubicBezTo>
                  <a:pt x="616" y="141"/>
                  <a:pt x="582" y="38"/>
                  <a:pt x="609" y="127"/>
                </a:cubicBezTo>
                <a:cubicBezTo>
                  <a:pt x="611" y="135"/>
                  <a:pt x="618" y="153"/>
                  <a:pt x="618" y="153"/>
                </a:cubicBezTo>
                <a:cubicBezTo>
                  <a:pt x="625" y="204"/>
                  <a:pt x="628" y="256"/>
                  <a:pt x="640" y="307"/>
                </a:cubicBezTo>
                <a:cubicBezTo>
                  <a:pt x="643" y="321"/>
                  <a:pt x="654" y="331"/>
                  <a:pt x="661" y="345"/>
                </a:cubicBezTo>
                <a:cubicBezTo>
                  <a:pt x="679" y="383"/>
                  <a:pt x="713" y="478"/>
                  <a:pt x="713" y="519"/>
                </a:cubicBezTo>
                <a:cubicBezTo>
                  <a:pt x="739" y="543"/>
                  <a:pt x="736" y="563"/>
                  <a:pt x="748" y="597"/>
                </a:cubicBezTo>
                <a:cubicBezTo>
                  <a:pt x="770" y="663"/>
                  <a:pt x="786" y="731"/>
                  <a:pt x="809" y="797"/>
                </a:cubicBezTo>
                <a:cubicBezTo>
                  <a:pt x="806" y="875"/>
                  <a:pt x="806" y="953"/>
                  <a:pt x="800" y="1032"/>
                </a:cubicBezTo>
                <a:cubicBezTo>
                  <a:pt x="794" y="1097"/>
                  <a:pt x="764" y="1158"/>
                  <a:pt x="757" y="1223"/>
                </a:cubicBezTo>
                <a:cubicBezTo>
                  <a:pt x="748" y="1300"/>
                  <a:pt x="728" y="1372"/>
                  <a:pt x="713" y="1449"/>
                </a:cubicBezTo>
                <a:cubicBezTo>
                  <a:pt x="693" y="1545"/>
                  <a:pt x="705" y="1671"/>
                  <a:pt x="661" y="1762"/>
                </a:cubicBezTo>
                <a:cubicBezTo>
                  <a:pt x="633" y="1817"/>
                  <a:pt x="540" y="1840"/>
                  <a:pt x="487" y="1849"/>
                </a:cubicBezTo>
                <a:cubicBezTo>
                  <a:pt x="437" y="1845"/>
                  <a:pt x="383" y="1854"/>
                  <a:pt x="339" y="1832"/>
                </a:cubicBezTo>
                <a:cubicBezTo>
                  <a:pt x="317" y="1820"/>
                  <a:pt x="298" y="1793"/>
                  <a:pt x="278" y="1780"/>
                </a:cubicBezTo>
                <a:cubicBezTo>
                  <a:pt x="195" y="1724"/>
                  <a:pt x="186" y="1687"/>
                  <a:pt x="122" y="1623"/>
                </a:cubicBezTo>
                <a:cubicBezTo>
                  <a:pt x="91" y="1534"/>
                  <a:pt x="86" y="1456"/>
                  <a:pt x="70" y="1362"/>
                </a:cubicBezTo>
                <a:cubicBezTo>
                  <a:pt x="57" y="1289"/>
                  <a:pt x="26" y="1219"/>
                  <a:pt x="18" y="1145"/>
                </a:cubicBezTo>
                <a:cubicBezTo>
                  <a:pt x="7" y="1055"/>
                  <a:pt x="15" y="1092"/>
                  <a:pt x="0" y="1032"/>
                </a:cubicBezTo>
                <a:cubicBezTo>
                  <a:pt x="3" y="1003"/>
                  <a:pt x="0" y="972"/>
                  <a:pt x="9" y="945"/>
                </a:cubicBezTo>
                <a:cubicBezTo>
                  <a:pt x="15" y="925"/>
                  <a:pt x="44" y="893"/>
                  <a:pt x="44" y="893"/>
                </a:cubicBezTo>
                <a:cubicBezTo>
                  <a:pt x="68" y="812"/>
                  <a:pt x="87" y="730"/>
                  <a:pt x="113" y="649"/>
                </a:cubicBezTo>
                <a:cubicBezTo>
                  <a:pt x="120" y="546"/>
                  <a:pt x="132" y="446"/>
                  <a:pt x="148" y="345"/>
                </a:cubicBezTo>
                <a:cubicBezTo>
                  <a:pt x="152" y="314"/>
                  <a:pt x="174" y="287"/>
                  <a:pt x="183" y="258"/>
                </a:cubicBezTo>
                <a:cubicBezTo>
                  <a:pt x="190" y="234"/>
                  <a:pt x="198" y="184"/>
                  <a:pt x="218" y="162"/>
                </a:cubicBezTo>
                <a:cubicBezTo>
                  <a:pt x="224" y="154"/>
                  <a:pt x="236" y="151"/>
                  <a:pt x="244" y="145"/>
                </a:cubicBezTo>
                <a:cubicBezTo>
                  <a:pt x="276" y="116"/>
                  <a:pt x="296" y="89"/>
                  <a:pt x="331" y="66"/>
                </a:cubicBezTo>
                <a:cubicBezTo>
                  <a:pt x="345" y="18"/>
                  <a:pt x="357" y="22"/>
                  <a:pt x="409" y="14"/>
                </a:cubicBezTo>
                <a:cubicBezTo>
                  <a:pt x="512" y="22"/>
                  <a:pt x="522" y="0"/>
                  <a:pt x="522" y="84"/>
                </a:cubicBezTo>
              </a:path>
            </a:pathLst>
          </a:custGeom>
          <a:noFill/>
          <a:ln w="57150">
            <a:solidFill>
              <a:srgbClr val="00804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4506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4506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0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62" grpId="0" animBg="1"/>
      <p:bldP spid="45063" grpId="0" animBg="1"/>
      <p:bldP spid="4506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523875"/>
          </a:xfrm>
        </p:spPr>
        <p:txBody>
          <a:bodyPr/>
          <a:lstStyle/>
          <a:p>
            <a:pPr eaLnBrk="1" hangingPunct="1"/>
            <a:r>
              <a:rPr lang="en-US">
                <a:effectLst>
                  <a:outerShdw blurRad="38100" dist="38100" dir="2700000" algn="tl">
                    <a:srgbClr val="000000"/>
                  </a:outerShdw>
                </a:effectLst>
                <a:latin typeface="Gill Sans" charset="0"/>
                <a:ea typeface="ＭＳ Ｐゴシック" charset="0"/>
              </a:rPr>
              <a:t>Spatial River-Kinship</a:t>
            </a:r>
          </a:p>
        </p:txBody>
      </p:sp>
      <p:sp>
        <p:nvSpPr>
          <p:cNvPr id="39939" name="Rectangle 3"/>
          <p:cNvSpPr>
            <a:spLocks noGrp="1" noChangeArrowheads="1"/>
          </p:cNvSpPr>
          <p:nvPr>
            <p:ph idx="1"/>
          </p:nvPr>
        </p:nvSpPr>
        <p:spPr>
          <a:xfrm>
            <a:off x="1905000" y="5105400"/>
            <a:ext cx="5715000" cy="1066800"/>
          </a:xfrm>
        </p:spPr>
        <p:txBody>
          <a:bodyPr/>
          <a:lstStyle/>
          <a:p>
            <a:pPr eaLnBrk="1" hangingPunct="1">
              <a:lnSpc>
                <a:spcPct val="90000"/>
              </a:lnSpc>
              <a:buClr>
                <a:schemeClr val="accent1"/>
              </a:buClr>
            </a:pPr>
            <a:r>
              <a:rPr lang="en-US">
                <a:latin typeface="Gill Sans" charset="0"/>
                <a:ea typeface="ＭＳ Ｐゴシック" charset="0"/>
              </a:rPr>
              <a:t>These places are spatially river-kin</a:t>
            </a:r>
          </a:p>
          <a:p>
            <a:pPr eaLnBrk="1" hangingPunct="1">
              <a:lnSpc>
                <a:spcPct val="90000"/>
              </a:lnSpc>
              <a:buClr>
                <a:schemeClr val="accent1"/>
              </a:buClr>
            </a:pPr>
            <a:r>
              <a:rPr lang="en-US">
                <a:latin typeface="Gill Sans" charset="0"/>
                <a:ea typeface="ＭＳ Ｐゴシック" charset="0"/>
              </a:rPr>
              <a:t>We say they</a:t>
            </a:r>
            <a:r>
              <a:rPr lang="ja-JP" altLang="en-US">
                <a:latin typeface="Gill Sans" charset="0"/>
                <a:ea typeface="ＭＳ Ｐゴシック" charset="0"/>
              </a:rPr>
              <a:t>’</a:t>
            </a:r>
            <a:r>
              <a:rPr lang="en-US">
                <a:latin typeface="Gill Sans" charset="0"/>
                <a:ea typeface="ＭＳ Ｐゴシック" charset="0"/>
              </a:rPr>
              <a:t>re spatial parts of the same river</a:t>
            </a:r>
          </a:p>
        </p:txBody>
      </p:sp>
      <p:sp>
        <p:nvSpPr>
          <p:cNvPr id="39940" name="Freeform 8"/>
          <p:cNvSpPr>
            <a:spLocks/>
          </p:cNvSpPr>
          <p:nvPr/>
        </p:nvSpPr>
        <p:spPr bwMode="auto">
          <a:xfrm>
            <a:off x="838200" y="1600200"/>
            <a:ext cx="7367588" cy="2968625"/>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39941" name="Rectangle 9"/>
          <p:cNvSpPr>
            <a:spLocks noChangeArrowheads="1"/>
          </p:cNvSpPr>
          <p:nvPr/>
        </p:nvSpPr>
        <p:spPr bwMode="auto">
          <a:xfrm>
            <a:off x="1219200" y="3352800"/>
            <a:ext cx="990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
        <p:nvSpPr>
          <p:cNvPr id="39942" name="Rectangle 10"/>
          <p:cNvSpPr>
            <a:spLocks noChangeArrowheads="1"/>
          </p:cNvSpPr>
          <p:nvPr/>
        </p:nvSpPr>
        <p:spPr bwMode="auto">
          <a:xfrm>
            <a:off x="6400800" y="1905000"/>
            <a:ext cx="990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0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533400"/>
          </a:xfrm>
        </p:spPr>
        <p:txBody>
          <a:bodyPr/>
          <a:lstStyle/>
          <a:p>
            <a:pPr eaLnBrk="1" hangingPunct="1">
              <a:buClr>
                <a:schemeClr val="accent1"/>
              </a:buClr>
            </a:pPr>
            <a:r>
              <a:rPr lang="en-US">
                <a:effectLst>
                  <a:outerShdw blurRad="38100" dist="38100" dir="2700000" algn="tl">
                    <a:srgbClr val="000000"/>
                  </a:outerShdw>
                </a:effectLst>
                <a:latin typeface="Gill Sans" charset="0"/>
                <a:ea typeface="ＭＳ Ｐゴシック" charset="0"/>
              </a:rPr>
              <a:t>Temporal River-Kinship</a:t>
            </a:r>
          </a:p>
        </p:txBody>
      </p:sp>
      <p:sp>
        <p:nvSpPr>
          <p:cNvPr id="41987" name="Rectangle 3"/>
          <p:cNvSpPr>
            <a:spLocks noGrp="1" noChangeArrowheads="1"/>
          </p:cNvSpPr>
          <p:nvPr>
            <p:ph idx="1"/>
          </p:nvPr>
        </p:nvSpPr>
        <p:spPr>
          <a:xfrm>
            <a:off x="914400" y="5410200"/>
            <a:ext cx="7239000" cy="1143000"/>
          </a:xfrm>
        </p:spPr>
        <p:txBody>
          <a:bodyPr/>
          <a:lstStyle/>
          <a:p>
            <a:pPr eaLnBrk="1" hangingPunct="1">
              <a:buFontTx/>
              <a:buNone/>
            </a:pPr>
            <a:r>
              <a:rPr lang="en-US">
                <a:latin typeface="Gill Sans" charset="0"/>
                <a:ea typeface="ＭＳ Ｐゴシック" charset="0"/>
              </a:rPr>
              <a:t>	We can also think of the Ca</a:t>
            </a:r>
            <a:r>
              <a:rPr lang="en-US" altLang="ja-JP">
                <a:latin typeface="Gill Sans" charset="0"/>
                <a:ea typeface="ＭＳ Ｐゴシック" charset="0"/>
              </a:rPr>
              <a:t>ÿster, and its spatial parts, as having temporal parts or stages</a:t>
            </a:r>
          </a:p>
        </p:txBody>
      </p:sp>
      <p:grpSp>
        <p:nvGrpSpPr>
          <p:cNvPr id="41988" name="Group 13"/>
          <p:cNvGrpSpPr>
            <a:grpSpLocks/>
          </p:cNvGrpSpPr>
          <p:nvPr/>
        </p:nvGrpSpPr>
        <p:grpSpPr bwMode="auto">
          <a:xfrm>
            <a:off x="1371600" y="1295400"/>
            <a:ext cx="7467600" cy="3765550"/>
            <a:chOff x="1371600" y="1295400"/>
            <a:chExt cx="7467600" cy="3765550"/>
          </a:xfrm>
        </p:grpSpPr>
        <p:sp>
          <p:nvSpPr>
            <p:cNvPr id="41989" name="Freeform 5"/>
            <p:cNvSpPr>
              <a:spLocks/>
            </p:cNvSpPr>
            <p:nvPr/>
          </p:nvSpPr>
          <p:spPr bwMode="auto">
            <a:xfrm>
              <a:off x="1828800" y="1447800"/>
              <a:ext cx="47371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0" name="Freeform 6"/>
            <p:cNvSpPr>
              <a:spLocks/>
            </p:cNvSpPr>
            <p:nvPr/>
          </p:nvSpPr>
          <p:spPr bwMode="auto">
            <a:xfrm>
              <a:off x="1828800" y="2438400"/>
              <a:ext cx="48895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Freeform 7"/>
            <p:cNvSpPr>
              <a:spLocks/>
            </p:cNvSpPr>
            <p:nvPr/>
          </p:nvSpPr>
          <p:spPr bwMode="auto">
            <a:xfrm>
              <a:off x="1828800" y="3429000"/>
              <a:ext cx="4660900" cy="1049338"/>
            </a:xfrm>
            <a:custGeom>
              <a:avLst/>
              <a:gdLst>
                <a:gd name="T0" fmla="*/ 0 w 4641"/>
                <a:gd name="T1" fmla="*/ 2147483647 h 1870"/>
                <a:gd name="T2" fmla="*/ 2147483647 w 4641"/>
                <a:gd name="T3" fmla="*/ 2147483647 h 1870"/>
                <a:gd name="T4" fmla="*/ 2147483647 w 4641"/>
                <a:gd name="T5" fmla="*/ 2147483647 h 1870"/>
                <a:gd name="T6" fmla="*/ 2147483647 w 4641"/>
                <a:gd name="T7" fmla="*/ 2147483647 h 1870"/>
                <a:gd name="T8" fmla="*/ 2147483647 w 4641"/>
                <a:gd name="T9" fmla="*/ 2147483647 h 1870"/>
                <a:gd name="T10" fmla="*/ 2147483647 w 4641"/>
                <a:gd name="T11" fmla="*/ 2147483647 h 1870"/>
                <a:gd name="T12" fmla="*/ 2147483647 w 4641"/>
                <a:gd name="T13" fmla="*/ 2147483647 h 1870"/>
                <a:gd name="T14" fmla="*/ 2147483647 w 4641"/>
                <a:gd name="T15" fmla="*/ 2147483647 h 1870"/>
                <a:gd name="T16" fmla="*/ 2147483647 w 4641"/>
                <a:gd name="T17" fmla="*/ 2147483647 h 1870"/>
                <a:gd name="T18" fmla="*/ 2147483647 w 4641"/>
                <a:gd name="T19" fmla="*/ 2147483647 h 1870"/>
                <a:gd name="T20" fmla="*/ 2147483647 w 4641"/>
                <a:gd name="T21" fmla="*/ 2147483647 h 1870"/>
                <a:gd name="T22" fmla="*/ 2147483647 w 4641"/>
                <a:gd name="T23" fmla="*/ 2147483647 h 1870"/>
                <a:gd name="T24" fmla="*/ 2147483647 w 4641"/>
                <a:gd name="T25" fmla="*/ 2147483647 h 1870"/>
                <a:gd name="T26" fmla="*/ 2147483647 w 4641"/>
                <a:gd name="T27" fmla="*/ 2147483647 h 1870"/>
                <a:gd name="T28" fmla="*/ 2147483647 w 4641"/>
                <a:gd name="T29" fmla="*/ 2147483647 h 1870"/>
                <a:gd name="T30" fmla="*/ 2147483647 w 4641"/>
                <a:gd name="T31" fmla="*/ 2147483647 h 1870"/>
                <a:gd name="T32" fmla="*/ 2147483647 w 4641"/>
                <a:gd name="T33" fmla="*/ 2147483647 h 1870"/>
                <a:gd name="T34" fmla="*/ 2147483647 w 4641"/>
                <a:gd name="T35" fmla="*/ 2147483647 h 1870"/>
                <a:gd name="T36" fmla="*/ 2147483647 w 4641"/>
                <a:gd name="T37" fmla="*/ 2147483647 h 1870"/>
                <a:gd name="T38" fmla="*/ 2147483647 w 4641"/>
                <a:gd name="T39" fmla="*/ 2147483647 h 1870"/>
                <a:gd name="T40" fmla="*/ 2147483647 w 4641"/>
                <a:gd name="T41" fmla="*/ 2147483647 h 1870"/>
                <a:gd name="T42" fmla="*/ 2147483647 w 4641"/>
                <a:gd name="T43" fmla="*/ 2147483647 h 1870"/>
                <a:gd name="T44" fmla="*/ 2147483647 w 4641"/>
                <a:gd name="T45" fmla="*/ 2147483647 h 1870"/>
                <a:gd name="T46" fmla="*/ 2147483647 w 4641"/>
                <a:gd name="T47" fmla="*/ 2147483647 h 1870"/>
                <a:gd name="T48" fmla="*/ 2147483647 w 4641"/>
                <a:gd name="T49" fmla="*/ 2147483647 h 1870"/>
                <a:gd name="T50" fmla="*/ 2147483647 w 4641"/>
                <a:gd name="T51" fmla="*/ 2147483647 h 1870"/>
                <a:gd name="T52" fmla="*/ 2147483647 w 4641"/>
                <a:gd name="T53" fmla="*/ 2147483647 h 1870"/>
                <a:gd name="T54" fmla="*/ 2147483647 w 4641"/>
                <a:gd name="T55" fmla="*/ 2147483647 h 1870"/>
                <a:gd name="T56" fmla="*/ 2147483647 w 4641"/>
                <a:gd name="T57" fmla="*/ 2147483647 h 1870"/>
                <a:gd name="T58" fmla="*/ 2147483647 w 4641"/>
                <a:gd name="T59" fmla="*/ 2147483647 h 1870"/>
                <a:gd name="T60" fmla="*/ 2147483647 w 4641"/>
                <a:gd name="T61" fmla="*/ 2147483647 h 1870"/>
                <a:gd name="T62" fmla="*/ 2147483647 w 4641"/>
                <a:gd name="T63" fmla="*/ 2147483647 h 1870"/>
                <a:gd name="T64" fmla="*/ 2147483647 w 4641"/>
                <a:gd name="T65" fmla="*/ 2147483647 h 1870"/>
                <a:gd name="T66" fmla="*/ 2147483647 w 4641"/>
                <a:gd name="T67" fmla="*/ 2147483647 h 1870"/>
                <a:gd name="T68" fmla="*/ 2147483647 w 4641"/>
                <a:gd name="T69" fmla="*/ 0 h 18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41"/>
                <a:gd name="T106" fmla="*/ 0 h 1870"/>
                <a:gd name="T107" fmla="*/ 4641 w 4641"/>
                <a:gd name="T108" fmla="*/ 1870 h 18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41" h="1870">
                  <a:moveTo>
                    <a:pt x="0" y="1870"/>
                  </a:moveTo>
                  <a:cubicBezTo>
                    <a:pt x="14" y="1781"/>
                    <a:pt x="49" y="1754"/>
                    <a:pt x="111" y="1693"/>
                  </a:cubicBezTo>
                  <a:cubicBezTo>
                    <a:pt x="170" y="1633"/>
                    <a:pt x="198" y="1521"/>
                    <a:pt x="297" y="1516"/>
                  </a:cubicBezTo>
                  <a:cubicBezTo>
                    <a:pt x="389" y="1510"/>
                    <a:pt x="483" y="1510"/>
                    <a:pt x="576" y="1507"/>
                  </a:cubicBezTo>
                  <a:cubicBezTo>
                    <a:pt x="607" y="1504"/>
                    <a:pt x="638" y="1502"/>
                    <a:pt x="670" y="1498"/>
                  </a:cubicBezTo>
                  <a:cubicBezTo>
                    <a:pt x="679" y="1496"/>
                    <a:pt x="692" y="1496"/>
                    <a:pt x="697" y="1488"/>
                  </a:cubicBezTo>
                  <a:cubicBezTo>
                    <a:pt x="706" y="1468"/>
                    <a:pt x="701" y="1444"/>
                    <a:pt x="707" y="1423"/>
                  </a:cubicBezTo>
                  <a:cubicBezTo>
                    <a:pt x="715" y="1393"/>
                    <a:pt x="732" y="1367"/>
                    <a:pt x="744" y="1339"/>
                  </a:cubicBezTo>
                  <a:cubicBezTo>
                    <a:pt x="774" y="1153"/>
                    <a:pt x="905" y="1224"/>
                    <a:pt x="1107" y="1218"/>
                  </a:cubicBezTo>
                  <a:cubicBezTo>
                    <a:pt x="1249" y="1198"/>
                    <a:pt x="1385" y="1141"/>
                    <a:pt x="1525" y="1107"/>
                  </a:cubicBezTo>
                  <a:cubicBezTo>
                    <a:pt x="1565" y="1116"/>
                    <a:pt x="1608" y="1123"/>
                    <a:pt x="1646" y="1144"/>
                  </a:cubicBezTo>
                  <a:cubicBezTo>
                    <a:pt x="1720" y="1186"/>
                    <a:pt x="1644" y="1162"/>
                    <a:pt x="1721" y="1181"/>
                  </a:cubicBezTo>
                  <a:cubicBezTo>
                    <a:pt x="1752" y="1168"/>
                    <a:pt x="1784" y="1160"/>
                    <a:pt x="1814" y="1144"/>
                  </a:cubicBezTo>
                  <a:cubicBezTo>
                    <a:pt x="1868" y="1113"/>
                    <a:pt x="1906" y="1069"/>
                    <a:pt x="1962" y="1042"/>
                  </a:cubicBezTo>
                  <a:cubicBezTo>
                    <a:pt x="1989" y="1014"/>
                    <a:pt x="2008" y="997"/>
                    <a:pt x="2046" y="986"/>
                  </a:cubicBezTo>
                  <a:cubicBezTo>
                    <a:pt x="2089" y="921"/>
                    <a:pt x="2151" y="960"/>
                    <a:pt x="2214" y="977"/>
                  </a:cubicBezTo>
                  <a:cubicBezTo>
                    <a:pt x="2369" y="919"/>
                    <a:pt x="2614" y="943"/>
                    <a:pt x="2762" y="939"/>
                  </a:cubicBezTo>
                  <a:cubicBezTo>
                    <a:pt x="2831" y="922"/>
                    <a:pt x="2839" y="876"/>
                    <a:pt x="2865" y="818"/>
                  </a:cubicBezTo>
                  <a:cubicBezTo>
                    <a:pt x="2881" y="781"/>
                    <a:pt x="2911" y="707"/>
                    <a:pt x="2911" y="707"/>
                  </a:cubicBezTo>
                  <a:cubicBezTo>
                    <a:pt x="2914" y="685"/>
                    <a:pt x="2914" y="663"/>
                    <a:pt x="2920" y="642"/>
                  </a:cubicBezTo>
                  <a:cubicBezTo>
                    <a:pt x="2924" y="625"/>
                    <a:pt x="2934" y="611"/>
                    <a:pt x="2939" y="595"/>
                  </a:cubicBezTo>
                  <a:cubicBezTo>
                    <a:pt x="2959" y="512"/>
                    <a:pt x="2940" y="487"/>
                    <a:pt x="3032" y="465"/>
                  </a:cubicBezTo>
                  <a:cubicBezTo>
                    <a:pt x="3088" y="426"/>
                    <a:pt x="3157" y="454"/>
                    <a:pt x="3218" y="474"/>
                  </a:cubicBezTo>
                  <a:cubicBezTo>
                    <a:pt x="3335" y="551"/>
                    <a:pt x="3321" y="521"/>
                    <a:pt x="3525" y="530"/>
                  </a:cubicBezTo>
                  <a:cubicBezTo>
                    <a:pt x="3562" y="534"/>
                    <a:pt x="3610" y="521"/>
                    <a:pt x="3637" y="549"/>
                  </a:cubicBezTo>
                  <a:cubicBezTo>
                    <a:pt x="3674" y="587"/>
                    <a:pt x="3633" y="603"/>
                    <a:pt x="3693" y="623"/>
                  </a:cubicBezTo>
                  <a:cubicBezTo>
                    <a:pt x="3767" y="603"/>
                    <a:pt x="3833" y="572"/>
                    <a:pt x="3906" y="549"/>
                  </a:cubicBezTo>
                  <a:cubicBezTo>
                    <a:pt x="3967" y="507"/>
                    <a:pt x="3992" y="526"/>
                    <a:pt x="4055" y="549"/>
                  </a:cubicBezTo>
                  <a:cubicBezTo>
                    <a:pt x="3988" y="408"/>
                    <a:pt x="4237" y="518"/>
                    <a:pt x="4344" y="493"/>
                  </a:cubicBezTo>
                  <a:cubicBezTo>
                    <a:pt x="4360" y="424"/>
                    <a:pt x="4360" y="351"/>
                    <a:pt x="4390" y="288"/>
                  </a:cubicBezTo>
                  <a:cubicBezTo>
                    <a:pt x="4395" y="276"/>
                    <a:pt x="4414" y="282"/>
                    <a:pt x="4427" y="279"/>
                  </a:cubicBezTo>
                  <a:cubicBezTo>
                    <a:pt x="4443" y="274"/>
                    <a:pt x="4466" y="265"/>
                    <a:pt x="4483" y="260"/>
                  </a:cubicBezTo>
                  <a:cubicBezTo>
                    <a:pt x="4494" y="201"/>
                    <a:pt x="4514" y="171"/>
                    <a:pt x="4548" y="121"/>
                  </a:cubicBezTo>
                  <a:cubicBezTo>
                    <a:pt x="4554" y="111"/>
                    <a:pt x="4567" y="93"/>
                    <a:pt x="4567" y="93"/>
                  </a:cubicBezTo>
                  <a:cubicBezTo>
                    <a:pt x="4578" y="58"/>
                    <a:pt x="4608" y="16"/>
                    <a:pt x="4641" y="0"/>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2" name="Line 8"/>
            <p:cNvSpPr>
              <a:spLocks noChangeShapeType="1"/>
            </p:cNvSpPr>
            <p:nvPr/>
          </p:nvSpPr>
          <p:spPr bwMode="auto">
            <a:xfrm flipV="1">
              <a:off x="1676400" y="1371600"/>
              <a:ext cx="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Line 9"/>
            <p:cNvSpPr>
              <a:spLocks noChangeShapeType="1"/>
            </p:cNvSpPr>
            <p:nvPr/>
          </p:nvSpPr>
          <p:spPr bwMode="auto">
            <a:xfrm rot="5400000" flipV="1">
              <a:off x="4191000" y="2209800"/>
              <a:ext cx="0" cy="502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4" name="Text Box 10"/>
            <p:cNvSpPr txBox="1">
              <a:spLocks noChangeArrowheads="1"/>
            </p:cNvSpPr>
            <p:nvPr/>
          </p:nvSpPr>
          <p:spPr bwMode="auto">
            <a:xfrm rot="-5400000">
              <a:off x="1255712" y="2935288"/>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time</a:t>
              </a:r>
              <a:endParaRPr lang="en-US" sz="1200"/>
            </a:p>
          </p:txBody>
        </p:sp>
        <p:sp>
          <p:nvSpPr>
            <p:cNvPr id="41995" name="Text Box 11"/>
            <p:cNvSpPr txBox="1">
              <a:spLocks noChangeArrowheads="1"/>
            </p:cNvSpPr>
            <p:nvPr/>
          </p:nvSpPr>
          <p:spPr bwMode="auto">
            <a:xfrm>
              <a:off x="3657600" y="4724400"/>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t>space</a:t>
              </a:r>
              <a:endParaRPr lang="en-US" sz="1200"/>
            </a:p>
          </p:txBody>
        </p:sp>
        <p:sp>
          <p:nvSpPr>
            <p:cNvPr id="41996" name="AutoShape 12"/>
            <p:cNvSpPr>
              <a:spLocks noChangeArrowheads="1"/>
            </p:cNvSpPr>
            <p:nvPr/>
          </p:nvSpPr>
          <p:spPr bwMode="auto">
            <a:xfrm>
              <a:off x="6553200" y="33528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t>River-stage at t1</a:t>
              </a:r>
            </a:p>
          </p:txBody>
        </p:sp>
        <p:sp>
          <p:nvSpPr>
            <p:cNvPr id="41997" name="AutoShape 13"/>
            <p:cNvSpPr>
              <a:spLocks noChangeArrowheads="1"/>
            </p:cNvSpPr>
            <p:nvPr/>
          </p:nvSpPr>
          <p:spPr bwMode="auto">
            <a:xfrm>
              <a:off x="6629400" y="12954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t>River-stage at t3</a:t>
              </a:r>
            </a:p>
          </p:txBody>
        </p:sp>
        <p:sp>
          <p:nvSpPr>
            <p:cNvPr id="41998" name="AutoShape 14"/>
            <p:cNvSpPr>
              <a:spLocks noChangeArrowheads="1"/>
            </p:cNvSpPr>
            <p:nvPr/>
          </p:nvSpPr>
          <p:spPr bwMode="auto">
            <a:xfrm>
              <a:off x="6781800" y="2286000"/>
              <a:ext cx="2057400" cy="457200"/>
            </a:xfrm>
            <a:prstGeom prst="leftArrowCallout">
              <a:avLst>
                <a:gd name="adj1" fmla="val 25000"/>
                <a:gd name="adj2" fmla="val 25000"/>
                <a:gd name="adj3" fmla="val 75000"/>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400"/>
                <a:t>River-stage at t2</a:t>
              </a:r>
            </a:p>
          </p:txBody>
        </p:sp>
      </p:gr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River-Kinship</a:t>
            </a:r>
          </a:p>
        </p:txBody>
      </p:sp>
      <p:sp>
        <p:nvSpPr>
          <p:cNvPr id="44035" name="Rectangle 3"/>
          <p:cNvSpPr>
            <a:spLocks noGrp="1" noChangeArrowheads="1"/>
          </p:cNvSpPr>
          <p:nvPr>
            <p:ph idx="1"/>
          </p:nvPr>
        </p:nvSpPr>
        <p:spPr/>
        <p:txBody>
          <a:bodyPr/>
          <a:lstStyle/>
          <a:p>
            <a:pPr eaLnBrk="1" hangingPunct="1"/>
            <a:r>
              <a:rPr lang="en-US">
                <a:latin typeface="Gill Sans" charset="0"/>
                <a:ea typeface="ＭＳ Ｐゴシック" charset="0"/>
              </a:rPr>
              <a:t>Starting from the local bit of the Ca</a:t>
            </a:r>
            <a:r>
              <a:rPr lang="en-US" altLang="ja-JP">
                <a:latin typeface="Gill Sans" charset="0"/>
                <a:ea typeface="ＭＳ Ｐゴシック" charset="0"/>
              </a:rPr>
              <a:t>ÿster we can trace outward in space and time by the rules for river-kinship.</a:t>
            </a:r>
          </a:p>
          <a:p>
            <a:pPr eaLnBrk="1" hangingPunct="1"/>
            <a:r>
              <a:rPr lang="en-US" altLang="ja-JP">
                <a:latin typeface="Gill Sans" charset="0"/>
                <a:ea typeface="ＭＳ Ｐゴシック" charset="0"/>
              </a:rPr>
              <a:t>But we can also start from the same place and trace outward by </a:t>
            </a:r>
            <a:r>
              <a:rPr lang="en-US" altLang="ja-JP" i="1">
                <a:latin typeface="Gill Sans" charset="0"/>
                <a:ea typeface="ＭＳ Ｐゴシック" charset="0"/>
              </a:rPr>
              <a:t>water-kinship</a:t>
            </a:r>
            <a:r>
              <a:rPr lang="en-US" altLang="ja-JP">
                <a:latin typeface="Gill Sans" charset="0"/>
                <a:ea typeface="ＭＳ Ｐゴシック" charset="0"/>
              </a:rPr>
              <a:t>.</a:t>
            </a:r>
          </a:p>
          <a:p>
            <a:pPr eaLnBrk="1" hangingPunct="1"/>
            <a:r>
              <a:rPr lang="en-US" altLang="ja-JP">
                <a:latin typeface="Gill Sans" charset="0"/>
                <a:ea typeface="ＭＳ Ｐゴシック" charset="0"/>
              </a:rPr>
              <a:t>Trading </a:t>
            </a:r>
            <a:r>
              <a:rPr lang="en-US" altLang="ja-JP" i="1">
                <a:latin typeface="Gill Sans" charset="0"/>
                <a:ea typeface="ＭＳ Ｐゴシック" charset="0"/>
              </a:rPr>
              <a:t>same river</a:t>
            </a:r>
            <a:r>
              <a:rPr lang="en-US" altLang="ja-JP">
                <a:latin typeface="Gill Sans" charset="0"/>
                <a:ea typeface="ＭＳ Ｐゴシック" charset="0"/>
              </a:rPr>
              <a:t> and </a:t>
            </a:r>
            <a:r>
              <a:rPr lang="en-US" altLang="ja-JP" i="1">
                <a:latin typeface="Gill Sans" charset="0"/>
                <a:ea typeface="ＭＳ Ｐゴシック" charset="0"/>
              </a:rPr>
              <a:t>same water</a:t>
            </a:r>
            <a:r>
              <a:rPr lang="en-US" altLang="ja-JP">
                <a:latin typeface="Gill Sans" charset="0"/>
                <a:ea typeface="ＭＳ Ｐゴシック" charset="0"/>
              </a:rPr>
              <a:t> yield different results—just as tracing by </a:t>
            </a:r>
            <a:r>
              <a:rPr lang="en-US" altLang="ja-JP" i="1">
                <a:latin typeface="Gill Sans" charset="0"/>
                <a:ea typeface="ＭＳ Ｐゴシック" charset="0"/>
              </a:rPr>
              <a:t>family</a:t>
            </a:r>
            <a:r>
              <a:rPr lang="en-US" altLang="ja-JP">
                <a:latin typeface="Gill Sans" charset="0"/>
                <a:ea typeface="ＭＳ Ｐゴシック" charset="0"/>
              </a:rPr>
              <a:t> and tracing by </a:t>
            </a:r>
            <a:r>
              <a:rPr lang="en-US" altLang="ja-JP" i="1">
                <a:latin typeface="Gill Sans" charset="0"/>
                <a:ea typeface="ＭＳ Ｐゴシック" charset="0"/>
              </a:rPr>
              <a:t>political party</a:t>
            </a:r>
            <a:r>
              <a:rPr lang="en-US" altLang="ja-JP">
                <a:latin typeface="Gill Sans" charset="0"/>
                <a:ea typeface="ＭＳ Ｐゴシック" charset="0"/>
              </a:rPr>
              <a:t> do.</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1754188"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648200"/>
            <a:ext cx="136366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p:nvSpPr>
        <p:spPr bwMode="auto">
          <a:xfrm>
            <a:off x="2362200" y="4572000"/>
            <a:ext cx="1298575" cy="1390650"/>
          </a:xfrm>
          <a:custGeom>
            <a:avLst/>
            <a:gdLst>
              <a:gd name="T0" fmla="*/ 2147483647 w 2090"/>
              <a:gd name="T1" fmla="*/ 2147483647 h 1974"/>
              <a:gd name="T2" fmla="*/ 2147483647 w 2090"/>
              <a:gd name="T3" fmla="*/ 2147483647 h 1974"/>
              <a:gd name="T4" fmla="*/ 2147483647 w 2090"/>
              <a:gd name="T5" fmla="*/ 2147483647 h 1974"/>
              <a:gd name="T6" fmla="*/ 2147483647 w 2090"/>
              <a:gd name="T7" fmla="*/ 2147483647 h 1974"/>
              <a:gd name="T8" fmla="*/ 2147483647 w 2090"/>
              <a:gd name="T9" fmla="*/ 2147483647 h 1974"/>
              <a:gd name="T10" fmla="*/ 2147483647 w 2090"/>
              <a:gd name="T11" fmla="*/ 0 h 1974"/>
              <a:gd name="T12" fmla="*/ 2147483647 w 2090"/>
              <a:gd name="T13" fmla="*/ 2147483647 h 1974"/>
              <a:gd name="T14" fmla="*/ 2147483647 w 2090"/>
              <a:gd name="T15" fmla="*/ 2147483647 h 1974"/>
              <a:gd name="T16" fmla="*/ 2147483647 w 2090"/>
              <a:gd name="T17" fmla="*/ 2147483647 h 1974"/>
              <a:gd name="T18" fmla="*/ 2147483647 w 2090"/>
              <a:gd name="T19" fmla="*/ 2147483647 h 1974"/>
              <a:gd name="T20" fmla="*/ 2147483647 w 2090"/>
              <a:gd name="T21" fmla="*/ 2147483647 h 1974"/>
              <a:gd name="T22" fmla="*/ 2147483647 w 2090"/>
              <a:gd name="T23" fmla="*/ 2147483647 h 1974"/>
              <a:gd name="T24" fmla="*/ 2147483647 w 2090"/>
              <a:gd name="T25" fmla="*/ 2147483647 h 1974"/>
              <a:gd name="T26" fmla="*/ 2147483647 w 2090"/>
              <a:gd name="T27" fmla="*/ 2147483647 h 1974"/>
              <a:gd name="T28" fmla="*/ 2147483647 w 2090"/>
              <a:gd name="T29" fmla="*/ 2147483647 h 1974"/>
              <a:gd name="T30" fmla="*/ 2147483647 w 2090"/>
              <a:gd name="T31" fmla="*/ 2147483647 h 1974"/>
              <a:gd name="T32" fmla="*/ 2147483647 w 2090"/>
              <a:gd name="T33" fmla="*/ 2147483647 h 1974"/>
              <a:gd name="T34" fmla="*/ 2147483647 w 2090"/>
              <a:gd name="T35" fmla="*/ 2147483647 h 1974"/>
              <a:gd name="T36" fmla="*/ 2147483647 w 2090"/>
              <a:gd name="T37" fmla="*/ 2147483647 h 1974"/>
              <a:gd name="T38" fmla="*/ 0 w 2090"/>
              <a:gd name="T39" fmla="*/ 2147483647 h 1974"/>
              <a:gd name="T40" fmla="*/ 2147483647 w 2090"/>
              <a:gd name="T41" fmla="*/ 2147483647 h 1974"/>
              <a:gd name="T42" fmla="*/ 2147483647 w 2090"/>
              <a:gd name="T43" fmla="*/ 2147483647 h 1974"/>
              <a:gd name="T44" fmla="*/ 2147483647 w 2090"/>
              <a:gd name="T45" fmla="*/ 2147483647 h 1974"/>
              <a:gd name="T46" fmla="*/ 2147483647 w 2090"/>
              <a:gd name="T47" fmla="*/ 2147483647 h 1974"/>
              <a:gd name="T48" fmla="*/ 2147483647 w 2090"/>
              <a:gd name="T49" fmla="*/ 2147483647 h 1974"/>
              <a:gd name="T50" fmla="*/ 2147483647 w 2090"/>
              <a:gd name="T51" fmla="*/ 2147483647 h 1974"/>
              <a:gd name="T52" fmla="*/ 2147483647 w 2090"/>
              <a:gd name="T53" fmla="*/ 2147483647 h 1974"/>
              <a:gd name="T54" fmla="*/ 2147483647 w 2090"/>
              <a:gd name="T55" fmla="*/ 2147483647 h 1974"/>
              <a:gd name="T56" fmla="*/ 2147483647 w 2090"/>
              <a:gd name="T57" fmla="*/ 2147483647 h 1974"/>
              <a:gd name="T58" fmla="*/ 2147483647 w 2090"/>
              <a:gd name="T59" fmla="*/ 2147483647 h 1974"/>
              <a:gd name="T60" fmla="*/ 2147483647 w 2090"/>
              <a:gd name="T61" fmla="*/ 2147483647 h 1974"/>
              <a:gd name="T62" fmla="*/ 2147483647 w 2090"/>
              <a:gd name="T63" fmla="*/ 2147483647 h 1974"/>
              <a:gd name="T64" fmla="*/ 2147483647 w 2090"/>
              <a:gd name="T65" fmla="*/ 2147483647 h 1974"/>
              <a:gd name="T66" fmla="*/ 2147483647 w 2090"/>
              <a:gd name="T67" fmla="*/ 2147483647 h 1974"/>
              <a:gd name="T68" fmla="*/ 2147483647 w 2090"/>
              <a:gd name="T69" fmla="*/ 2147483647 h 1974"/>
              <a:gd name="T70" fmla="*/ 2147483647 w 2090"/>
              <a:gd name="T71" fmla="*/ 2147483647 h 1974"/>
              <a:gd name="T72" fmla="*/ 2147483647 w 2090"/>
              <a:gd name="T73" fmla="*/ 2147483647 h 1974"/>
              <a:gd name="T74" fmla="*/ 2147483647 w 2090"/>
              <a:gd name="T75" fmla="*/ 2147483647 h 19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90"/>
              <a:gd name="T115" fmla="*/ 0 h 1974"/>
              <a:gd name="T116" fmla="*/ 2090 w 2090"/>
              <a:gd name="T117" fmla="*/ 1974 h 19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90" h="1974">
                <a:moveTo>
                  <a:pt x="2061" y="296"/>
                </a:moveTo>
                <a:cubicBezTo>
                  <a:pt x="2016" y="251"/>
                  <a:pt x="1966" y="209"/>
                  <a:pt x="1922" y="165"/>
                </a:cubicBezTo>
                <a:cubicBezTo>
                  <a:pt x="1914" y="157"/>
                  <a:pt x="1912" y="145"/>
                  <a:pt x="1904" y="139"/>
                </a:cubicBezTo>
                <a:cubicBezTo>
                  <a:pt x="1817" y="78"/>
                  <a:pt x="1717" y="76"/>
                  <a:pt x="1617" y="70"/>
                </a:cubicBezTo>
                <a:cubicBezTo>
                  <a:pt x="1541" y="50"/>
                  <a:pt x="1459" y="16"/>
                  <a:pt x="1382" y="9"/>
                </a:cubicBezTo>
                <a:cubicBezTo>
                  <a:pt x="1318" y="2"/>
                  <a:pt x="1254" y="3"/>
                  <a:pt x="1191" y="0"/>
                </a:cubicBezTo>
                <a:cubicBezTo>
                  <a:pt x="1005" y="27"/>
                  <a:pt x="981" y="36"/>
                  <a:pt x="756" y="44"/>
                </a:cubicBezTo>
                <a:cubicBezTo>
                  <a:pt x="692" y="63"/>
                  <a:pt x="628" y="84"/>
                  <a:pt x="565" y="104"/>
                </a:cubicBezTo>
                <a:cubicBezTo>
                  <a:pt x="551" y="206"/>
                  <a:pt x="530" y="247"/>
                  <a:pt x="478" y="331"/>
                </a:cubicBezTo>
                <a:lnTo>
                  <a:pt x="435" y="452"/>
                </a:lnTo>
                <a:cubicBezTo>
                  <a:pt x="435" y="452"/>
                  <a:pt x="435" y="452"/>
                  <a:pt x="435" y="452"/>
                </a:cubicBezTo>
                <a:cubicBezTo>
                  <a:pt x="430" y="465"/>
                  <a:pt x="425" y="489"/>
                  <a:pt x="409" y="496"/>
                </a:cubicBezTo>
                <a:cubicBezTo>
                  <a:pt x="368" y="511"/>
                  <a:pt x="320" y="507"/>
                  <a:pt x="278" y="522"/>
                </a:cubicBezTo>
                <a:cubicBezTo>
                  <a:pt x="245" y="589"/>
                  <a:pt x="220" y="568"/>
                  <a:pt x="174" y="618"/>
                </a:cubicBezTo>
                <a:cubicBezTo>
                  <a:pt x="153" y="675"/>
                  <a:pt x="181" y="618"/>
                  <a:pt x="139" y="652"/>
                </a:cubicBezTo>
                <a:cubicBezTo>
                  <a:pt x="130" y="658"/>
                  <a:pt x="128" y="669"/>
                  <a:pt x="122" y="678"/>
                </a:cubicBezTo>
                <a:cubicBezTo>
                  <a:pt x="96" y="710"/>
                  <a:pt x="77" y="742"/>
                  <a:pt x="43" y="765"/>
                </a:cubicBezTo>
                <a:cubicBezTo>
                  <a:pt x="40" y="776"/>
                  <a:pt x="36" y="788"/>
                  <a:pt x="35" y="800"/>
                </a:cubicBezTo>
                <a:cubicBezTo>
                  <a:pt x="30" y="834"/>
                  <a:pt x="31" y="870"/>
                  <a:pt x="26" y="905"/>
                </a:cubicBezTo>
                <a:cubicBezTo>
                  <a:pt x="20" y="937"/>
                  <a:pt x="6" y="967"/>
                  <a:pt x="0" y="1000"/>
                </a:cubicBezTo>
                <a:cubicBezTo>
                  <a:pt x="5" y="1192"/>
                  <a:pt x="16" y="1358"/>
                  <a:pt x="26" y="1548"/>
                </a:cubicBezTo>
                <a:cubicBezTo>
                  <a:pt x="33" y="1698"/>
                  <a:pt x="20" y="1649"/>
                  <a:pt x="43" y="1722"/>
                </a:cubicBezTo>
                <a:cubicBezTo>
                  <a:pt x="53" y="1896"/>
                  <a:pt x="9" y="1863"/>
                  <a:pt x="104" y="1896"/>
                </a:cubicBezTo>
                <a:cubicBezTo>
                  <a:pt x="145" y="1935"/>
                  <a:pt x="205" y="1926"/>
                  <a:pt x="261" y="1931"/>
                </a:cubicBezTo>
                <a:cubicBezTo>
                  <a:pt x="298" y="1938"/>
                  <a:pt x="335" y="1955"/>
                  <a:pt x="374" y="1957"/>
                </a:cubicBezTo>
                <a:cubicBezTo>
                  <a:pt x="504" y="1962"/>
                  <a:pt x="765" y="1974"/>
                  <a:pt x="765" y="1974"/>
                </a:cubicBezTo>
                <a:cubicBezTo>
                  <a:pt x="892" y="1959"/>
                  <a:pt x="1020" y="1940"/>
                  <a:pt x="1148" y="1922"/>
                </a:cubicBezTo>
                <a:cubicBezTo>
                  <a:pt x="1171" y="1918"/>
                  <a:pt x="1193" y="1906"/>
                  <a:pt x="1217" y="1905"/>
                </a:cubicBezTo>
                <a:cubicBezTo>
                  <a:pt x="1321" y="1899"/>
                  <a:pt x="1425" y="1899"/>
                  <a:pt x="1530" y="1896"/>
                </a:cubicBezTo>
                <a:cubicBezTo>
                  <a:pt x="1620" y="1882"/>
                  <a:pt x="1697" y="1867"/>
                  <a:pt x="1791" y="1861"/>
                </a:cubicBezTo>
                <a:cubicBezTo>
                  <a:pt x="1845" y="1842"/>
                  <a:pt x="1875" y="1797"/>
                  <a:pt x="1922" y="1765"/>
                </a:cubicBezTo>
                <a:cubicBezTo>
                  <a:pt x="1955" y="1713"/>
                  <a:pt x="1960" y="1634"/>
                  <a:pt x="1974" y="1574"/>
                </a:cubicBezTo>
                <a:cubicBezTo>
                  <a:pt x="1989" y="1504"/>
                  <a:pt x="2012" y="1433"/>
                  <a:pt x="2035" y="1365"/>
                </a:cubicBezTo>
                <a:cubicBezTo>
                  <a:pt x="2006" y="1229"/>
                  <a:pt x="1976" y="1046"/>
                  <a:pt x="2078" y="939"/>
                </a:cubicBezTo>
                <a:cubicBezTo>
                  <a:pt x="2090" y="901"/>
                  <a:pt x="2078" y="887"/>
                  <a:pt x="2061" y="852"/>
                </a:cubicBezTo>
                <a:cubicBezTo>
                  <a:pt x="2054" y="796"/>
                  <a:pt x="2043" y="750"/>
                  <a:pt x="2035" y="696"/>
                </a:cubicBezTo>
                <a:cubicBezTo>
                  <a:pt x="2038" y="632"/>
                  <a:pt x="2028" y="499"/>
                  <a:pt x="2087" y="444"/>
                </a:cubicBezTo>
                <a:cubicBezTo>
                  <a:pt x="2070" y="361"/>
                  <a:pt x="2061" y="398"/>
                  <a:pt x="2061" y="296"/>
                </a:cubicBezTo>
                <a:close/>
              </a:path>
            </a:pathLst>
          </a:custGeom>
          <a:noFill/>
          <a:ln w="571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7"/>
          <p:cNvSpPr>
            <a:spLocks/>
          </p:cNvSpPr>
          <p:nvPr/>
        </p:nvSpPr>
        <p:spPr bwMode="auto">
          <a:xfrm>
            <a:off x="3276600" y="4648200"/>
            <a:ext cx="2667000" cy="1524000"/>
          </a:xfrm>
          <a:custGeom>
            <a:avLst/>
            <a:gdLst>
              <a:gd name="T0" fmla="*/ 2147483647 w 4240"/>
              <a:gd name="T1" fmla="*/ 2147483647 h 2664"/>
              <a:gd name="T2" fmla="*/ 2147483647 w 4240"/>
              <a:gd name="T3" fmla="*/ 2147483647 h 2664"/>
              <a:gd name="T4" fmla="*/ 2147483647 w 4240"/>
              <a:gd name="T5" fmla="*/ 2147483647 h 2664"/>
              <a:gd name="T6" fmla="*/ 2147483647 w 4240"/>
              <a:gd name="T7" fmla="*/ 2147483647 h 2664"/>
              <a:gd name="T8" fmla="*/ 2147483647 w 4240"/>
              <a:gd name="T9" fmla="*/ 2147483647 h 2664"/>
              <a:gd name="T10" fmla="*/ 2147483647 w 4240"/>
              <a:gd name="T11" fmla="*/ 2147483647 h 2664"/>
              <a:gd name="T12" fmla="*/ 2147483647 w 4240"/>
              <a:gd name="T13" fmla="*/ 2147483647 h 2664"/>
              <a:gd name="T14" fmla="*/ 2147483647 w 4240"/>
              <a:gd name="T15" fmla="*/ 2147483647 h 2664"/>
              <a:gd name="T16" fmla="*/ 2147483647 w 4240"/>
              <a:gd name="T17" fmla="*/ 2147483647 h 2664"/>
              <a:gd name="T18" fmla="*/ 2147483647 w 4240"/>
              <a:gd name="T19" fmla="*/ 2147483647 h 2664"/>
              <a:gd name="T20" fmla="*/ 2147483647 w 4240"/>
              <a:gd name="T21" fmla="*/ 2147483647 h 2664"/>
              <a:gd name="T22" fmla="*/ 2147483647 w 4240"/>
              <a:gd name="T23" fmla="*/ 2147483647 h 2664"/>
              <a:gd name="T24" fmla="*/ 2147483647 w 4240"/>
              <a:gd name="T25" fmla="*/ 2147483647 h 2664"/>
              <a:gd name="T26" fmla="*/ 2147483647 w 4240"/>
              <a:gd name="T27" fmla="*/ 2147483647 h 2664"/>
              <a:gd name="T28" fmla="*/ 2147483647 w 4240"/>
              <a:gd name="T29" fmla="*/ 2147483647 h 2664"/>
              <a:gd name="T30" fmla="*/ 2147483647 w 4240"/>
              <a:gd name="T31" fmla="*/ 2147483647 h 2664"/>
              <a:gd name="T32" fmla="*/ 2147483647 w 4240"/>
              <a:gd name="T33" fmla="*/ 2147483647 h 2664"/>
              <a:gd name="T34" fmla="*/ 2147483647 w 4240"/>
              <a:gd name="T35" fmla="*/ 2147483647 h 2664"/>
              <a:gd name="T36" fmla="*/ 2147483647 w 4240"/>
              <a:gd name="T37" fmla="*/ 2147483647 h 2664"/>
              <a:gd name="T38" fmla="*/ 2147483647 w 4240"/>
              <a:gd name="T39" fmla="*/ 2147483647 h 2664"/>
              <a:gd name="T40" fmla="*/ 2147483647 w 4240"/>
              <a:gd name="T41" fmla="*/ 2147483647 h 2664"/>
              <a:gd name="T42" fmla="*/ 2147483647 w 4240"/>
              <a:gd name="T43" fmla="*/ 2147483647 h 2664"/>
              <a:gd name="T44" fmla="*/ 2147483647 w 4240"/>
              <a:gd name="T45" fmla="*/ 2147483647 h 2664"/>
              <a:gd name="T46" fmla="*/ 2147483647 w 4240"/>
              <a:gd name="T47" fmla="*/ 2147483647 h 2664"/>
              <a:gd name="T48" fmla="*/ 2147483647 w 4240"/>
              <a:gd name="T49" fmla="*/ 2147483647 h 2664"/>
              <a:gd name="T50" fmla="*/ 2147483647 w 4240"/>
              <a:gd name="T51" fmla="*/ 2147483647 h 2664"/>
              <a:gd name="T52" fmla="*/ 2147483647 w 4240"/>
              <a:gd name="T53" fmla="*/ 2147483647 h 2664"/>
              <a:gd name="T54" fmla="*/ 2147483647 w 4240"/>
              <a:gd name="T55" fmla="*/ 2147483647 h 2664"/>
              <a:gd name="T56" fmla="*/ 2147483647 w 4240"/>
              <a:gd name="T57" fmla="*/ 2147483647 h 2664"/>
              <a:gd name="T58" fmla="*/ 2147483647 w 4240"/>
              <a:gd name="T59" fmla="*/ 2147483647 h 2664"/>
              <a:gd name="T60" fmla="*/ 2147483647 w 4240"/>
              <a:gd name="T61" fmla="*/ 2147483647 h 2664"/>
              <a:gd name="T62" fmla="*/ 2147483647 w 4240"/>
              <a:gd name="T63" fmla="*/ 2147483647 h 2664"/>
              <a:gd name="T64" fmla="*/ 2147483647 w 4240"/>
              <a:gd name="T65" fmla="*/ 2147483647 h 2664"/>
              <a:gd name="T66" fmla="*/ 2147483647 w 4240"/>
              <a:gd name="T67" fmla="*/ 2147483647 h 2664"/>
              <a:gd name="T68" fmla="*/ 2147483647 w 4240"/>
              <a:gd name="T69" fmla="*/ 2147483647 h 2664"/>
              <a:gd name="T70" fmla="*/ 2147483647 w 4240"/>
              <a:gd name="T71" fmla="*/ 2147483647 h 2664"/>
              <a:gd name="T72" fmla="*/ 2147483647 w 4240"/>
              <a:gd name="T73" fmla="*/ 2147483647 h 2664"/>
              <a:gd name="T74" fmla="*/ 2147483647 w 4240"/>
              <a:gd name="T75" fmla="*/ 2147483647 h 2664"/>
              <a:gd name="T76" fmla="*/ 2147483647 w 4240"/>
              <a:gd name="T77" fmla="*/ 2147483647 h 2664"/>
              <a:gd name="T78" fmla="*/ 2147483647 w 4240"/>
              <a:gd name="T79" fmla="*/ 2147483647 h 2664"/>
              <a:gd name="T80" fmla="*/ 2147483647 w 4240"/>
              <a:gd name="T81" fmla="*/ 2147483647 h 2664"/>
              <a:gd name="T82" fmla="*/ 2147483647 w 4240"/>
              <a:gd name="T83" fmla="*/ 2147483647 h 2664"/>
              <a:gd name="T84" fmla="*/ 2147483647 w 4240"/>
              <a:gd name="T85" fmla="*/ 2147483647 h 2664"/>
              <a:gd name="T86" fmla="*/ 2147483647 w 4240"/>
              <a:gd name="T87" fmla="*/ 2147483647 h 26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40"/>
              <a:gd name="T133" fmla="*/ 0 h 2664"/>
              <a:gd name="T134" fmla="*/ 4240 w 4240"/>
              <a:gd name="T135" fmla="*/ 2664 h 26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40" h="2664">
                <a:moveTo>
                  <a:pt x="3127" y="498"/>
                </a:moveTo>
                <a:cubicBezTo>
                  <a:pt x="3130" y="376"/>
                  <a:pt x="3078" y="182"/>
                  <a:pt x="3214" y="116"/>
                </a:cubicBezTo>
                <a:cubicBezTo>
                  <a:pt x="3216" y="107"/>
                  <a:pt x="3214" y="95"/>
                  <a:pt x="3222" y="90"/>
                </a:cubicBezTo>
                <a:cubicBezTo>
                  <a:pt x="3245" y="73"/>
                  <a:pt x="3348" y="58"/>
                  <a:pt x="3362" y="55"/>
                </a:cubicBezTo>
                <a:cubicBezTo>
                  <a:pt x="3416" y="41"/>
                  <a:pt x="3473" y="29"/>
                  <a:pt x="3527" y="11"/>
                </a:cubicBezTo>
                <a:cubicBezTo>
                  <a:pt x="3547" y="17"/>
                  <a:pt x="3569" y="19"/>
                  <a:pt x="3588" y="29"/>
                </a:cubicBezTo>
                <a:cubicBezTo>
                  <a:pt x="3598" y="34"/>
                  <a:pt x="3603" y="48"/>
                  <a:pt x="3614" y="55"/>
                </a:cubicBezTo>
                <a:cubicBezTo>
                  <a:pt x="3650" y="78"/>
                  <a:pt x="3731" y="122"/>
                  <a:pt x="3779" y="133"/>
                </a:cubicBezTo>
                <a:cubicBezTo>
                  <a:pt x="3790" y="135"/>
                  <a:pt x="3924" y="148"/>
                  <a:pt x="3936" y="150"/>
                </a:cubicBezTo>
                <a:cubicBezTo>
                  <a:pt x="3954" y="213"/>
                  <a:pt x="3927" y="143"/>
                  <a:pt x="3970" y="194"/>
                </a:cubicBezTo>
                <a:cubicBezTo>
                  <a:pt x="3990" y="218"/>
                  <a:pt x="3997" y="254"/>
                  <a:pt x="4023" y="272"/>
                </a:cubicBezTo>
                <a:cubicBezTo>
                  <a:pt x="4057" y="296"/>
                  <a:pt x="4061" y="297"/>
                  <a:pt x="4101" y="333"/>
                </a:cubicBezTo>
                <a:cubicBezTo>
                  <a:pt x="4151" y="378"/>
                  <a:pt x="4115" y="362"/>
                  <a:pt x="4170" y="377"/>
                </a:cubicBezTo>
                <a:cubicBezTo>
                  <a:pt x="4196" y="401"/>
                  <a:pt x="4204" y="419"/>
                  <a:pt x="4214" y="455"/>
                </a:cubicBezTo>
                <a:cubicBezTo>
                  <a:pt x="4219" y="553"/>
                  <a:pt x="4229" y="629"/>
                  <a:pt x="4240" y="724"/>
                </a:cubicBezTo>
                <a:cubicBezTo>
                  <a:pt x="4231" y="817"/>
                  <a:pt x="4211" y="909"/>
                  <a:pt x="4205" y="1003"/>
                </a:cubicBezTo>
                <a:cubicBezTo>
                  <a:pt x="4200" y="1067"/>
                  <a:pt x="4214" y="1207"/>
                  <a:pt x="4170" y="1272"/>
                </a:cubicBezTo>
                <a:cubicBezTo>
                  <a:pt x="4161" y="1310"/>
                  <a:pt x="4155" y="1347"/>
                  <a:pt x="4127" y="1377"/>
                </a:cubicBezTo>
                <a:cubicBezTo>
                  <a:pt x="4107" y="1431"/>
                  <a:pt x="4096" y="1487"/>
                  <a:pt x="4075" y="1542"/>
                </a:cubicBezTo>
                <a:cubicBezTo>
                  <a:pt x="4065" y="1620"/>
                  <a:pt x="4057" y="1700"/>
                  <a:pt x="4014" y="1768"/>
                </a:cubicBezTo>
                <a:cubicBezTo>
                  <a:pt x="4001" y="1815"/>
                  <a:pt x="3979" y="1857"/>
                  <a:pt x="3953" y="1898"/>
                </a:cubicBezTo>
                <a:cubicBezTo>
                  <a:pt x="3942" y="1948"/>
                  <a:pt x="3921" y="1992"/>
                  <a:pt x="3883" y="2029"/>
                </a:cubicBezTo>
                <a:cubicBezTo>
                  <a:pt x="3869" y="2074"/>
                  <a:pt x="3830" y="2062"/>
                  <a:pt x="3796" y="2090"/>
                </a:cubicBezTo>
                <a:cubicBezTo>
                  <a:pt x="3727" y="2144"/>
                  <a:pt x="3629" y="2234"/>
                  <a:pt x="3544" y="2264"/>
                </a:cubicBezTo>
                <a:cubicBezTo>
                  <a:pt x="3489" y="2307"/>
                  <a:pt x="3434" y="2356"/>
                  <a:pt x="3370" y="2386"/>
                </a:cubicBezTo>
                <a:cubicBezTo>
                  <a:pt x="3286" y="2423"/>
                  <a:pt x="3181" y="2421"/>
                  <a:pt x="3092" y="2438"/>
                </a:cubicBezTo>
                <a:cubicBezTo>
                  <a:pt x="2928" y="2468"/>
                  <a:pt x="2771" y="2481"/>
                  <a:pt x="2605" y="2490"/>
                </a:cubicBezTo>
                <a:cubicBezTo>
                  <a:pt x="2497" y="2527"/>
                  <a:pt x="2415" y="2511"/>
                  <a:pt x="2283" y="2516"/>
                </a:cubicBezTo>
                <a:cubicBezTo>
                  <a:pt x="2070" y="2532"/>
                  <a:pt x="1860" y="2533"/>
                  <a:pt x="1649" y="2559"/>
                </a:cubicBezTo>
                <a:cubicBezTo>
                  <a:pt x="1411" y="2664"/>
                  <a:pt x="1157" y="2643"/>
                  <a:pt x="901" y="2655"/>
                </a:cubicBezTo>
                <a:cubicBezTo>
                  <a:pt x="802" y="2649"/>
                  <a:pt x="703" y="2646"/>
                  <a:pt x="605" y="2638"/>
                </a:cubicBezTo>
                <a:cubicBezTo>
                  <a:pt x="528" y="2631"/>
                  <a:pt x="368" y="2591"/>
                  <a:pt x="318" y="2516"/>
                </a:cubicBezTo>
                <a:cubicBezTo>
                  <a:pt x="279" y="2457"/>
                  <a:pt x="253" y="2410"/>
                  <a:pt x="196" y="2368"/>
                </a:cubicBezTo>
                <a:cubicBezTo>
                  <a:pt x="140" y="2282"/>
                  <a:pt x="77" y="2207"/>
                  <a:pt x="31" y="2116"/>
                </a:cubicBezTo>
                <a:cubicBezTo>
                  <a:pt x="25" y="2077"/>
                  <a:pt x="5" y="2041"/>
                  <a:pt x="5" y="2003"/>
                </a:cubicBezTo>
                <a:cubicBezTo>
                  <a:pt x="5" y="1803"/>
                  <a:pt x="0" y="1625"/>
                  <a:pt x="40" y="1438"/>
                </a:cubicBezTo>
                <a:cubicBezTo>
                  <a:pt x="51" y="1326"/>
                  <a:pt x="87" y="1217"/>
                  <a:pt x="109" y="1107"/>
                </a:cubicBezTo>
                <a:cubicBezTo>
                  <a:pt x="113" y="1045"/>
                  <a:pt x="109" y="939"/>
                  <a:pt x="162" y="890"/>
                </a:cubicBezTo>
                <a:cubicBezTo>
                  <a:pt x="170" y="816"/>
                  <a:pt x="192" y="772"/>
                  <a:pt x="205" y="698"/>
                </a:cubicBezTo>
                <a:cubicBezTo>
                  <a:pt x="217" y="625"/>
                  <a:pt x="229" y="551"/>
                  <a:pt x="248" y="481"/>
                </a:cubicBezTo>
                <a:cubicBezTo>
                  <a:pt x="261" y="428"/>
                  <a:pt x="292" y="231"/>
                  <a:pt x="370" y="185"/>
                </a:cubicBezTo>
                <a:cubicBezTo>
                  <a:pt x="385" y="175"/>
                  <a:pt x="404" y="173"/>
                  <a:pt x="422" y="168"/>
                </a:cubicBezTo>
                <a:cubicBezTo>
                  <a:pt x="463" y="137"/>
                  <a:pt x="511" y="110"/>
                  <a:pt x="562" y="98"/>
                </a:cubicBezTo>
                <a:cubicBezTo>
                  <a:pt x="628" y="57"/>
                  <a:pt x="658" y="62"/>
                  <a:pt x="744" y="55"/>
                </a:cubicBezTo>
                <a:cubicBezTo>
                  <a:pt x="900" y="0"/>
                  <a:pt x="984" y="41"/>
                  <a:pt x="1205" y="46"/>
                </a:cubicBezTo>
                <a:cubicBezTo>
                  <a:pt x="1265" y="66"/>
                  <a:pt x="1239" y="58"/>
                  <a:pt x="1283" y="72"/>
                </a:cubicBezTo>
                <a:cubicBezTo>
                  <a:pt x="1302" y="127"/>
                  <a:pt x="1344" y="150"/>
                  <a:pt x="1405" y="150"/>
                </a:cubicBezTo>
                <a:cubicBezTo>
                  <a:pt x="1415" y="147"/>
                  <a:pt x="1452" y="133"/>
                  <a:pt x="1466" y="142"/>
                </a:cubicBezTo>
                <a:cubicBezTo>
                  <a:pt x="1482" y="151"/>
                  <a:pt x="1484" y="179"/>
                  <a:pt x="1492" y="194"/>
                </a:cubicBezTo>
                <a:cubicBezTo>
                  <a:pt x="1504" y="218"/>
                  <a:pt x="1525" y="235"/>
                  <a:pt x="1544" y="255"/>
                </a:cubicBezTo>
                <a:cubicBezTo>
                  <a:pt x="1561" y="306"/>
                  <a:pt x="1580" y="357"/>
                  <a:pt x="1535" y="403"/>
                </a:cubicBezTo>
                <a:cubicBezTo>
                  <a:pt x="1523" y="450"/>
                  <a:pt x="1518" y="492"/>
                  <a:pt x="1492" y="533"/>
                </a:cubicBezTo>
                <a:cubicBezTo>
                  <a:pt x="1490" y="540"/>
                  <a:pt x="1476" y="609"/>
                  <a:pt x="1475" y="611"/>
                </a:cubicBezTo>
                <a:cubicBezTo>
                  <a:pt x="1453" y="629"/>
                  <a:pt x="1420" y="630"/>
                  <a:pt x="1396" y="646"/>
                </a:cubicBezTo>
                <a:cubicBezTo>
                  <a:pt x="1373" y="680"/>
                  <a:pt x="1383" y="693"/>
                  <a:pt x="1344" y="707"/>
                </a:cubicBezTo>
                <a:cubicBezTo>
                  <a:pt x="1286" y="766"/>
                  <a:pt x="1272" y="779"/>
                  <a:pt x="1188" y="794"/>
                </a:cubicBezTo>
                <a:cubicBezTo>
                  <a:pt x="1146" y="832"/>
                  <a:pt x="1173" y="867"/>
                  <a:pt x="1109" y="890"/>
                </a:cubicBezTo>
                <a:cubicBezTo>
                  <a:pt x="1069" y="941"/>
                  <a:pt x="1081" y="969"/>
                  <a:pt x="1066" y="1029"/>
                </a:cubicBezTo>
                <a:cubicBezTo>
                  <a:pt x="1060" y="1050"/>
                  <a:pt x="1039" y="1103"/>
                  <a:pt x="1031" y="1125"/>
                </a:cubicBezTo>
                <a:cubicBezTo>
                  <a:pt x="1026" y="1153"/>
                  <a:pt x="1017" y="1182"/>
                  <a:pt x="1014" y="1211"/>
                </a:cubicBezTo>
                <a:cubicBezTo>
                  <a:pt x="1006" y="1271"/>
                  <a:pt x="996" y="1394"/>
                  <a:pt x="996" y="1394"/>
                </a:cubicBezTo>
                <a:cubicBezTo>
                  <a:pt x="1001" y="1504"/>
                  <a:pt x="997" y="1576"/>
                  <a:pt x="1031" y="1672"/>
                </a:cubicBezTo>
                <a:cubicBezTo>
                  <a:pt x="1033" y="1731"/>
                  <a:pt x="1002" y="1872"/>
                  <a:pt x="1066" y="1933"/>
                </a:cubicBezTo>
                <a:cubicBezTo>
                  <a:pt x="1069" y="1941"/>
                  <a:pt x="1073" y="1949"/>
                  <a:pt x="1075" y="1959"/>
                </a:cubicBezTo>
                <a:cubicBezTo>
                  <a:pt x="1082" y="2008"/>
                  <a:pt x="1082" y="2058"/>
                  <a:pt x="1092" y="2107"/>
                </a:cubicBezTo>
                <a:cubicBezTo>
                  <a:pt x="1093" y="2115"/>
                  <a:pt x="1099" y="2169"/>
                  <a:pt x="1118" y="2177"/>
                </a:cubicBezTo>
                <a:cubicBezTo>
                  <a:pt x="1148" y="2188"/>
                  <a:pt x="1181" y="2188"/>
                  <a:pt x="1214" y="2194"/>
                </a:cubicBezTo>
                <a:cubicBezTo>
                  <a:pt x="1231" y="2197"/>
                  <a:pt x="1266" y="2203"/>
                  <a:pt x="1266" y="2203"/>
                </a:cubicBezTo>
                <a:cubicBezTo>
                  <a:pt x="1392" y="2288"/>
                  <a:pt x="1491" y="2258"/>
                  <a:pt x="1666" y="2264"/>
                </a:cubicBezTo>
                <a:cubicBezTo>
                  <a:pt x="1773" y="2261"/>
                  <a:pt x="1880" y="2259"/>
                  <a:pt x="1988" y="2255"/>
                </a:cubicBezTo>
                <a:cubicBezTo>
                  <a:pt x="2101" y="2250"/>
                  <a:pt x="2327" y="2238"/>
                  <a:pt x="2327" y="2238"/>
                </a:cubicBezTo>
                <a:cubicBezTo>
                  <a:pt x="2385" y="2222"/>
                  <a:pt x="2443" y="2222"/>
                  <a:pt x="2501" y="2203"/>
                </a:cubicBezTo>
                <a:cubicBezTo>
                  <a:pt x="2531" y="2172"/>
                  <a:pt x="2546" y="2160"/>
                  <a:pt x="2588" y="2151"/>
                </a:cubicBezTo>
                <a:cubicBezTo>
                  <a:pt x="2618" y="2129"/>
                  <a:pt x="2634" y="2070"/>
                  <a:pt x="2675" y="2064"/>
                </a:cubicBezTo>
                <a:cubicBezTo>
                  <a:pt x="2717" y="2056"/>
                  <a:pt x="2761" y="2058"/>
                  <a:pt x="2805" y="2055"/>
                </a:cubicBezTo>
                <a:cubicBezTo>
                  <a:pt x="2816" y="2052"/>
                  <a:pt x="2831" y="2054"/>
                  <a:pt x="2840" y="2046"/>
                </a:cubicBezTo>
                <a:cubicBezTo>
                  <a:pt x="2848" y="2037"/>
                  <a:pt x="2843" y="2022"/>
                  <a:pt x="2849" y="2012"/>
                </a:cubicBezTo>
                <a:cubicBezTo>
                  <a:pt x="2863" y="1983"/>
                  <a:pt x="2899" y="1950"/>
                  <a:pt x="2927" y="1933"/>
                </a:cubicBezTo>
                <a:cubicBezTo>
                  <a:pt x="3006" y="1882"/>
                  <a:pt x="2953" y="1933"/>
                  <a:pt x="3031" y="1872"/>
                </a:cubicBezTo>
                <a:cubicBezTo>
                  <a:pt x="3119" y="1801"/>
                  <a:pt x="3157" y="1781"/>
                  <a:pt x="3275" y="1768"/>
                </a:cubicBezTo>
                <a:cubicBezTo>
                  <a:pt x="3292" y="1762"/>
                  <a:pt x="3322" y="1768"/>
                  <a:pt x="3327" y="1751"/>
                </a:cubicBezTo>
                <a:cubicBezTo>
                  <a:pt x="3338" y="1710"/>
                  <a:pt x="3315" y="1699"/>
                  <a:pt x="3301" y="1672"/>
                </a:cubicBezTo>
                <a:cubicBezTo>
                  <a:pt x="3261" y="1594"/>
                  <a:pt x="3201" y="1534"/>
                  <a:pt x="3179" y="1446"/>
                </a:cubicBezTo>
                <a:cubicBezTo>
                  <a:pt x="3176" y="1399"/>
                  <a:pt x="3179" y="1352"/>
                  <a:pt x="3170" y="1307"/>
                </a:cubicBezTo>
                <a:cubicBezTo>
                  <a:pt x="3164" y="1281"/>
                  <a:pt x="3145" y="1261"/>
                  <a:pt x="3136" y="1238"/>
                </a:cubicBezTo>
                <a:cubicBezTo>
                  <a:pt x="3121" y="1202"/>
                  <a:pt x="3112" y="1169"/>
                  <a:pt x="3101" y="1133"/>
                </a:cubicBezTo>
                <a:cubicBezTo>
                  <a:pt x="3105" y="1051"/>
                  <a:pt x="3103" y="1009"/>
                  <a:pt x="3127" y="942"/>
                </a:cubicBezTo>
                <a:cubicBezTo>
                  <a:pt x="3101" y="795"/>
                  <a:pt x="3127" y="647"/>
                  <a:pt x="3127" y="498"/>
                </a:cubicBezTo>
                <a:close/>
              </a:path>
            </a:pathLst>
          </a:cu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Freeform 8"/>
          <p:cNvSpPr>
            <a:spLocks/>
          </p:cNvSpPr>
          <p:nvPr/>
        </p:nvSpPr>
        <p:spPr bwMode="auto">
          <a:xfrm>
            <a:off x="5791200" y="4724400"/>
            <a:ext cx="590550" cy="1162050"/>
          </a:xfrm>
          <a:custGeom>
            <a:avLst/>
            <a:gdLst>
              <a:gd name="T0" fmla="*/ 2147483647 w 809"/>
              <a:gd name="T1" fmla="*/ 2147483647 h 1854"/>
              <a:gd name="T2" fmla="*/ 2147483647 w 809"/>
              <a:gd name="T3" fmla="*/ 2147483647 h 1854"/>
              <a:gd name="T4" fmla="*/ 2147483647 w 809"/>
              <a:gd name="T5" fmla="*/ 2147483647 h 1854"/>
              <a:gd name="T6" fmla="*/ 2147483647 w 809"/>
              <a:gd name="T7" fmla="*/ 2147483647 h 1854"/>
              <a:gd name="T8" fmla="*/ 2147483647 w 809"/>
              <a:gd name="T9" fmla="*/ 2147483647 h 1854"/>
              <a:gd name="T10" fmla="*/ 2147483647 w 809"/>
              <a:gd name="T11" fmla="*/ 2147483647 h 1854"/>
              <a:gd name="T12" fmla="*/ 2147483647 w 809"/>
              <a:gd name="T13" fmla="*/ 2147483647 h 1854"/>
              <a:gd name="T14" fmla="*/ 2147483647 w 809"/>
              <a:gd name="T15" fmla="*/ 2147483647 h 1854"/>
              <a:gd name="T16" fmla="*/ 2147483647 w 809"/>
              <a:gd name="T17" fmla="*/ 2147483647 h 1854"/>
              <a:gd name="T18" fmla="*/ 2147483647 w 809"/>
              <a:gd name="T19" fmla="*/ 2147483647 h 1854"/>
              <a:gd name="T20" fmla="*/ 2147483647 w 809"/>
              <a:gd name="T21" fmla="*/ 2147483647 h 1854"/>
              <a:gd name="T22" fmla="*/ 2147483647 w 809"/>
              <a:gd name="T23" fmla="*/ 2147483647 h 1854"/>
              <a:gd name="T24" fmla="*/ 2147483647 w 809"/>
              <a:gd name="T25" fmla="*/ 2147483647 h 1854"/>
              <a:gd name="T26" fmla="*/ 2147483647 w 809"/>
              <a:gd name="T27" fmla="*/ 2147483647 h 1854"/>
              <a:gd name="T28" fmla="*/ 2147483647 w 809"/>
              <a:gd name="T29" fmla="*/ 2147483647 h 1854"/>
              <a:gd name="T30" fmla="*/ 2147483647 w 809"/>
              <a:gd name="T31" fmla="*/ 2147483647 h 1854"/>
              <a:gd name="T32" fmla="*/ 2147483647 w 809"/>
              <a:gd name="T33" fmla="*/ 2147483647 h 1854"/>
              <a:gd name="T34" fmla="*/ 2147483647 w 809"/>
              <a:gd name="T35" fmla="*/ 2147483647 h 1854"/>
              <a:gd name="T36" fmla="*/ 2147483647 w 809"/>
              <a:gd name="T37" fmla="*/ 2147483647 h 1854"/>
              <a:gd name="T38" fmla="*/ 0 w 809"/>
              <a:gd name="T39" fmla="*/ 2147483647 h 1854"/>
              <a:gd name="T40" fmla="*/ 2147483647 w 809"/>
              <a:gd name="T41" fmla="*/ 2147483647 h 1854"/>
              <a:gd name="T42" fmla="*/ 2147483647 w 809"/>
              <a:gd name="T43" fmla="*/ 2147483647 h 1854"/>
              <a:gd name="T44" fmla="*/ 2147483647 w 809"/>
              <a:gd name="T45" fmla="*/ 2147483647 h 1854"/>
              <a:gd name="T46" fmla="*/ 2147483647 w 809"/>
              <a:gd name="T47" fmla="*/ 2147483647 h 1854"/>
              <a:gd name="T48" fmla="*/ 2147483647 w 809"/>
              <a:gd name="T49" fmla="*/ 2147483647 h 1854"/>
              <a:gd name="T50" fmla="*/ 2147483647 w 809"/>
              <a:gd name="T51" fmla="*/ 2147483647 h 1854"/>
              <a:gd name="T52" fmla="*/ 2147483647 w 809"/>
              <a:gd name="T53" fmla="*/ 2147483647 h 1854"/>
              <a:gd name="T54" fmla="*/ 2147483647 w 809"/>
              <a:gd name="T55" fmla="*/ 2147483647 h 1854"/>
              <a:gd name="T56" fmla="*/ 2147483647 w 809"/>
              <a:gd name="T57" fmla="*/ 2147483647 h 1854"/>
              <a:gd name="T58" fmla="*/ 2147483647 w 809"/>
              <a:gd name="T59" fmla="*/ 2147483647 h 18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9"/>
              <a:gd name="T91" fmla="*/ 0 h 1854"/>
              <a:gd name="T92" fmla="*/ 809 w 809"/>
              <a:gd name="T93" fmla="*/ 1854 h 18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9" h="1854">
                <a:moveTo>
                  <a:pt x="452" y="23"/>
                </a:moveTo>
                <a:cubicBezTo>
                  <a:pt x="497" y="38"/>
                  <a:pt x="544" y="51"/>
                  <a:pt x="591" y="66"/>
                </a:cubicBezTo>
                <a:cubicBezTo>
                  <a:pt x="616" y="141"/>
                  <a:pt x="582" y="38"/>
                  <a:pt x="609" y="127"/>
                </a:cubicBezTo>
                <a:cubicBezTo>
                  <a:pt x="611" y="135"/>
                  <a:pt x="618" y="153"/>
                  <a:pt x="618" y="153"/>
                </a:cubicBezTo>
                <a:cubicBezTo>
                  <a:pt x="625" y="204"/>
                  <a:pt x="628" y="256"/>
                  <a:pt x="640" y="307"/>
                </a:cubicBezTo>
                <a:cubicBezTo>
                  <a:pt x="643" y="321"/>
                  <a:pt x="654" y="331"/>
                  <a:pt x="661" y="345"/>
                </a:cubicBezTo>
                <a:cubicBezTo>
                  <a:pt x="679" y="383"/>
                  <a:pt x="713" y="478"/>
                  <a:pt x="713" y="519"/>
                </a:cubicBezTo>
                <a:cubicBezTo>
                  <a:pt x="739" y="543"/>
                  <a:pt x="736" y="563"/>
                  <a:pt x="748" y="597"/>
                </a:cubicBezTo>
                <a:cubicBezTo>
                  <a:pt x="770" y="663"/>
                  <a:pt x="786" y="731"/>
                  <a:pt x="809" y="797"/>
                </a:cubicBezTo>
                <a:cubicBezTo>
                  <a:pt x="806" y="875"/>
                  <a:pt x="806" y="953"/>
                  <a:pt x="800" y="1032"/>
                </a:cubicBezTo>
                <a:cubicBezTo>
                  <a:pt x="794" y="1097"/>
                  <a:pt x="764" y="1158"/>
                  <a:pt x="757" y="1223"/>
                </a:cubicBezTo>
                <a:cubicBezTo>
                  <a:pt x="748" y="1300"/>
                  <a:pt x="728" y="1372"/>
                  <a:pt x="713" y="1449"/>
                </a:cubicBezTo>
                <a:cubicBezTo>
                  <a:pt x="693" y="1545"/>
                  <a:pt x="705" y="1671"/>
                  <a:pt x="661" y="1762"/>
                </a:cubicBezTo>
                <a:cubicBezTo>
                  <a:pt x="633" y="1817"/>
                  <a:pt x="540" y="1840"/>
                  <a:pt x="487" y="1849"/>
                </a:cubicBezTo>
                <a:cubicBezTo>
                  <a:pt x="437" y="1845"/>
                  <a:pt x="383" y="1854"/>
                  <a:pt x="339" y="1832"/>
                </a:cubicBezTo>
                <a:cubicBezTo>
                  <a:pt x="317" y="1820"/>
                  <a:pt x="298" y="1793"/>
                  <a:pt x="278" y="1780"/>
                </a:cubicBezTo>
                <a:cubicBezTo>
                  <a:pt x="195" y="1724"/>
                  <a:pt x="186" y="1687"/>
                  <a:pt x="122" y="1623"/>
                </a:cubicBezTo>
                <a:cubicBezTo>
                  <a:pt x="91" y="1534"/>
                  <a:pt x="86" y="1456"/>
                  <a:pt x="70" y="1362"/>
                </a:cubicBezTo>
                <a:cubicBezTo>
                  <a:pt x="57" y="1289"/>
                  <a:pt x="26" y="1219"/>
                  <a:pt x="18" y="1145"/>
                </a:cubicBezTo>
                <a:cubicBezTo>
                  <a:pt x="7" y="1055"/>
                  <a:pt x="15" y="1092"/>
                  <a:pt x="0" y="1032"/>
                </a:cubicBezTo>
                <a:cubicBezTo>
                  <a:pt x="3" y="1003"/>
                  <a:pt x="0" y="972"/>
                  <a:pt x="9" y="945"/>
                </a:cubicBezTo>
                <a:cubicBezTo>
                  <a:pt x="15" y="925"/>
                  <a:pt x="44" y="893"/>
                  <a:pt x="44" y="893"/>
                </a:cubicBezTo>
                <a:cubicBezTo>
                  <a:pt x="68" y="812"/>
                  <a:pt x="87" y="730"/>
                  <a:pt x="113" y="649"/>
                </a:cubicBezTo>
                <a:cubicBezTo>
                  <a:pt x="120" y="546"/>
                  <a:pt x="132" y="446"/>
                  <a:pt x="148" y="345"/>
                </a:cubicBezTo>
                <a:cubicBezTo>
                  <a:pt x="152" y="314"/>
                  <a:pt x="174" y="287"/>
                  <a:pt x="183" y="258"/>
                </a:cubicBezTo>
                <a:cubicBezTo>
                  <a:pt x="190" y="234"/>
                  <a:pt x="198" y="184"/>
                  <a:pt x="218" y="162"/>
                </a:cubicBezTo>
                <a:cubicBezTo>
                  <a:pt x="224" y="154"/>
                  <a:pt x="236" y="151"/>
                  <a:pt x="244" y="145"/>
                </a:cubicBezTo>
                <a:cubicBezTo>
                  <a:pt x="276" y="116"/>
                  <a:pt x="296" y="89"/>
                  <a:pt x="331" y="66"/>
                </a:cubicBezTo>
                <a:cubicBezTo>
                  <a:pt x="345" y="18"/>
                  <a:pt x="357" y="22"/>
                  <a:pt x="409" y="14"/>
                </a:cubicBezTo>
                <a:cubicBezTo>
                  <a:pt x="512" y="22"/>
                  <a:pt x="522" y="0"/>
                  <a:pt x="522" y="84"/>
                </a:cubicBezTo>
              </a:path>
            </a:pathLst>
          </a:custGeom>
          <a:noFill/>
          <a:ln w="57150">
            <a:solidFill>
              <a:srgbClr val="00804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Water-Kinship</a:t>
            </a:r>
          </a:p>
        </p:txBody>
      </p:sp>
      <p:sp>
        <p:nvSpPr>
          <p:cNvPr id="46083" name="Rectangle 3"/>
          <p:cNvSpPr>
            <a:spLocks noGrp="1" noChangeArrowheads="1"/>
          </p:cNvSpPr>
          <p:nvPr>
            <p:ph idx="1"/>
          </p:nvPr>
        </p:nvSpPr>
        <p:spPr>
          <a:xfrm>
            <a:off x="762000" y="5943600"/>
            <a:ext cx="7772400" cy="685800"/>
          </a:xfrm>
        </p:spPr>
        <p:txBody>
          <a:bodyPr/>
          <a:lstStyle/>
          <a:p>
            <a:pPr eaLnBrk="1" hangingPunct="1">
              <a:buFontTx/>
              <a:buNone/>
            </a:pPr>
            <a:r>
              <a:rPr lang="en-US">
                <a:latin typeface="Gill Sans" charset="0"/>
                <a:ea typeface="ＭＳ Ｐゴシック" charset="0"/>
              </a:rPr>
              <a:t>Tracing the </a:t>
            </a:r>
            <a:r>
              <a:rPr lang="en-US" i="1">
                <a:latin typeface="Gill Sans" charset="0"/>
                <a:ea typeface="ＭＳ Ｐゴシック" charset="0"/>
              </a:rPr>
              <a:t>same water </a:t>
            </a:r>
            <a:r>
              <a:rPr lang="en-US">
                <a:latin typeface="Gill Sans" charset="0"/>
                <a:ea typeface="ＭＳ Ｐゴシック" charset="0"/>
              </a:rPr>
              <a:t>yields a different result from tracing by </a:t>
            </a:r>
            <a:r>
              <a:rPr lang="en-US" i="1">
                <a:latin typeface="Gill Sans" charset="0"/>
                <a:ea typeface="ＭＳ Ｐゴシック" charset="0"/>
              </a:rPr>
              <a:t>river</a:t>
            </a:r>
            <a:endParaRPr lang="en-US">
              <a:latin typeface="Gill Sans" charset="0"/>
              <a:ea typeface="ＭＳ Ｐゴシック" charset="0"/>
            </a:endParaRPr>
          </a:p>
        </p:txBody>
      </p:sp>
      <p:sp>
        <p:nvSpPr>
          <p:cNvPr id="46084" name="Freeform 6"/>
          <p:cNvSpPr>
            <a:spLocks/>
          </p:cNvSpPr>
          <p:nvPr/>
        </p:nvSpPr>
        <p:spPr bwMode="auto">
          <a:xfrm rot="20424817" flipH="1">
            <a:off x="912813" y="3057525"/>
            <a:ext cx="5151437" cy="3568700"/>
          </a:xfrm>
          <a:custGeom>
            <a:avLst/>
            <a:gdLst>
              <a:gd name="T0" fmla="*/ 2147483647 w 2141"/>
              <a:gd name="T1" fmla="*/ 2147483647 h 1768"/>
              <a:gd name="T2" fmla="*/ 2147483647 w 2141"/>
              <a:gd name="T3" fmla="*/ 2147483647 h 1768"/>
              <a:gd name="T4" fmla="*/ 2147483647 w 2141"/>
              <a:gd name="T5" fmla="*/ 2147483647 h 1768"/>
              <a:gd name="T6" fmla="*/ 2147483647 w 2141"/>
              <a:gd name="T7" fmla="*/ 2147483647 h 1768"/>
              <a:gd name="T8" fmla="*/ 2147483647 w 2141"/>
              <a:gd name="T9" fmla="*/ 2147483647 h 1768"/>
              <a:gd name="T10" fmla="*/ 2147483647 w 2141"/>
              <a:gd name="T11" fmla="*/ 2147483647 h 1768"/>
              <a:gd name="T12" fmla="*/ 2147483647 w 2141"/>
              <a:gd name="T13" fmla="*/ 2147483647 h 1768"/>
              <a:gd name="T14" fmla="*/ 2147483647 w 2141"/>
              <a:gd name="T15" fmla="*/ 2147483647 h 1768"/>
              <a:gd name="T16" fmla="*/ 2147483647 w 2141"/>
              <a:gd name="T17" fmla="*/ 2147483647 h 1768"/>
              <a:gd name="T18" fmla="*/ 2147483647 w 2141"/>
              <a:gd name="T19" fmla="*/ 2147483647 h 1768"/>
              <a:gd name="T20" fmla="*/ 2147483647 w 2141"/>
              <a:gd name="T21" fmla="*/ 2147483647 h 1768"/>
              <a:gd name="T22" fmla="*/ 2147483647 w 2141"/>
              <a:gd name="T23" fmla="*/ 2147483647 h 1768"/>
              <a:gd name="T24" fmla="*/ 2147483647 w 2141"/>
              <a:gd name="T25" fmla="*/ 2147483647 h 1768"/>
              <a:gd name="T26" fmla="*/ 2147483647 w 2141"/>
              <a:gd name="T27" fmla="*/ 2147483647 h 1768"/>
              <a:gd name="T28" fmla="*/ 2147483647 w 2141"/>
              <a:gd name="T29" fmla="*/ 2147483647 h 1768"/>
              <a:gd name="T30" fmla="*/ 2147483647 w 2141"/>
              <a:gd name="T31" fmla="*/ 0 h 17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1"/>
              <a:gd name="T49" fmla="*/ 0 h 1768"/>
              <a:gd name="T50" fmla="*/ 2141 w 2141"/>
              <a:gd name="T51" fmla="*/ 1768 h 17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1" h="1768">
                <a:moveTo>
                  <a:pt x="21" y="1768"/>
                </a:moveTo>
                <a:cubicBezTo>
                  <a:pt x="0" y="1711"/>
                  <a:pt x="23" y="1660"/>
                  <a:pt x="49" y="1610"/>
                </a:cubicBezTo>
                <a:cubicBezTo>
                  <a:pt x="66" y="1537"/>
                  <a:pt x="45" y="1606"/>
                  <a:pt x="86" y="1526"/>
                </a:cubicBezTo>
                <a:cubicBezTo>
                  <a:pt x="145" y="1407"/>
                  <a:pt x="226" y="1391"/>
                  <a:pt x="346" y="1368"/>
                </a:cubicBezTo>
                <a:cubicBezTo>
                  <a:pt x="455" y="1375"/>
                  <a:pt x="534" y="1383"/>
                  <a:pt x="625" y="1442"/>
                </a:cubicBezTo>
                <a:cubicBezTo>
                  <a:pt x="785" y="1422"/>
                  <a:pt x="960" y="1319"/>
                  <a:pt x="1100" y="1237"/>
                </a:cubicBezTo>
                <a:cubicBezTo>
                  <a:pt x="1118" y="1180"/>
                  <a:pt x="1129" y="1180"/>
                  <a:pt x="1183" y="1163"/>
                </a:cubicBezTo>
                <a:cubicBezTo>
                  <a:pt x="1226" y="1119"/>
                  <a:pt x="1239" y="1066"/>
                  <a:pt x="1267" y="1014"/>
                </a:cubicBezTo>
                <a:cubicBezTo>
                  <a:pt x="1293" y="903"/>
                  <a:pt x="1406" y="909"/>
                  <a:pt x="1500" y="903"/>
                </a:cubicBezTo>
                <a:cubicBezTo>
                  <a:pt x="1535" y="878"/>
                  <a:pt x="1539" y="845"/>
                  <a:pt x="1574" y="819"/>
                </a:cubicBezTo>
                <a:cubicBezTo>
                  <a:pt x="1619" y="784"/>
                  <a:pt x="1682" y="775"/>
                  <a:pt x="1723" y="735"/>
                </a:cubicBezTo>
                <a:cubicBezTo>
                  <a:pt x="1813" y="644"/>
                  <a:pt x="1772" y="681"/>
                  <a:pt x="1890" y="586"/>
                </a:cubicBezTo>
                <a:cubicBezTo>
                  <a:pt x="1914" y="566"/>
                  <a:pt x="1943" y="553"/>
                  <a:pt x="1965" y="530"/>
                </a:cubicBezTo>
                <a:cubicBezTo>
                  <a:pt x="1991" y="500"/>
                  <a:pt x="2039" y="437"/>
                  <a:pt x="2039" y="437"/>
                </a:cubicBezTo>
                <a:cubicBezTo>
                  <a:pt x="2072" y="338"/>
                  <a:pt x="2090" y="241"/>
                  <a:pt x="2114" y="140"/>
                </a:cubicBezTo>
                <a:cubicBezTo>
                  <a:pt x="2124" y="92"/>
                  <a:pt x="2141" y="49"/>
                  <a:pt x="2141" y="0"/>
                </a:cubicBezTo>
              </a:path>
            </a:pathLst>
          </a:custGeom>
          <a:noFill/>
          <a:ln w="2286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6085" name="Group 14"/>
          <p:cNvGrpSpPr>
            <a:grpSpLocks/>
          </p:cNvGrpSpPr>
          <p:nvPr/>
        </p:nvGrpSpPr>
        <p:grpSpPr bwMode="auto">
          <a:xfrm>
            <a:off x="838200" y="1143000"/>
            <a:ext cx="7891463" cy="4335463"/>
            <a:chOff x="838200" y="1143000"/>
            <a:chExt cx="7891463" cy="4335463"/>
          </a:xfrm>
        </p:grpSpPr>
        <p:pic>
          <p:nvPicPr>
            <p:cNvPr id="4608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0" y="2362200"/>
              <a:ext cx="18716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Freeform 9"/>
            <p:cNvSpPr>
              <a:spLocks/>
            </p:cNvSpPr>
            <p:nvPr/>
          </p:nvSpPr>
          <p:spPr bwMode="auto">
            <a:xfrm>
              <a:off x="6099175" y="4784725"/>
              <a:ext cx="989013" cy="339725"/>
            </a:xfrm>
            <a:custGeom>
              <a:avLst/>
              <a:gdLst>
                <a:gd name="T0" fmla="*/ 2147483647 w 623"/>
                <a:gd name="T1" fmla="*/ 0 h 214"/>
                <a:gd name="T2" fmla="*/ 2147483647 w 623"/>
                <a:gd name="T3" fmla="*/ 2147483647 h 214"/>
                <a:gd name="T4" fmla="*/ 2147483647 w 623"/>
                <a:gd name="T5" fmla="*/ 2147483647 h 214"/>
                <a:gd name="T6" fmla="*/ 2147483647 w 623"/>
                <a:gd name="T7" fmla="*/ 2147483647 h 214"/>
                <a:gd name="T8" fmla="*/ 2147483647 w 623"/>
                <a:gd name="T9" fmla="*/ 2147483647 h 214"/>
                <a:gd name="T10" fmla="*/ 0 w 623"/>
                <a:gd name="T11" fmla="*/ 2147483647 h 214"/>
                <a:gd name="T12" fmla="*/ 0 60000 65536"/>
                <a:gd name="T13" fmla="*/ 0 60000 65536"/>
                <a:gd name="T14" fmla="*/ 0 60000 65536"/>
                <a:gd name="T15" fmla="*/ 0 60000 65536"/>
                <a:gd name="T16" fmla="*/ 0 60000 65536"/>
                <a:gd name="T17" fmla="*/ 0 60000 65536"/>
                <a:gd name="T18" fmla="*/ 0 w 623"/>
                <a:gd name="T19" fmla="*/ 0 h 214"/>
                <a:gd name="T20" fmla="*/ 623 w 623"/>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623" h="214">
                  <a:moveTo>
                    <a:pt x="623" y="0"/>
                  </a:moveTo>
                  <a:cubicBezTo>
                    <a:pt x="544" y="12"/>
                    <a:pt x="447" y="61"/>
                    <a:pt x="372" y="93"/>
                  </a:cubicBezTo>
                  <a:cubicBezTo>
                    <a:pt x="341" y="105"/>
                    <a:pt x="310" y="119"/>
                    <a:pt x="279" y="130"/>
                  </a:cubicBezTo>
                  <a:cubicBezTo>
                    <a:pt x="260" y="136"/>
                    <a:pt x="223" y="149"/>
                    <a:pt x="223" y="149"/>
                  </a:cubicBezTo>
                  <a:cubicBezTo>
                    <a:pt x="168" y="186"/>
                    <a:pt x="109" y="194"/>
                    <a:pt x="46" y="205"/>
                  </a:cubicBezTo>
                  <a:cubicBezTo>
                    <a:pt x="30" y="207"/>
                    <a:pt x="0" y="214"/>
                    <a:pt x="0" y="214"/>
                  </a:cubicBezTo>
                </a:path>
              </a:pathLst>
            </a:custGeom>
            <a:noFill/>
            <a:ln w="57150">
              <a:solidFill>
                <a:srgbClr val="868686"/>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5" name="Line 12"/>
            <p:cNvSpPr>
              <a:spLocks noChangeShapeType="1"/>
            </p:cNvSpPr>
            <p:nvPr/>
          </p:nvSpPr>
          <p:spPr bwMode="auto">
            <a:xfrm>
              <a:off x="3505200" y="2895600"/>
              <a:ext cx="0" cy="2514600"/>
            </a:xfrm>
            <a:prstGeom prst="line">
              <a:avLst/>
            </a:prstGeom>
            <a:noFill/>
            <a:ln w="60325">
              <a:solidFill>
                <a:schemeClr val="accent2">
                  <a:lumMod val="75000"/>
                </a:schemeClr>
              </a:solidFill>
              <a:prstDash val="sysDot"/>
              <a:round/>
              <a:headEnd/>
              <a:tailEnd type="triangle" w="med" len="med"/>
            </a:ln>
          </p:spPr>
          <p:txBody>
            <a:bodyPr wrap="none" anchor="ctr"/>
            <a:lstStyle/>
            <a:p>
              <a:pPr>
                <a:defRPr/>
              </a:pPr>
              <a:endParaRPr lang="en-US">
                <a:ea typeface="ＭＳ Ｐゴシック" charset="-128"/>
                <a:cs typeface="ＭＳ Ｐゴシック" charset="-128"/>
              </a:endParaRPr>
            </a:p>
          </p:txBody>
        </p:sp>
        <p:sp>
          <p:nvSpPr>
            <p:cNvPr id="55306" name="Freeform 13"/>
            <p:cNvSpPr>
              <a:spLocks/>
            </p:cNvSpPr>
            <p:nvPr/>
          </p:nvSpPr>
          <p:spPr bwMode="auto">
            <a:xfrm>
              <a:off x="4429125" y="2127250"/>
              <a:ext cx="3470275" cy="3351213"/>
            </a:xfrm>
            <a:custGeom>
              <a:avLst/>
              <a:gdLst>
                <a:gd name="T0" fmla="*/ 0 w 2186"/>
                <a:gd name="T1" fmla="*/ 3351213 h 2111"/>
                <a:gd name="T2" fmla="*/ 44450 w 2186"/>
                <a:gd name="T3" fmla="*/ 2628900 h 2111"/>
                <a:gd name="T4" fmla="*/ 74613 w 2186"/>
                <a:gd name="T5" fmla="*/ 2568575 h 2111"/>
                <a:gd name="T6" fmla="*/ 119063 w 2186"/>
                <a:gd name="T7" fmla="*/ 2420938 h 2111"/>
                <a:gd name="T8" fmla="*/ 252413 w 2186"/>
                <a:gd name="T9" fmla="*/ 2184400 h 2111"/>
                <a:gd name="T10" fmla="*/ 384175 w 2186"/>
                <a:gd name="T11" fmla="*/ 1830388 h 2111"/>
                <a:gd name="T12" fmla="*/ 503238 w 2186"/>
                <a:gd name="T13" fmla="*/ 1565275 h 2111"/>
                <a:gd name="T14" fmla="*/ 739775 w 2186"/>
                <a:gd name="T15" fmla="*/ 1254125 h 2111"/>
                <a:gd name="T16" fmla="*/ 812800 w 2186"/>
                <a:gd name="T17" fmla="*/ 1077913 h 2111"/>
                <a:gd name="T18" fmla="*/ 915988 w 2186"/>
                <a:gd name="T19" fmla="*/ 1003300 h 2111"/>
                <a:gd name="T20" fmla="*/ 1093788 w 2186"/>
                <a:gd name="T21" fmla="*/ 827088 h 2111"/>
                <a:gd name="T22" fmla="*/ 1241425 w 2186"/>
                <a:gd name="T23" fmla="*/ 752475 h 2111"/>
                <a:gd name="T24" fmla="*/ 2097088 w 2186"/>
                <a:gd name="T25" fmla="*/ 250825 h 2111"/>
                <a:gd name="T26" fmla="*/ 2703513 w 2186"/>
                <a:gd name="T27" fmla="*/ 73025 h 2111"/>
                <a:gd name="T28" fmla="*/ 2938463 w 2186"/>
                <a:gd name="T29" fmla="*/ 0 h 2111"/>
                <a:gd name="T30" fmla="*/ 3101975 w 2186"/>
                <a:gd name="T31" fmla="*/ 14288 h 2111"/>
                <a:gd name="T32" fmla="*/ 3190875 w 2186"/>
                <a:gd name="T33" fmla="*/ 58738 h 2111"/>
                <a:gd name="T34" fmla="*/ 3425825 w 2186"/>
                <a:gd name="T35" fmla="*/ 147638 h 2111"/>
                <a:gd name="T36" fmla="*/ 3470275 w 2186"/>
                <a:gd name="T37" fmla="*/ 206375 h 2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6"/>
                <a:gd name="T58" fmla="*/ 0 h 2111"/>
                <a:gd name="T59" fmla="*/ 2186 w 2186"/>
                <a:gd name="T60" fmla="*/ 2111 h 2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6" h="2111">
                  <a:moveTo>
                    <a:pt x="0" y="2111"/>
                  </a:moveTo>
                  <a:cubicBezTo>
                    <a:pt x="6" y="1966"/>
                    <a:pt x="0" y="1800"/>
                    <a:pt x="28" y="1656"/>
                  </a:cubicBezTo>
                  <a:cubicBezTo>
                    <a:pt x="30" y="1642"/>
                    <a:pt x="42" y="1631"/>
                    <a:pt x="47" y="1618"/>
                  </a:cubicBezTo>
                  <a:cubicBezTo>
                    <a:pt x="57" y="1587"/>
                    <a:pt x="54" y="1550"/>
                    <a:pt x="75" y="1525"/>
                  </a:cubicBezTo>
                  <a:cubicBezTo>
                    <a:pt x="108" y="1482"/>
                    <a:pt x="144" y="1429"/>
                    <a:pt x="159" y="1376"/>
                  </a:cubicBezTo>
                  <a:cubicBezTo>
                    <a:pt x="178" y="1304"/>
                    <a:pt x="163" y="1178"/>
                    <a:pt x="242" y="1153"/>
                  </a:cubicBezTo>
                  <a:cubicBezTo>
                    <a:pt x="267" y="1091"/>
                    <a:pt x="275" y="1040"/>
                    <a:pt x="317" y="986"/>
                  </a:cubicBezTo>
                  <a:cubicBezTo>
                    <a:pt x="341" y="908"/>
                    <a:pt x="392" y="826"/>
                    <a:pt x="466" y="790"/>
                  </a:cubicBezTo>
                  <a:cubicBezTo>
                    <a:pt x="488" y="755"/>
                    <a:pt x="490" y="711"/>
                    <a:pt x="512" y="679"/>
                  </a:cubicBezTo>
                  <a:cubicBezTo>
                    <a:pt x="542" y="632"/>
                    <a:pt x="535" y="666"/>
                    <a:pt x="577" y="632"/>
                  </a:cubicBezTo>
                  <a:cubicBezTo>
                    <a:pt x="617" y="598"/>
                    <a:pt x="642" y="544"/>
                    <a:pt x="689" y="521"/>
                  </a:cubicBezTo>
                  <a:cubicBezTo>
                    <a:pt x="720" y="505"/>
                    <a:pt x="753" y="493"/>
                    <a:pt x="782" y="474"/>
                  </a:cubicBezTo>
                  <a:cubicBezTo>
                    <a:pt x="954" y="354"/>
                    <a:pt x="1118" y="222"/>
                    <a:pt x="1321" y="158"/>
                  </a:cubicBezTo>
                  <a:cubicBezTo>
                    <a:pt x="1370" y="20"/>
                    <a:pt x="1589" y="52"/>
                    <a:pt x="1703" y="46"/>
                  </a:cubicBezTo>
                  <a:cubicBezTo>
                    <a:pt x="1774" y="11"/>
                    <a:pt x="1756" y="10"/>
                    <a:pt x="1851" y="0"/>
                  </a:cubicBezTo>
                  <a:cubicBezTo>
                    <a:pt x="1885" y="3"/>
                    <a:pt x="1919" y="4"/>
                    <a:pt x="1954" y="9"/>
                  </a:cubicBezTo>
                  <a:cubicBezTo>
                    <a:pt x="1993" y="14"/>
                    <a:pt x="1973" y="20"/>
                    <a:pt x="2010" y="37"/>
                  </a:cubicBezTo>
                  <a:cubicBezTo>
                    <a:pt x="2055" y="57"/>
                    <a:pt x="2110" y="75"/>
                    <a:pt x="2158" y="93"/>
                  </a:cubicBezTo>
                  <a:cubicBezTo>
                    <a:pt x="2179" y="124"/>
                    <a:pt x="2169" y="113"/>
                    <a:pt x="2186" y="130"/>
                  </a:cubicBezTo>
                </a:path>
              </a:pathLst>
            </a:custGeom>
            <a:noFill/>
            <a:ln w="57150">
              <a:solidFill>
                <a:schemeClr val="accent2">
                  <a:lumMod val="75000"/>
                </a:schemeClr>
              </a:solidFill>
              <a:prstDash val="sysDot"/>
              <a:round/>
              <a:headEnd/>
              <a:tailEnd type="triangle" w="med" len="med"/>
            </a:ln>
          </p:spPr>
          <p:txBody>
            <a:bodyPr wrap="none" anchor="ctr"/>
            <a:lstStyle/>
            <a:p>
              <a:endParaRPr lang="en-US"/>
            </a:p>
          </p:txBody>
        </p:sp>
        <p:sp>
          <p:nvSpPr>
            <p:cNvPr id="46090" name="Rectangle 14"/>
            <p:cNvSpPr>
              <a:spLocks noChangeArrowheads="1"/>
            </p:cNvSpPr>
            <p:nvPr/>
          </p:nvSpPr>
          <p:spPr bwMode="auto">
            <a:xfrm>
              <a:off x="2057400" y="4876800"/>
              <a:ext cx="381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91" name="Rectangle 15"/>
            <p:cNvSpPr>
              <a:spLocks noChangeArrowheads="1"/>
            </p:cNvSpPr>
            <p:nvPr/>
          </p:nvSpPr>
          <p:spPr bwMode="auto">
            <a:xfrm>
              <a:off x="5867400" y="4953000"/>
              <a:ext cx="381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Cloud 12"/>
            <p:cNvSpPr/>
            <p:nvPr/>
          </p:nvSpPr>
          <p:spPr>
            <a:xfrm>
              <a:off x="838200" y="1143000"/>
              <a:ext cx="3352800" cy="1981200"/>
            </a:xfrm>
            <a:prstGeom prst="cloud">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4" name="Line 12"/>
            <p:cNvSpPr>
              <a:spLocks noChangeShapeType="1"/>
            </p:cNvSpPr>
            <p:nvPr/>
          </p:nvSpPr>
          <p:spPr bwMode="auto">
            <a:xfrm>
              <a:off x="2209800" y="2667000"/>
              <a:ext cx="0" cy="2514600"/>
            </a:xfrm>
            <a:prstGeom prst="line">
              <a:avLst/>
            </a:prstGeom>
            <a:noFill/>
            <a:ln w="60325">
              <a:solidFill>
                <a:schemeClr val="accent2">
                  <a:lumMod val="75000"/>
                </a:schemeClr>
              </a:solidFill>
              <a:prstDash val="sysDot"/>
              <a:round/>
              <a:headEnd type="triangle"/>
              <a:tailEnd type="none" w="med" len="med"/>
            </a:ln>
          </p:spPr>
          <p:txBody>
            <a:bodyPr wrap="none" anchor="ctr"/>
            <a:lstStyle/>
            <a:p>
              <a:pPr>
                <a:defRPr/>
              </a:pPr>
              <a:endParaRPr lang="en-US">
                <a:ea typeface="ＭＳ Ｐゴシック" charset="-128"/>
                <a:cs typeface="ＭＳ Ｐゴシック" charset="-128"/>
              </a:endParaRPr>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523875"/>
          </a:xfrm>
        </p:spPr>
        <p:txBody>
          <a:bodyPr/>
          <a:lstStyle/>
          <a:p>
            <a:pPr eaLnBrk="1" hangingPunct="1"/>
            <a:r>
              <a:rPr lang="en-US">
                <a:effectLst>
                  <a:outerShdw blurRad="38100" dist="38100" dir="2700000" algn="tl">
                    <a:srgbClr val="000000"/>
                  </a:outerShdw>
                </a:effectLst>
                <a:latin typeface="Gill Sans" charset="0"/>
                <a:ea typeface="ＭＳ Ｐゴシック" charset="0"/>
              </a:rPr>
              <a:t>River-Kinship and Water-Kinship overlap</a:t>
            </a:r>
          </a:p>
        </p:txBody>
      </p:sp>
      <p:sp>
        <p:nvSpPr>
          <p:cNvPr id="48131" name="Rectangle 3"/>
          <p:cNvSpPr>
            <a:spLocks noGrp="1" noChangeArrowheads="1"/>
          </p:cNvSpPr>
          <p:nvPr>
            <p:ph idx="1"/>
          </p:nvPr>
        </p:nvSpPr>
        <p:spPr>
          <a:xfrm>
            <a:off x="1371600" y="5791200"/>
            <a:ext cx="6934200" cy="838200"/>
          </a:xfrm>
        </p:spPr>
        <p:txBody>
          <a:bodyPr/>
          <a:lstStyle/>
          <a:p>
            <a:pPr algn="ctr" eaLnBrk="1" hangingPunct="1">
              <a:buFontTx/>
              <a:buNone/>
            </a:pPr>
            <a:r>
              <a:rPr lang="en-US">
                <a:latin typeface="Gill Sans" charset="0"/>
                <a:ea typeface="ＭＳ Ｐゴシック" charset="0"/>
              </a:rPr>
              <a:t>We can trace water-wise or river-wise</a:t>
            </a:r>
          </a:p>
        </p:txBody>
      </p:sp>
      <p:sp>
        <p:nvSpPr>
          <p:cNvPr id="48132" name="Line 4"/>
          <p:cNvSpPr>
            <a:spLocks noChangeShapeType="1"/>
          </p:cNvSpPr>
          <p:nvPr/>
        </p:nvSpPr>
        <p:spPr bwMode="auto">
          <a:xfrm flipV="1">
            <a:off x="990600" y="1219200"/>
            <a:ext cx="0" cy="434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3" name="Line 6"/>
          <p:cNvSpPr>
            <a:spLocks noChangeShapeType="1"/>
          </p:cNvSpPr>
          <p:nvPr/>
        </p:nvSpPr>
        <p:spPr bwMode="auto">
          <a:xfrm flipH="1" flipV="1">
            <a:off x="1752600" y="1735138"/>
            <a:ext cx="6629400" cy="3827462"/>
          </a:xfrm>
          <a:prstGeom prst="line">
            <a:avLst/>
          </a:prstGeom>
          <a:noFill/>
          <a:ln w="304800">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4" name="Line 5"/>
          <p:cNvSpPr>
            <a:spLocks noChangeShapeType="1"/>
          </p:cNvSpPr>
          <p:nvPr/>
        </p:nvSpPr>
        <p:spPr bwMode="auto">
          <a:xfrm flipV="1">
            <a:off x="1905000" y="1752600"/>
            <a:ext cx="6477000" cy="3738563"/>
          </a:xfrm>
          <a:prstGeom prst="line">
            <a:avLst/>
          </a:prstGeom>
          <a:noFill/>
          <a:ln w="304800">
            <a:solidFill>
              <a:srgbClr val="008080">
                <a:alpha val="72156"/>
              </a:srgb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5" name="Rectangle 7"/>
          <p:cNvSpPr>
            <a:spLocks noChangeArrowheads="1"/>
          </p:cNvSpPr>
          <p:nvPr/>
        </p:nvSpPr>
        <p:spPr bwMode="auto">
          <a:xfrm>
            <a:off x="4572000" y="3200400"/>
            <a:ext cx="914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2" name="Text Box 8"/>
          <p:cNvSpPr txBox="1">
            <a:spLocks noChangeArrowheads="1"/>
          </p:cNvSpPr>
          <p:nvPr/>
        </p:nvSpPr>
        <p:spPr bwMode="auto">
          <a:xfrm>
            <a:off x="6553200" y="2971800"/>
            <a:ext cx="2362200" cy="132397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595959"/>
                </a:solidFill>
              </a:rPr>
              <a:t>Tracing by river-</a:t>
            </a:r>
            <a:br>
              <a:rPr lang="en-US" sz="2000">
                <a:solidFill>
                  <a:srgbClr val="595959"/>
                </a:solidFill>
              </a:rPr>
            </a:br>
            <a:r>
              <a:rPr lang="en-US" sz="2000">
                <a:solidFill>
                  <a:srgbClr val="595959"/>
                </a:solidFill>
              </a:rPr>
              <a:t>kinship this is</a:t>
            </a:r>
            <a:br>
              <a:rPr lang="en-US" sz="2000">
                <a:solidFill>
                  <a:srgbClr val="595959"/>
                </a:solidFill>
              </a:rPr>
            </a:br>
            <a:r>
              <a:rPr lang="en-US" sz="2000">
                <a:solidFill>
                  <a:srgbClr val="595959"/>
                </a:solidFill>
              </a:rPr>
              <a:t>connected to the Agean</a:t>
            </a:r>
          </a:p>
        </p:txBody>
      </p:sp>
      <p:sp>
        <p:nvSpPr>
          <p:cNvPr id="57353" name="Text Box 9"/>
          <p:cNvSpPr txBox="1">
            <a:spLocks noChangeArrowheads="1"/>
          </p:cNvSpPr>
          <p:nvPr/>
        </p:nvSpPr>
        <p:spPr bwMode="auto">
          <a:xfrm>
            <a:off x="1295400" y="3124200"/>
            <a:ext cx="2362200" cy="132397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solidFill>
                  <a:srgbClr val="595959"/>
                </a:solidFill>
              </a:rPr>
              <a:t>Tracing by water-</a:t>
            </a:r>
            <a:br>
              <a:rPr lang="en-US" sz="2000">
                <a:solidFill>
                  <a:srgbClr val="595959"/>
                </a:solidFill>
              </a:rPr>
            </a:br>
            <a:r>
              <a:rPr lang="en-US" sz="2000">
                <a:solidFill>
                  <a:srgbClr val="595959"/>
                </a:solidFill>
              </a:rPr>
              <a:t>kinship this is</a:t>
            </a:r>
            <a:br>
              <a:rPr lang="en-US" sz="2000">
                <a:solidFill>
                  <a:srgbClr val="595959"/>
                </a:solidFill>
              </a:rPr>
            </a:br>
            <a:r>
              <a:rPr lang="en-US" sz="2000">
                <a:solidFill>
                  <a:srgbClr val="595959"/>
                </a:solidFill>
              </a:rPr>
              <a:t>connected to your toilet</a:t>
            </a:r>
          </a:p>
        </p:txBody>
      </p:sp>
      <p:sp>
        <p:nvSpPr>
          <p:cNvPr id="48138" name="AutoShape 10"/>
          <p:cNvSpPr>
            <a:spLocks noChangeArrowheads="1"/>
          </p:cNvSpPr>
          <p:nvPr/>
        </p:nvSpPr>
        <p:spPr bwMode="auto">
          <a:xfrm>
            <a:off x="4191000" y="1295400"/>
            <a:ext cx="1752600" cy="1752600"/>
          </a:xfrm>
          <a:prstGeom prst="downArrowCallout">
            <a:avLst>
              <a:gd name="adj1" fmla="val 25000"/>
              <a:gd name="adj2" fmla="val 25000"/>
              <a:gd name="adj3" fmla="val 16667"/>
              <a:gd name="adj4" fmla="val 66667"/>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1600"/>
              <a:t>100 cubic feet of</a:t>
            </a:r>
          </a:p>
          <a:p>
            <a:pPr algn="ctr"/>
            <a:r>
              <a:rPr lang="en-US" sz="1600"/>
              <a:t>the Ca</a:t>
            </a:r>
            <a:r>
              <a:rPr lang="en-US" altLang="ja-JP" sz="1600"/>
              <a:t>ÿster</a:t>
            </a:r>
          </a:p>
          <a:p>
            <a:pPr algn="ctr"/>
            <a:r>
              <a:rPr lang="en-US" altLang="ja-JP" sz="1600"/>
              <a:t>from t1 to t2</a:t>
            </a:r>
            <a:endParaRPr lang="en-US" sz="140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Stepping twice in the same </a:t>
            </a:r>
            <a:r>
              <a:rPr lang="en-US" i="1">
                <a:effectLst>
                  <a:outerShdw blurRad="38100" dist="38100" dir="2700000" algn="tl">
                    <a:srgbClr val="000000"/>
                  </a:outerShdw>
                </a:effectLst>
                <a:latin typeface="Gill Sans" charset="0"/>
                <a:ea typeface="ＭＳ Ｐゴシック" charset="0"/>
              </a:rPr>
              <a:t>what</a:t>
            </a:r>
            <a:r>
              <a:rPr lang="en-US">
                <a:effectLst>
                  <a:outerShdw blurRad="38100" dist="38100" dir="2700000" algn="tl">
                    <a:srgbClr val="000000"/>
                  </a:outerShdw>
                </a:effectLst>
                <a:latin typeface="Gill Sans" charset="0"/>
                <a:ea typeface="ＭＳ Ｐゴシック" charset="0"/>
              </a:rPr>
              <a:t>?</a:t>
            </a:r>
          </a:p>
        </p:txBody>
      </p:sp>
      <p:sp>
        <p:nvSpPr>
          <p:cNvPr id="49155" name="Rectangle 3"/>
          <p:cNvSpPr>
            <a:spLocks noGrp="1" noChangeArrowheads="1"/>
          </p:cNvSpPr>
          <p:nvPr>
            <p:ph idx="1"/>
          </p:nvPr>
        </p:nvSpPr>
        <p:spPr>
          <a:xfrm>
            <a:off x="457200" y="990600"/>
            <a:ext cx="6400800" cy="5708650"/>
          </a:xfrm>
        </p:spPr>
        <p:txBody>
          <a:bodyPr/>
          <a:lstStyle/>
          <a:p>
            <a:pPr eaLnBrk="1" hangingPunct="1">
              <a:spcAft>
                <a:spcPts val="3600"/>
              </a:spcAft>
            </a:pPr>
            <a:r>
              <a:rPr lang="en-US">
                <a:latin typeface="Gill Sans" charset="0"/>
                <a:ea typeface="ＭＳ Ｐゴシック" charset="0"/>
              </a:rPr>
              <a:t>Stepping in the Cayster at the same place at different times we step twice in the </a:t>
            </a:r>
            <a:r>
              <a:rPr lang="en-US" b="1">
                <a:solidFill>
                  <a:srgbClr val="008080"/>
                </a:solidFill>
                <a:latin typeface="Gill Sans" charset="0"/>
                <a:ea typeface="ＭＳ Ｐゴシック" charset="0"/>
              </a:rPr>
              <a:t>same river</a:t>
            </a:r>
          </a:p>
          <a:p>
            <a:pPr lvl="1" eaLnBrk="1" hangingPunct="1">
              <a:spcAft>
                <a:spcPts val="3600"/>
              </a:spcAft>
            </a:pPr>
            <a:r>
              <a:rPr lang="en-US">
                <a:latin typeface="Gill Sans" charset="0"/>
                <a:ea typeface="ＭＳ Ｐゴシック" charset="0"/>
              </a:rPr>
              <a:t>but </a:t>
            </a:r>
            <a:r>
              <a:rPr lang="en-US" b="1">
                <a:latin typeface="Gill Sans" charset="0"/>
                <a:ea typeface="ＭＳ Ｐゴシック" charset="0"/>
              </a:rPr>
              <a:t>not</a:t>
            </a:r>
            <a:r>
              <a:rPr lang="en-US">
                <a:latin typeface="Gill Sans" charset="0"/>
                <a:ea typeface="ＭＳ Ｐゴシック" charset="0"/>
              </a:rPr>
              <a:t> the </a:t>
            </a:r>
            <a:r>
              <a:rPr lang="en-US" b="1">
                <a:solidFill>
                  <a:srgbClr val="008000"/>
                </a:solidFill>
                <a:latin typeface="Gill Sans" charset="0"/>
                <a:ea typeface="ＭＳ Ｐゴシック" charset="0"/>
              </a:rPr>
              <a:t>same water</a:t>
            </a:r>
            <a:r>
              <a:rPr lang="en-US">
                <a:latin typeface="Gill Sans" charset="0"/>
                <a:ea typeface="ＭＳ Ｐゴシック" charset="0"/>
              </a:rPr>
              <a:t>.</a:t>
            </a:r>
          </a:p>
          <a:p>
            <a:pPr eaLnBrk="1" hangingPunct="1">
              <a:spcAft>
                <a:spcPts val="3600"/>
              </a:spcAft>
            </a:pPr>
            <a:r>
              <a:rPr lang="en-US">
                <a:latin typeface="Gill Sans" charset="0"/>
                <a:ea typeface="ＭＳ Ｐゴシック" charset="0"/>
              </a:rPr>
              <a:t>Stepping in the Cayster and in the toilet at different times we can step twice in the </a:t>
            </a:r>
            <a:r>
              <a:rPr lang="en-US" b="1">
                <a:solidFill>
                  <a:srgbClr val="008000"/>
                </a:solidFill>
                <a:latin typeface="Gill Sans" charset="0"/>
                <a:ea typeface="ＭＳ Ｐゴシック" charset="0"/>
              </a:rPr>
              <a:t>same water</a:t>
            </a:r>
          </a:p>
          <a:p>
            <a:pPr lvl="1" eaLnBrk="1" hangingPunct="1">
              <a:spcAft>
                <a:spcPts val="3600"/>
              </a:spcAft>
            </a:pPr>
            <a:r>
              <a:rPr lang="en-US">
                <a:latin typeface="Gill Sans" charset="0"/>
                <a:ea typeface="ＭＳ Ｐゴシック" charset="0"/>
              </a:rPr>
              <a:t>but</a:t>
            </a:r>
            <a:r>
              <a:rPr lang="en-US" b="1">
                <a:latin typeface="Gill Sans" charset="0"/>
                <a:ea typeface="ＭＳ Ｐゴシック" charset="0"/>
              </a:rPr>
              <a:t> not</a:t>
            </a:r>
            <a:r>
              <a:rPr lang="en-US">
                <a:latin typeface="Gill Sans" charset="0"/>
                <a:ea typeface="ＭＳ Ｐゴシック" charset="0"/>
              </a:rPr>
              <a:t> the </a:t>
            </a:r>
            <a:r>
              <a:rPr lang="en-US" b="1">
                <a:solidFill>
                  <a:srgbClr val="008080"/>
                </a:solidFill>
                <a:latin typeface="Gill Sans" charset="0"/>
                <a:ea typeface="ＭＳ Ｐゴシック" charset="0"/>
              </a:rPr>
              <a:t>same river</a:t>
            </a:r>
            <a:endParaRPr lang="en-US">
              <a:latin typeface="Gill Sans" charset="0"/>
              <a:ea typeface="ＭＳ Ｐゴシック" charset="0"/>
            </a:endParaRPr>
          </a:p>
          <a:p>
            <a:pPr eaLnBrk="1" hangingPunct="1">
              <a:spcAft>
                <a:spcPts val="3600"/>
              </a:spcAft>
            </a:pPr>
            <a:r>
              <a:rPr lang="en-US">
                <a:latin typeface="Gill Sans" charset="0"/>
                <a:ea typeface="ＭＳ Ｐゴシック" charset="0"/>
              </a:rPr>
              <a:t>But we can step twice in the </a:t>
            </a:r>
            <a:r>
              <a:rPr lang="en-US" b="1">
                <a:solidFill>
                  <a:srgbClr val="008000"/>
                </a:solidFill>
                <a:latin typeface="Gill Sans" charset="0"/>
                <a:ea typeface="ＭＳ Ｐゴシック" charset="0"/>
              </a:rPr>
              <a:t>same water </a:t>
            </a:r>
            <a:r>
              <a:rPr lang="en-US">
                <a:solidFill>
                  <a:srgbClr val="000000"/>
                </a:solidFill>
                <a:latin typeface="Gill Sans" charset="0"/>
                <a:ea typeface="ＭＳ Ｐゴシック" charset="0"/>
              </a:rPr>
              <a:t>and the </a:t>
            </a:r>
            <a:r>
              <a:rPr lang="en-US" b="1">
                <a:solidFill>
                  <a:srgbClr val="008080"/>
                </a:solidFill>
                <a:latin typeface="Gill Sans" charset="0"/>
                <a:ea typeface="ＭＳ Ｐゴシック" charset="0"/>
              </a:rPr>
              <a:t>same river </a:t>
            </a:r>
            <a:r>
              <a:rPr lang="en-US">
                <a:latin typeface="Gill Sans" charset="0"/>
                <a:ea typeface="ＭＳ Ｐゴシック" charset="0"/>
              </a:rPr>
              <a:t>if…</a:t>
            </a:r>
          </a:p>
        </p:txBody>
      </p:sp>
      <p:pic>
        <p:nvPicPr>
          <p:cNvPr id="49156" name="Picture 4"/>
          <p:cNvPicPr>
            <a:picLocks noChangeAspect="1" noChangeArrowheads="1"/>
          </p:cNvPicPr>
          <p:nvPr/>
        </p:nvPicPr>
        <p:blipFill>
          <a:blip r:embed="rId3"/>
          <a:srcRect/>
          <a:stretch>
            <a:fillRect/>
          </a:stretch>
        </p:blipFill>
        <p:spPr bwMode="auto">
          <a:xfrm>
            <a:off x="6858000" y="3771900"/>
            <a:ext cx="2286000" cy="30861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Two Philosophical Problems</a:t>
            </a:r>
          </a:p>
        </p:txBody>
      </p:sp>
      <p:sp>
        <p:nvSpPr>
          <p:cNvPr id="16387" name="Rectangle 3"/>
          <p:cNvSpPr>
            <a:spLocks noGrp="1" noChangeArrowheads="1"/>
          </p:cNvSpPr>
          <p:nvPr>
            <p:ph idx="1"/>
          </p:nvPr>
        </p:nvSpPr>
        <p:spPr>
          <a:xfrm>
            <a:off x="533400" y="838200"/>
            <a:ext cx="8001000" cy="5708650"/>
          </a:xfrm>
        </p:spPr>
        <p:txBody>
          <a:bodyPr/>
          <a:lstStyle/>
          <a:p>
            <a:pPr eaLnBrk="1" hangingPunct="1"/>
            <a:r>
              <a:rPr lang="en-US">
                <a:latin typeface="Gill Sans" charset="0"/>
                <a:ea typeface="ＭＳ Ｐゴシック" charset="0"/>
              </a:rPr>
              <a:t>The Problem of Identity-Through-Time: Endurantism (3d-ism) or Perdurantism (4d-ism)</a:t>
            </a:r>
          </a:p>
          <a:p>
            <a:pPr lvl="1" eaLnBrk="1" hangingPunct="1"/>
            <a:r>
              <a:rPr lang="en-US">
                <a:latin typeface="Gill Sans" charset="0"/>
                <a:ea typeface="ＭＳ Ｐゴシック" charset="0"/>
              </a:rPr>
              <a:t>Endurantism: things are 3-dimensional and endure through change</a:t>
            </a:r>
          </a:p>
          <a:p>
            <a:pPr lvl="1" eaLnBrk="1" hangingPunct="1"/>
            <a:r>
              <a:rPr lang="en-US">
                <a:latin typeface="Gill Sans" charset="0"/>
                <a:ea typeface="ＭＳ Ｐゴシック" charset="0"/>
              </a:rPr>
              <a:t>Perdurantism: things are 4-dimensional and have temporal parts. Change is a matter of having temporal parts that are different in character.</a:t>
            </a:r>
          </a:p>
          <a:p>
            <a:pPr eaLnBrk="1" hangingPunct="1"/>
            <a:r>
              <a:rPr lang="en-US">
                <a:latin typeface="Gill Sans" charset="0"/>
                <a:ea typeface="ＭＳ Ｐゴシック" charset="0"/>
              </a:rPr>
              <a:t>The Problem of Universals: should we commit to abstracta?</a:t>
            </a:r>
          </a:p>
          <a:p>
            <a:pPr lvl="1" eaLnBrk="1" hangingPunct="1"/>
            <a:r>
              <a:rPr lang="en-US">
                <a:latin typeface="Gill Sans" charset="0"/>
                <a:ea typeface="ＭＳ Ｐゴシック" charset="0"/>
              </a:rPr>
              <a:t>Platonism: general terms designate abstract objects</a:t>
            </a:r>
          </a:p>
          <a:p>
            <a:pPr lvl="1" eaLnBrk="1" hangingPunct="1"/>
            <a:r>
              <a:rPr lang="en-US">
                <a:latin typeface="Gill Sans" charset="0"/>
                <a:ea typeface="ＭＳ Ｐゴシック" charset="0"/>
              </a:rPr>
              <a:t>Conceptualism: general terms designate ideas</a:t>
            </a:r>
          </a:p>
          <a:p>
            <a:pPr lvl="1" eaLnBrk="1" hangingPunct="1"/>
            <a:r>
              <a:rPr lang="en-US">
                <a:latin typeface="Gill Sans" charset="0"/>
                <a:ea typeface="ＭＳ Ｐゴシック" charset="0"/>
              </a:rPr>
              <a:t>Nominalism: general terms are, in effect, instructions for grouping within a given conceptual scheme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20134">
            <a:off x="3586163" y="1620838"/>
            <a:ext cx="12588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…we run downstream!</a:t>
            </a:r>
          </a:p>
        </p:txBody>
      </p:sp>
      <p:sp>
        <p:nvSpPr>
          <p:cNvPr id="52228" name="Freeform 4"/>
          <p:cNvSpPr>
            <a:spLocks/>
          </p:cNvSpPr>
          <p:nvPr/>
        </p:nvSpPr>
        <p:spPr bwMode="auto">
          <a:xfrm>
            <a:off x="609600" y="2438400"/>
            <a:ext cx="7696200" cy="3378200"/>
          </a:xfrm>
          <a:custGeom>
            <a:avLst/>
            <a:gdLst>
              <a:gd name="T0" fmla="*/ 0 w 4848"/>
              <a:gd name="T1" fmla="*/ 0 h 2128"/>
              <a:gd name="T2" fmla="*/ 2147483647 w 4848"/>
              <a:gd name="T3" fmla="*/ 2147483647 h 2128"/>
              <a:gd name="T4" fmla="*/ 2147483647 w 4848"/>
              <a:gd name="T5" fmla="*/ 2147483647 h 2128"/>
              <a:gd name="T6" fmla="*/ 2147483647 w 4848"/>
              <a:gd name="T7" fmla="*/ 2147483647 h 2128"/>
              <a:gd name="T8" fmla="*/ 2147483647 w 4848"/>
              <a:gd name="T9" fmla="*/ 2147483647 h 2128"/>
              <a:gd name="T10" fmla="*/ 2147483647 w 4848"/>
              <a:gd name="T11" fmla="*/ 2147483647 h 2128"/>
              <a:gd name="T12" fmla="*/ 2147483647 w 4848"/>
              <a:gd name="T13" fmla="*/ 2147483647 h 2128"/>
              <a:gd name="T14" fmla="*/ 2147483647 w 4848"/>
              <a:gd name="T15" fmla="*/ 2147483647 h 2128"/>
              <a:gd name="T16" fmla="*/ 2147483647 w 4848"/>
              <a:gd name="T17" fmla="*/ 2147483647 h 2128"/>
              <a:gd name="T18" fmla="*/ 2147483647 w 4848"/>
              <a:gd name="T19" fmla="*/ 2147483647 h 2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48"/>
              <a:gd name="T31" fmla="*/ 0 h 2128"/>
              <a:gd name="T32" fmla="*/ 4848 w 4848"/>
              <a:gd name="T33" fmla="*/ 2128 h 2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48" h="2128">
                <a:moveTo>
                  <a:pt x="0" y="0"/>
                </a:moveTo>
                <a:cubicBezTo>
                  <a:pt x="484" y="132"/>
                  <a:pt x="968" y="264"/>
                  <a:pt x="1248" y="432"/>
                </a:cubicBezTo>
                <a:cubicBezTo>
                  <a:pt x="1528" y="600"/>
                  <a:pt x="1560" y="888"/>
                  <a:pt x="1680" y="1008"/>
                </a:cubicBezTo>
                <a:cubicBezTo>
                  <a:pt x="1800" y="1128"/>
                  <a:pt x="1808" y="1136"/>
                  <a:pt x="1968" y="1152"/>
                </a:cubicBezTo>
                <a:cubicBezTo>
                  <a:pt x="2128" y="1168"/>
                  <a:pt x="2392" y="1096"/>
                  <a:pt x="2640" y="1104"/>
                </a:cubicBezTo>
                <a:cubicBezTo>
                  <a:pt x="2888" y="1112"/>
                  <a:pt x="3280" y="1136"/>
                  <a:pt x="3456" y="1200"/>
                </a:cubicBezTo>
                <a:cubicBezTo>
                  <a:pt x="3632" y="1264"/>
                  <a:pt x="3560" y="1352"/>
                  <a:pt x="3696" y="1488"/>
                </a:cubicBezTo>
                <a:cubicBezTo>
                  <a:pt x="3832" y="1624"/>
                  <a:pt x="4096" y="1912"/>
                  <a:pt x="4272" y="2016"/>
                </a:cubicBezTo>
                <a:cubicBezTo>
                  <a:pt x="4448" y="2120"/>
                  <a:pt x="4656" y="2096"/>
                  <a:pt x="4752" y="2112"/>
                </a:cubicBezTo>
                <a:cubicBezTo>
                  <a:pt x="4848" y="2128"/>
                  <a:pt x="4848" y="2120"/>
                  <a:pt x="4848" y="2112"/>
                </a:cubicBezTo>
              </a:path>
            </a:pathLst>
          </a:custGeom>
          <a:noFill/>
          <a:ln w="304800">
            <a:solidFill>
              <a:srgbClr val="0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8080"/>
              </a:solidFill>
            </a:endParaRPr>
          </a:p>
        </p:txBody>
      </p:sp>
      <p:sp>
        <p:nvSpPr>
          <p:cNvPr id="52229" name="Rectangle 5"/>
          <p:cNvSpPr>
            <a:spLocks noChangeArrowheads="1"/>
          </p:cNvSpPr>
          <p:nvPr/>
        </p:nvSpPr>
        <p:spPr bwMode="auto">
          <a:xfrm>
            <a:off x="1295400" y="2286000"/>
            <a:ext cx="838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0" name="Rectangle 6"/>
          <p:cNvSpPr>
            <a:spLocks noChangeArrowheads="1"/>
          </p:cNvSpPr>
          <p:nvPr/>
        </p:nvSpPr>
        <p:spPr bwMode="auto">
          <a:xfrm>
            <a:off x="6477000" y="4953000"/>
            <a:ext cx="8382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1" name="Freeform 7"/>
          <p:cNvSpPr>
            <a:spLocks/>
          </p:cNvSpPr>
          <p:nvPr/>
        </p:nvSpPr>
        <p:spPr bwMode="auto">
          <a:xfrm>
            <a:off x="1752600" y="2667000"/>
            <a:ext cx="5295900" cy="2590800"/>
          </a:xfrm>
          <a:custGeom>
            <a:avLst/>
            <a:gdLst>
              <a:gd name="T0" fmla="*/ 0 w 3336"/>
              <a:gd name="T1" fmla="*/ 0 h 1632"/>
              <a:gd name="T2" fmla="*/ 2147483647 w 3336"/>
              <a:gd name="T3" fmla="*/ 2147483647 h 1632"/>
              <a:gd name="T4" fmla="*/ 2147483647 w 3336"/>
              <a:gd name="T5" fmla="*/ 2147483647 h 1632"/>
              <a:gd name="T6" fmla="*/ 2147483647 w 3336"/>
              <a:gd name="T7" fmla="*/ 2147483647 h 1632"/>
              <a:gd name="T8" fmla="*/ 2147483647 w 3336"/>
              <a:gd name="T9" fmla="*/ 2147483647 h 1632"/>
              <a:gd name="T10" fmla="*/ 2147483647 w 3336"/>
              <a:gd name="T11" fmla="*/ 2147483647 h 1632"/>
              <a:gd name="T12" fmla="*/ 2147483647 w 3336"/>
              <a:gd name="T13" fmla="*/ 2147483647 h 1632"/>
              <a:gd name="T14" fmla="*/ 2147483647 w 3336"/>
              <a:gd name="T15" fmla="*/ 2147483647 h 1632"/>
              <a:gd name="T16" fmla="*/ 2147483647 w 3336"/>
              <a:gd name="T17" fmla="*/ 2147483647 h 1632"/>
              <a:gd name="T18" fmla="*/ 2147483647 w 3336"/>
              <a:gd name="T19" fmla="*/ 2147483647 h 1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36"/>
              <a:gd name="T31" fmla="*/ 0 h 1632"/>
              <a:gd name="T32" fmla="*/ 3336 w 3336"/>
              <a:gd name="T33" fmla="*/ 1632 h 1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36" h="1632">
                <a:moveTo>
                  <a:pt x="0" y="0"/>
                </a:moveTo>
                <a:cubicBezTo>
                  <a:pt x="484" y="28"/>
                  <a:pt x="968" y="56"/>
                  <a:pt x="1248" y="96"/>
                </a:cubicBezTo>
                <a:cubicBezTo>
                  <a:pt x="1528" y="136"/>
                  <a:pt x="1552" y="200"/>
                  <a:pt x="1680" y="240"/>
                </a:cubicBezTo>
                <a:cubicBezTo>
                  <a:pt x="1808" y="280"/>
                  <a:pt x="1904" y="296"/>
                  <a:pt x="2016" y="336"/>
                </a:cubicBezTo>
                <a:cubicBezTo>
                  <a:pt x="2128" y="376"/>
                  <a:pt x="2232" y="432"/>
                  <a:pt x="2352" y="480"/>
                </a:cubicBezTo>
                <a:cubicBezTo>
                  <a:pt x="2472" y="528"/>
                  <a:pt x="2632" y="560"/>
                  <a:pt x="2736" y="624"/>
                </a:cubicBezTo>
                <a:cubicBezTo>
                  <a:pt x="2840" y="688"/>
                  <a:pt x="2904" y="784"/>
                  <a:pt x="2976" y="864"/>
                </a:cubicBezTo>
                <a:cubicBezTo>
                  <a:pt x="3048" y="944"/>
                  <a:pt x="3112" y="1024"/>
                  <a:pt x="3168" y="1104"/>
                </a:cubicBezTo>
                <a:cubicBezTo>
                  <a:pt x="3224" y="1184"/>
                  <a:pt x="3288" y="1256"/>
                  <a:pt x="3312" y="1344"/>
                </a:cubicBezTo>
                <a:cubicBezTo>
                  <a:pt x="3336" y="1432"/>
                  <a:pt x="3312" y="1592"/>
                  <a:pt x="3312" y="1632"/>
                </a:cubicBezTo>
              </a:path>
            </a:pathLst>
          </a:custGeom>
          <a:noFill/>
          <a:ln w="57150">
            <a:solidFill>
              <a:srgbClr val="5F5F5F"/>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533400"/>
          </a:xfrm>
        </p:spPr>
        <p:txBody>
          <a:bodyPr/>
          <a:lstStyle/>
          <a:p>
            <a:pPr eaLnBrk="1" hangingPunct="1"/>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Hypostasizing</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 objects</a:t>
            </a:r>
          </a:p>
        </p:txBody>
      </p:sp>
      <p:sp>
        <p:nvSpPr>
          <p:cNvPr id="53251" name="Rectangle 3"/>
          <p:cNvSpPr>
            <a:spLocks noGrp="1" noChangeArrowheads="1"/>
          </p:cNvSpPr>
          <p:nvPr>
            <p:ph idx="1"/>
          </p:nvPr>
        </p:nvSpPr>
        <p:spPr>
          <a:xfrm>
            <a:off x="609600" y="990600"/>
            <a:ext cx="7772400" cy="5334000"/>
          </a:xfrm>
        </p:spPr>
        <p:txBody>
          <a:bodyPr/>
          <a:lstStyle/>
          <a:p>
            <a:pPr eaLnBrk="1" hangingPunct="1">
              <a:lnSpc>
                <a:spcPct val="90000"/>
              </a:lnSpc>
            </a:pPr>
            <a:r>
              <a:rPr lang="en-US" i="1">
                <a:latin typeface="Gill Sans" charset="0"/>
                <a:ea typeface="ＭＳ Ｐゴシック" charset="0"/>
              </a:rPr>
              <a:t>Sortals</a:t>
            </a:r>
            <a:r>
              <a:rPr lang="en-US">
                <a:latin typeface="Gill Sans" charset="0"/>
                <a:ea typeface="ＭＳ Ｐゴシック" charset="0"/>
              </a:rPr>
              <a:t> convey </a:t>
            </a:r>
            <a:r>
              <a:rPr lang="en-US" i="1">
                <a:latin typeface="Gill Sans" charset="0"/>
                <a:ea typeface="ＭＳ Ｐゴシック" charset="0"/>
              </a:rPr>
              <a:t>identity criteria</a:t>
            </a:r>
            <a:r>
              <a:rPr lang="en-US">
                <a:latin typeface="Gill Sans" charset="0"/>
                <a:ea typeface="ＭＳ Ｐゴシック" charset="0"/>
              </a:rPr>
              <a:t>—rules for various ways of grouping</a:t>
            </a:r>
            <a:endParaRPr lang="en-US" i="1">
              <a:latin typeface="Gill Sans" charset="0"/>
              <a:ea typeface="ＭＳ Ｐゴシック" charset="0"/>
            </a:endParaRPr>
          </a:p>
          <a:p>
            <a:pPr eaLnBrk="1" hangingPunct="1">
              <a:lnSpc>
                <a:spcPct val="90000"/>
              </a:lnSpc>
            </a:pPr>
            <a:r>
              <a:rPr lang="en-US">
                <a:latin typeface="Gill Sans" charset="0"/>
                <a:ea typeface="ＭＳ Ｐゴシック" charset="0"/>
              </a:rPr>
              <a:t>We learn to group objects indicated by ostension according to various spatial and temporal </a:t>
            </a:r>
            <a:r>
              <a:rPr lang="en-US" i="1">
                <a:latin typeface="Gill Sans" charset="0"/>
                <a:ea typeface="ＭＳ Ｐゴシック" charset="0"/>
              </a:rPr>
              <a:t>unity relations</a:t>
            </a:r>
            <a:r>
              <a:rPr lang="en-US">
                <a:latin typeface="Gill Sans" charset="0"/>
                <a:ea typeface="ＭＳ Ｐゴシック" charset="0"/>
              </a:rPr>
              <a:t> (</a:t>
            </a:r>
            <a:r>
              <a:rPr lang="ja-JP" altLang="en-US">
                <a:latin typeface="Gill Sans" charset="0"/>
                <a:ea typeface="ＭＳ Ｐゴシック" charset="0"/>
              </a:rPr>
              <a:t>“</a:t>
            </a:r>
            <a:r>
              <a:rPr lang="en-US">
                <a:latin typeface="Gill Sans" charset="0"/>
                <a:ea typeface="ＭＳ Ｐゴシック" charset="0"/>
              </a:rPr>
              <a:t>kinship</a:t>
            </a:r>
            <a:r>
              <a:rPr lang="ja-JP" altLang="en-US">
                <a:latin typeface="Gill Sans" charset="0"/>
                <a:ea typeface="ＭＳ Ｐゴシック" charset="0"/>
              </a:rPr>
              <a:t>”</a:t>
            </a:r>
            <a:r>
              <a:rPr lang="en-US">
                <a:latin typeface="Gill Sans" charset="0"/>
                <a:ea typeface="ＭＳ Ｐゴシック" charset="0"/>
              </a:rPr>
              <a:t> relations) conveyed by various sortals.</a:t>
            </a:r>
          </a:p>
          <a:p>
            <a:pPr lvl="1" eaLnBrk="1" hangingPunct="1">
              <a:lnSpc>
                <a:spcPct val="90000"/>
              </a:lnSpc>
            </a:pPr>
            <a:r>
              <a:rPr lang="en-US">
                <a:latin typeface="Gill Sans" charset="0"/>
                <a:ea typeface="ＭＳ Ｐゴシック" charset="0"/>
              </a:rPr>
              <a:t>x and y bear the spatial unity relation for a sortal term, F, if x and y are spatial parts of the same F</a:t>
            </a:r>
          </a:p>
          <a:p>
            <a:pPr lvl="1" eaLnBrk="1" hangingPunct="1">
              <a:lnSpc>
                <a:spcPct val="90000"/>
              </a:lnSpc>
            </a:pPr>
            <a:r>
              <a:rPr lang="en-US">
                <a:latin typeface="Gill Sans" charset="0"/>
                <a:ea typeface="ＭＳ Ｐゴシック" charset="0"/>
              </a:rPr>
              <a:t>x and y bear the temporal unity relation for a sortal term, F, if x and y are temporal parts (</a:t>
            </a:r>
            <a:r>
              <a:rPr lang="ja-JP" altLang="en-US">
                <a:latin typeface="Gill Sans" charset="0"/>
                <a:ea typeface="ＭＳ Ｐゴシック" charset="0"/>
              </a:rPr>
              <a:t>“</a:t>
            </a:r>
            <a:r>
              <a:rPr lang="en-US">
                <a:latin typeface="Gill Sans" charset="0"/>
                <a:ea typeface="ＭＳ Ｐゴシック" charset="0"/>
              </a:rPr>
              <a:t>stages</a:t>
            </a:r>
            <a:r>
              <a:rPr lang="ja-JP" altLang="en-US">
                <a:latin typeface="Gill Sans" charset="0"/>
                <a:ea typeface="ＭＳ Ｐゴシック" charset="0"/>
              </a:rPr>
              <a:t>”</a:t>
            </a:r>
            <a:r>
              <a:rPr lang="en-US">
                <a:latin typeface="Gill Sans" charset="0"/>
                <a:ea typeface="ＭＳ Ｐゴシック" charset="0"/>
              </a:rPr>
              <a:t>) of the same F </a:t>
            </a:r>
          </a:p>
          <a:p>
            <a:pPr eaLnBrk="1" hangingPunct="1">
              <a:lnSpc>
                <a:spcPct val="90000"/>
              </a:lnSpc>
            </a:pPr>
            <a:r>
              <a:rPr lang="en-US" i="1">
                <a:latin typeface="Gill Sans" charset="0"/>
                <a:ea typeface="ＭＳ Ｐゴシック" charset="0"/>
              </a:rPr>
              <a:t>When we affirm the identity of an object from ostension to ostension we cause our ostensions to refer to the same large object and so afford our listener an inductive ground from which to guess the intended reach of that object. Pure ostension plus identification conveys…spatio-temporal spread.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Identification of Indiscernibles</a:t>
            </a:r>
          </a:p>
        </p:txBody>
      </p:sp>
      <p:sp>
        <p:nvSpPr>
          <p:cNvPr id="3" name="Content Placeholder 2"/>
          <p:cNvSpPr>
            <a:spLocks noGrp="1"/>
          </p:cNvSpPr>
          <p:nvPr>
            <p:ph idx="1"/>
          </p:nvPr>
        </p:nvSpPr>
        <p:spPr>
          <a:xfrm>
            <a:off x="457200" y="762000"/>
            <a:ext cx="8229600" cy="5708650"/>
          </a:xfrm>
        </p:spPr>
        <p:txBody>
          <a:bodyPr/>
          <a:lstStyle/>
          <a:p>
            <a:pPr eaLnBrk="1" hangingPunct="1">
              <a:buFont typeface="Arial" charset="0"/>
              <a:buNone/>
            </a:pPr>
            <a:r>
              <a:rPr lang="en-US" i="1">
                <a:latin typeface="Gill Sans" charset="0"/>
                <a:ea typeface="ＭＳ Ｐゴシック" charset="0"/>
              </a:rPr>
              <a:t>	Identity is more convenient than river-kinship or other relations, because the objects related do not have to be kept apart as a multiplicity…Distinctions immaterial to the discourse at hand are thus extruded from the subject-matter. In general we might propound this maxim of the </a:t>
            </a:r>
            <a:r>
              <a:rPr lang="en-US" i="1" u="sng">
                <a:latin typeface="Gill Sans" charset="0"/>
                <a:ea typeface="ＭＳ Ｐゴシック" charset="0"/>
              </a:rPr>
              <a:t>identification of indiscernibles:</a:t>
            </a:r>
            <a:r>
              <a:rPr lang="en-US" i="1">
                <a:latin typeface="Gill Sans" charset="0"/>
                <a:ea typeface="ＭＳ Ｐゴシック" charset="0"/>
              </a:rPr>
              <a:t> Objects indistinguishable from one another within the terms of a given discourse should be construed as identical for that discourse.</a:t>
            </a:r>
          </a:p>
          <a:p>
            <a:pPr eaLnBrk="1" hangingPunct="1"/>
            <a:r>
              <a:rPr lang="en-US">
                <a:latin typeface="Gill Sans" charset="0"/>
                <a:ea typeface="ＭＳ Ｐゴシック" charset="0"/>
              </a:rPr>
              <a:t>Having introduced </a:t>
            </a:r>
            <a:r>
              <a:rPr lang="en-US" i="1">
                <a:latin typeface="Gill Sans" charset="0"/>
                <a:ea typeface="ＭＳ Ｐゴシック" charset="0"/>
              </a:rPr>
              <a:t>river w</a:t>
            </a:r>
            <a:r>
              <a:rPr lang="en-US">
                <a:latin typeface="Gill Sans" charset="0"/>
                <a:ea typeface="ＭＳ Ｐゴシック" charset="0"/>
              </a:rPr>
              <a:t>e don</a:t>
            </a:r>
            <a:r>
              <a:rPr lang="ja-JP" altLang="en-US">
                <a:latin typeface="Gill Sans" charset="0"/>
                <a:ea typeface="ＭＳ Ｐゴシック" charset="0"/>
              </a:rPr>
              <a:t>’</a:t>
            </a:r>
            <a:r>
              <a:rPr lang="en-US">
                <a:latin typeface="Gill Sans" charset="0"/>
                <a:ea typeface="ＭＳ Ｐゴシック" charset="0"/>
              </a:rPr>
              <a:t>t care about river-stages or kinship relations</a:t>
            </a:r>
          </a:p>
          <a:p>
            <a:pPr eaLnBrk="1" hangingPunct="1"/>
            <a:r>
              <a:rPr lang="en-US">
                <a:latin typeface="Gill Sans" charset="0"/>
                <a:ea typeface="ＭＳ Ｐゴシック" charset="0"/>
              </a:rPr>
              <a:t>So we exclude them from the discourse of ordinary English</a:t>
            </a:r>
          </a:p>
          <a:p>
            <a:pPr eaLnBrk="1" hangingPunct="1"/>
            <a:r>
              <a:rPr lang="en-US">
                <a:latin typeface="Gill Sans" charset="0"/>
                <a:ea typeface="ＭＳ Ｐゴシック" charset="0"/>
              </a:rPr>
              <a:t>The river at every time </a:t>
            </a:r>
            <a:r>
              <a:rPr lang="en-US" i="1">
                <a:latin typeface="Gill Sans" charset="0"/>
                <a:ea typeface="ＭＳ Ｐゴシック" charset="0"/>
              </a:rPr>
              <a:t>counts as</a:t>
            </a:r>
            <a:r>
              <a:rPr lang="en-US">
                <a:latin typeface="Gill Sans" charset="0"/>
                <a:ea typeface="ＭＳ Ｐゴシック" charset="0"/>
              </a:rPr>
              <a:t> the same river for the purposes of ordinary English</a:t>
            </a:r>
          </a:p>
          <a:p>
            <a:pPr eaLnBrk="1" hangingPunct="1"/>
            <a:r>
              <a:rPr lang="en-US">
                <a:latin typeface="Gill Sans" charset="0"/>
                <a:ea typeface="ＭＳ Ｐゴシック" charset="0"/>
              </a:rPr>
              <a:t>Compare to fungibility of currency: I want $20; which particular $20 I get is a don</a:t>
            </a:r>
            <a:r>
              <a:rPr lang="ja-JP" altLang="en-US">
                <a:latin typeface="Gill Sans" charset="0"/>
                <a:ea typeface="ＭＳ Ｐゴシック" charset="0"/>
              </a:rPr>
              <a:t>’</a:t>
            </a:r>
            <a:r>
              <a:rPr lang="en-US">
                <a:latin typeface="Gill Sans" charset="0"/>
                <a:ea typeface="ＭＳ Ｐゴシック" charset="0"/>
              </a:rPr>
              <a:t>t-care.</a:t>
            </a:r>
          </a:p>
          <a:p>
            <a:pPr eaLnBrk="1" hangingPunct="1"/>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The Moral</a:t>
            </a:r>
          </a:p>
        </p:txBody>
      </p:sp>
      <p:sp>
        <p:nvSpPr>
          <p:cNvPr id="73731" name="Rectangle 3"/>
          <p:cNvSpPr>
            <a:spLocks noGrp="1" noChangeArrowheads="1"/>
          </p:cNvSpPr>
          <p:nvPr>
            <p:ph idx="1"/>
          </p:nvPr>
        </p:nvSpPr>
        <p:spPr>
          <a:xfrm>
            <a:off x="685800" y="838200"/>
            <a:ext cx="7848600" cy="5562600"/>
          </a:xfrm>
        </p:spPr>
        <p:txBody>
          <a:bodyPr/>
          <a:lstStyle/>
          <a:p>
            <a:pPr eaLnBrk="1" hangingPunct="1">
              <a:lnSpc>
                <a:spcPct val="90000"/>
              </a:lnSpc>
            </a:pPr>
            <a:r>
              <a:rPr lang="en-US">
                <a:latin typeface="Gill Sans" charset="0"/>
                <a:ea typeface="ＭＳ Ｐゴシック" charset="0"/>
              </a:rPr>
              <a:t>We don</a:t>
            </a:r>
            <a:r>
              <a:rPr lang="ja-JP" altLang="en-US">
                <a:latin typeface="Gill Sans" charset="0"/>
                <a:ea typeface="ＭＳ Ｐゴシック" charset="0"/>
              </a:rPr>
              <a:t>’</a:t>
            </a:r>
            <a:r>
              <a:rPr lang="en-US">
                <a:latin typeface="Gill Sans" charset="0"/>
                <a:ea typeface="ＭＳ Ｐゴシック" charset="0"/>
              </a:rPr>
              <a:t>t discover physical objects (rivers, buildings, etc.) out there</a:t>
            </a:r>
          </a:p>
          <a:p>
            <a:pPr eaLnBrk="1" hangingPunct="1">
              <a:lnSpc>
                <a:spcPct val="90000"/>
              </a:lnSpc>
            </a:pPr>
            <a:r>
              <a:rPr lang="en-US">
                <a:latin typeface="Gill Sans" charset="0"/>
                <a:ea typeface="ＭＳ Ｐゴシック" charset="0"/>
              </a:rPr>
              <a:t>We in effect construct them by adopting rules for grouping objects of ostension in ways that suit our practical purposes</a:t>
            </a:r>
          </a:p>
          <a:p>
            <a:pPr eaLnBrk="1" hangingPunct="1">
              <a:lnSpc>
                <a:spcPct val="90000"/>
              </a:lnSpc>
            </a:pPr>
            <a:r>
              <a:rPr lang="en-US">
                <a:latin typeface="Gill Sans" charset="0"/>
                <a:ea typeface="ＭＳ Ｐゴシック" charset="0"/>
              </a:rPr>
              <a:t>If this story is plausible, we don</a:t>
            </a:r>
            <a:r>
              <a:rPr lang="ja-JP" altLang="en-US">
                <a:latin typeface="Gill Sans" charset="0"/>
                <a:ea typeface="ＭＳ Ｐゴシック" charset="0"/>
              </a:rPr>
              <a:t>’</a:t>
            </a:r>
            <a:r>
              <a:rPr lang="en-US">
                <a:latin typeface="Gill Sans" charset="0"/>
                <a:ea typeface="ＭＳ Ｐゴシック" charset="0"/>
              </a:rPr>
              <a:t>t have to assume that </a:t>
            </a:r>
            <a:r>
              <a:rPr lang="ja-JP" altLang="en-US">
                <a:latin typeface="Gill Sans" charset="0"/>
                <a:ea typeface="ＭＳ Ｐゴシック" charset="0"/>
              </a:rPr>
              <a:t>“</a:t>
            </a:r>
            <a:r>
              <a:rPr lang="en-US">
                <a:latin typeface="Gill Sans" charset="0"/>
                <a:ea typeface="ＭＳ Ｐゴシック" charset="0"/>
              </a:rPr>
              <a:t>the world</a:t>
            </a:r>
            <a:r>
              <a:rPr lang="ja-JP" altLang="en-US">
                <a:latin typeface="Gill Sans" charset="0"/>
                <a:ea typeface="ＭＳ Ｐゴシック" charset="0"/>
              </a:rPr>
              <a:t>”</a:t>
            </a:r>
            <a:r>
              <a:rPr lang="en-US">
                <a:latin typeface="Gill Sans" charset="0"/>
                <a:ea typeface="ＭＳ Ｐゴシック" charset="0"/>
              </a:rPr>
              <a:t> contains things that hang together in these ways to explain how we can understand </a:t>
            </a:r>
            <a:r>
              <a:rPr lang="en-US" i="1">
                <a:latin typeface="Gill Sans" charset="0"/>
                <a:ea typeface="ＭＳ Ｐゴシック" charset="0"/>
              </a:rPr>
              <a:t>singular terms</a:t>
            </a:r>
            <a:r>
              <a:rPr lang="en-US">
                <a:latin typeface="Gill Sans" charset="0"/>
                <a:ea typeface="ＭＳ Ｐゴシック" charset="0"/>
              </a:rPr>
              <a:t> that designate ordinary physical objects (e.g. </a:t>
            </a:r>
            <a:r>
              <a:rPr lang="ja-JP" altLang="en-US">
                <a:latin typeface="Gill Sans" charset="0"/>
                <a:ea typeface="ＭＳ Ｐゴシック" charset="0"/>
              </a:rPr>
              <a:t>“</a:t>
            </a:r>
            <a:r>
              <a:rPr lang="en-US">
                <a:latin typeface="Gill Sans" charset="0"/>
                <a:ea typeface="ＭＳ Ｐゴシック" charset="0"/>
              </a:rPr>
              <a:t>Ca</a:t>
            </a:r>
            <a:r>
              <a:rPr lang="en-US" altLang="ja-JP">
                <a:latin typeface="Gill Sans" charset="0"/>
                <a:ea typeface="ＭＳ Ｐゴシック" charset="0"/>
              </a:rPr>
              <a:t>ÿster,” “Gilman Hall”)</a:t>
            </a:r>
          </a:p>
          <a:p>
            <a:pPr eaLnBrk="1" hangingPunct="1">
              <a:lnSpc>
                <a:spcPct val="90000"/>
              </a:lnSpc>
            </a:pPr>
            <a:r>
              <a:rPr lang="en-US" altLang="ja-JP">
                <a:latin typeface="Gill Sans" charset="0"/>
                <a:ea typeface="ＭＳ Ｐゴシック" charset="0"/>
              </a:rPr>
              <a:t>Introducing singular terms that pick out ordinary objects is a 2-step procedure:</a:t>
            </a:r>
          </a:p>
          <a:p>
            <a:pPr lvl="1" eaLnBrk="1" hangingPunct="1">
              <a:lnSpc>
                <a:spcPct val="90000"/>
              </a:lnSpc>
            </a:pPr>
            <a:r>
              <a:rPr lang="en-US" altLang="ja-JP">
                <a:latin typeface="Gill Sans" charset="0"/>
                <a:ea typeface="ＭＳ Ｐゴシック" charset="0"/>
              </a:rPr>
              <a:t>We learn to group here-now objects by kinship relations</a:t>
            </a:r>
          </a:p>
          <a:p>
            <a:pPr lvl="1" eaLnBrk="1" hangingPunct="1">
              <a:lnSpc>
                <a:spcPct val="90000"/>
              </a:lnSpc>
            </a:pPr>
            <a:r>
              <a:rPr lang="en-US" altLang="ja-JP">
                <a:latin typeface="Gill Sans" charset="0"/>
                <a:ea typeface="ＭＳ Ｐゴシック" charset="0"/>
              </a:rPr>
              <a:t>We introduce sortals, which carry with them the language of identity, for convenience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7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II. And now…general terms</a:t>
            </a:r>
          </a:p>
        </p:txBody>
      </p:sp>
      <p:sp>
        <p:nvSpPr>
          <p:cNvPr id="58371" name="Rectangle 3"/>
          <p:cNvSpPr>
            <a:spLocks noGrp="1" noChangeArrowheads="1"/>
          </p:cNvSpPr>
          <p:nvPr>
            <p:ph idx="1"/>
          </p:nvPr>
        </p:nvSpPr>
        <p:spPr/>
        <p:txBody>
          <a:bodyPr/>
          <a:lstStyle/>
          <a:p>
            <a:pPr eaLnBrk="1" hangingPunct="1">
              <a:buFont typeface="Arial" charset="0"/>
              <a:buNone/>
            </a:pPr>
            <a:r>
              <a:rPr lang="en-US" i="1">
                <a:latin typeface="Gill Sans" charset="0"/>
                <a:ea typeface="ＭＳ Ｐゴシック" charset="0"/>
              </a:rPr>
              <a:t>	I have been speaking…of integration of momentary objects into time-consuming</a:t>
            </a:r>
            <a:r>
              <a:rPr lang="en-US">
                <a:latin typeface="Gill Sans" charset="0"/>
                <a:ea typeface="ＭＳ Ｐゴシック" charset="0"/>
              </a:rPr>
              <a:t> </a:t>
            </a:r>
            <a:r>
              <a:rPr lang="en-US" i="1">
                <a:latin typeface="Gill Sans" charset="0"/>
                <a:ea typeface="ＭＳ Ｐゴシック" charset="0"/>
              </a:rPr>
              <a:t>wholes, but…analogous remarks hold…[for] conceptual integration: the integration of particulars into universals</a:t>
            </a:r>
          </a:p>
          <a:p>
            <a:pPr eaLnBrk="1" hangingPunct="1"/>
            <a:r>
              <a:rPr lang="en-US">
                <a:latin typeface="Gill Sans" charset="0"/>
                <a:ea typeface="ＭＳ Ｐゴシック" charset="0"/>
              </a:rPr>
              <a:t>We can understand the introduction of general terms (e.g. </a:t>
            </a:r>
            <a:r>
              <a:rPr lang="ja-JP" altLang="en-US">
                <a:latin typeface="Gill Sans" charset="0"/>
                <a:ea typeface="ＭＳ Ｐゴシック" charset="0"/>
              </a:rPr>
              <a:t>“</a:t>
            </a:r>
            <a:r>
              <a:rPr lang="en-US">
                <a:latin typeface="Gill Sans" charset="0"/>
                <a:ea typeface="ＭＳ Ｐゴシック" charset="0"/>
              </a:rPr>
              <a:t>river,</a:t>
            </a:r>
            <a:r>
              <a:rPr lang="ja-JP" altLang="en-US">
                <a:latin typeface="Gill Sans" charset="0"/>
                <a:ea typeface="ＭＳ Ｐゴシック" charset="0"/>
              </a:rPr>
              <a:t>”</a:t>
            </a:r>
            <a:r>
              <a:rPr lang="en-US">
                <a:latin typeface="Gill Sans" charset="0"/>
                <a:ea typeface="ＭＳ Ｐゴシック" charset="0"/>
              </a:rPr>
              <a:t> </a:t>
            </a:r>
            <a:r>
              <a:rPr lang="ja-JP" altLang="en-US">
                <a:latin typeface="Gill Sans" charset="0"/>
                <a:ea typeface="ＭＳ Ｐゴシック" charset="0"/>
              </a:rPr>
              <a:t>“</a:t>
            </a:r>
            <a:r>
              <a:rPr lang="en-US">
                <a:latin typeface="Gill Sans" charset="0"/>
                <a:ea typeface="ＭＳ Ｐゴシック" charset="0"/>
              </a:rPr>
              <a:t>water,</a:t>
            </a:r>
            <a:r>
              <a:rPr lang="ja-JP" altLang="en-US">
                <a:latin typeface="Gill Sans" charset="0"/>
                <a:ea typeface="ＭＳ Ｐゴシック" charset="0"/>
              </a:rPr>
              <a:t>”</a:t>
            </a:r>
            <a:r>
              <a:rPr lang="en-US">
                <a:latin typeface="Gill Sans" charset="0"/>
                <a:ea typeface="ＭＳ Ｐゴシック" charset="0"/>
              </a:rPr>
              <a:t> </a:t>
            </a:r>
            <a:r>
              <a:rPr lang="ja-JP" altLang="en-US">
                <a:latin typeface="Gill Sans" charset="0"/>
                <a:ea typeface="ＭＳ Ｐゴシック" charset="0"/>
              </a:rPr>
              <a:t>“</a:t>
            </a:r>
            <a:r>
              <a:rPr lang="en-US">
                <a:latin typeface="Gill Sans" charset="0"/>
                <a:ea typeface="ＭＳ Ｐゴシック" charset="0"/>
              </a:rPr>
              <a:t>red,</a:t>
            </a:r>
            <a:r>
              <a:rPr lang="ja-JP" altLang="en-US">
                <a:latin typeface="Gill Sans" charset="0"/>
                <a:ea typeface="ＭＳ Ｐゴシック" charset="0"/>
              </a:rPr>
              <a:t>”</a:t>
            </a:r>
            <a:r>
              <a:rPr lang="en-US">
                <a:latin typeface="Gill Sans" charset="0"/>
                <a:ea typeface="ＭＳ Ｐゴシック" charset="0"/>
              </a:rPr>
              <a:t> </a:t>
            </a:r>
            <a:r>
              <a:rPr lang="ja-JP" altLang="en-US">
                <a:latin typeface="Gill Sans" charset="0"/>
                <a:ea typeface="ＭＳ Ｐゴシック" charset="0"/>
              </a:rPr>
              <a:t>“</a:t>
            </a:r>
            <a:r>
              <a:rPr lang="en-US">
                <a:latin typeface="Gill Sans" charset="0"/>
                <a:ea typeface="ＭＳ Ｐゴシック" charset="0"/>
              </a:rPr>
              <a:t>triangle</a:t>
            </a:r>
            <a:r>
              <a:rPr lang="ja-JP" altLang="en-US">
                <a:latin typeface="Gill Sans" charset="0"/>
                <a:ea typeface="ＭＳ Ｐゴシック" charset="0"/>
              </a:rPr>
              <a:t>”</a:t>
            </a:r>
            <a:r>
              <a:rPr lang="en-US">
                <a:latin typeface="Gill Sans" charset="0"/>
                <a:ea typeface="ＭＳ Ｐゴシック" charset="0"/>
              </a:rPr>
              <a:t>) in the same way as we understand the introduction of singular terms</a:t>
            </a:r>
          </a:p>
          <a:p>
            <a:pPr eaLnBrk="1" hangingPunct="1">
              <a:lnSpc>
                <a:spcPct val="90000"/>
              </a:lnSpc>
            </a:pPr>
            <a:r>
              <a:rPr lang="en-US" altLang="ja-JP">
                <a:latin typeface="Gill Sans" charset="0"/>
                <a:ea typeface="ＭＳ Ｐゴシック" charset="0"/>
              </a:rPr>
              <a:t>Note: commitment to universals is a 2-step procedure:</a:t>
            </a:r>
          </a:p>
          <a:p>
            <a:pPr lvl="1" eaLnBrk="1" hangingPunct="1">
              <a:lnSpc>
                <a:spcPct val="90000"/>
              </a:lnSpc>
            </a:pPr>
            <a:r>
              <a:rPr lang="en-US" altLang="ja-JP">
                <a:latin typeface="Gill Sans" charset="0"/>
                <a:ea typeface="ＭＳ Ｐゴシック" charset="0"/>
              </a:rPr>
              <a:t>We learn to group objects by similarity relations, e.g. grouping similar objects as </a:t>
            </a:r>
            <a:r>
              <a:rPr lang="en-US" altLang="ja-JP" i="1">
                <a:latin typeface="Gill Sans" charset="0"/>
                <a:ea typeface="ＭＳ Ｐゴシック" charset="0"/>
              </a:rPr>
              <a:t>brown </a:t>
            </a:r>
            <a:r>
              <a:rPr lang="en-US" altLang="ja-JP">
                <a:latin typeface="Gill Sans" charset="0"/>
                <a:ea typeface="ＭＳ Ｐゴシック" charset="0"/>
              </a:rPr>
              <a:t>(good)</a:t>
            </a:r>
          </a:p>
          <a:p>
            <a:pPr lvl="1" eaLnBrk="1" hangingPunct="1">
              <a:lnSpc>
                <a:spcPct val="90000"/>
              </a:lnSpc>
            </a:pPr>
            <a:r>
              <a:rPr lang="en-US" altLang="ja-JP">
                <a:latin typeface="Gill Sans" charset="0"/>
                <a:ea typeface="ＭＳ Ｐゴシック" charset="0"/>
              </a:rPr>
              <a:t>“Hypostasizing” properties: introducing abstract singular terms, e.g. </a:t>
            </a:r>
            <a:r>
              <a:rPr lang="en-US" altLang="ja-JP" i="1">
                <a:latin typeface="Gill Sans" charset="0"/>
                <a:ea typeface="ＭＳ Ｐゴシック" charset="0"/>
              </a:rPr>
              <a:t>brownness</a:t>
            </a:r>
            <a:r>
              <a:rPr lang="en-US" altLang="ja-JP">
                <a:latin typeface="Gill Sans" charset="0"/>
                <a:ea typeface="ＭＳ Ｐゴシック" charset="0"/>
              </a:rPr>
              <a:t> (bad)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Introducing general terms</a:t>
            </a:r>
          </a:p>
        </p:txBody>
      </p:sp>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9144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63" y="3451225"/>
            <a:ext cx="4656137"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962400"/>
            <a:ext cx="3921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9"/>
          <p:cNvPicPr>
            <a:picLocks noChangeAspect="1"/>
          </p:cNvPicPr>
          <p:nvPr/>
        </p:nvPicPr>
        <p:blipFill>
          <a:blip r:embed="rId6">
            <a:extLst>
              <a:ext uri="{28A0092B-C50C-407E-A947-70E740481C1C}">
                <a14:useLocalDpi xmlns:a14="http://schemas.microsoft.com/office/drawing/2010/main" val="0"/>
              </a:ext>
            </a:extLst>
          </a:blip>
          <a:srcRect l="32025" b="8141"/>
          <a:stretch>
            <a:fillRect/>
          </a:stretch>
        </p:blipFill>
        <p:spPr bwMode="auto">
          <a:xfrm>
            <a:off x="457200" y="1752600"/>
            <a:ext cx="1193800"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14288" y="627063"/>
            <a:ext cx="9148763" cy="3379787"/>
          </a:xfrm>
          <a:custGeom>
            <a:avLst/>
            <a:gdLst>
              <a:gd name="connsiteX0" fmla="*/ 453164 w 9147392"/>
              <a:gd name="connsiteY0" fmla="*/ 187221 h 3380838"/>
              <a:gd name="connsiteX1" fmla="*/ 2927925 w 9147392"/>
              <a:gd name="connsiteY1" fmla="*/ 56980 h 3380838"/>
              <a:gd name="connsiteX2" fmla="*/ 8203075 w 9147392"/>
              <a:gd name="connsiteY2" fmla="*/ 333742 h 3380838"/>
              <a:gd name="connsiteX3" fmla="*/ 8593827 w 9147392"/>
              <a:gd name="connsiteY3" fmla="*/ 2059435 h 3380838"/>
              <a:gd name="connsiteX4" fmla="*/ 5174749 w 9147392"/>
              <a:gd name="connsiteY4" fmla="*/ 2482718 h 3380838"/>
              <a:gd name="connsiteX5" fmla="*/ 4035056 w 9147392"/>
              <a:gd name="connsiteY5" fmla="*/ 3166483 h 3380838"/>
              <a:gd name="connsiteX6" fmla="*/ 615977 w 9147392"/>
              <a:gd name="connsiteY6" fmla="*/ 2938561 h 3380838"/>
              <a:gd name="connsiteX7" fmla="*/ 339195 w 9147392"/>
              <a:gd name="connsiteY7" fmla="*/ 512823 h 3380838"/>
              <a:gd name="connsiteX8" fmla="*/ 746228 w 9147392"/>
              <a:gd name="connsiteY8" fmla="*/ 187221 h 3380838"/>
              <a:gd name="connsiteX9" fmla="*/ 827634 w 9147392"/>
              <a:gd name="connsiteY9" fmla="*/ 122100 h 3380838"/>
              <a:gd name="connsiteX10" fmla="*/ 746228 w 9147392"/>
              <a:gd name="connsiteY10" fmla="*/ 154661 h 338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7392" h="3380838">
                <a:moveTo>
                  <a:pt x="453164" y="187221"/>
                </a:moveTo>
                <a:cubicBezTo>
                  <a:pt x="1044718" y="109890"/>
                  <a:pt x="1636273" y="32560"/>
                  <a:pt x="2927925" y="56980"/>
                </a:cubicBezTo>
                <a:cubicBezTo>
                  <a:pt x="4219577" y="81400"/>
                  <a:pt x="7258758" y="0"/>
                  <a:pt x="8203075" y="333742"/>
                </a:cubicBezTo>
                <a:cubicBezTo>
                  <a:pt x="9147392" y="667484"/>
                  <a:pt x="9098548" y="1701272"/>
                  <a:pt x="8593827" y="2059435"/>
                </a:cubicBezTo>
                <a:cubicBezTo>
                  <a:pt x="8089106" y="2417598"/>
                  <a:pt x="5934544" y="2298210"/>
                  <a:pt x="5174749" y="2482718"/>
                </a:cubicBezTo>
                <a:cubicBezTo>
                  <a:pt x="4414954" y="2667226"/>
                  <a:pt x="4794851" y="3090509"/>
                  <a:pt x="4035056" y="3166483"/>
                </a:cubicBezTo>
                <a:cubicBezTo>
                  <a:pt x="3275261" y="3242457"/>
                  <a:pt x="1231954" y="3380838"/>
                  <a:pt x="615977" y="2938561"/>
                </a:cubicBezTo>
                <a:cubicBezTo>
                  <a:pt x="0" y="2496284"/>
                  <a:pt x="317487" y="971380"/>
                  <a:pt x="339195" y="512823"/>
                </a:cubicBezTo>
                <a:cubicBezTo>
                  <a:pt x="360903" y="54266"/>
                  <a:pt x="746228" y="187221"/>
                  <a:pt x="746228" y="187221"/>
                </a:cubicBezTo>
                <a:cubicBezTo>
                  <a:pt x="827634" y="122101"/>
                  <a:pt x="827634" y="127527"/>
                  <a:pt x="827634" y="122100"/>
                </a:cubicBezTo>
                <a:cubicBezTo>
                  <a:pt x="827634" y="116673"/>
                  <a:pt x="746228" y="154661"/>
                  <a:pt x="746228" y="154661"/>
                </a:cubicBezTo>
              </a:path>
            </a:pathLst>
          </a:custGeom>
          <a:ln w="76200" cap="flat" cmpd="sng" algn="ctr">
            <a:solidFill>
              <a:srgbClr val="804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endParaRPr lang="en-US">
              <a:latin typeface="Calibri" charset="0"/>
              <a:ea typeface="ＭＳ Ｐゴシック" charset="0"/>
              <a:cs typeface="ＭＳ Ｐゴシック" charset="0"/>
            </a:endParaRPr>
          </a:p>
        </p:txBody>
      </p:sp>
      <p:sp>
        <p:nvSpPr>
          <p:cNvPr id="12" name="TextBox 11"/>
          <p:cNvSpPr txBox="1">
            <a:spLocks noChangeArrowheads="1"/>
          </p:cNvSpPr>
          <p:nvPr/>
        </p:nvSpPr>
        <p:spPr bwMode="auto">
          <a:xfrm>
            <a:off x="533400" y="48768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6000" b="1">
                <a:solidFill>
                  <a:srgbClr val="804000"/>
                </a:solidFill>
              </a:rPr>
              <a:t>brown</a:t>
            </a:r>
          </a:p>
        </p:txBody>
      </p:sp>
      <p:sp>
        <p:nvSpPr>
          <p:cNvPr id="13" name="Freeform 12"/>
          <p:cNvSpPr/>
          <p:nvPr/>
        </p:nvSpPr>
        <p:spPr>
          <a:xfrm>
            <a:off x="1752600" y="555625"/>
            <a:ext cx="6257925" cy="6396038"/>
          </a:xfrm>
          <a:custGeom>
            <a:avLst/>
            <a:gdLst>
              <a:gd name="connsiteX0" fmla="*/ 344621 w 6287305"/>
              <a:gd name="connsiteY0" fmla="*/ 425996 h 6471347"/>
              <a:gd name="connsiteX1" fmla="*/ 2379787 w 6287305"/>
              <a:gd name="connsiteY1" fmla="*/ 295755 h 6471347"/>
              <a:gd name="connsiteX2" fmla="*/ 4919674 w 6287305"/>
              <a:gd name="connsiteY2" fmla="*/ 2021447 h 6471347"/>
              <a:gd name="connsiteX3" fmla="*/ 6271024 w 6287305"/>
              <a:gd name="connsiteY3" fmla="*/ 4968149 h 6471347"/>
              <a:gd name="connsiteX4" fmla="*/ 5017362 w 6287305"/>
              <a:gd name="connsiteY4" fmla="*/ 6010077 h 6471347"/>
              <a:gd name="connsiteX5" fmla="*/ 2249537 w 6287305"/>
              <a:gd name="connsiteY5" fmla="*/ 5944956 h 6471347"/>
              <a:gd name="connsiteX6" fmla="*/ 312059 w 6287305"/>
              <a:gd name="connsiteY6" fmla="*/ 2851734 h 6471347"/>
              <a:gd name="connsiteX7" fmla="*/ 344621 w 6287305"/>
              <a:gd name="connsiteY7" fmla="*/ 425996 h 647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7305" h="6471347">
                <a:moveTo>
                  <a:pt x="344621" y="425996"/>
                </a:moveTo>
                <a:cubicBezTo>
                  <a:pt x="689242" y="0"/>
                  <a:pt x="1617278" y="29847"/>
                  <a:pt x="2379787" y="295755"/>
                </a:cubicBezTo>
                <a:cubicBezTo>
                  <a:pt x="3142296" y="561663"/>
                  <a:pt x="4271135" y="1242715"/>
                  <a:pt x="4919674" y="2021447"/>
                </a:cubicBezTo>
                <a:cubicBezTo>
                  <a:pt x="5568213" y="2800179"/>
                  <a:pt x="6254743" y="4303377"/>
                  <a:pt x="6271024" y="4968149"/>
                </a:cubicBezTo>
                <a:cubicBezTo>
                  <a:pt x="6287305" y="5632921"/>
                  <a:pt x="5687610" y="5847276"/>
                  <a:pt x="5017362" y="6010077"/>
                </a:cubicBezTo>
                <a:cubicBezTo>
                  <a:pt x="4347114" y="6172878"/>
                  <a:pt x="3033754" y="6471347"/>
                  <a:pt x="2249537" y="5944956"/>
                </a:cubicBezTo>
                <a:cubicBezTo>
                  <a:pt x="1465320" y="5418566"/>
                  <a:pt x="621404" y="3771561"/>
                  <a:pt x="312059" y="2851734"/>
                </a:cubicBezTo>
                <a:cubicBezTo>
                  <a:pt x="2714" y="1931907"/>
                  <a:pt x="0" y="851992"/>
                  <a:pt x="344621" y="425996"/>
                </a:cubicBezTo>
                <a:close/>
              </a:path>
            </a:pathLst>
          </a:cu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
        <p:nvSpPr>
          <p:cNvPr id="15" name="TextBox 14"/>
          <p:cNvSpPr txBox="1">
            <a:spLocks noChangeArrowheads="1"/>
          </p:cNvSpPr>
          <p:nvPr/>
        </p:nvSpPr>
        <p:spPr bwMode="auto">
          <a:xfrm>
            <a:off x="685800" y="50292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6000" b="1">
                <a:solidFill>
                  <a:srgbClr val="FF0000"/>
                </a:solidFill>
              </a:rPr>
              <a:t>chair</a:t>
            </a:r>
          </a:p>
        </p:txBody>
      </p:sp>
      <p:sp>
        <p:nvSpPr>
          <p:cNvPr id="16" name="TextBox 15"/>
          <p:cNvSpPr txBox="1"/>
          <p:nvPr/>
        </p:nvSpPr>
        <p:spPr>
          <a:xfrm>
            <a:off x="228600" y="4572000"/>
            <a:ext cx="3200400" cy="1938992"/>
          </a:xfrm>
          <a:prstGeom prst="rect">
            <a:avLst/>
          </a:prstGeom>
          <a:noFill/>
          <a:ln>
            <a:noFill/>
          </a:ln>
        </p:spPr>
        <p:txBody>
          <a:bodyPr>
            <a:spAutoFit/>
          </a:bodyPr>
          <a:lstStyle/>
          <a:p>
            <a:pPr>
              <a:defRPr/>
            </a:pPr>
            <a:r>
              <a:rPr lang="en-US" sz="6000" b="1" dirty="0">
                <a:ln>
                  <a:solidFill>
                    <a:srgbClr val="008000"/>
                  </a:solidFill>
                </a:ln>
                <a:solidFill>
                  <a:srgbClr val="008000"/>
                </a:solidFill>
                <a:ea typeface="ＭＳ Ｐゴシック" charset="-128"/>
                <a:cs typeface="ＭＳ Ｐゴシック" charset="-128"/>
              </a:rPr>
              <a:t>dog-or-banana</a:t>
            </a:r>
          </a:p>
        </p:txBody>
      </p:sp>
      <p:sp>
        <p:nvSpPr>
          <p:cNvPr id="17" name="Freeform 16"/>
          <p:cNvSpPr/>
          <p:nvPr/>
        </p:nvSpPr>
        <p:spPr>
          <a:xfrm>
            <a:off x="314325" y="1243013"/>
            <a:ext cx="1758950" cy="3467100"/>
          </a:xfrm>
          <a:custGeom>
            <a:avLst/>
            <a:gdLst>
              <a:gd name="connsiteX0" fmla="*/ 222511 w 1758383"/>
              <a:gd name="connsiteY0" fmla="*/ 303895 h 3467665"/>
              <a:gd name="connsiteX1" fmla="*/ 238792 w 1758383"/>
              <a:gd name="connsiteY1" fmla="*/ 255055 h 3467665"/>
              <a:gd name="connsiteX2" fmla="*/ 483012 w 1758383"/>
              <a:gd name="connsiteY2" fmla="*/ 75974 h 3467665"/>
              <a:gd name="connsiteX3" fmla="*/ 1036577 w 1758383"/>
              <a:gd name="connsiteY3" fmla="*/ 141094 h 3467665"/>
              <a:gd name="connsiteX4" fmla="*/ 1541298 w 1758383"/>
              <a:gd name="connsiteY4" fmla="*/ 922540 h 3467665"/>
              <a:gd name="connsiteX5" fmla="*/ 1671549 w 1758383"/>
              <a:gd name="connsiteY5" fmla="*/ 2990115 h 3467665"/>
              <a:gd name="connsiteX6" fmla="*/ 1020296 w 1758383"/>
              <a:gd name="connsiteY6" fmla="*/ 3462238 h 3467665"/>
              <a:gd name="connsiteX7" fmla="*/ 336480 w 1758383"/>
              <a:gd name="connsiteY7" fmla="*/ 3022675 h 3467665"/>
              <a:gd name="connsiteX8" fmla="*/ 10854 w 1758383"/>
              <a:gd name="connsiteY8" fmla="*/ 1117901 h 3467665"/>
              <a:gd name="connsiteX9" fmla="*/ 271355 w 1758383"/>
              <a:gd name="connsiteY9" fmla="*/ 271335 h 346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3" h="3467665">
                <a:moveTo>
                  <a:pt x="222511" y="303895"/>
                </a:moveTo>
                <a:cubicBezTo>
                  <a:pt x="208943" y="298468"/>
                  <a:pt x="195375" y="293042"/>
                  <a:pt x="238792" y="255055"/>
                </a:cubicBezTo>
                <a:cubicBezTo>
                  <a:pt x="282209" y="217068"/>
                  <a:pt x="350048" y="94967"/>
                  <a:pt x="483012" y="75974"/>
                </a:cubicBezTo>
                <a:cubicBezTo>
                  <a:pt x="615976" y="56981"/>
                  <a:pt x="860196" y="0"/>
                  <a:pt x="1036577" y="141094"/>
                </a:cubicBezTo>
                <a:cubicBezTo>
                  <a:pt x="1212958" y="282188"/>
                  <a:pt x="1435469" y="447703"/>
                  <a:pt x="1541298" y="922540"/>
                </a:cubicBezTo>
                <a:cubicBezTo>
                  <a:pt x="1647127" y="1397377"/>
                  <a:pt x="1758383" y="2566832"/>
                  <a:pt x="1671549" y="2990115"/>
                </a:cubicBezTo>
                <a:cubicBezTo>
                  <a:pt x="1584715" y="3413398"/>
                  <a:pt x="1242807" y="3456811"/>
                  <a:pt x="1020296" y="3462238"/>
                </a:cubicBezTo>
                <a:cubicBezTo>
                  <a:pt x="797785" y="3467665"/>
                  <a:pt x="504720" y="3413398"/>
                  <a:pt x="336480" y="3022675"/>
                </a:cubicBezTo>
                <a:cubicBezTo>
                  <a:pt x="168240" y="2631952"/>
                  <a:pt x="21708" y="1576458"/>
                  <a:pt x="10854" y="1117901"/>
                </a:cubicBezTo>
                <a:cubicBezTo>
                  <a:pt x="0" y="659344"/>
                  <a:pt x="135677" y="465339"/>
                  <a:pt x="271355" y="271335"/>
                </a:cubicBezTo>
              </a:path>
            </a:pathLst>
          </a:custGeom>
          <a:ln w="762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endParaRPr lang="en-US">
              <a:latin typeface="Calibri" charset="0"/>
              <a:ea typeface="ＭＳ Ｐゴシック" charset="0"/>
              <a:cs typeface="ＭＳ Ｐゴシック" charset="0"/>
            </a:endParaRPr>
          </a:p>
        </p:txBody>
      </p:sp>
      <p:pic>
        <p:nvPicPr>
          <p:cNvPr id="61453" name="Picture 6"/>
          <p:cNvPicPr>
            <a:picLocks noChangeAspect="1" noChangeArrowheads="1"/>
          </p:cNvPicPr>
          <p:nvPr/>
        </p:nvPicPr>
        <p:blipFill>
          <a:blip r:embed="rId7">
            <a:extLst>
              <a:ext uri="{28A0092B-C50C-407E-A947-70E740481C1C}">
                <a14:useLocalDpi xmlns:a14="http://schemas.microsoft.com/office/drawing/2010/main" val="0"/>
              </a:ext>
            </a:extLst>
          </a:blip>
          <a:srcRect l="6284" t="2411" r="7487"/>
          <a:stretch>
            <a:fillRect/>
          </a:stretch>
        </p:blipFill>
        <p:spPr bwMode="auto">
          <a:xfrm>
            <a:off x="2389188" y="957263"/>
            <a:ext cx="18399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5"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Universals</a:t>
            </a:r>
          </a:p>
        </p:txBody>
      </p:sp>
      <p:sp>
        <p:nvSpPr>
          <p:cNvPr id="62467" name="Rectangle 3"/>
          <p:cNvSpPr>
            <a:spLocks noGrp="1" noChangeArrowheads="1"/>
          </p:cNvSpPr>
          <p:nvPr>
            <p:ph idx="1"/>
          </p:nvPr>
        </p:nvSpPr>
        <p:spPr>
          <a:xfrm>
            <a:off x="381000" y="838200"/>
            <a:ext cx="8229600" cy="2514600"/>
          </a:xfrm>
        </p:spPr>
        <p:txBody>
          <a:bodyPr/>
          <a:lstStyle/>
          <a:p>
            <a:pPr eaLnBrk="1" hangingPunct="1"/>
            <a:r>
              <a:rPr lang="en-US">
                <a:latin typeface="Gill Sans" charset="0"/>
                <a:ea typeface="ＭＳ Ｐゴシック" charset="0"/>
              </a:rPr>
              <a:t>But should we take the next step?</a:t>
            </a:r>
          </a:p>
          <a:p>
            <a:pPr eaLnBrk="1" hangingPunct="1"/>
            <a:r>
              <a:rPr lang="en-US">
                <a:latin typeface="Gill Sans" charset="0"/>
                <a:ea typeface="ＭＳ Ｐゴシック" charset="0"/>
              </a:rPr>
              <a:t>And hypostasize these ways of grouping by introducing </a:t>
            </a:r>
            <a:r>
              <a:rPr lang="en-US" i="1">
                <a:latin typeface="Gill Sans" charset="0"/>
                <a:ea typeface="ＭＳ Ｐゴシック" charset="0"/>
              </a:rPr>
              <a:t>universals</a:t>
            </a:r>
            <a:r>
              <a:rPr lang="en-US">
                <a:latin typeface="Gill Sans" charset="0"/>
                <a:ea typeface="ＭＳ Ｐゴシック" charset="0"/>
              </a:rPr>
              <a:t> as the referents of singular terms like </a:t>
            </a:r>
            <a:r>
              <a:rPr lang="en-US" i="1">
                <a:latin typeface="Gill Sans" charset="0"/>
                <a:ea typeface="ＭＳ Ｐゴシック" charset="0"/>
              </a:rPr>
              <a:t>brownness</a:t>
            </a:r>
            <a:r>
              <a:rPr lang="en-US">
                <a:latin typeface="Gill Sans" charset="0"/>
                <a:ea typeface="ＭＳ Ｐゴシック" charset="0"/>
              </a:rPr>
              <a:t>, </a:t>
            </a:r>
            <a:r>
              <a:rPr lang="en-US" i="1">
                <a:latin typeface="Gill Sans" charset="0"/>
                <a:ea typeface="ＭＳ Ｐゴシック" charset="0"/>
              </a:rPr>
              <a:t>chairhood, or</a:t>
            </a:r>
            <a:r>
              <a:rPr lang="en-US">
                <a:latin typeface="Gill Sans" charset="0"/>
                <a:ea typeface="ＭＳ Ｐゴシック" charset="0"/>
              </a:rPr>
              <a:t> </a:t>
            </a:r>
            <a:r>
              <a:rPr lang="en-US" i="1">
                <a:latin typeface="Gill Sans" charset="0"/>
                <a:ea typeface="ＭＳ Ｐゴシック" charset="0"/>
              </a:rPr>
              <a:t>triangularity</a:t>
            </a:r>
            <a:r>
              <a:rPr lang="en-US">
                <a:latin typeface="Gill Sans" charset="0"/>
                <a:ea typeface="ＭＳ Ｐゴシック" charset="0"/>
              </a:rPr>
              <a:t>?</a:t>
            </a:r>
          </a:p>
          <a:p>
            <a:pPr eaLnBrk="1" hangingPunct="1"/>
            <a:r>
              <a:rPr lang="en-US">
                <a:latin typeface="Gill Sans" charset="0"/>
                <a:ea typeface="ＭＳ Ｐゴシック" charset="0"/>
              </a:rPr>
              <a:t>Hypothesis: maybe we can treat universals as concrete but scattered objects </a:t>
            </a:r>
          </a:p>
        </p:txBody>
      </p:sp>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t="16113" b="16270"/>
          <a:stretch>
            <a:fillRect/>
          </a:stretch>
        </p:blipFill>
        <p:spPr bwMode="auto">
          <a:xfrm>
            <a:off x="0" y="3409950"/>
            <a:ext cx="9164638"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28499178.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430713" y="3287713"/>
            <a:ext cx="2825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mediacall" presetSubtype="0" fill="hold" nodeType="withEffect">
                                  <p:stCondLst>
                                    <p:cond delay="0"/>
                                  </p:stCondLst>
                                  <p:childTnLst>
                                    <p:cmd type="call" cmd="playFrom(0.0)">
                                      <p:cBhvr>
                                        <p:cTn id="20" dur="1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24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Red as a </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concrete universal</a:t>
            </a:r>
            <a:r>
              <a:rPr lang="ja-JP" altLang="en-US">
                <a:effectLst>
                  <a:outerShdw blurRad="38100" dist="38100" dir="2700000" algn="tl">
                    <a:srgbClr val="000000"/>
                  </a:outerShdw>
                </a:effectLst>
                <a:latin typeface="Gill Sans" charset="0"/>
                <a:ea typeface="ＭＳ Ｐゴシック" charset="0"/>
              </a:rPr>
              <a:t>”</a:t>
            </a:r>
            <a:endParaRPr lang="en-US">
              <a:effectLst>
                <a:outerShdw blurRad="38100" dist="38100" dir="2700000" algn="tl">
                  <a:srgbClr val="000000"/>
                </a:outerShdw>
              </a:effectLst>
              <a:latin typeface="Gill Sans" charset="0"/>
              <a:ea typeface="ＭＳ Ｐゴシック" charset="0"/>
            </a:endParaRPr>
          </a:p>
        </p:txBody>
      </p:sp>
      <p:sp>
        <p:nvSpPr>
          <p:cNvPr id="65539" name="Rectangle 4"/>
          <p:cNvSpPr>
            <a:spLocks noChangeArrowheads="1"/>
          </p:cNvSpPr>
          <p:nvPr/>
        </p:nvSpPr>
        <p:spPr bwMode="auto">
          <a:xfrm>
            <a:off x="3733800" y="1600200"/>
            <a:ext cx="914400" cy="9144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5540" name="AutoShape 5"/>
          <p:cNvSpPr>
            <a:spLocks noChangeArrowheads="1"/>
          </p:cNvSpPr>
          <p:nvPr/>
        </p:nvSpPr>
        <p:spPr bwMode="auto">
          <a:xfrm>
            <a:off x="5029200" y="2514600"/>
            <a:ext cx="1143000" cy="1143000"/>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55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867400"/>
            <a:ext cx="5270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Oval 7"/>
          <p:cNvSpPr>
            <a:spLocks noChangeArrowheads="1"/>
          </p:cNvSpPr>
          <p:nvPr/>
        </p:nvSpPr>
        <p:spPr bwMode="auto">
          <a:xfrm>
            <a:off x="5791200" y="914400"/>
            <a:ext cx="838200" cy="838200"/>
          </a:xfrm>
          <a:prstGeom prst="ellipse">
            <a:avLst/>
          </a:prstGeom>
          <a:solidFill>
            <a:srgbClr val="0000FF"/>
          </a:solidFill>
          <a:ln w="9525">
            <a:solidFill>
              <a:srgbClr val="FFFFFF"/>
            </a:solidFill>
            <a:round/>
            <a:headEnd/>
            <a:tailEnd/>
          </a:ln>
        </p:spPr>
        <p:txBody>
          <a:bodyPr wrap="none" anchor="ctr"/>
          <a:lstStyle/>
          <a:p>
            <a:endParaRPr lang="en-US"/>
          </a:p>
        </p:txBody>
      </p:sp>
      <p:sp>
        <p:nvSpPr>
          <p:cNvPr id="65543" name="AutoShape 9"/>
          <p:cNvSpPr>
            <a:spLocks noChangeArrowheads="1"/>
          </p:cNvSpPr>
          <p:nvPr/>
        </p:nvSpPr>
        <p:spPr bwMode="auto">
          <a:xfrm>
            <a:off x="7391400" y="3581400"/>
            <a:ext cx="990600" cy="1066800"/>
          </a:xfrm>
          <a:prstGeom prst="triangle">
            <a:avLst>
              <a:gd name="adj" fmla="val 50000"/>
            </a:avLst>
          </a:prstGeom>
          <a:solidFill>
            <a:srgbClr val="008040"/>
          </a:solidFill>
          <a:ln w="9525">
            <a:solidFill>
              <a:srgbClr val="FFFFFF"/>
            </a:solidFill>
            <a:miter lim="800000"/>
            <a:headEnd/>
            <a:tailEnd/>
          </a:ln>
        </p:spPr>
        <p:txBody>
          <a:bodyPr wrap="none" anchor="ctr"/>
          <a:lstStyle/>
          <a:p>
            <a:endParaRPr lang="en-US"/>
          </a:p>
        </p:txBody>
      </p:sp>
      <p:pic>
        <p:nvPicPr>
          <p:cNvPr id="65544"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175260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10"/>
          <p:cNvPicPr>
            <a:picLocks noChangeAspect="1"/>
          </p:cNvPicPr>
          <p:nvPr/>
        </p:nvPicPr>
        <p:blipFill>
          <a:blip r:embed="rId5">
            <a:extLst>
              <a:ext uri="{28A0092B-C50C-407E-A947-70E740481C1C}">
                <a14:useLocalDpi xmlns:a14="http://schemas.microsoft.com/office/drawing/2010/main" val="0"/>
              </a:ext>
            </a:extLst>
          </a:blip>
          <a:srcRect l="32025" b="8141"/>
          <a:stretch>
            <a:fillRect/>
          </a:stretch>
        </p:blipFill>
        <p:spPr bwMode="auto">
          <a:xfrm>
            <a:off x="609600" y="3505200"/>
            <a:ext cx="17526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638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2103438" y="1166813"/>
            <a:ext cx="4479925" cy="5822950"/>
          </a:xfrm>
          <a:custGeom>
            <a:avLst/>
            <a:gdLst>
              <a:gd name="connsiteX0" fmla="*/ 404319 w 4480078"/>
              <a:gd name="connsiteY0" fmla="*/ 1812520 h 5822855"/>
              <a:gd name="connsiteX1" fmla="*/ 436882 w 4480078"/>
              <a:gd name="connsiteY1" fmla="*/ 1763679 h 5822855"/>
              <a:gd name="connsiteX2" fmla="*/ 648539 w 4480078"/>
              <a:gd name="connsiteY2" fmla="*/ 738032 h 5822855"/>
              <a:gd name="connsiteX3" fmla="*/ 1804513 w 4480078"/>
              <a:gd name="connsiteY3" fmla="*/ 70547 h 5822855"/>
              <a:gd name="connsiteX4" fmla="*/ 2976769 w 4480078"/>
              <a:gd name="connsiteY4" fmla="*/ 314749 h 5822855"/>
              <a:gd name="connsiteX5" fmla="*/ 4035055 w 4480078"/>
              <a:gd name="connsiteY5" fmla="*/ 1193875 h 5822855"/>
              <a:gd name="connsiteX6" fmla="*/ 4474651 w 4480078"/>
              <a:gd name="connsiteY6" fmla="*/ 2528845 h 5822855"/>
              <a:gd name="connsiteX7" fmla="*/ 4002492 w 4480078"/>
              <a:gd name="connsiteY7" fmla="*/ 5329025 h 5822855"/>
              <a:gd name="connsiteX8" fmla="*/ 3074457 w 4480078"/>
              <a:gd name="connsiteY8" fmla="*/ 5491827 h 5822855"/>
              <a:gd name="connsiteX9" fmla="*/ 1804513 w 4480078"/>
              <a:gd name="connsiteY9" fmla="*/ 5508107 h 5822855"/>
              <a:gd name="connsiteX10" fmla="*/ 892759 w 4480078"/>
              <a:gd name="connsiteY10" fmla="*/ 5573227 h 5822855"/>
              <a:gd name="connsiteX11" fmla="*/ 795071 w 4480078"/>
              <a:gd name="connsiteY11" fmla="*/ 5524387 h 5822855"/>
              <a:gd name="connsiteX12" fmla="*/ 94974 w 4480078"/>
              <a:gd name="connsiteY12" fmla="*/ 4840622 h 5822855"/>
              <a:gd name="connsiteX13" fmla="*/ 225225 w 4480078"/>
              <a:gd name="connsiteY13" fmla="*/ 3587053 h 5822855"/>
              <a:gd name="connsiteX14" fmla="*/ 371757 w 4480078"/>
              <a:gd name="connsiteY14" fmla="*/ 2398604 h 5822855"/>
              <a:gd name="connsiteX15" fmla="*/ 404319 w 4480078"/>
              <a:gd name="connsiteY15" fmla="*/ 1812520 h 58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0078" h="5822855">
                <a:moveTo>
                  <a:pt x="404319" y="1812520"/>
                </a:moveTo>
                <a:cubicBezTo>
                  <a:pt x="415173" y="1706699"/>
                  <a:pt x="396179" y="1942760"/>
                  <a:pt x="436882" y="1763679"/>
                </a:cubicBezTo>
                <a:cubicBezTo>
                  <a:pt x="477585" y="1584598"/>
                  <a:pt x="420601" y="1020221"/>
                  <a:pt x="648539" y="738032"/>
                </a:cubicBezTo>
                <a:cubicBezTo>
                  <a:pt x="876477" y="455843"/>
                  <a:pt x="1416475" y="141094"/>
                  <a:pt x="1804513" y="70547"/>
                </a:cubicBezTo>
                <a:cubicBezTo>
                  <a:pt x="2192551" y="0"/>
                  <a:pt x="2605012" y="127528"/>
                  <a:pt x="2976769" y="314749"/>
                </a:cubicBezTo>
                <a:cubicBezTo>
                  <a:pt x="3348526" y="501970"/>
                  <a:pt x="3785408" y="824859"/>
                  <a:pt x="4035055" y="1193875"/>
                </a:cubicBezTo>
                <a:cubicBezTo>
                  <a:pt x="4284702" y="1562891"/>
                  <a:pt x="4480078" y="1839653"/>
                  <a:pt x="4474651" y="2528845"/>
                </a:cubicBezTo>
                <a:cubicBezTo>
                  <a:pt x="4469224" y="3218037"/>
                  <a:pt x="4235858" y="4835195"/>
                  <a:pt x="4002492" y="5329025"/>
                </a:cubicBezTo>
                <a:cubicBezTo>
                  <a:pt x="3769126" y="5822855"/>
                  <a:pt x="3440787" y="5461980"/>
                  <a:pt x="3074457" y="5491827"/>
                </a:cubicBezTo>
                <a:cubicBezTo>
                  <a:pt x="2708127" y="5521674"/>
                  <a:pt x="2168129" y="5494540"/>
                  <a:pt x="1804513" y="5508107"/>
                </a:cubicBezTo>
                <a:cubicBezTo>
                  <a:pt x="1440897" y="5521674"/>
                  <a:pt x="1060999" y="5570514"/>
                  <a:pt x="892759" y="5573227"/>
                </a:cubicBezTo>
                <a:cubicBezTo>
                  <a:pt x="724519" y="5575940"/>
                  <a:pt x="928035" y="5646488"/>
                  <a:pt x="795071" y="5524387"/>
                </a:cubicBezTo>
                <a:cubicBezTo>
                  <a:pt x="662107" y="5402286"/>
                  <a:pt x="189948" y="5163511"/>
                  <a:pt x="94974" y="4840622"/>
                </a:cubicBezTo>
                <a:cubicBezTo>
                  <a:pt x="0" y="4517733"/>
                  <a:pt x="179095" y="3994056"/>
                  <a:pt x="225225" y="3587053"/>
                </a:cubicBezTo>
                <a:cubicBezTo>
                  <a:pt x="271355" y="3180050"/>
                  <a:pt x="341908" y="2688933"/>
                  <a:pt x="371757" y="2398604"/>
                </a:cubicBezTo>
                <a:cubicBezTo>
                  <a:pt x="401606" y="2108275"/>
                  <a:pt x="393465" y="1918341"/>
                  <a:pt x="404319" y="1812520"/>
                </a:cubicBezTo>
                <a:close/>
              </a:path>
            </a:pathLst>
          </a:cu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Universals and Other Abstracta</a:t>
            </a:r>
          </a:p>
        </p:txBody>
      </p:sp>
      <p:sp>
        <p:nvSpPr>
          <p:cNvPr id="66563" name="Content Placeholder 2"/>
          <p:cNvSpPr>
            <a:spLocks noGrp="1"/>
          </p:cNvSpPr>
          <p:nvPr>
            <p:ph idx="1"/>
          </p:nvPr>
        </p:nvSpPr>
        <p:spPr>
          <a:xfrm>
            <a:off x="533400" y="838200"/>
            <a:ext cx="8229600" cy="5708650"/>
          </a:xfrm>
        </p:spPr>
        <p:txBody>
          <a:bodyPr/>
          <a:lstStyle/>
          <a:p>
            <a:pPr eaLnBrk="1" hangingPunct="1">
              <a:spcAft>
                <a:spcPts val="1800"/>
              </a:spcAft>
            </a:pPr>
            <a:r>
              <a:rPr lang="en-US">
                <a:latin typeface="Gill Sans" charset="0"/>
                <a:ea typeface="ＭＳ Ｐゴシック" charset="0"/>
              </a:rPr>
              <a:t>Abstracta (abstact objects) are problematic because</a:t>
            </a:r>
          </a:p>
          <a:p>
            <a:pPr lvl="1" eaLnBrk="1" hangingPunct="1">
              <a:spcAft>
                <a:spcPts val="1800"/>
              </a:spcAft>
            </a:pPr>
            <a:r>
              <a:rPr lang="en-US">
                <a:latin typeface="Gill Sans" charset="0"/>
                <a:ea typeface="ＭＳ Ｐゴシック" charset="0"/>
              </a:rPr>
              <a:t>They</a:t>
            </a:r>
            <a:r>
              <a:rPr lang="ja-JP" altLang="en-US">
                <a:latin typeface="Gill Sans" charset="0"/>
                <a:ea typeface="ＭＳ Ｐゴシック" charset="0"/>
              </a:rPr>
              <a:t>’</a:t>
            </a:r>
            <a:r>
              <a:rPr lang="en-US">
                <a:latin typeface="Gill Sans" charset="0"/>
                <a:ea typeface="ＭＳ Ｐゴシック" charset="0"/>
              </a:rPr>
              <a:t>re not spatio-temporal (so a problem for naturalism)</a:t>
            </a:r>
          </a:p>
          <a:p>
            <a:pPr lvl="1" eaLnBrk="1" hangingPunct="1">
              <a:spcAft>
                <a:spcPts val="1800"/>
              </a:spcAft>
            </a:pPr>
            <a:r>
              <a:rPr lang="en-US">
                <a:latin typeface="Gill Sans" charset="0"/>
                <a:ea typeface="ＭＳ Ｐゴシック" charset="0"/>
              </a:rPr>
              <a:t>They</a:t>
            </a:r>
            <a:r>
              <a:rPr lang="ja-JP" altLang="en-US">
                <a:latin typeface="Gill Sans" charset="0"/>
                <a:ea typeface="ＭＳ Ｐゴシック" charset="0"/>
              </a:rPr>
              <a:t>’</a:t>
            </a:r>
            <a:r>
              <a:rPr lang="en-US">
                <a:latin typeface="Gill Sans" charset="0"/>
                <a:ea typeface="ＭＳ Ｐゴシック" charset="0"/>
              </a:rPr>
              <a:t>re causally inefficacious (so how can we know about them?)</a:t>
            </a:r>
          </a:p>
          <a:p>
            <a:pPr eaLnBrk="1" hangingPunct="1">
              <a:spcAft>
                <a:spcPts val="1800"/>
              </a:spcAft>
            </a:pPr>
            <a:r>
              <a:rPr lang="en-US">
                <a:latin typeface="Gill Sans" charset="0"/>
                <a:ea typeface="ＭＳ Ｐゴシック" charset="0"/>
              </a:rPr>
              <a:t>Taking on Platonic universals is costly because</a:t>
            </a:r>
          </a:p>
          <a:p>
            <a:pPr lvl="1" eaLnBrk="1" hangingPunct="1">
              <a:spcAft>
                <a:spcPts val="1800"/>
              </a:spcAft>
            </a:pPr>
            <a:r>
              <a:rPr lang="en-US">
                <a:latin typeface="Gill Sans" charset="0"/>
                <a:ea typeface="ＭＳ Ｐゴシック" charset="0"/>
              </a:rPr>
              <a:t>They</a:t>
            </a:r>
            <a:r>
              <a:rPr lang="ja-JP" altLang="en-US">
                <a:latin typeface="Gill Sans" charset="0"/>
                <a:ea typeface="ＭＳ Ｐゴシック" charset="0"/>
              </a:rPr>
              <a:t>’</a:t>
            </a:r>
            <a:r>
              <a:rPr lang="en-US">
                <a:latin typeface="Gill Sans" charset="0"/>
                <a:ea typeface="ＭＳ Ｐゴシック" charset="0"/>
              </a:rPr>
              <a:t>re abstracta and</a:t>
            </a:r>
          </a:p>
          <a:p>
            <a:pPr lvl="1" eaLnBrk="1" hangingPunct="1">
              <a:spcAft>
                <a:spcPts val="1800"/>
              </a:spcAft>
            </a:pPr>
            <a:r>
              <a:rPr lang="en-US">
                <a:latin typeface="Gill Sans" charset="0"/>
                <a:ea typeface="ＭＳ Ｐゴシック" charset="0"/>
              </a:rPr>
              <a:t>We have to explain what it is for a particular that has a property to </a:t>
            </a:r>
            <a:r>
              <a:rPr lang="ja-JP" altLang="en-US">
                <a:latin typeface="Gill Sans" charset="0"/>
                <a:ea typeface="ＭＳ Ｐゴシック" charset="0"/>
              </a:rPr>
              <a:t>“</a:t>
            </a:r>
            <a:r>
              <a:rPr lang="en-US">
                <a:latin typeface="Gill Sans" charset="0"/>
                <a:ea typeface="ＭＳ Ｐゴシック" charset="0"/>
              </a:rPr>
              <a:t>instantiate</a:t>
            </a:r>
            <a:r>
              <a:rPr lang="ja-JP" altLang="en-US">
                <a:latin typeface="Gill Sans" charset="0"/>
                <a:ea typeface="ＭＳ Ｐゴシック" charset="0"/>
              </a:rPr>
              <a:t>”</a:t>
            </a:r>
            <a:r>
              <a:rPr lang="en-US">
                <a:latin typeface="Gill Sans" charset="0"/>
                <a:ea typeface="ＭＳ Ｐゴシック" charset="0"/>
              </a:rPr>
              <a:t> that property</a:t>
            </a:r>
          </a:p>
          <a:p>
            <a:pPr eaLnBrk="1" hangingPunct="1">
              <a:spcAft>
                <a:spcPts val="1800"/>
              </a:spcAft>
            </a:pPr>
            <a:r>
              <a:rPr lang="en-US">
                <a:latin typeface="Gill Sans" charset="0"/>
                <a:ea typeface="ＭＳ Ｐゴシック" charset="0"/>
              </a:rPr>
              <a:t>But concrete universals, understood as scattered spatio-temporal objects are cost-free!</a:t>
            </a:r>
          </a:p>
          <a:p>
            <a:pPr lvl="1" eaLnBrk="1" hangingPunct="1">
              <a:spcAft>
                <a:spcPts val="1800"/>
              </a:spcAft>
            </a:pPr>
            <a:r>
              <a:rPr lang="en-US">
                <a:latin typeface="Gill Sans" charset="0"/>
                <a:ea typeface="ＭＳ Ｐゴシック" charset="0"/>
              </a:rPr>
              <a:t>And we can explain an object</a:t>
            </a:r>
            <a:r>
              <a:rPr lang="ja-JP" altLang="en-US">
                <a:latin typeface="Gill Sans" charset="0"/>
                <a:ea typeface="ＭＳ Ｐゴシック" charset="0"/>
              </a:rPr>
              <a:t>’</a:t>
            </a:r>
            <a:r>
              <a:rPr lang="en-US">
                <a:latin typeface="Gill Sans" charset="0"/>
                <a:ea typeface="ＭＳ Ｐゴシック" charset="0"/>
              </a:rPr>
              <a:t>s having a property, understood as a concrete universal, as the object</a:t>
            </a:r>
            <a:r>
              <a:rPr lang="ja-JP" altLang="en-US">
                <a:latin typeface="Gill Sans" charset="0"/>
                <a:ea typeface="ＭＳ Ｐゴシック" charset="0"/>
              </a:rPr>
              <a:t>’</a:t>
            </a:r>
            <a:r>
              <a:rPr lang="en-US">
                <a:latin typeface="Gill Sans" charset="0"/>
                <a:ea typeface="ＭＳ Ｐゴシック" charset="0"/>
              </a:rPr>
              <a:t>s being </a:t>
            </a:r>
            <a:r>
              <a:rPr lang="en-US" i="1">
                <a:latin typeface="Gill Sans" charset="0"/>
                <a:ea typeface="ＭＳ Ｐゴシック" charset="0"/>
              </a:rPr>
              <a:t>part</a:t>
            </a:r>
            <a:r>
              <a:rPr lang="en-US">
                <a:latin typeface="Gill Sans" charset="0"/>
                <a:ea typeface="ＭＳ Ｐゴシック" charset="0"/>
              </a:rPr>
              <a:t> of the universal!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56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5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General Terms: Identification of Indiscernibles</a:t>
            </a:r>
          </a:p>
        </p:txBody>
      </p:sp>
      <p:sp>
        <p:nvSpPr>
          <p:cNvPr id="67587" name="Content Placeholder 2"/>
          <p:cNvSpPr>
            <a:spLocks noGrp="1"/>
          </p:cNvSpPr>
          <p:nvPr>
            <p:ph idx="1"/>
          </p:nvPr>
        </p:nvSpPr>
        <p:spPr/>
        <p:txBody>
          <a:bodyPr/>
          <a:lstStyle/>
          <a:p>
            <a:pPr eaLnBrk="1" hangingPunct="1">
              <a:spcAft>
                <a:spcPts val="3000"/>
              </a:spcAft>
            </a:pPr>
            <a:r>
              <a:rPr lang="en-US">
                <a:latin typeface="Gill Sans" charset="0"/>
                <a:ea typeface="ＭＳ Ｐゴシック" charset="0"/>
              </a:rPr>
              <a:t>When we consider general terms, like </a:t>
            </a:r>
            <a:r>
              <a:rPr lang="en-US" i="1">
                <a:latin typeface="Gill Sans" charset="0"/>
                <a:ea typeface="ＭＳ Ｐゴシック" charset="0"/>
              </a:rPr>
              <a:t>red</a:t>
            </a:r>
            <a:r>
              <a:rPr lang="en-US">
                <a:latin typeface="Gill Sans" charset="0"/>
                <a:ea typeface="ＭＳ Ｐゴシック" charset="0"/>
              </a:rPr>
              <a:t>, the distinction between different red objects is a don</a:t>
            </a:r>
            <a:r>
              <a:rPr lang="ja-JP" altLang="en-US">
                <a:latin typeface="Gill Sans" charset="0"/>
                <a:ea typeface="ＭＳ Ｐゴシック" charset="0"/>
              </a:rPr>
              <a:t>’</a:t>
            </a:r>
            <a:r>
              <a:rPr lang="en-US">
                <a:latin typeface="Gill Sans" charset="0"/>
                <a:ea typeface="ＭＳ Ｐゴシック" charset="0"/>
              </a:rPr>
              <a:t>t-care in the way that the distinction between different river-stages in ordinary English is a don</a:t>
            </a:r>
            <a:r>
              <a:rPr lang="ja-JP" altLang="en-US">
                <a:latin typeface="Gill Sans" charset="0"/>
                <a:ea typeface="ＭＳ Ｐゴシック" charset="0"/>
              </a:rPr>
              <a:t>’</a:t>
            </a:r>
            <a:r>
              <a:rPr lang="en-US">
                <a:latin typeface="Gill Sans" charset="0"/>
                <a:ea typeface="ＭＳ Ｐゴシック" charset="0"/>
              </a:rPr>
              <a:t>t-care</a:t>
            </a:r>
          </a:p>
          <a:p>
            <a:pPr eaLnBrk="1" hangingPunct="1">
              <a:spcAft>
                <a:spcPts val="3000"/>
              </a:spcAft>
            </a:pPr>
            <a:r>
              <a:rPr lang="en-US">
                <a:latin typeface="Gill Sans" charset="0"/>
                <a:ea typeface="ＭＳ Ｐゴシック" charset="0"/>
              </a:rPr>
              <a:t>Just as we point to the river at different times and say, truly,  </a:t>
            </a:r>
            <a:r>
              <a:rPr lang="ja-JP" altLang="en-US">
                <a:latin typeface="Gill Sans" charset="0"/>
                <a:ea typeface="ＭＳ Ｐゴシック" charset="0"/>
              </a:rPr>
              <a:t>“</a:t>
            </a:r>
            <a:r>
              <a:rPr lang="en-US">
                <a:latin typeface="Gill Sans" charset="0"/>
                <a:ea typeface="ＭＳ Ｐゴシック" charset="0"/>
              </a:rPr>
              <a:t>That</a:t>
            </a:r>
            <a:r>
              <a:rPr lang="ja-JP" altLang="en-US">
                <a:latin typeface="Gill Sans" charset="0"/>
                <a:ea typeface="ＭＳ Ｐゴシック" charset="0"/>
              </a:rPr>
              <a:t>’</a:t>
            </a:r>
            <a:r>
              <a:rPr lang="en-US">
                <a:latin typeface="Gill Sans" charset="0"/>
                <a:ea typeface="ＭＳ Ｐゴシック" charset="0"/>
              </a:rPr>
              <a:t>s the Caÿster</a:t>
            </a:r>
            <a:r>
              <a:rPr lang="ja-JP" altLang="en-US">
                <a:latin typeface="Gill Sans" charset="0"/>
                <a:ea typeface="ＭＳ Ｐゴシック" charset="0"/>
              </a:rPr>
              <a:t>”</a:t>
            </a:r>
            <a:endParaRPr lang="en-US">
              <a:latin typeface="Gill Sans" charset="0"/>
              <a:ea typeface="ＭＳ Ｐゴシック" charset="0"/>
            </a:endParaRPr>
          </a:p>
          <a:p>
            <a:pPr eaLnBrk="1" hangingPunct="1">
              <a:spcAft>
                <a:spcPts val="3000"/>
              </a:spcAft>
            </a:pPr>
            <a:r>
              <a:rPr lang="en-US">
                <a:latin typeface="Gill Sans" charset="0"/>
                <a:ea typeface="ＭＳ Ｐゴシック" charset="0"/>
              </a:rPr>
              <a:t>We can point to different objects and say, truly, </a:t>
            </a:r>
            <a:r>
              <a:rPr lang="ja-JP" altLang="en-US">
                <a:latin typeface="Gill Sans" charset="0"/>
                <a:ea typeface="ＭＳ Ｐゴシック" charset="0"/>
              </a:rPr>
              <a:t>“</a:t>
            </a:r>
            <a:r>
              <a:rPr lang="en-US">
                <a:latin typeface="Gill Sans" charset="0"/>
                <a:ea typeface="ＭＳ Ｐゴシック" charset="0"/>
              </a:rPr>
              <a:t>That</a:t>
            </a:r>
            <a:r>
              <a:rPr lang="ja-JP" altLang="en-US">
                <a:latin typeface="Gill Sans" charset="0"/>
                <a:ea typeface="ＭＳ Ｐゴシック" charset="0"/>
              </a:rPr>
              <a:t>’</a:t>
            </a:r>
            <a:r>
              <a:rPr lang="en-US">
                <a:latin typeface="Gill Sans" charset="0"/>
                <a:ea typeface="ＭＳ Ｐゴシック" charset="0"/>
              </a:rPr>
              <a:t>s red.</a:t>
            </a:r>
            <a:r>
              <a:rPr lang="ja-JP" altLang="en-US">
                <a:latin typeface="Gill Sans" charset="0"/>
                <a:ea typeface="ＭＳ Ｐゴシック" charset="0"/>
              </a:rPr>
              <a:t>”</a:t>
            </a:r>
            <a:endParaRPr lang="en-US">
              <a:latin typeface="Gill Sans" charset="0"/>
              <a:ea typeface="ＭＳ Ｐゴシック" charset="0"/>
            </a:endParaRPr>
          </a:p>
          <a:p>
            <a:pPr eaLnBrk="1" hangingPunct="1">
              <a:spcAft>
                <a:spcPts val="3000"/>
              </a:spcAft>
            </a:pPr>
            <a:r>
              <a:rPr lang="en-US">
                <a:latin typeface="Gill Sans" charset="0"/>
                <a:ea typeface="ＭＳ Ｐゴシック" charset="0"/>
              </a:rPr>
              <a:t>The general term doesn</a:t>
            </a:r>
            <a:r>
              <a:rPr lang="ja-JP" altLang="en-US">
                <a:latin typeface="Gill Sans" charset="0"/>
                <a:ea typeface="ＭＳ Ｐゴシック" charset="0"/>
              </a:rPr>
              <a:t>’</a:t>
            </a:r>
            <a:r>
              <a:rPr lang="en-US">
                <a:latin typeface="Gill Sans" charset="0"/>
                <a:ea typeface="ＭＳ Ｐゴシック" charset="0"/>
              </a:rPr>
              <a:t>t distinguish between </a:t>
            </a:r>
            <a:r>
              <a:rPr lang="ja-JP" altLang="en-US">
                <a:latin typeface="Gill Sans" charset="0"/>
                <a:ea typeface="ＭＳ Ｐゴシック" charset="0"/>
              </a:rPr>
              <a:t>“</a:t>
            </a:r>
            <a:r>
              <a:rPr lang="en-US">
                <a:latin typeface="Gill Sans" charset="0"/>
                <a:ea typeface="ＭＳ Ｐゴシック" charset="0"/>
              </a:rPr>
              <a:t>parts</a:t>
            </a:r>
            <a:r>
              <a:rPr lang="ja-JP" altLang="en-US">
                <a:latin typeface="Gill Sans" charset="0"/>
                <a:ea typeface="ＭＳ Ｐゴシック" charset="0"/>
              </a:rPr>
              <a:t>”</a:t>
            </a:r>
            <a:r>
              <a:rPr lang="en-US">
                <a:latin typeface="Gill Sans" charset="0"/>
                <a:ea typeface="ＭＳ Ｐゴシック" charset="0"/>
              </a:rPr>
              <a:t> of red!</a:t>
            </a:r>
          </a:p>
          <a:p>
            <a:pPr eaLnBrk="1" hangingPunct="1">
              <a:spcAft>
                <a:spcPts val="3000"/>
              </a:spcAft>
            </a:pPr>
            <a:r>
              <a:rPr lang="en-US">
                <a:latin typeface="Gill Sans" charset="0"/>
                <a:ea typeface="ＭＳ Ｐゴシック" charset="0"/>
              </a:rPr>
              <a:t>However, the concrete universals solution is not a general solution for our problem: </a:t>
            </a:r>
            <a:r>
              <a:rPr lang="en-US" i="1">
                <a:latin typeface="Gill Sans" charset="0"/>
                <a:ea typeface="ＭＳ Ｐゴシック" charset="0"/>
              </a:rPr>
              <a:t>the theory of universals as concrete, which happened to work for red, breaks down in general.</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What Quine is going to do</a:t>
            </a:r>
          </a:p>
        </p:txBody>
      </p:sp>
      <p:sp>
        <p:nvSpPr>
          <p:cNvPr id="3" name="Content Placeholder 2"/>
          <p:cNvSpPr>
            <a:spLocks noGrp="1"/>
          </p:cNvSpPr>
          <p:nvPr>
            <p:ph idx="1"/>
          </p:nvPr>
        </p:nvSpPr>
        <p:spPr>
          <a:xfrm>
            <a:off x="457200" y="914400"/>
            <a:ext cx="8229600" cy="5708650"/>
          </a:xfrm>
        </p:spPr>
        <p:txBody>
          <a:bodyPr>
            <a:normAutofit/>
          </a:bodyPr>
          <a:lstStyle/>
          <a:p>
            <a:pPr eaLnBrk="1" hangingPunct="1"/>
            <a:r>
              <a:rPr lang="en-US" sz="1900">
                <a:latin typeface="Gill Sans" charset="0"/>
                <a:ea typeface="ＭＳ Ｐゴシック" charset="0"/>
              </a:rPr>
              <a:t>Consider the problem of </a:t>
            </a:r>
            <a:r>
              <a:rPr lang="ja-JP" altLang="en-US" sz="1900">
                <a:latin typeface="Gill Sans" charset="0"/>
                <a:ea typeface="ＭＳ Ｐゴシック" charset="0"/>
              </a:rPr>
              <a:t>“</a:t>
            </a:r>
            <a:r>
              <a:rPr lang="en-US" sz="1900">
                <a:latin typeface="Gill Sans" charset="0"/>
                <a:ea typeface="ＭＳ Ｐゴシック" charset="0"/>
              </a:rPr>
              <a:t>identity through time</a:t>
            </a:r>
            <a:r>
              <a:rPr lang="ja-JP" altLang="en-US" sz="1900">
                <a:latin typeface="Gill Sans" charset="0"/>
                <a:ea typeface="ＭＳ Ｐゴシック" charset="0"/>
              </a:rPr>
              <a:t>”</a:t>
            </a:r>
            <a:r>
              <a:rPr lang="en-US" sz="1900">
                <a:latin typeface="Gill Sans" charset="0"/>
                <a:ea typeface="ＭＳ Ｐゴシック" charset="0"/>
              </a:rPr>
              <a:t>: the River Caÿster example</a:t>
            </a:r>
          </a:p>
          <a:p>
            <a:pPr eaLnBrk="1" hangingPunct="1"/>
            <a:r>
              <a:rPr lang="en-US" sz="1900">
                <a:latin typeface="Gill Sans" charset="0"/>
                <a:ea typeface="ＭＳ Ｐゴシック" charset="0"/>
              </a:rPr>
              <a:t>Note that we can, if we choose, consider some general terms, e.g. </a:t>
            </a:r>
            <a:r>
              <a:rPr lang="ja-JP" altLang="en-US" sz="1900">
                <a:latin typeface="Gill Sans" charset="0"/>
                <a:ea typeface="ＭＳ Ｐゴシック" charset="0"/>
              </a:rPr>
              <a:t>“</a:t>
            </a:r>
            <a:r>
              <a:rPr lang="en-US" sz="1900">
                <a:latin typeface="Gill Sans" charset="0"/>
                <a:ea typeface="ＭＳ Ｐゴシック" charset="0"/>
              </a:rPr>
              <a:t>red</a:t>
            </a:r>
            <a:r>
              <a:rPr lang="ja-JP" altLang="en-US" sz="1900">
                <a:latin typeface="Gill Sans" charset="0"/>
                <a:ea typeface="ＭＳ Ｐゴシック" charset="0"/>
              </a:rPr>
              <a:t>”</a:t>
            </a:r>
            <a:r>
              <a:rPr lang="en-US" sz="1900">
                <a:latin typeface="Gill Sans" charset="0"/>
                <a:ea typeface="ＭＳ Ｐゴシック" charset="0"/>
              </a:rPr>
              <a:t> as designating concrete universals analogous to ordinary extended particulars</a:t>
            </a:r>
          </a:p>
          <a:p>
            <a:pPr eaLnBrk="1" hangingPunct="1"/>
            <a:r>
              <a:rPr lang="en-US" sz="1900">
                <a:latin typeface="Gill Sans" charset="0"/>
                <a:ea typeface="ＭＳ Ｐゴシック" charset="0"/>
              </a:rPr>
              <a:t>But that appeal to concrete universals is not a general solution: it fails for general terms designating shapes</a:t>
            </a:r>
          </a:p>
          <a:p>
            <a:pPr eaLnBrk="1" hangingPunct="1"/>
            <a:r>
              <a:rPr lang="en-US" sz="1900">
                <a:latin typeface="Gill Sans" charset="0"/>
                <a:ea typeface="ＭＳ Ｐゴシック" charset="0"/>
              </a:rPr>
              <a:t>So we either commit to abstract universals named by abstract singular terms, e.g. </a:t>
            </a:r>
            <a:r>
              <a:rPr lang="ja-JP" altLang="en-US" sz="1900">
                <a:latin typeface="Gill Sans" charset="0"/>
                <a:ea typeface="ＭＳ Ｐゴシック" charset="0"/>
              </a:rPr>
              <a:t>“</a:t>
            </a:r>
            <a:r>
              <a:rPr lang="en-US" sz="1900">
                <a:latin typeface="Gill Sans" charset="0"/>
                <a:ea typeface="ＭＳ Ｐゴシック" charset="0"/>
              </a:rPr>
              <a:t>redness</a:t>
            </a:r>
            <a:r>
              <a:rPr lang="ja-JP" altLang="en-US" sz="1900">
                <a:latin typeface="Gill Sans" charset="0"/>
                <a:ea typeface="ＭＳ Ｐゴシック" charset="0"/>
              </a:rPr>
              <a:t>”</a:t>
            </a:r>
            <a:r>
              <a:rPr lang="en-US" sz="1900">
                <a:latin typeface="Gill Sans" charset="0"/>
                <a:ea typeface="ＭＳ Ｐゴシック" charset="0"/>
              </a:rPr>
              <a:t> or tell another story about how general terms can be learnt and understood without commitment to abstracta</a:t>
            </a:r>
          </a:p>
          <a:p>
            <a:pPr eaLnBrk="1" hangingPunct="1"/>
            <a:r>
              <a:rPr lang="en-US" sz="1900">
                <a:latin typeface="Gill Sans" charset="0"/>
                <a:ea typeface="ＭＳ Ｐゴシック" charset="0"/>
              </a:rPr>
              <a:t>We </a:t>
            </a:r>
            <a:r>
              <a:rPr lang="en-US" sz="1900" i="1">
                <a:latin typeface="Gill Sans" charset="0"/>
                <a:ea typeface="ＭＳ Ｐゴシック" charset="0"/>
              </a:rPr>
              <a:t>can</a:t>
            </a:r>
            <a:r>
              <a:rPr lang="en-US" sz="1900">
                <a:latin typeface="Gill Sans" charset="0"/>
                <a:ea typeface="ＭＳ Ｐゴシック" charset="0"/>
              </a:rPr>
              <a:t> tell another story—suggested by reflecting on how singular terms for extended physical objects like the Caÿster are introduced</a:t>
            </a:r>
          </a:p>
          <a:p>
            <a:pPr eaLnBrk="1" hangingPunct="1"/>
            <a:r>
              <a:rPr lang="en-US" sz="1900">
                <a:latin typeface="Gill Sans" charset="0"/>
                <a:ea typeface="ＭＳ Ｐゴシック" charset="0"/>
              </a:rPr>
              <a:t>And </a:t>
            </a:r>
            <a:r>
              <a:rPr lang="en-US" sz="1900" i="1">
                <a:latin typeface="Gill Sans" charset="0"/>
                <a:ea typeface="ＭＳ Ｐゴシック" charset="0"/>
              </a:rPr>
              <a:t>should</a:t>
            </a:r>
            <a:r>
              <a:rPr lang="en-US" sz="1900">
                <a:latin typeface="Gill Sans" charset="0"/>
                <a:ea typeface="ＭＳ Ｐゴシック" charset="0"/>
              </a:rPr>
              <a:t> because for pragmatic purposes we don</a:t>
            </a:r>
            <a:r>
              <a:rPr lang="ja-JP" altLang="en-US" sz="1900">
                <a:latin typeface="Gill Sans" charset="0"/>
                <a:ea typeface="ＭＳ Ｐゴシック" charset="0"/>
              </a:rPr>
              <a:t>’</a:t>
            </a:r>
            <a:r>
              <a:rPr lang="en-US" sz="1900">
                <a:latin typeface="Gill Sans" charset="0"/>
                <a:ea typeface="ＭＳ Ｐゴシック" charset="0"/>
              </a:rPr>
              <a:t>t need these abstracta and should avoid them.</a:t>
            </a:r>
          </a:p>
          <a:p>
            <a:pPr eaLnBrk="1" hangingPunct="1"/>
            <a:endParaRPr lang="en-US" sz="1900">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144000" cy="533400"/>
          </a:xfrm>
        </p:spPr>
        <p:txBody>
          <a:bodyPr/>
          <a:lstStyle/>
          <a:p>
            <a:pPr eaLnBrk="1" hangingPunct="1"/>
            <a:r>
              <a:rPr lang="en-US">
                <a:effectLst>
                  <a:outerShdw blurRad="38100" dist="38100" dir="2700000" algn="tl">
                    <a:srgbClr val="000000"/>
                  </a:outerShdw>
                </a:effectLst>
                <a:latin typeface="Gill Sans" charset="0"/>
                <a:ea typeface="ＭＳ Ｐゴシック" charset="0"/>
              </a:rPr>
              <a:t>III. The concrete universal solution fails!</a:t>
            </a:r>
          </a:p>
        </p:txBody>
      </p:sp>
      <p:grpSp>
        <p:nvGrpSpPr>
          <p:cNvPr id="69635" name="Group 11"/>
          <p:cNvGrpSpPr>
            <a:grpSpLocks/>
          </p:cNvGrpSpPr>
          <p:nvPr/>
        </p:nvGrpSpPr>
        <p:grpSpPr bwMode="auto">
          <a:xfrm>
            <a:off x="3124200" y="1219200"/>
            <a:ext cx="2895600" cy="2895600"/>
            <a:chOff x="1296" y="1104"/>
            <a:chExt cx="2976" cy="2976"/>
          </a:xfrm>
        </p:grpSpPr>
        <p:sp>
          <p:nvSpPr>
            <p:cNvPr id="69637" name="Rectangle 4"/>
            <p:cNvSpPr>
              <a:spLocks noChangeArrowheads="1"/>
            </p:cNvSpPr>
            <p:nvPr/>
          </p:nvSpPr>
          <p:spPr bwMode="auto">
            <a:xfrm>
              <a:off x="1296" y="1104"/>
              <a:ext cx="2976" cy="297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9638" name="Line 5"/>
            <p:cNvSpPr>
              <a:spLocks noChangeShapeType="1"/>
            </p:cNvSpPr>
            <p:nvPr/>
          </p:nvSpPr>
          <p:spPr bwMode="auto">
            <a:xfrm>
              <a:off x="1296" y="1104"/>
              <a:ext cx="2976" cy="29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9" name="Line 8"/>
            <p:cNvSpPr>
              <a:spLocks noChangeShapeType="1"/>
            </p:cNvSpPr>
            <p:nvPr/>
          </p:nvSpPr>
          <p:spPr bwMode="auto">
            <a:xfrm flipH="1">
              <a:off x="1296" y="1104"/>
              <a:ext cx="2976" cy="29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Line 9"/>
            <p:cNvSpPr>
              <a:spLocks noChangeShapeType="1"/>
            </p:cNvSpPr>
            <p:nvPr/>
          </p:nvSpPr>
          <p:spPr bwMode="auto">
            <a:xfrm>
              <a:off x="2784" y="1104"/>
              <a:ext cx="0" cy="29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10"/>
            <p:cNvSpPr>
              <a:spLocks noChangeShapeType="1"/>
            </p:cNvSpPr>
            <p:nvPr/>
          </p:nvSpPr>
          <p:spPr bwMode="auto">
            <a:xfrm>
              <a:off x="1296" y="2592"/>
              <a:ext cx="29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636" name="Text Box 12"/>
          <p:cNvSpPr txBox="1">
            <a:spLocks noChangeArrowheads="1"/>
          </p:cNvSpPr>
          <p:nvPr/>
        </p:nvSpPr>
        <p:spPr bwMode="auto">
          <a:xfrm>
            <a:off x="533400" y="4724400"/>
            <a:ext cx="792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buFontTx/>
              <a:buChar char="•"/>
            </a:pPr>
            <a:r>
              <a:rPr lang="en-US" sz="2000" i="1">
                <a:latin typeface="Gill Sans" charset="0"/>
                <a:cs typeface="Gill Sans" charset="0"/>
              </a:rPr>
              <a:t>Pooling all the triangular regions gives simply the total square region…and similarly for the other…shapes.</a:t>
            </a:r>
          </a:p>
          <a:p>
            <a:pPr>
              <a:spcBef>
                <a:spcPct val="50000"/>
              </a:spcBef>
              <a:buFontTx/>
              <a:buChar char="•"/>
            </a:pPr>
            <a:r>
              <a:rPr lang="en-US" sz="2000" i="1">
                <a:latin typeface="Gill Sans" charset="0"/>
                <a:cs typeface="Gill Sans" charset="0"/>
              </a:rPr>
              <a:t>So the theory of universals as concrete, which happens to work for red, breaks down in general</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IV. But we don</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t need universals at all!</a:t>
            </a:r>
          </a:p>
        </p:txBody>
      </p:sp>
      <p:sp>
        <p:nvSpPr>
          <p:cNvPr id="70659" name="Rectangle 3"/>
          <p:cNvSpPr>
            <a:spLocks noGrp="1" noChangeArrowheads="1"/>
          </p:cNvSpPr>
          <p:nvPr>
            <p:ph idx="1"/>
          </p:nvPr>
        </p:nvSpPr>
        <p:spPr>
          <a:xfrm>
            <a:off x="457200" y="838200"/>
            <a:ext cx="8229600" cy="5708650"/>
          </a:xfrm>
        </p:spPr>
        <p:txBody>
          <a:bodyPr/>
          <a:lstStyle/>
          <a:p>
            <a:pPr eaLnBrk="1" hangingPunct="1"/>
            <a:r>
              <a:rPr lang="en-US" i="1">
                <a:latin typeface="Gill Sans" charset="0"/>
                <a:ea typeface="ＭＳ Ｐゴシック" charset="0"/>
              </a:rPr>
              <a:t>No more need be demanded, in explication of  </a:t>
            </a:r>
            <a:r>
              <a:rPr lang="ja-JP" altLang="en-US" i="1">
                <a:latin typeface="Gill Sans" charset="0"/>
                <a:ea typeface="ＭＳ Ｐゴシック" charset="0"/>
              </a:rPr>
              <a:t>‘</a:t>
            </a:r>
            <a:r>
              <a:rPr lang="en-US" i="1">
                <a:latin typeface="Gill Sans" charset="0"/>
                <a:ea typeface="ＭＳ Ｐゴシック" charset="0"/>
              </a:rPr>
              <a:t>is square</a:t>
            </a:r>
            <a:r>
              <a:rPr lang="ja-JP" altLang="en-US" i="1">
                <a:latin typeface="Gill Sans" charset="0"/>
                <a:ea typeface="ＭＳ Ｐゴシック" charset="0"/>
              </a:rPr>
              <a:t>’</a:t>
            </a:r>
            <a:r>
              <a:rPr lang="en-US" i="1">
                <a:latin typeface="Gill Sans" charset="0"/>
                <a:ea typeface="ＭＳ Ｐゴシック" charset="0"/>
              </a:rPr>
              <a:t> or any other phrase, than that our listener learn when to expect us to apply it to an object and when not; there is no need for the phrase itself to be a name in turn of  a separate object of any kind…The use of a general term does not of itself commit us to the admission of a corresponding abstract entity into our ontology.</a:t>
            </a:r>
          </a:p>
          <a:p>
            <a:pPr eaLnBrk="1" hangingPunct="1"/>
            <a:r>
              <a:rPr lang="en-US">
                <a:latin typeface="Gill Sans" charset="0"/>
                <a:ea typeface="ＭＳ Ｐゴシック" charset="0"/>
              </a:rPr>
              <a:t>Distinguish </a:t>
            </a:r>
            <a:r>
              <a:rPr lang="en-US" i="1">
                <a:latin typeface="Gill Sans" charset="0"/>
                <a:ea typeface="ＭＳ Ｐゴシック" charset="0"/>
              </a:rPr>
              <a:t>general terms </a:t>
            </a:r>
            <a:r>
              <a:rPr lang="en-US">
                <a:latin typeface="Gill Sans" charset="0"/>
                <a:ea typeface="ＭＳ Ｐゴシック" charset="0"/>
              </a:rPr>
              <a:t>(e.g. </a:t>
            </a:r>
            <a:r>
              <a:rPr lang="ja-JP" altLang="en-US">
                <a:latin typeface="Gill Sans" charset="0"/>
                <a:ea typeface="ＭＳ Ｐゴシック" charset="0"/>
              </a:rPr>
              <a:t>“</a:t>
            </a:r>
            <a:r>
              <a:rPr lang="en-US">
                <a:latin typeface="Gill Sans" charset="0"/>
                <a:ea typeface="ＭＳ Ｐゴシック" charset="0"/>
              </a:rPr>
              <a:t>red</a:t>
            </a:r>
            <a:r>
              <a:rPr lang="ja-JP" altLang="en-US">
                <a:latin typeface="Gill Sans" charset="0"/>
                <a:ea typeface="ＭＳ Ｐゴシック" charset="0"/>
              </a:rPr>
              <a:t>”</a:t>
            </a:r>
            <a:r>
              <a:rPr lang="en-US">
                <a:latin typeface="Gill Sans" charset="0"/>
                <a:ea typeface="ＭＳ Ｐゴシック" charset="0"/>
              </a:rPr>
              <a:t>) from </a:t>
            </a:r>
            <a:r>
              <a:rPr lang="en-US" i="1">
                <a:latin typeface="Gill Sans" charset="0"/>
                <a:ea typeface="ＭＳ Ｐゴシック" charset="0"/>
              </a:rPr>
              <a:t>abstract singular terms </a:t>
            </a:r>
            <a:r>
              <a:rPr lang="en-US">
                <a:latin typeface="Gill Sans" charset="0"/>
                <a:ea typeface="ＭＳ Ｐゴシック" charset="0"/>
              </a:rPr>
              <a:t>(e.g. </a:t>
            </a:r>
            <a:r>
              <a:rPr lang="ja-JP" altLang="en-US">
                <a:latin typeface="Gill Sans" charset="0"/>
                <a:ea typeface="ＭＳ Ｐゴシック" charset="0"/>
              </a:rPr>
              <a:t>“</a:t>
            </a:r>
            <a:r>
              <a:rPr lang="en-US">
                <a:latin typeface="Gill Sans" charset="0"/>
                <a:ea typeface="ＭＳ Ｐゴシック" charset="0"/>
              </a:rPr>
              <a:t>redness</a:t>
            </a:r>
            <a:r>
              <a:rPr lang="ja-JP" altLang="en-US">
                <a:latin typeface="Gill Sans" charset="0"/>
                <a:ea typeface="ＭＳ Ｐゴシック" charset="0"/>
              </a:rPr>
              <a:t>”</a:t>
            </a:r>
            <a:r>
              <a:rPr lang="en-US">
                <a:latin typeface="Gill Sans" charset="0"/>
                <a:ea typeface="ＭＳ Ｐゴシック" charset="0"/>
              </a:rPr>
              <a:t>)</a:t>
            </a:r>
          </a:p>
          <a:p>
            <a:pPr eaLnBrk="1" hangingPunct="1"/>
            <a:r>
              <a:rPr lang="en-US">
                <a:latin typeface="Gill Sans" charset="0"/>
                <a:ea typeface="ＭＳ Ｐゴシック" charset="0"/>
              </a:rPr>
              <a:t>The 2-step story about how expressions for spatio-temporally extended objects were introduced shows this.</a:t>
            </a:r>
          </a:p>
          <a:p>
            <a:pPr lvl="1" eaLnBrk="1" hangingPunct="1"/>
            <a:r>
              <a:rPr lang="en-US">
                <a:latin typeface="Gill Sans" charset="0"/>
                <a:ea typeface="ＭＳ Ｐゴシック" charset="0"/>
              </a:rPr>
              <a:t>We learn to recognize </a:t>
            </a:r>
            <a:r>
              <a:rPr lang="en-US" i="1">
                <a:latin typeface="Gill Sans" charset="0"/>
                <a:ea typeface="ＭＳ Ｐゴシック" charset="0"/>
              </a:rPr>
              <a:t>similarity</a:t>
            </a:r>
            <a:r>
              <a:rPr lang="en-US">
                <a:latin typeface="Gill Sans" charset="0"/>
                <a:ea typeface="ＭＳ Ｐゴシック" charset="0"/>
              </a:rPr>
              <a:t> in the way we learn to recognize, e.g. river-kinship, as a way of grouping, e.g. </a:t>
            </a:r>
            <a:r>
              <a:rPr lang="en-US" i="1">
                <a:latin typeface="Gill Sans" charset="0"/>
                <a:ea typeface="ＭＳ Ｐゴシック" charset="0"/>
              </a:rPr>
              <a:t>red</a:t>
            </a:r>
            <a:r>
              <a:rPr lang="en-US">
                <a:latin typeface="Gill Sans" charset="0"/>
                <a:ea typeface="ＭＳ Ｐゴシック" charset="0"/>
              </a:rPr>
              <a:t> as a way of grouping red things</a:t>
            </a:r>
          </a:p>
          <a:p>
            <a:pPr lvl="1" eaLnBrk="1" hangingPunct="1"/>
            <a:r>
              <a:rPr lang="en-US">
                <a:latin typeface="Gill Sans" charset="0"/>
                <a:ea typeface="ＭＳ Ｐゴシック" charset="0"/>
              </a:rPr>
              <a:t>But we don</a:t>
            </a:r>
            <a:r>
              <a:rPr lang="ja-JP" altLang="en-US">
                <a:latin typeface="Gill Sans" charset="0"/>
                <a:ea typeface="ＭＳ Ｐゴシック" charset="0"/>
              </a:rPr>
              <a:t>’</a:t>
            </a:r>
            <a:r>
              <a:rPr lang="en-US">
                <a:latin typeface="Gill Sans" charset="0"/>
                <a:ea typeface="ＭＳ Ｐゴシック" charset="0"/>
              </a:rPr>
              <a:t>t take the second step of hypostasizing </a:t>
            </a:r>
            <a:r>
              <a:rPr lang="en-US" i="1">
                <a:latin typeface="Gill Sans" charset="0"/>
                <a:ea typeface="ＭＳ Ｐゴシック" charset="0"/>
              </a:rPr>
              <a:t>redness</a:t>
            </a:r>
            <a:endParaRPr lang="en-US">
              <a:latin typeface="Gill Sans" charset="0"/>
              <a:ea typeface="ＭＳ Ｐゴシック" charset="0"/>
            </a:endParaRPr>
          </a:p>
          <a:p>
            <a:pPr lvl="1" eaLnBrk="1" hangingPunct="1"/>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Why particulars but not universals?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94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r="7407"/>
          <a:stretch>
            <a:fillRect/>
          </a:stretch>
        </p:blipFill>
        <p:spPr bwMode="auto">
          <a:xfrm>
            <a:off x="2057400" y="531495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r="6250"/>
          <a:stretch>
            <a:fillRect/>
          </a:stretch>
        </p:blipFill>
        <p:spPr bwMode="auto">
          <a:xfrm>
            <a:off x="0" y="50292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p:cNvSpPr>
            <a:spLocks noGrp="1" noChangeArrowheads="1"/>
          </p:cNvSpPr>
          <p:nvPr>
            <p:ph idx="1"/>
          </p:nvPr>
        </p:nvSpPr>
        <p:spPr>
          <a:xfrm>
            <a:off x="457200" y="838200"/>
            <a:ext cx="8458200" cy="5708650"/>
          </a:xfrm>
        </p:spPr>
        <p:txBody>
          <a:bodyPr/>
          <a:lstStyle/>
          <a:p>
            <a:pPr eaLnBrk="1" hangingPunct="1">
              <a:spcAft>
                <a:spcPts val="1800"/>
              </a:spcAft>
            </a:pPr>
            <a:r>
              <a:rPr lang="en-US">
                <a:latin typeface="Gill Sans" charset="0"/>
                <a:ea typeface="ＭＳ Ｐゴシック" charset="0"/>
              </a:rPr>
              <a:t>Introducing extended spatio-temporal particulars is efficient</a:t>
            </a:r>
          </a:p>
          <a:p>
            <a:pPr lvl="1" eaLnBrk="1" hangingPunct="1">
              <a:spcAft>
                <a:spcPts val="1800"/>
              </a:spcAft>
            </a:pPr>
            <a:r>
              <a:rPr lang="en-US">
                <a:latin typeface="Gill Sans" charset="0"/>
                <a:ea typeface="ＭＳ Ｐゴシック" charset="0"/>
              </a:rPr>
              <a:t>Simplifies theorizing about experience</a:t>
            </a:r>
          </a:p>
          <a:p>
            <a:pPr lvl="1" eaLnBrk="1" hangingPunct="1">
              <a:spcAft>
                <a:spcPts val="1800"/>
              </a:spcAft>
            </a:pPr>
            <a:r>
              <a:rPr lang="en-US">
                <a:latin typeface="Gill Sans" charset="0"/>
                <a:ea typeface="ＭＳ Ｐゴシック" charset="0"/>
              </a:rPr>
              <a:t>Doesn</a:t>
            </a:r>
            <a:r>
              <a:rPr lang="ja-JP" altLang="en-US">
                <a:latin typeface="Gill Sans" charset="0"/>
                <a:ea typeface="ＭＳ Ｐゴシック" charset="0"/>
              </a:rPr>
              <a:t>’</a:t>
            </a:r>
            <a:r>
              <a:rPr lang="en-US">
                <a:latin typeface="Gill Sans" charset="0"/>
                <a:ea typeface="ＭＳ Ｐゴシック" charset="0"/>
              </a:rPr>
              <a:t>t cause logical difficulties</a:t>
            </a:r>
          </a:p>
          <a:p>
            <a:pPr eaLnBrk="1" hangingPunct="1">
              <a:spcAft>
                <a:spcPts val="1800"/>
              </a:spcAft>
            </a:pPr>
            <a:r>
              <a:rPr lang="en-US">
                <a:latin typeface="Gill Sans" charset="0"/>
                <a:ea typeface="ＭＳ Ｐゴシック" charset="0"/>
              </a:rPr>
              <a:t>Introducing universals isn</a:t>
            </a:r>
            <a:r>
              <a:rPr lang="ja-JP" altLang="en-US">
                <a:latin typeface="Gill Sans" charset="0"/>
                <a:ea typeface="ＭＳ Ｐゴシック" charset="0"/>
              </a:rPr>
              <a:t>’</a:t>
            </a:r>
            <a:r>
              <a:rPr lang="en-US">
                <a:latin typeface="Gill Sans" charset="0"/>
                <a:ea typeface="ＭＳ Ｐゴシック" charset="0"/>
              </a:rPr>
              <a:t>t cost-effective</a:t>
            </a:r>
          </a:p>
          <a:p>
            <a:pPr lvl="1" eaLnBrk="1" hangingPunct="1">
              <a:spcAft>
                <a:spcPts val="1800"/>
              </a:spcAft>
            </a:pPr>
            <a:r>
              <a:rPr lang="en-US">
                <a:latin typeface="Gill Sans" charset="0"/>
                <a:ea typeface="ＭＳ Ｐゴシック" charset="0"/>
              </a:rPr>
              <a:t>Abstracta are problematic and</a:t>
            </a:r>
          </a:p>
          <a:p>
            <a:pPr lvl="1" eaLnBrk="1" hangingPunct="1">
              <a:spcAft>
                <a:spcPts val="1800"/>
              </a:spcAft>
            </a:pPr>
            <a:r>
              <a:rPr lang="en-US" i="1">
                <a:latin typeface="Gill Sans" charset="0"/>
                <a:ea typeface="ＭＳ Ｐゴシック" charset="0"/>
              </a:rPr>
              <a:t>Once abstract entities are admitted, our conceptual mechanism goes on and generates an unending hierarchy of further abstractions as a matter of course course.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211">
                                            <p:txEl>
                                              <p:pRg st="5" end="5"/>
                                            </p:txEl>
                                          </p:spTgt>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nodeType="afterEffect">
                                  <p:stCondLst>
                                    <p:cond delay="5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nodeType="afterEffect">
                                  <p:stCondLst>
                                    <p:cond delay="500"/>
                                  </p:stCondLst>
                                  <p:childTnLst>
                                    <p:set>
                                      <p:cBhvr>
                                        <p:cTn id="29" dur="1" fill="hold">
                                          <p:stCondLst>
                                            <p:cond delay="0"/>
                                          </p:stCondLst>
                                        </p:cTn>
                                        <p:tgtEl>
                                          <p:spTgt spid="5"/>
                                        </p:tgtEl>
                                        <p:attrNameLst>
                                          <p:attrName>style.visibility</p:attrName>
                                        </p:attrNameLst>
                                      </p:cBhvr>
                                      <p:to>
                                        <p:strVal val="visible"/>
                                      </p:to>
                                    </p:set>
                                  </p:childTnLst>
                                </p:cTn>
                              </p:par>
                            </p:childTnLst>
                          </p:cTn>
                        </p:par>
                        <p:par>
                          <p:cTn id="30" fill="hold" nodeType="afterGroup">
                            <p:stCondLst>
                              <p:cond delay="1500"/>
                            </p:stCondLst>
                            <p:childTnLst>
                              <p:par>
                                <p:cTn id="31" presetID="1" presetClass="entr" presetSubtype="0" fill="hold" nodeType="afterEffect">
                                  <p:stCondLst>
                                    <p:cond delay="500"/>
                                  </p:stCondLst>
                                  <p:childTnLst>
                                    <p:set>
                                      <p:cBhvr>
                                        <p:cTn id="32" dur="1" fill="hold">
                                          <p:stCondLst>
                                            <p:cond delay="0"/>
                                          </p:stCondLst>
                                        </p:cTn>
                                        <p:tgtEl>
                                          <p:spTgt spid="6"/>
                                        </p:tgtEl>
                                        <p:attrNameLst>
                                          <p:attrName>style.visibility</p:attrName>
                                        </p:attrNameLst>
                                      </p:cBhvr>
                                      <p:to>
                                        <p:strVal val="visible"/>
                                      </p:to>
                                    </p:set>
                                  </p:childTnLst>
                                </p:cTn>
                              </p:par>
                            </p:childTnLst>
                          </p:cTn>
                        </p:par>
                        <p:par>
                          <p:cTn id="33" fill="hold" nodeType="afterGroup">
                            <p:stCondLst>
                              <p:cond delay="2000"/>
                            </p:stCondLst>
                            <p:childTnLst>
                              <p:par>
                                <p:cTn id="34" presetID="1" presetClass="entr" presetSubtype="0" fill="hold" nodeType="afterEffect">
                                  <p:stCondLst>
                                    <p:cond delay="50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nodeType="afterGroup">
                            <p:stCondLst>
                              <p:cond delay="2500"/>
                            </p:stCondLst>
                            <p:childTnLst>
                              <p:par>
                                <p:cTn id="37" presetID="1"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IV. Pragmatic standard</a:t>
            </a:r>
          </a:p>
        </p:txBody>
      </p:sp>
      <p:sp>
        <p:nvSpPr>
          <p:cNvPr id="74755" name="Rectangle 3"/>
          <p:cNvSpPr>
            <a:spLocks noGrp="1" noChangeArrowheads="1"/>
          </p:cNvSpPr>
          <p:nvPr>
            <p:ph idx="1"/>
          </p:nvPr>
        </p:nvSpPr>
        <p:spPr/>
        <p:txBody>
          <a:bodyPr/>
          <a:lstStyle/>
          <a:p>
            <a:pPr eaLnBrk="1" hangingPunct="1">
              <a:buFont typeface="Arial" charset="0"/>
              <a:buNone/>
            </a:pPr>
            <a:r>
              <a:rPr lang="en-US" i="1">
                <a:latin typeface="Gill Sans" charset="0"/>
                <a:ea typeface="ＭＳ Ｐゴシック" charset="0"/>
              </a:rPr>
              <a:t>	It is meaningless…to inquire into the absolute correctness of a conceptual scheme as a mirror of reality. Our standard for appraising basic changes of conceptual schemes must be…a pragmatic standard</a:t>
            </a:r>
          </a:p>
          <a:p>
            <a:pPr eaLnBrk="1" hangingPunct="1"/>
            <a:r>
              <a:rPr lang="en-US">
                <a:latin typeface="Gill Sans" charset="0"/>
                <a:ea typeface="ＭＳ Ｐゴシック" charset="0"/>
              </a:rPr>
              <a:t>The ontological question—what is there, what exists—can only be asked relative to a conceptual scheme or theory</a:t>
            </a:r>
          </a:p>
          <a:p>
            <a:pPr eaLnBrk="1" hangingPunct="1"/>
            <a:r>
              <a:rPr lang="en-US">
                <a:latin typeface="Gill Sans" charset="0"/>
                <a:ea typeface="ＭＳ Ｐゴシック" charset="0"/>
              </a:rPr>
              <a:t>We </a:t>
            </a:r>
            <a:r>
              <a:rPr lang="en-US" i="1">
                <a:latin typeface="Gill Sans" charset="0"/>
                <a:ea typeface="ＭＳ Ｐゴシック" charset="0"/>
              </a:rPr>
              <a:t>choose</a:t>
            </a:r>
            <a:r>
              <a:rPr lang="en-US">
                <a:latin typeface="Gill Sans" charset="0"/>
                <a:ea typeface="ＭＳ Ｐゴシック" charset="0"/>
              </a:rPr>
              <a:t> the conceptual schemes and theories with which to operate</a:t>
            </a:r>
          </a:p>
          <a:p>
            <a:pPr eaLnBrk="1" hangingPunct="1"/>
            <a:r>
              <a:rPr lang="en-US">
                <a:latin typeface="Gill Sans" charset="0"/>
                <a:ea typeface="ＭＳ Ｐゴシック" charset="0"/>
              </a:rPr>
              <a:t>But the choice is not arbitrary: some choices are better than others and some are out of out of the ballpark</a:t>
            </a:r>
          </a:p>
          <a:p>
            <a:pPr eaLnBrk="1" hangingPunct="1"/>
            <a:r>
              <a:rPr lang="en-US" i="1">
                <a:latin typeface="Gill Sans" charset="0"/>
                <a:ea typeface="ＭＳ Ｐゴシック" charset="0"/>
              </a:rPr>
              <a:t>Concepts are language and the purpose of concepts and of language is efficacy in communication and prediction. Such is the ultimate duty of language, science, and philosophy, and it is in relation to that duty that a conceptual scheme has finally to be appraised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0" y="0"/>
            <a:ext cx="9144000" cy="523875"/>
          </a:xfrm>
          <a:solidFill>
            <a:schemeClr val="tx1"/>
          </a:solidFill>
        </p:spPr>
        <p:txBody>
          <a:bodyPr/>
          <a:lstStyle/>
          <a:p>
            <a:pPr eaLnBrk="1" hangingPunct="1"/>
            <a:r>
              <a:rPr lang="en-US">
                <a:effectLst>
                  <a:outerShdw blurRad="38100" dist="38100" dir="2700000" algn="tl">
                    <a:srgbClr val="F8F8F8"/>
                  </a:outerShdw>
                </a:effectLst>
                <a:latin typeface="Gill Sans" charset="0"/>
                <a:ea typeface="ＭＳ Ｐゴシック" charset="0"/>
              </a:rPr>
              <a:t>We spin the Web of Belief</a:t>
            </a:r>
          </a:p>
        </p:txBody>
      </p:sp>
      <p:pic>
        <p:nvPicPr>
          <p:cNvPr id="77827" name="Picture 4"/>
          <p:cNvPicPr>
            <a:picLocks noChangeAspect="1" noChangeArrowheads="1"/>
          </p:cNvPicPr>
          <p:nvPr/>
        </p:nvPicPr>
        <p:blipFill>
          <a:blip r:embed="rId3">
            <a:extLst>
              <a:ext uri="{28A0092B-C50C-407E-A947-70E740481C1C}">
                <a14:useLocalDpi xmlns:a14="http://schemas.microsoft.com/office/drawing/2010/main" val="0"/>
              </a:ext>
            </a:extLst>
          </a:blip>
          <a:srcRect b="2777"/>
          <a:stretch>
            <a:fillRect/>
          </a:stretch>
        </p:blipFill>
        <p:spPr bwMode="auto">
          <a:xfrm>
            <a:off x="381000" y="533400"/>
            <a:ext cx="84280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09800" y="2514600"/>
            <a:ext cx="4724400" cy="1200150"/>
          </a:xfrm>
          <a:prstGeom prst="rect">
            <a:avLst/>
          </a:prstGeom>
          <a:noFill/>
          <a:effectLst>
            <a:outerShdw blurRad="50800" dist="139700" dir="2700000">
              <a:srgbClr val="000000">
                <a:alpha val="43000"/>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7200" b="1">
                <a:solidFill>
                  <a:srgbClr val="FF0000"/>
                </a:solidFill>
              </a:rPr>
              <a:t>The End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Quine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Pragmatism</a:t>
            </a:r>
          </a:p>
        </p:txBody>
      </p:sp>
      <p:sp>
        <p:nvSpPr>
          <p:cNvPr id="19459" name="Rectangle 3"/>
          <p:cNvSpPr>
            <a:spLocks noGrp="1" noChangeArrowheads="1"/>
          </p:cNvSpPr>
          <p:nvPr>
            <p:ph idx="1"/>
          </p:nvPr>
        </p:nvSpPr>
        <p:spPr/>
        <p:txBody>
          <a:bodyPr/>
          <a:lstStyle/>
          <a:p>
            <a:pPr eaLnBrk="1" hangingPunct="1">
              <a:buFont typeface="Arial" charset="0"/>
              <a:buNone/>
            </a:pPr>
            <a:r>
              <a:rPr lang="en-US" i="1">
                <a:latin typeface="Gill Sans" charset="0"/>
                <a:ea typeface="ＭＳ Ｐゴシック" charset="0"/>
              </a:rPr>
              <a:t>	It is meaningless…to inquire into the absolute correctness of a conceptual scheme as a mirror of reality. Our standard for appraising basic changes of conceptual scheme must be…a pragmatic standard. Concepts are language, and the purpose of concepts and of language is efficacy in communication and in prediction. Such is the ultimate duty of language, science, and philosophy, and it is in relation to that duty that a conceptual scheme has finally to be appraised.</a:t>
            </a:r>
          </a:p>
          <a:p>
            <a:pPr eaLnBrk="1" hangingPunct="1"/>
            <a:r>
              <a:rPr lang="en-US">
                <a:latin typeface="Gill Sans" charset="0"/>
                <a:ea typeface="ＭＳ Ｐゴシック" charset="0"/>
              </a:rPr>
              <a:t>We can</a:t>
            </a:r>
            <a:r>
              <a:rPr lang="ja-JP" altLang="en-US">
                <a:latin typeface="Gill Sans" charset="0"/>
                <a:ea typeface="ＭＳ Ｐゴシック" charset="0"/>
              </a:rPr>
              <a:t>’</a:t>
            </a:r>
            <a:r>
              <a:rPr lang="en-US">
                <a:latin typeface="Gill Sans" charset="0"/>
                <a:ea typeface="ＭＳ Ｐゴシック" charset="0"/>
              </a:rPr>
              <a:t>t sensibly ask the question </a:t>
            </a:r>
            <a:r>
              <a:rPr lang="ja-JP" altLang="en-US">
                <a:latin typeface="Gill Sans" charset="0"/>
                <a:ea typeface="ＭＳ Ｐゴシック" charset="0"/>
              </a:rPr>
              <a:t>“</a:t>
            </a:r>
            <a:r>
              <a:rPr lang="en-US">
                <a:latin typeface="Gill Sans" charset="0"/>
                <a:ea typeface="ＭＳ Ｐゴシック" charset="0"/>
              </a:rPr>
              <a:t>how much of our science is merely contributed by language and how much is a genuine reflection of reality?</a:t>
            </a:r>
            <a:r>
              <a:rPr lang="ja-JP" altLang="en-US">
                <a:latin typeface="Gill Sans" charset="0"/>
                <a:ea typeface="ＭＳ Ｐゴシック" charset="0"/>
              </a:rPr>
              <a:t>”</a:t>
            </a:r>
            <a:endParaRPr lang="en-US">
              <a:latin typeface="Gill Sans" charset="0"/>
              <a:ea typeface="ＭＳ Ｐゴシック" charset="0"/>
            </a:endParaRPr>
          </a:p>
          <a:p>
            <a:pPr eaLnBrk="1" hangingPunct="1"/>
            <a:r>
              <a:rPr lang="en-US">
                <a:latin typeface="Gill Sans" charset="0"/>
                <a:ea typeface="ＭＳ Ｐゴシック" charset="0"/>
              </a:rPr>
              <a:t>We can only ask </a:t>
            </a:r>
            <a:r>
              <a:rPr lang="en-US" i="1">
                <a:latin typeface="Gill Sans" charset="0"/>
                <a:ea typeface="ＭＳ Ｐゴシック" charset="0"/>
              </a:rPr>
              <a:t>of a given conceptual scheme or theory </a:t>
            </a:r>
            <a:r>
              <a:rPr lang="en-US">
                <a:latin typeface="Gill Sans" charset="0"/>
                <a:ea typeface="ＭＳ Ｐゴシック" charset="0"/>
              </a:rPr>
              <a:t>what the ontological commitment of that conceptual scheme or theory is </a:t>
            </a:r>
          </a:p>
          <a:p>
            <a:pPr eaLnBrk="1" hangingPunct="1"/>
            <a:r>
              <a:rPr lang="en-US">
                <a:latin typeface="Gill Sans" charset="0"/>
                <a:ea typeface="ＭＳ Ｐゴシック" charset="0"/>
              </a:rPr>
              <a:t>And we choose our conceptual schemes and theories on pragmatic grounds: to do the job for us.</a:t>
            </a:r>
          </a:p>
          <a:p>
            <a:pPr eaLnBrk="1" hangingPunct="1"/>
            <a:r>
              <a:rPr lang="en-US">
                <a:latin typeface="Gill Sans" charset="0"/>
                <a:ea typeface="ＭＳ Ｐゴシック" charset="0"/>
              </a:rPr>
              <a:t>Universals are not cost-effective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I. The River Caÿster &amp; The Problem of Change</a:t>
            </a:r>
          </a:p>
        </p:txBody>
      </p:sp>
      <p:sp>
        <p:nvSpPr>
          <p:cNvPr id="22531" name="Rectangle 3"/>
          <p:cNvSpPr>
            <a:spLocks noGrp="1" noChangeArrowheads="1"/>
          </p:cNvSpPr>
          <p:nvPr>
            <p:ph idx="1"/>
          </p:nvPr>
        </p:nvSpPr>
        <p:spPr>
          <a:xfrm>
            <a:off x="2209800" y="4800600"/>
            <a:ext cx="5029200" cy="990600"/>
          </a:xfrm>
        </p:spPr>
        <p:txBody>
          <a:bodyPr/>
          <a:lstStyle/>
          <a:p>
            <a:pPr eaLnBrk="1" hangingPunct="1">
              <a:lnSpc>
                <a:spcPct val="90000"/>
              </a:lnSpc>
              <a:buFontTx/>
              <a:buNone/>
            </a:pPr>
            <a:r>
              <a:rPr lang="en-US">
                <a:latin typeface="Gill Sans" charset="0"/>
                <a:ea typeface="ＭＳ Ｐゴシック" charset="0"/>
              </a:rPr>
              <a:t>You can</a:t>
            </a:r>
            <a:r>
              <a:rPr lang="ja-JP" altLang="en-US">
                <a:latin typeface="Gill Sans" charset="0"/>
                <a:ea typeface="ＭＳ Ｐゴシック" charset="0"/>
              </a:rPr>
              <a:t>’</a:t>
            </a:r>
            <a:r>
              <a:rPr lang="en-US">
                <a:latin typeface="Gill Sans" charset="0"/>
                <a:ea typeface="ＭＳ Ｐゴシック" charset="0"/>
              </a:rPr>
              <a:t>t step twice in the same river…</a:t>
            </a:r>
          </a:p>
          <a:p>
            <a:pPr eaLnBrk="1" hangingPunct="1">
              <a:lnSpc>
                <a:spcPct val="90000"/>
              </a:lnSpc>
              <a:buFontTx/>
              <a:buNone/>
            </a:pPr>
            <a:r>
              <a:rPr lang="en-US">
                <a:latin typeface="Gill Sans" charset="0"/>
                <a:ea typeface="ＭＳ Ｐゴシック" charset="0"/>
              </a:rPr>
              <a:t>Or can you???</a:t>
            </a:r>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43000"/>
            <a:ext cx="22860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523875"/>
          </a:xfrm>
        </p:spPr>
        <p:txBody>
          <a:bodyPr/>
          <a:lstStyle/>
          <a:p>
            <a:pPr eaLnBrk="1" hangingPunct="1"/>
            <a:r>
              <a:rPr lang="en-US">
                <a:effectLst>
                  <a:outerShdw blurRad="38100" dist="38100" dir="2700000" algn="tl">
                    <a:srgbClr val="000000"/>
                  </a:outerShdw>
                </a:effectLst>
                <a:latin typeface="Gill Sans" charset="0"/>
                <a:ea typeface="ＭＳ Ｐゴシック" charset="0"/>
              </a:rPr>
              <a:t>Reference to Particulars</a:t>
            </a:r>
          </a:p>
        </p:txBody>
      </p:sp>
      <p:pic>
        <p:nvPicPr>
          <p:cNvPr id="245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43000"/>
            <a:ext cx="47625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1676400" y="5715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a:latin typeface="Gill Sans" charset="0"/>
                <a:cs typeface="Gill Sans" charset="0"/>
              </a:rPr>
              <a:t>“</a:t>
            </a:r>
            <a:r>
              <a:rPr lang="en-US">
                <a:latin typeface="Gill Sans" charset="0"/>
                <a:cs typeface="Gill Sans" charset="0"/>
              </a:rPr>
              <a:t>I contributed </a:t>
            </a:r>
            <a:r>
              <a:rPr lang="en-US" i="1">
                <a:latin typeface="Gill Sans" charset="0"/>
                <a:cs typeface="Gill Sans" charset="0"/>
              </a:rPr>
              <a:t>that</a:t>
            </a:r>
            <a:r>
              <a:rPr lang="en-US">
                <a:latin typeface="Gill Sans" charset="0"/>
                <a:cs typeface="Gill Sans" charset="0"/>
              </a:rPr>
              <a:t> to my old school!</a:t>
            </a:r>
            <a:r>
              <a:rPr lang="ja-JP" altLang="en-US">
                <a:latin typeface="Gill Sans" charset="0"/>
                <a:cs typeface="Gill Sans" charset="0"/>
              </a:rPr>
              <a:t>”</a:t>
            </a:r>
            <a:endParaRPr lang="en-US">
              <a:latin typeface="Gill Sans" charset="0"/>
              <a:cs typeface="Gill San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accel="50000" decel="50000" fill="hold" nodeType="afterEffect">
                                  <p:stCondLst>
                                    <p:cond delay="100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1+#ppt_w/2"/>
                                          </p:val>
                                        </p:tav>
                                        <p:tav tm="100000">
                                          <p:val>
                                            <p:strVal val="#ppt_x"/>
                                          </p:val>
                                        </p:tav>
                                      </p:tavLst>
                                    </p:anim>
                                    <p:anim calcmode="lin" valueType="num">
                                      <p:cBhvr additive="base">
                                        <p:cTn id="8"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We identify here-now objects by ostension</a:t>
            </a:r>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8956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descr="Horizontal brick"/>
          <p:cNvSpPr>
            <a:spLocks noChangeArrowheads="1"/>
          </p:cNvSpPr>
          <p:nvPr/>
        </p:nvSpPr>
        <p:spPr bwMode="auto">
          <a:xfrm>
            <a:off x="2057400" y="1295400"/>
            <a:ext cx="4876800" cy="3048000"/>
          </a:xfrm>
          <a:prstGeom prst="rect">
            <a:avLst/>
          </a:prstGeom>
          <a:pattFill prst="horzBrick">
            <a:fgClr>
              <a:schemeClr val="bg1"/>
            </a:fgClr>
            <a:bgClr>
              <a:srgbClr val="800000"/>
            </a:bgClr>
          </a:pattFill>
          <a:ln w="9525">
            <a:solidFill>
              <a:schemeClr val="tx1"/>
            </a:solidFill>
            <a:miter lim="800000"/>
            <a:headEnd/>
            <a:tailEnd/>
          </a:ln>
        </p:spPr>
        <p:txBody>
          <a:bodyPr wrap="none" anchor="ctr"/>
          <a:lstStyle/>
          <a:p>
            <a:endParaRPr lang="en-US"/>
          </a:p>
        </p:txBody>
      </p:sp>
      <p:sp>
        <p:nvSpPr>
          <p:cNvPr id="26629" name="Text Box 6"/>
          <p:cNvSpPr txBox="1">
            <a:spLocks noChangeArrowheads="1"/>
          </p:cNvSpPr>
          <p:nvPr/>
        </p:nvSpPr>
        <p:spPr bwMode="auto">
          <a:xfrm>
            <a:off x="990600" y="4724400"/>
            <a:ext cx="73914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spcAft>
                <a:spcPts val="600"/>
              </a:spcAft>
              <a:buFont typeface="Arial" charset="0"/>
              <a:buChar char="•"/>
            </a:pPr>
            <a:r>
              <a:rPr lang="en-US" sz="2000">
                <a:latin typeface="Gill Sans" charset="0"/>
                <a:cs typeface="Gill Sans" charset="0"/>
              </a:rPr>
              <a:t>  But ostensive reference by itself is ambiguous: that </a:t>
            </a:r>
            <a:r>
              <a:rPr lang="en-US" sz="2000" i="1">
                <a:latin typeface="Gill Sans" charset="0"/>
                <a:cs typeface="Gill Sans" charset="0"/>
              </a:rPr>
              <a:t>what?</a:t>
            </a:r>
            <a:endParaRPr lang="en-US" sz="2000">
              <a:latin typeface="Gill Sans" charset="0"/>
              <a:cs typeface="Gill Sans" charset="0"/>
            </a:endParaRPr>
          </a:p>
          <a:p>
            <a:pPr>
              <a:spcBef>
                <a:spcPct val="50000"/>
              </a:spcBef>
              <a:spcAft>
                <a:spcPts val="600"/>
              </a:spcAft>
              <a:buFont typeface="Arial" charset="0"/>
              <a:buChar char="•"/>
            </a:pPr>
            <a:r>
              <a:rPr lang="en-US" sz="2000">
                <a:latin typeface="Gill Sans" charset="0"/>
                <a:cs typeface="Gill Sans" charset="0"/>
              </a:rPr>
              <a:t>  That brick? That wall? That building of which the wall is a part.</a:t>
            </a:r>
          </a:p>
          <a:p>
            <a:pPr>
              <a:spcBef>
                <a:spcPct val="50000"/>
              </a:spcBef>
              <a:spcAft>
                <a:spcPts val="600"/>
              </a:spcAft>
              <a:buFont typeface="Arial" charset="0"/>
              <a:buChar char="•"/>
            </a:pPr>
            <a:r>
              <a:rPr lang="en-US" sz="2000">
                <a:latin typeface="Gill Sans" charset="0"/>
                <a:cs typeface="Gill Sans" charset="0"/>
              </a:rPr>
              <a:t>  Quine will argue that pointing is also ambiguous when it comes to the </a:t>
            </a:r>
            <a:r>
              <a:rPr lang="ja-JP" altLang="en-US" sz="2000">
                <a:latin typeface="Gill Sans" charset="0"/>
                <a:cs typeface="Gill Sans" charset="0"/>
              </a:rPr>
              <a:t>‘</a:t>
            </a:r>
            <a:r>
              <a:rPr lang="en-US" sz="2000">
                <a:latin typeface="Gill Sans" charset="0"/>
                <a:cs typeface="Gill Sans" charset="0"/>
              </a:rPr>
              <a:t>temporal spread</a:t>
            </a:r>
            <a:r>
              <a:rPr lang="ja-JP" altLang="en-US" sz="2000">
                <a:latin typeface="Gill Sans" charset="0"/>
                <a:cs typeface="Gill Sans" charset="0"/>
              </a:rPr>
              <a:t>’</a:t>
            </a:r>
            <a:r>
              <a:rPr lang="en-US" sz="2000">
                <a:latin typeface="Gill Sans" charset="0"/>
                <a:cs typeface="Gill Sans" charset="0"/>
              </a:rPr>
              <a:t> of objects (like rivers, quantities of water, etc.)</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542925"/>
          </a:xfrm>
        </p:spPr>
        <p:txBody>
          <a:bodyPr/>
          <a:lstStyle/>
          <a:p>
            <a:pPr eaLnBrk="1" hangingPunct="1"/>
            <a:r>
              <a:rPr lang="en-US">
                <a:effectLst>
                  <a:outerShdw blurRad="38100" dist="38100" dir="2700000" algn="tl">
                    <a:srgbClr val="000000"/>
                  </a:outerShdw>
                </a:effectLst>
                <a:latin typeface="Gill Sans" charset="0"/>
                <a:ea typeface="ＭＳ Ｐゴシック" charset="0"/>
              </a:rPr>
              <a:t>Sortals &amp; Identity Criteria</a:t>
            </a:r>
          </a:p>
        </p:txBody>
      </p:sp>
      <p:sp>
        <p:nvSpPr>
          <p:cNvPr id="27651" name="Rectangle 3"/>
          <p:cNvSpPr>
            <a:spLocks noGrp="1" noChangeArrowheads="1"/>
          </p:cNvSpPr>
          <p:nvPr>
            <p:ph idx="1"/>
          </p:nvPr>
        </p:nvSpPr>
        <p:spPr/>
        <p:txBody>
          <a:bodyPr/>
          <a:lstStyle/>
          <a:p>
            <a:pPr eaLnBrk="1" hangingPunct="1">
              <a:lnSpc>
                <a:spcPct val="90000"/>
              </a:lnSpc>
              <a:spcAft>
                <a:spcPts val="3000"/>
              </a:spcAft>
            </a:pPr>
            <a:r>
              <a:rPr lang="en-US">
                <a:latin typeface="Gill Sans" charset="0"/>
                <a:ea typeface="ＭＳ Ｐゴシック" charset="0"/>
              </a:rPr>
              <a:t>To disambiguate reference we introduce </a:t>
            </a:r>
            <a:r>
              <a:rPr lang="en-US" b="1">
                <a:latin typeface="Gill Sans" charset="0"/>
                <a:ea typeface="ＭＳ Ｐゴシック" charset="0"/>
              </a:rPr>
              <a:t>sortals:  </a:t>
            </a:r>
            <a:r>
              <a:rPr lang="en-US">
                <a:latin typeface="Gill Sans" charset="0"/>
                <a:ea typeface="ＭＳ Ｐゴシック" charset="0"/>
              </a:rPr>
              <a:t>count nouns that convey </a:t>
            </a:r>
            <a:r>
              <a:rPr lang="en-US" i="1">
                <a:latin typeface="Gill Sans" charset="0"/>
                <a:ea typeface="ＭＳ Ｐゴシック" charset="0"/>
              </a:rPr>
              <a:t>criteria of identity</a:t>
            </a:r>
            <a:r>
              <a:rPr lang="en-US">
                <a:latin typeface="Gill Sans" charset="0"/>
                <a:ea typeface="ＭＳ Ｐゴシック" charset="0"/>
              </a:rPr>
              <a:t>.</a:t>
            </a:r>
          </a:p>
          <a:p>
            <a:pPr eaLnBrk="1" hangingPunct="1">
              <a:lnSpc>
                <a:spcPct val="90000"/>
              </a:lnSpc>
              <a:spcAft>
                <a:spcPts val="3000"/>
              </a:spcAft>
            </a:pPr>
            <a:r>
              <a:rPr lang="en-US">
                <a:latin typeface="Gill Sans" charset="0"/>
                <a:ea typeface="ＭＳ Ｐゴシック" charset="0"/>
              </a:rPr>
              <a:t>Count nouns vs. mass terms</a:t>
            </a:r>
          </a:p>
          <a:p>
            <a:pPr lvl="1" eaLnBrk="1" hangingPunct="1">
              <a:lnSpc>
                <a:spcPct val="90000"/>
              </a:lnSpc>
              <a:spcAft>
                <a:spcPts val="3000"/>
              </a:spcAft>
            </a:pPr>
            <a:r>
              <a:rPr lang="en-US">
                <a:latin typeface="Gill Sans" charset="0"/>
                <a:ea typeface="ＭＳ Ｐゴシック" charset="0"/>
              </a:rPr>
              <a:t>Intuitively, thing-words vs. stuff words</a:t>
            </a:r>
          </a:p>
          <a:p>
            <a:pPr lvl="1" eaLnBrk="1" hangingPunct="1">
              <a:lnSpc>
                <a:spcPct val="90000"/>
              </a:lnSpc>
              <a:spcAft>
                <a:spcPts val="3000"/>
              </a:spcAft>
            </a:pPr>
            <a:r>
              <a:rPr lang="en-US">
                <a:latin typeface="Gill Sans" charset="0"/>
                <a:ea typeface="ＭＳ Ｐゴシック" charset="0"/>
              </a:rPr>
              <a:t>Syntactically, sortals take plural and it makes sense to precede them with a number (e.g. </a:t>
            </a:r>
            <a:r>
              <a:rPr lang="ja-JP" altLang="en-US">
                <a:latin typeface="Gill Sans" charset="0"/>
                <a:ea typeface="ＭＳ Ｐゴシック" charset="0"/>
              </a:rPr>
              <a:t>“</a:t>
            </a:r>
            <a:r>
              <a:rPr lang="en-US">
                <a:latin typeface="Gill Sans" charset="0"/>
                <a:ea typeface="ＭＳ Ｐゴシック" charset="0"/>
              </a:rPr>
              <a:t>one potato, two potatoes…</a:t>
            </a:r>
            <a:r>
              <a:rPr lang="ja-JP" altLang="en-US">
                <a:latin typeface="Gill Sans" charset="0"/>
                <a:ea typeface="ＭＳ Ｐゴシック" charset="0"/>
              </a:rPr>
              <a:t>”</a:t>
            </a:r>
            <a:r>
              <a:rPr lang="en-US">
                <a:latin typeface="Gill Sans" charset="0"/>
                <a:ea typeface="ＭＳ Ｐゴシック" charset="0"/>
              </a:rPr>
              <a:t>)</a:t>
            </a:r>
          </a:p>
          <a:p>
            <a:pPr eaLnBrk="1" hangingPunct="1">
              <a:lnSpc>
                <a:spcPct val="90000"/>
              </a:lnSpc>
              <a:spcAft>
                <a:spcPts val="3000"/>
              </a:spcAft>
            </a:pPr>
            <a:r>
              <a:rPr lang="en-US">
                <a:latin typeface="Gill Sans" charset="0"/>
                <a:ea typeface="ＭＳ Ｐゴシック" charset="0"/>
              </a:rPr>
              <a:t>Sortals introduce the language of identity</a:t>
            </a:r>
          </a:p>
          <a:p>
            <a:pPr eaLnBrk="1" hangingPunct="1">
              <a:lnSpc>
                <a:spcPct val="90000"/>
              </a:lnSpc>
              <a:spcAft>
                <a:spcPts val="3000"/>
              </a:spcAft>
            </a:pPr>
            <a:r>
              <a:rPr lang="en-US">
                <a:latin typeface="Gill Sans" charset="0"/>
                <a:ea typeface="ＭＳ Ｐゴシック" charset="0"/>
              </a:rPr>
              <a:t>Identity criteria for spatio-temporal objects tell us how to </a:t>
            </a:r>
            <a:r>
              <a:rPr lang="ja-JP" altLang="en-US">
                <a:latin typeface="Gill Sans" charset="0"/>
                <a:ea typeface="ＭＳ Ｐゴシック" charset="0"/>
              </a:rPr>
              <a:t>“</a:t>
            </a:r>
            <a:r>
              <a:rPr lang="en-US">
                <a:latin typeface="Gill Sans" charset="0"/>
                <a:ea typeface="ＭＳ Ｐゴシック" charset="0"/>
              </a:rPr>
              <a:t>trace</a:t>
            </a:r>
            <a:r>
              <a:rPr lang="ja-JP" altLang="en-US">
                <a:latin typeface="Gill Sans" charset="0"/>
                <a:ea typeface="ＭＳ Ｐゴシック" charset="0"/>
              </a:rPr>
              <a:t>”</a:t>
            </a:r>
            <a:r>
              <a:rPr lang="en-US">
                <a:latin typeface="Gill Sans" charset="0"/>
                <a:ea typeface="ＭＳ Ｐゴシック" charset="0"/>
              </a:rPr>
              <a:t> object through space and time: different for different sortals.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0"/>
            <a:ext cx="9144000" cy="523875"/>
          </a:xfrm>
        </p:spPr>
        <p:txBody>
          <a:bodyPr/>
          <a:lstStyle/>
          <a:p>
            <a:pPr eaLnBrk="1" hangingPunct="1"/>
            <a:r>
              <a:rPr lang="en-US">
                <a:effectLst>
                  <a:outerShdw blurRad="38100" dist="38100" dir="2700000" algn="tl">
                    <a:srgbClr val="000000"/>
                  </a:outerShdw>
                </a:effectLst>
                <a:latin typeface="Gill Sans" charset="0"/>
                <a:ea typeface="ＭＳ Ｐゴシック" charset="0"/>
              </a:rPr>
              <a:t>The Blind Men and the Elephant</a:t>
            </a:r>
          </a:p>
        </p:txBody>
      </p:sp>
      <p:sp>
        <p:nvSpPr>
          <p:cNvPr id="30723" name="Rectangle 3"/>
          <p:cNvSpPr>
            <a:spLocks noGrp="1" noChangeArrowheads="1"/>
          </p:cNvSpPr>
          <p:nvPr>
            <p:ph idx="1"/>
          </p:nvPr>
        </p:nvSpPr>
        <p:spPr>
          <a:xfrm>
            <a:off x="685800" y="4800600"/>
            <a:ext cx="7772400" cy="1600200"/>
          </a:xfrm>
        </p:spPr>
        <p:txBody>
          <a:bodyPr/>
          <a:lstStyle/>
          <a:p>
            <a:pPr eaLnBrk="1" hangingPunct="1">
              <a:lnSpc>
                <a:spcPct val="90000"/>
              </a:lnSpc>
            </a:pPr>
            <a:r>
              <a:rPr lang="en-US">
                <a:latin typeface="Gill Sans" charset="0"/>
                <a:ea typeface="ＭＳ Ｐゴシック" charset="0"/>
              </a:rPr>
              <a:t>Different parts of the </a:t>
            </a:r>
            <a:r>
              <a:rPr lang="en-US" i="1">
                <a:latin typeface="Gill Sans" charset="0"/>
                <a:ea typeface="ＭＳ Ｐゴシック" charset="0"/>
              </a:rPr>
              <a:t>same elephant</a:t>
            </a:r>
          </a:p>
          <a:p>
            <a:pPr eaLnBrk="1" hangingPunct="1">
              <a:lnSpc>
                <a:spcPct val="90000"/>
              </a:lnSpc>
            </a:pPr>
            <a:r>
              <a:rPr lang="en-US">
                <a:latin typeface="Gill Sans" charset="0"/>
                <a:ea typeface="ＭＳ Ｐゴシック" charset="0"/>
              </a:rPr>
              <a:t>The sortal, </a:t>
            </a:r>
            <a:r>
              <a:rPr lang="en-US" i="1">
                <a:latin typeface="Gill Sans" charset="0"/>
                <a:ea typeface="ＭＳ Ｐゴシック" charset="0"/>
              </a:rPr>
              <a:t>elephant</a:t>
            </a:r>
            <a:r>
              <a:rPr lang="en-US">
                <a:latin typeface="Gill Sans" charset="0"/>
                <a:ea typeface="ＭＳ Ｐゴシック" charset="0"/>
              </a:rPr>
              <a:t>, provides rules for tracing by elephant-kinship. </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715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nalyticphi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analyticphil.thmx</Template>
  <TotalTime>5176</TotalTime>
  <Words>1702</Words>
  <Application>Microsoft Macintosh PowerPoint</Application>
  <PresentationFormat>On-screen Show (4:3)</PresentationFormat>
  <Paragraphs>187</Paragraphs>
  <Slides>34</Slides>
  <Notes>29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ＭＳ Ｐゴシック</vt:lpstr>
      <vt:lpstr>Gill Sans</vt:lpstr>
      <vt:lpstr>Calibri</vt:lpstr>
      <vt:lpstr>analyticphil</vt:lpstr>
      <vt:lpstr>Identity, Ostension and Hypostasis</vt:lpstr>
      <vt:lpstr>Two Philosophical Problems</vt:lpstr>
      <vt:lpstr>What Quine is going to do</vt:lpstr>
      <vt:lpstr>Quine’s Pragmatism</vt:lpstr>
      <vt:lpstr>I. The River Caÿster &amp; The Problem of Change</vt:lpstr>
      <vt:lpstr>Reference to Particulars</vt:lpstr>
      <vt:lpstr>We identify here-now objects by ostension</vt:lpstr>
      <vt:lpstr>Sortals &amp; Identity Criteria</vt:lpstr>
      <vt:lpstr>The Blind Men and the Elephant</vt:lpstr>
      <vt:lpstr>Different sortals, different rules</vt:lpstr>
      <vt:lpstr>Objects can be gappy</vt:lpstr>
      <vt:lpstr>Another gappy object</vt:lpstr>
      <vt:lpstr>Objects can overlap</vt:lpstr>
      <vt:lpstr>Spatial River-Kinship</vt:lpstr>
      <vt:lpstr>Temporal River-Kinship</vt:lpstr>
      <vt:lpstr>River-Kinship</vt:lpstr>
      <vt:lpstr>Water-Kinship</vt:lpstr>
      <vt:lpstr>River-Kinship and Water-Kinship overlap</vt:lpstr>
      <vt:lpstr>Stepping twice in the same what?</vt:lpstr>
      <vt:lpstr>…we run downstream!</vt:lpstr>
      <vt:lpstr>“Hypostasizing” objects</vt:lpstr>
      <vt:lpstr>Identification of Indiscernibles</vt:lpstr>
      <vt:lpstr>The Moral</vt:lpstr>
      <vt:lpstr>II. And now…general terms</vt:lpstr>
      <vt:lpstr>Introducing general terms</vt:lpstr>
      <vt:lpstr>Universals</vt:lpstr>
      <vt:lpstr>Red as a “concrete universal”</vt:lpstr>
      <vt:lpstr>Universals and Other Abstracta</vt:lpstr>
      <vt:lpstr>General Terms: Identification of Indiscernibles</vt:lpstr>
      <vt:lpstr>III. The concrete universal solution fails!</vt:lpstr>
      <vt:lpstr>IV. But we don’t need universals at all!</vt:lpstr>
      <vt:lpstr>Why particulars but not universals?</vt:lpstr>
      <vt:lpstr>IV. Pragmatic standard</vt:lpstr>
      <vt:lpstr>We spin the Web of Belief</vt:lpstr>
    </vt:vector>
  </TitlesOfParts>
  <Company>H. E. Baber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Ostension and Hypostasis</dc:title>
  <dc:creator>H. E. Baber</dc:creator>
  <cp:lastModifiedBy>H. E. Baber</cp:lastModifiedBy>
  <cp:revision>123</cp:revision>
  <cp:lastPrinted>2010-03-16T19:53:50Z</cp:lastPrinted>
  <dcterms:created xsi:type="dcterms:W3CDTF">2010-03-28T00:46:48Z</dcterms:created>
  <dcterms:modified xsi:type="dcterms:W3CDTF">2012-06-07T00:19:40Z</dcterms:modified>
</cp:coreProperties>
</file>