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bin" ContentType="audio/unknown"/>
  <Override PartName="/ppt/media/audio2.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279" r:id="rId3"/>
    <p:sldId id="303" r:id="rId4"/>
    <p:sldId id="304" r:id="rId5"/>
    <p:sldId id="302" r:id="rId6"/>
    <p:sldId id="281" r:id="rId7"/>
    <p:sldId id="282" r:id="rId8"/>
    <p:sldId id="267" r:id="rId9"/>
    <p:sldId id="268" r:id="rId10"/>
    <p:sldId id="269" r:id="rId11"/>
    <p:sldId id="271" r:id="rId12"/>
    <p:sldId id="272" r:id="rId13"/>
    <p:sldId id="274" r:id="rId14"/>
    <p:sldId id="275" r:id="rId15"/>
    <p:sldId id="276" r:id="rId16"/>
    <p:sldId id="277" r:id="rId17"/>
    <p:sldId id="283" r:id="rId18"/>
    <p:sldId id="284" r:id="rId19"/>
    <p:sldId id="285" r:id="rId20"/>
    <p:sldId id="257" r:id="rId21"/>
    <p:sldId id="258" r:id="rId22"/>
    <p:sldId id="259" r:id="rId23"/>
    <p:sldId id="286" r:id="rId24"/>
    <p:sldId id="261" r:id="rId25"/>
    <p:sldId id="264" r:id="rId26"/>
    <p:sldId id="265" r:id="rId27"/>
    <p:sldId id="287" r:id="rId28"/>
    <p:sldId id="266" r:id="rId29"/>
    <p:sldId id="288" r:id="rId30"/>
    <p:sldId id="305"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951" autoAdjust="0"/>
    <p:restoredTop sz="94660"/>
  </p:normalViewPr>
  <p:slideViewPr>
    <p:cSldViewPr snapToGrid="0" snapToObjects="1">
      <p:cViewPr>
        <p:scale>
          <a:sx n="60" d="100"/>
          <a:sy n="60" d="100"/>
        </p:scale>
        <p:origin x="-352" y="2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31F14B-BA90-644D-B236-944554B71D27}" type="datetimeFigureOut">
              <a:rPr lang="en-US" smtClean="0"/>
              <a:t>10/9/12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139E9-25A5-604C-94A1-8E8ABD52EDE4}" type="slidenum">
              <a:rPr lang="en-US" smtClean="0"/>
              <a:t>‹#›</a:t>
            </a:fld>
            <a:endParaRPr lang="en-US"/>
          </a:p>
        </p:txBody>
      </p:sp>
    </p:spTree>
    <p:extLst>
      <p:ext uri="{BB962C8B-B14F-4D97-AF65-F5344CB8AC3E}">
        <p14:creationId xmlns:p14="http://schemas.microsoft.com/office/powerpoint/2010/main" val="29789212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t>
            </a:r>
            <a:r>
              <a:rPr lang="en-US" dirty="0" err="1" smtClean="0"/>
              <a:t>Gibbard</a:t>
            </a:r>
            <a:r>
              <a:rPr lang="en-US" dirty="0" smtClean="0"/>
              <a:t>, “Contingent Identity” in the </a:t>
            </a:r>
            <a:r>
              <a:rPr lang="en-US" i="1" dirty="0" smtClean="0"/>
              <a:t>Journal of Philosophical</a:t>
            </a:r>
            <a:r>
              <a:rPr lang="en-US" i="1" baseline="0" dirty="0" smtClean="0"/>
              <a:t> Logic, </a:t>
            </a:r>
            <a:r>
              <a:rPr lang="en-US" i="0" baseline="0" dirty="0" smtClean="0"/>
              <a:t>1975</a:t>
            </a:r>
            <a:endParaRPr lang="en-US" dirty="0"/>
          </a:p>
        </p:txBody>
      </p:sp>
      <p:sp>
        <p:nvSpPr>
          <p:cNvPr id="4" name="Slide Number Placeholder 3"/>
          <p:cNvSpPr>
            <a:spLocks noGrp="1"/>
          </p:cNvSpPr>
          <p:nvPr>
            <p:ph type="sldNum" sz="quarter" idx="10"/>
          </p:nvPr>
        </p:nvSpPr>
        <p:spPr/>
        <p:txBody>
          <a:bodyPr/>
          <a:lstStyle/>
          <a:p>
            <a:fld id="{3EF139E9-25A5-604C-94A1-8E8ABD52EDE4}" type="slidenum">
              <a:rPr lang="en-US" smtClean="0"/>
              <a:t>4</a:t>
            </a:fld>
            <a:endParaRPr lang="en-US"/>
          </a:p>
        </p:txBody>
      </p:sp>
    </p:spTree>
    <p:extLst>
      <p:ext uri="{BB962C8B-B14F-4D97-AF65-F5344CB8AC3E}">
        <p14:creationId xmlns:p14="http://schemas.microsoft.com/office/powerpoint/2010/main" val="3937569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07F244-0545-654C-8A34-38C95A836BC6}" type="datetimeFigureOut">
              <a:rPr lang="en-US" smtClean="0"/>
              <a:t>10/9/12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5898A-4B8E-5740-9866-0F2412C945F2}" type="slidenum">
              <a:rPr lang="en-US" smtClean="0"/>
              <a:t>‹#›</a:t>
            </a:fld>
            <a:endParaRPr lang="en-US"/>
          </a:p>
        </p:txBody>
      </p:sp>
    </p:spTree>
    <p:extLst>
      <p:ext uri="{BB962C8B-B14F-4D97-AF65-F5344CB8AC3E}">
        <p14:creationId xmlns:p14="http://schemas.microsoft.com/office/powerpoint/2010/main" val="2884694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7F244-0545-654C-8A34-38C95A836BC6}" type="datetimeFigureOut">
              <a:rPr lang="en-US" smtClean="0"/>
              <a:t>10/9/12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5898A-4B8E-5740-9866-0F2412C945F2}" type="slidenum">
              <a:rPr lang="en-US" smtClean="0"/>
              <a:t>‹#›</a:t>
            </a:fld>
            <a:endParaRPr lang="en-US"/>
          </a:p>
        </p:txBody>
      </p:sp>
    </p:spTree>
    <p:extLst>
      <p:ext uri="{BB962C8B-B14F-4D97-AF65-F5344CB8AC3E}">
        <p14:creationId xmlns:p14="http://schemas.microsoft.com/office/powerpoint/2010/main" val="3348178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7F244-0545-654C-8A34-38C95A836BC6}" type="datetimeFigureOut">
              <a:rPr lang="en-US" smtClean="0"/>
              <a:t>10/9/12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5898A-4B8E-5740-9866-0F2412C945F2}" type="slidenum">
              <a:rPr lang="en-US" smtClean="0"/>
              <a:t>‹#›</a:t>
            </a:fld>
            <a:endParaRPr lang="en-US"/>
          </a:p>
        </p:txBody>
      </p:sp>
    </p:spTree>
    <p:extLst>
      <p:ext uri="{BB962C8B-B14F-4D97-AF65-F5344CB8AC3E}">
        <p14:creationId xmlns:p14="http://schemas.microsoft.com/office/powerpoint/2010/main" val="4153383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7F244-0545-654C-8A34-38C95A836BC6}" type="datetimeFigureOut">
              <a:rPr lang="en-US" smtClean="0"/>
              <a:t>10/9/12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5898A-4B8E-5740-9866-0F2412C945F2}" type="slidenum">
              <a:rPr lang="en-US" smtClean="0"/>
              <a:t>‹#›</a:t>
            </a:fld>
            <a:endParaRPr lang="en-US"/>
          </a:p>
        </p:txBody>
      </p:sp>
    </p:spTree>
    <p:extLst>
      <p:ext uri="{BB962C8B-B14F-4D97-AF65-F5344CB8AC3E}">
        <p14:creationId xmlns:p14="http://schemas.microsoft.com/office/powerpoint/2010/main" val="134184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07F244-0545-654C-8A34-38C95A836BC6}" type="datetimeFigureOut">
              <a:rPr lang="en-US" smtClean="0"/>
              <a:t>10/9/12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5898A-4B8E-5740-9866-0F2412C945F2}" type="slidenum">
              <a:rPr lang="en-US" smtClean="0"/>
              <a:t>‹#›</a:t>
            </a:fld>
            <a:endParaRPr lang="en-US"/>
          </a:p>
        </p:txBody>
      </p:sp>
    </p:spTree>
    <p:extLst>
      <p:ext uri="{BB962C8B-B14F-4D97-AF65-F5344CB8AC3E}">
        <p14:creationId xmlns:p14="http://schemas.microsoft.com/office/powerpoint/2010/main" val="653504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07F244-0545-654C-8A34-38C95A836BC6}" type="datetimeFigureOut">
              <a:rPr lang="en-US" smtClean="0"/>
              <a:t>10/9/12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65898A-4B8E-5740-9866-0F2412C945F2}" type="slidenum">
              <a:rPr lang="en-US" smtClean="0"/>
              <a:t>‹#›</a:t>
            </a:fld>
            <a:endParaRPr lang="en-US"/>
          </a:p>
        </p:txBody>
      </p:sp>
    </p:spTree>
    <p:extLst>
      <p:ext uri="{BB962C8B-B14F-4D97-AF65-F5344CB8AC3E}">
        <p14:creationId xmlns:p14="http://schemas.microsoft.com/office/powerpoint/2010/main" val="3919248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07F244-0545-654C-8A34-38C95A836BC6}" type="datetimeFigureOut">
              <a:rPr lang="en-US" smtClean="0"/>
              <a:t>10/9/12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65898A-4B8E-5740-9866-0F2412C945F2}" type="slidenum">
              <a:rPr lang="en-US" smtClean="0"/>
              <a:t>‹#›</a:t>
            </a:fld>
            <a:endParaRPr lang="en-US"/>
          </a:p>
        </p:txBody>
      </p:sp>
    </p:spTree>
    <p:extLst>
      <p:ext uri="{BB962C8B-B14F-4D97-AF65-F5344CB8AC3E}">
        <p14:creationId xmlns:p14="http://schemas.microsoft.com/office/powerpoint/2010/main" val="666231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07F244-0545-654C-8A34-38C95A836BC6}" type="datetimeFigureOut">
              <a:rPr lang="en-US" smtClean="0"/>
              <a:t>10/9/12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65898A-4B8E-5740-9866-0F2412C945F2}" type="slidenum">
              <a:rPr lang="en-US" smtClean="0"/>
              <a:t>‹#›</a:t>
            </a:fld>
            <a:endParaRPr lang="en-US"/>
          </a:p>
        </p:txBody>
      </p:sp>
    </p:spTree>
    <p:extLst>
      <p:ext uri="{BB962C8B-B14F-4D97-AF65-F5344CB8AC3E}">
        <p14:creationId xmlns:p14="http://schemas.microsoft.com/office/powerpoint/2010/main" val="1733539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7F244-0545-654C-8A34-38C95A836BC6}" type="datetimeFigureOut">
              <a:rPr lang="en-US" smtClean="0"/>
              <a:t>10/9/12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65898A-4B8E-5740-9866-0F2412C945F2}" type="slidenum">
              <a:rPr lang="en-US" smtClean="0"/>
              <a:t>‹#›</a:t>
            </a:fld>
            <a:endParaRPr lang="en-US"/>
          </a:p>
        </p:txBody>
      </p:sp>
    </p:spTree>
    <p:extLst>
      <p:ext uri="{BB962C8B-B14F-4D97-AF65-F5344CB8AC3E}">
        <p14:creationId xmlns:p14="http://schemas.microsoft.com/office/powerpoint/2010/main" val="203287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7F244-0545-654C-8A34-38C95A836BC6}" type="datetimeFigureOut">
              <a:rPr lang="en-US" smtClean="0"/>
              <a:t>10/9/12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65898A-4B8E-5740-9866-0F2412C945F2}" type="slidenum">
              <a:rPr lang="en-US" smtClean="0"/>
              <a:t>‹#›</a:t>
            </a:fld>
            <a:endParaRPr lang="en-US"/>
          </a:p>
        </p:txBody>
      </p:sp>
    </p:spTree>
    <p:extLst>
      <p:ext uri="{BB962C8B-B14F-4D97-AF65-F5344CB8AC3E}">
        <p14:creationId xmlns:p14="http://schemas.microsoft.com/office/powerpoint/2010/main" val="2633059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7F244-0545-654C-8A34-38C95A836BC6}" type="datetimeFigureOut">
              <a:rPr lang="en-US" smtClean="0"/>
              <a:t>10/9/12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65898A-4B8E-5740-9866-0F2412C945F2}" type="slidenum">
              <a:rPr lang="en-US" smtClean="0"/>
              <a:t>‹#›</a:t>
            </a:fld>
            <a:endParaRPr lang="en-US"/>
          </a:p>
        </p:txBody>
      </p:sp>
    </p:spTree>
    <p:extLst>
      <p:ext uri="{BB962C8B-B14F-4D97-AF65-F5344CB8AC3E}">
        <p14:creationId xmlns:p14="http://schemas.microsoft.com/office/powerpoint/2010/main" val="35830353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910167"/>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121833"/>
            <a:ext cx="8229600" cy="539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7F244-0545-654C-8A34-38C95A836BC6}" type="datetimeFigureOut">
              <a:rPr lang="en-US" smtClean="0"/>
              <a:t>10/9/12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65898A-4B8E-5740-9866-0F2412C945F2}" type="slidenum">
              <a:rPr lang="en-US" smtClean="0"/>
              <a:t>‹#›</a:t>
            </a:fld>
            <a:endParaRPr lang="en-US"/>
          </a:p>
        </p:txBody>
      </p:sp>
    </p:spTree>
    <p:extLst>
      <p:ext uri="{BB962C8B-B14F-4D97-AF65-F5344CB8AC3E}">
        <p14:creationId xmlns:p14="http://schemas.microsoft.com/office/powerpoint/2010/main" val="620968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spcAft>
          <a:spcPts val="1200"/>
        </a:spcAft>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1200"/>
        </a:spcAft>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spcAft>
          <a:spcPts val="1200"/>
        </a:spcAft>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spcAft>
          <a:spcPts val="1200"/>
        </a:spcAft>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spcAft>
          <a:spcPts val="1200"/>
        </a:spcAft>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3.wdp"/><Relationship Id="rId5" Type="http://schemas.openxmlformats.org/officeDocument/2006/relationships/image" Target="../media/image5.jpeg"/><Relationship Id="rId6"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6000" y="0"/>
            <a:ext cx="7087211" cy="6858000"/>
          </a:xfrm>
          <a:prstGeom prst="rect">
            <a:avLst/>
          </a:prstGeom>
        </p:spPr>
      </p:pic>
      <p:sp>
        <p:nvSpPr>
          <p:cNvPr id="2" name="Title 1"/>
          <p:cNvSpPr>
            <a:spLocks noGrp="1"/>
          </p:cNvSpPr>
          <p:nvPr>
            <p:ph type="ctrTitle"/>
          </p:nvPr>
        </p:nvSpPr>
        <p:spPr>
          <a:xfrm>
            <a:off x="0" y="2416175"/>
            <a:ext cx="9144000" cy="1470025"/>
          </a:xfrm>
        </p:spPr>
        <p:txBody>
          <a:bodyPr/>
          <a:lstStyle/>
          <a:p>
            <a:r>
              <a:rPr lang="en-US" b="1" dirty="0" smtClean="0">
                <a:solidFill>
                  <a:schemeClr val="bg2">
                    <a:lumMod val="25000"/>
                  </a:schemeClr>
                </a:solidFill>
                <a:effectLst>
                  <a:outerShdw blurRad="50800" dist="38100" dir="2700000" algn="tl" rotWithShape="0">
                    <a:srgbClr val="000000">
                      <a:alpha val="67000"/>
                    </a:srgbClr>
                  </a:outerShdw>
                </a:effectLst>
              </a:rPr>
              <a:t>On Being in the Same Place</a:t>
            </a:r>
            <a:br>
              <a:rPr lang="en-US" b="1" dirty="0" smtClean="0">
                <a:solidFill>
                  <a:schemeClr val="bg2">
                    <a:lumMod val="25000"/>
                  </a:schemeClr>
                </a:solidFill>
                <a:effectLst>
                  <a:outerShdw blurRad="50800" dist="38100" dir="2700000" algn="tl" rotWithShape="0">
                    <a:srgbClr val="000000">
                      <a:alpha val="67000"/>
                    </a:srgbClr>
                  </a:outerShdw>
                </a:effectLst>
              </a:rPr>
            </a:br>
            <a:r>
              <a:rPr lang="en-US" b="1" dirty="0" smtClean="0">
                <a:solidFill>
                  <a:schemeClr val="bg2">
                    <a:lumMod val="25000"/>
                  </a:schemeClr>
                </a:solidFill>
                <a:effectLst>
                  <a:outerShdw blurRad="50800" dist="38100" dir="2700000" algn="tl" rotWithShape="0">
                    <a:srgbClr val="000000">
                      <a:alpha val="67000"/>
                    </a:srgbClr>
                  </a:outerShdw>
                </a:effectLst>
              </a:rPr>
              <a:t>at the Same Time</a:t>
            </a:r>
            <a:endParaRPr lang="en-US" b="1" dirty="0">
              <a:solidFill>
                <a:schemeClr val="bg2">
                  <a:lumMod val="25000"/>
                </a:schemeClr>
              </a:solidFill>
              <a:effectLst>
                <a:outerShdw blurRad="50800" dist="38100" dir="2700000" algn="tl" rotWithShape="0">
                  <a:srgbClr val="000000">
                    <a:alpha val="67000"/>
                  </a:srgbClr>
                </a:outerShdw>
              </a:effectLst>
            </a:endParaRPr>
          </a:p>
        </p:txBody>
      </p:sp>
      <p:sp>
        <p:nvSpPr>
          <p:cNvPr id="3" name="Subtitle 2"/>
          <p:cNvSpPr>
            <a:spLocks noGrp="1"/>
          </p:cNvSpPr>
          <p:nvPr>
            <p:ph type="subTitle" idx="1"/>
          </p:nvPr>
        </p:nvSpPr>
        <p:spPr/>
        <p:txBody>
          <a:bodyPr/>
          <a:lstStyle/>
          <a:p>
            <a:r>
              <a:rPr lang="en-US" dirty="0" smtClean="0"/>
              <a:t>David Wiggins</a:t>
            </a:r>
            <a:endParaRPr lang="en-US" dirty="0"/>
          </a:p>
        </p:txBody>
      </p:sp>
    </p:spTree>
    <p:extLst>
      <p:ext uri="{BB962C8B-B14F-4D97-AF65-F5344CB8AC3E}">
        <p14:creationId xmlns:p14="http://schemas.microsoft.com/office/powerpoint/2010/main" val="32721195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 loses its leaves</a:t>
            </a:r>
            <a:endParaRPr lang="en-US" dirty="0"/>
          </a:p>
        </p:txBody>
      </p:sp>
      <p:sp>
        <p:nvSpPr>
          <p:cNvPr id="3" name="TextBox 2"/>
          <p:cNvSpPr txBox="1"/>
          <p:nvPr/>
        </p:nvSpPr>
        <p:spPr>
          <a:xfrm>
            <a:off x="2455333" y="5757332"/>
            <a:ext cx="575734" cy="461665"/>
          </a:xfrm>
          <a:prstGeom prst="rect">
            <a:avLst/>
          </a:prstGeom>
          <a:noFill/>
        </p:spPr>
        <p:txBody>
          <a:bodyPr wrap="square" rtlCol="0">
            <a:spAutoFit/>
          </a:bodyPr>
          <a:lstStyle/>
          <a:p>
            <a:pPr algn="ctr"/>
            <a:r>
              <a:rPr lang="en-US" sz="2400" b="1" dirty="0" smtClean="0"/>
              <a:t>T</a:t>
            </a:r>
            <a:endParaRPr lang="en-US" sz="2400" b="1" dirty="0"/>
          </a:p>
        </p:txBody>
      </p:sp>
      <p:grpSp>
        <p:nvGrpSpPr>
          <p:cNvPr id="5" name="Group 4"/>
          <p:cNvGrpSpPr/>
          <p:nvPr/>
        </p:nvGrpSpPr>
        <p:grpSpPr>
          <a:xfrm>
            <a:off x="4628072" y="1975555"/>
            <a:ext cx="3342423" cy="4243442"/>
            <a:chOff x="4628072" y="1975555"/>
            <a:chExt cx="3342423" cy="4243442"/>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artisticPencilSketch/>
                      </a14:imgEffect>
                    </a14:imgLayer>
                  </a14:imgProps>
                </a:ext>
              </a:extLst>
            </a:blip>
            <a:stretch>
              <a:fillRect/>
            </a:stretch>
          </p:blipFill>
          <p:spPr>
            <a:xfrm>
              <a:off x="4628072" y="1975555"/>
              <a:ext cx="3342423" cy="3781777"/>
            </a:xfrm>
            <a:prstGeom prst="rect">
              <a:avLst/>
            </a:prstGeom>
          </p:spPr>
        </p:pic>
        <p:sp>
          <p:nvSpPr>
            <p:cNvPr id="8" name="TextBox 7"/>
            <p:cNvSpPr txBox="1"/>
            <p:nvPr/>
          </p:nvSpPr>
          <p:spPr>
            <a:xfrm>
              <a:off x="6062133" y="5757332"/>
              <a:ext cx="575734" cy="461665"/>
            </a:xfrm>
            <a:prstGeom prst="rect">
              <a:avLst/>
            </a:prstGeom>
            <a:noFill/>
          </p:spPr>
          <p:txBody>
            <a:bodyPr wrap="square" rtlCol="0">
              <a:spAutoFit/>
            </a:bodyPr>
            <a:lstStyle/>
            <a:p>
              <a:pPr algn="ctr"/>
              <a:r>
                <a:rPr lang="en-US" sz="2400" b="1" dirty="0"/>
                <a:t>W</a:t>
              </a:r>
            </a:p>
          </p:txBody>
        </p:sp>
      </p:grpSp>
      <p:pic>
        <p:nvPicPr>
          <p:cNvPr id="4" name="Picture 3"/>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762000" y="2019600"/>
            <a:ext cx="4089400" cy="3737732"/>
          </a:xfrm>
          <a:prstGeom prst="rect">
            <a:avLst/>
          </a:prstGeom>
        </p:spPr>
      </p:pic>
    </p:spTree>
    <p:extLst>
      <p:ext uri="{BB962C8B-B14F-4D97-AF65-F5344CB8AC3E}">
        <p14:creationId xmlns:p14="http://schemas.microsoft.com/office/powerpoint/2010/main" val="1418408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is chopped up</a:t>
            </a:r>
            <a:endParaRPr lang="en-US" dirty="0"/>
          </a:p>
        </p:txBody>
      </p:sp>
      <p:grpSp>
        <p:nvGrpSpPr>
          <p:cNvPr id="5" name="Group 4"/>
          <p:cNvGrpSpPr/>
          <p:nvPr/>
        </p:nvGrpSpPr>
        <p:grpSpPr>
          <a:xfrm>
            <a:off x="1015628" y="1975555"/>
            <a:ext cx="3342423" cy="4243442"/>
            <a:chOff x="1015628" y="1975555"/>
            <a:chExt cx="3342423" cy="4243442"/>
          </a:xfrm>
        </p:grpSpPr>
        <p:pic>
          <p:nvPicPr>
            <p:cNvPr id="6" name="Picture 5"/>
            <p:cNvPicPr>
              <a:picLocks noChangeAspect="1"/>
            </p:cNvPicPr>
            <p:nvPr/>
          </p:nvPicPr>
          <p:blipFill>
            <a:blip r:embed="rId3"/>
            <a:stretch>
              <a:fillRect/>
            </a:stretch>
          </p:blipFill>
          <p:spPr>
            <a:xfrm>
              <a:off x="1015628" y="1975555"/>
              <a:ext cx="3342423" cy="3781777"/>
            </a:xfrm>
            <a:prstGeom prst="rect">
              <a:avLst/>
            </a:prstGeom>
          </p:spPr>
        </p:pic>
        <p:sp>
          <p:nvSpPr>
            <p:cNvPr id="3" name="TextBox 2"/>
            <p:cNvSpPr txBox="1"/>
            <p:nvPr/>
          </p:nvSpPr>
          <p:spPr>
            <a:xfrm>
              <a:off x="2455333" y="5757332"/>
              <a:ext cx="575734" cy="461665"/>
            </a:xfrm>
            <a:prstGeom prst="rect">
              <a:avLst/>
            </a:prstGeom>
            <a:noFill/>
          </p:spPr>
          <p:txBody>
            <a:bodyPr wrap="square" rtlCol="0">
              <a:spAutoFit/>
            </a:bodyPr>
            <a:lstStyle/>
            <a:p>
              <a:pPr algn="ctr"/>
              <a:r>
                <a:rPr lang="en-US" sz="2400" b="1" dirty="0" smtClean="0"/>
                <a:t>T</a:t>
              </a:r>
              <a:endParaRPr lang="en-US" sz="2400" b="1" dirty="0"/>
            </a:p>
          </p:txBody>
        </p:sp>
      </p:grpSp>
      <p:sp>
        <p:nvSpPr>
          <p:cNvPr id="8" name="TextBox 7"/>
          <p:cNvSpPr txBox="1"/>
          <p:nvPr/>
        </p:nvSpPr>
        <p:spPr>
          <a:xfrm>
            <a:off x="6062133" y="5757332"/>
            <a:ext cx="575734" cy="461665"/>
          </a:xfrm>
          <a:prstGeom prst="rect">
            <a:avLst/>
          </a:prstGeom>
          <a:noFill/>
        </p:spPr>
        <p:txBody>
          <a:bodyPr wrap="square" rtlCol="0">
            <a:spAutoFit/>
          </a:bodyPr>
          <a:lstStyle/>
          <a:p>
            <a:pPr algn="ctr"/>
            <a:r>
              <a:rPr lang="en-US" sz="2400" b="1" dirty="0"/>
              <a:t>W</a:t>
            </a:r>
          </a:p>
        </p:txBody>
      </p:sp>
      <p:pic>
        <p:nvPicPr>
          <p:cNvPr id="4" name="Picture 3"/>
          <p:cNvPicPr>
            <a:picLocks noChangeAspect="1"/>
          </p:cNvPicPr>
          <p:nvPr/>
        </p:nvPicPr>
        <p:blipFill rotWithShape="1">
          <a:blip r:embed="rId4"/>
          <a:srcRect b="15021"/>
          <a:stretch/>
        </p:blipFill>
        <p:spPr>
          <a:xfrm>
            <a:off x="4826000" y="3145597"/>
            <a:ext cx="4097867" cy="2611735"/>
          </a:xfrm>
          <a:prstGeom prst="rect">
            <a:avLst/>
          </a:prstGeom>
        </p:spPr>
      </p:pic>
    </p:spTree>
    <p:extLst>
      <p:ext uri="{BB962C8B-B14F-4D97-AF65-F5344CB8AC3E}">
        <p14:creationId xmlns:p14="http://schemas.microsoft.com/office/powerpoint/2010/main" val="39411032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1000"/>
                                        <p:tgtEl>
                                          <p:spTgt spid="5"/>
                                        </p:tgtEl>
                                        <p:attrNameLst>
                                          <p:attrName>ppt_h</p:attrName>
                                        </p:attrNameLst>
                                      </p:cBhvr>
                                      <p:tavLst>
                                        <p:tav tm="0">
                                          <p:val>
                                            <p:strVal val="ppt_h"/>
                                          </p:val>
                                        </p:tav>
                                        <p:tav tm="100000">
                                          <p:val>
                                            <p:strVal val="ppt_h"/>
                                          </p:val>
                                        </p:tav>
                                      </p:tavLst>
                                    </p:anim>
                                    <p:set>
                                      <p:cBhvr>
                                        <p:cTn id="9"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ill"/>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Trees and their Stuff</a:t>
            </a:r>
            <a:endParaRPr lang="en-US" dirty="0"/>
          </a:p>
        </p:txBody>
      </p:sp>
      <p:sp>
        <p:nvSpPr>
          <p:cNvPr id="3" name="Content Placeholder 2"/>
          <p:cNvSpPr>
            <a:spLocks noGrp="1"/>
          </p:cNvSpPr>
          <p:nvPr>
            <p:ph idx="1"/>
          </p:nvPr>
        </p:nvSpPr>
        <p:spPr>
          <a:xfrm>
            <a:off x="457200" y="1600200"/>
            <a:ext cx="8229600" cy="4947356"/>
          </a:xfrm>
        </p:spPr>
        <p:txBody>
          <a:bodyPr/>
          <a:lstStyle/>
          <a:p>
            <a:pPr>
              <a:spcAft>
                <a:spcPts val="2400"/>
              </a:spcAft>
            </a:pPr>
            <a:r>
              <a:rPr lang="en-US" dirty="0" smtClean="0"/>
              <a:t>Different kind of things have different </a:t>
            </a:r>
            <a:r>
              <a:rPr lang="en-US" i="1" dirty="0" smtClean="0"/>
              <a:t>persistence conditions</a:t>
            </a:r>
          </a:p>
          <a:p>
            <a:pPr>
              <a:spcAft>
                <a:spcPts val="2400"/>
              </a:spcAft>
            </a:pPr>
            <a:r>
              <a:rPr lang="en-US" dirty="0" smtClean="0"/>
              <a:t>In general, material objects, e.g. trees, can survive the loss, or gradual replacement or parts but not radical dismemberment or changes of shape.</a:t>
            </a:r>
          </a:p>
          <a:p>
            <a:pPr>
              <a:spcAft>
                <a:spcPts val="2400"/>
              </a:spcAft>
            </a:pPr>
            <a:r>
              <a:rPr lang="en-US" dirty="0" smtClean="0"/>
              <a:t>Heaps, like aggregates of cellulose molecules cannot survive the loss or gradual replacement of parts but can survive radical dismemberment and changes of shape.</a:t>
            </a:r>
          </a:p>
          <a:p>
            <a:pPr>
              <a:spcAft>
                <a:spcPts val="2400"/>
              </a:spcAft>
            </a:pPr>
            <a:r>
              <a:rPr lang="en-US" dirty="0" smtClean="0"/>
              <a:t>So, Wiggins argues, T ≠ W—by Indiscernibility of </a:t>
            </a:r>
            <a:r>
              <a:rPr lang="en-US" dirty="0" err="1" smtClean="0"/>
              <a:t>Identicals</a:t>
            </a:r>
            <a:r>
              <a:rPr lang="en-US" dirty="0" smtClean="0"/>
              <a:t>, since T and W are NOT indiscernible, they’re NOT identical.</a:t>
            </a:r>
          </a:p>
        </p:txBody>
      </p:sp>
    </p:spTree>
    <p:extLst>
      <p:ext uri="{BB962C8B-B14F-4D97-AF65-F5344CB8AC3E}">
        <p14:creationId xmlns:p14="http://schemas.microsoft.com/office/powerpoint/2010/main" val="2237295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Contrapositive</a:t>
            </a:r>
            <a:endParaRPr lang="en-US" dirty="0"/>
          </a:p>
        </p:txBody>
      </p:sp>
      <p:pic>
        <p:nvPicPr>
          <p:cNvPr id="4" name="Picture 3"/>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1284755" y="3732183"/>
            <a:ext cx="2453278" cy="2802467"/>
          </a:xfrm>
          <a:prstGeom prst="rect">
            <a:avLst/>
          </a:prstGeom>
        </p:spPr>
      </p:pic>
      <p:sp>
        <p:nvSpPr>
          <p:cNvPr id="5" name="TextBox 4"/>
          <p:cNvSpPr txBox="1"/>
          <p:nvPr/>
        </p:nvSpPr>
        <p:spPr>
          <a:xfrm>
            <a:off x="442322" y="910167"/>
            <a:ext cx="8022167" cy="2769989"/>
          </a:xfrm>
          <a:prstGeom prst="rect">
            <a:avLst/>
          </a:prstGeom>
          <a:noFill/>
        </p:spPr>
        <p:txBody>
          <a:bodyPr wrap="square" rtlCol="0">
            <a:spAutoFit/>
          </a:bodyPr>
          <a:lstStyle/>
          <a:p>
            <a:pPr>
              <a:spcAft>
                <a:spcPts val="1200"/>
              </a:spcAft>
            </a:pPr>
            <a:r>
              <a:rPr lang="en-US" sz="2400" b="1" dirty="0" smtClean="0"/>
              <a:t>Identical -&gt; indiscernible so</a:t>
            </a:r>
            <a:br>
              <a:rPr lang="en-US" sz="2400" b="1" dirty="0" smtClean="0"/>
            </a:br>
            <a:r>
              <a:rPr lang="en-US" sz="2400" b="1" dirty="0" smtClean="0"/>
              <a:t> not-indiscernible -&gt; not identical</a:t>
            </a:r>
          </a:p>
          <a:p>
            <a:pPr marL="342900" indent="-342900">
              <a:spcAft>
                <a:spcPts val="1200"/>
              </a:spcAft>
              <a:buFont typeface="Arial"/>
              <a:buChar char="•"/>
            </a:pPr>
            <a:r>
              <a:rPr lang="en-US" sz="2400" dirty="0" smtClean="0"/>
              <a:t>Conditional: If P then Q</a:t>
            </a:r>
          </a:p>
          <a:p>
            <a:pPr marL="342900" indent="-342900">
              <a:spcAft>
                <a:spcPts val="1200"/>
              </a:spcAft>
              <a:buFont typeface="Arial"/>
              <a:buChar char="•"/>
            </a:pPr>
            <a:r>
              <a:rPr lang="en-US" sz="2400" dirty="0" smtClean="0"/>
              <a:t>Contrapositive: If Not-Q then Not-P</a:t>
            </a:r>
          </a:p>
          <a:p>
            <a:pPr marL="342900" indent="-342900">
              <a:spcAft>
                <a:spcPts val="1200"/>
              </a:spcAft>
              <a:buFont typeface="Arial"/>
              <a:buChar char="•"/>
            </a:pPr>
            <a:r>
              <a:rPr lang="en-US" sz="2400" dirty="0" smtClean="0"/>
              <a:t>A statement and its contrapositive are </a:t>
            </a:r>
            <a:r>
              <a:rPr lang="en-US" sz="2400" i="1" dirty="0" smtClean="0"/>
              <a:t>logically equivalent: </a:t>
            </a:r>
            <a:r>
              <a:rPr lang="en-US" sz="2400" dirty="0" smtClean="0"/>
              <a:t>you can infer one from the other!</a:t>
            </a:r>
            <a:endParaRPr lang="en-US" sz="2400" dirty="0"/>
          </a:p>
        </p:txBody>
      </p:sp>
      <p:sp>
        <p:nvSpPr>
          <p:cNvPr id="6" name="TextBox 5"/>
          <p:cNvSpPr txBox="1"/>
          <p:nvPr/>
        </p:nvSpPr>
        <p:spPr>
          <a:xfrm>
            <a:off x="3945470" y="3973484"/>
            <a:ext cx="3695697" cy="2246769"/>
          </a:xfrm>
          <a:prstGeom prst="rect">
            <a:avLst/>
          </a:prstGeom>
          <a:noFill/>
        </p:spPr>
        <p:txBody>
          <a:bodyPr wrap="square" rtlCol="0">
            <a:spAutoFit/>
          </a:bodyPr>
          <a:lstStyle/>
          <a:p>
            <a:pPr>
              <a:spcAft>
                <a:spcPts val="2400"/>
              </a:spcAft>
            </a:pPr>
            <a:r>
              <a:rPr lang="en-US" sz="2400" dirty="0" smtClean="0"/>
              <a:t>If it’s worth doing, then it’s worth doing well</a:t>
            </a:r>
          </a:p>
          <a:p>
            <a:pPr>
              <a:spcAft>
                <a:spcPts val="2400"/>
              </a:spcAft>
            </a:pPr>
            <a:r>
              <a:rPr lang="en-US" sz="2400" dirty="0" smtClean="0"/>
              <a:t>Therefore (</a:t>
            </a:r>
            <a:r>
              <a:rPr lang="en-US" sz="2400" dirty="0" err="1" smtClean="0"/>
              <a:t>contrapositively</a:t>
            </a:r>
            <a:r>
              <a:rPr lang="en-US" sz="2400" dirty="0" smtClean="0"/>
              <a:t>) if it’s not worth doing well then it’s not worth doing</a:t>
            </a:r>
            <a:endParaRPr lang="en-US" sz="2400" dirty="0"/>
          </a:p>
        </p:txBody>
      </p:sp>
      <p:pic>
        <p:nvPicPr>
          <p:cNvPr id="3" name="Picture 2"/>
          <p:cNvPicPr>
            <a:picLocks noChangeAspect="1"/>
          </p:cNvPicPr>
          <p:nvPr/>
        </p:nvPicPr>
        <p:blipFill>
          <a:blip r:embed="rId4"/>
          <a:stretch>
            <a:fillRect/>
          </a:stretch>
        </p:blipFill>
        <p:spPr>
          <a:xfrm>
            <a:off x="7012456" y="393452"/>
            <a:ext cx="1524000" cy="1452282"/>
          </a:xfrm>
          <a:prstGeom prst="rect">
            <a:avLst/>
          </a:prstGeom>
        </p:spPr>
      </p:pic>
    </p:spTree>
    <p:extLst>
      <p:ext uri="{BB962C8B-B14F-4D97-AF65-F5344CB8AC3E}">
        <p14:creationId xmlns:p14="http://schemas.microsoft.com/office/powerpoint/2010/main" val="22113507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Wiggins argues T ≠ W </a:t>
            </a:r>
            <a:endParaRPr lang="en-US" dirty="0"/>
          </a:p>
        </p:txBody>
      </p:sp>
      <p:sp>
        <p:nvSpPr>
          <p:cNvPr id="3" name="Content Placeholder 2"/>
          <p:cNvSpPr>
            <a:spLocks noGrp="1"/>
          </p:cNvSpPr>
          <p:nvPr>
            <p:ph idx="1"/>
          </p:nvPr>
        </p:nvSpPr>
        <p:spPr/>
        <p:txBody>
          <a:bodyPr/>
          <a:lstStyle/>
          <a:p>
            <a:pPr marL="457200" indent="-457200">
              <a:spcAft>
                <a:spcPts val="4200"/>
              </a:spcAft>
              <a:buFont typeface="+mj-lt"/>
              <a:buAutoNum type="arabicPeriod"/>
            </a:pPr>
            <a:r>
              <a:rPr lang="en-US" dirty="0" smtClean="0"/>
              <a:t>If T and W are identical then T and W have exactly the same properties (By Indiscernibility of </a:t>
            </a:r>
            <a:r>
              <a:rPr lang="en-US" dirty="0" err="1" smtClean="0"/>
              <a:t>Identicals</a:t>
            </a:r>
            <a:r>
              <a:rPr lang="en-US" dirty="0" smtClean="0"/>
              <a:t>)</a:t>
            </a:r>
          </a:p>
          <a:p>
            <a:pPr marL="457200" indent="-457200">
              <a:spcAft>
                <a:spcPts val="4200"/>
              </a:spcAft>
              <a:buFont typeface="+mj-lt"/>
              <a:buAutoNum type="arabicPeriod"/>
            </a:pPr>
            <a:r>
              <a:rPr lang="en-US" dirty="0" smtClean="0"/>
              <a:t>T </a:t>
            </a:r>
            <a:r>
              <a:rPr lang="en-US" dirty="0"/>
              <a:t>and W </a:t>
            </a:r>
            <a:r>
              <a:rPr lang="en-US" i="1" dirty="0"/>
              <a:t>don’t</a:t>
            </a:r>
            <a:r>
              <a:rPr lang="en-US" dirty="0"/>
              <a:t> have exactly the same properties since</a:t>
            </a:r>
          </a:p>
          <a:p>
            <a:pPr marL="914400" lvl="1" indent="-457200">
              <a:spcAft>
                <a:spcPts val="4200"/>
              </a:spcAft>
              <a:buFont typeface="+mj-lt"/>
              <a:buAutoNum type="arabicPeriod"/>
            </a:pPr>
            <a:r>
              <a:rPr lang="en-US" dirty="0"/>
              <a:t>T can survive losing leaves but W can’t and</a:t>
            </a:r>
          </a:p>
          <a:p>
            <a:pPr marL="914400" lvl="1" indent="-457200">
              <a:spcAft>
                <a:spcPts val="4200"/>
              </a:spcAft>
              <a:buFont typeface="+mj-lt"/>
              <a:buAutoNum type="arabicPeriod"/>
            </a:pPr>
            <a:r>
              <a:rPr lang="en-US" dirty="0"/>
              <a:t>W can survive being chopped up but T can’t</a:t>
            </a:r>
          </a:p>
          <a:p>
            <a:pPr marL="457200" indent="-457200">
              <a:spcAft>
                <a:spcPts val="4200"/>
              </a:spcAft>
              <a:buFont typeface="+mj-lt"/>
              <a:buAutoNum type="arabicPeriod"/>
            </a:pPr>
            <a:r>
              <a:rPr lang="en-US" dirty="0"/>
              <a:t>Therefore, </a:t>
            </a:r>
            <a:r>
              <a:rPr lang="en-US" dirty="0" smtClean="0"/>
              <a:t>T ≠ W</a:t>
            </a:r>
            <a:endParaRPr lang="en-US" dirty="0"/>
          </a:p>
          <a:p>
            <a:pPr>
              <a:spcAft>
                <a:spcPts val="4200"/>
              </a:spcAft>
            </a:pPr>
            <a:endParaRPr lang="en-US" dirty="0"/>
          </a:p>
        </p:txBody>
      </p:sp>
    </p:spTree>
    <p:extLst>
      <p:ext uri="{BB962C8B-B14F-4D97-AF65-F5344CB8AC3E}">
        <p14:creationId xmlns:p14="http://schemas.microsoft.com/office/powerpoint/2010/main" val="15845569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dirty="0" smtClean="0">
                <a:latin typeface="Calibri" charset="0"/>
                <a:ea typeface="ＭＳ Ｐゴシック" charset="0"/>
                <a:cs typeface="ＭＳ Ｐゴシック" charset="0"/>
              </a:rPr>
              <a:t>The same is true of artifacts</a:t>
            </a:r>
            <a:endParaRPr lang="en-US" dirty="0">
              <a:latin typeface="Calibri" charset="0"/>
              <a:ea typeface="ＭＳ Ｐゴシック" charset="0"/>
              <a:cs typeface="ＭＳ Ｐゴシック" charset="0"/>
            </a:endParaRPr>
          </a:p>
        </p:txBody>
      </p:sp>
      <p:sp>
        <p:nvSpPr>
          <p:cNvPr id="50178" name="Content Placeholder 2"/>
          <p:cNvSpPr>
            <a:spLocks noGrp="1"/>
          </p:cNvSpPr>
          <p:nvPr>
            <p:ph idx="1"/>
          </p:nvPr>
        </p:nvSpPr>
        <p:spPr>
          <a:xfrm>
            <a:off x="330200" y="1250685"/>
            <a:ext cx="5847043" cy="2985028"/>
          </a:xfrm>
        </p:spPr>
        <p:txBody>
          <a:bodyPr>
            <a:noAutofit/>
          </a:bodyPr>
          <a:lstStyle/>
          <a:p>
            <a:pPr>
              <a:spcAft>
                <a:spcPts val="600"/>
              </a:spcAft>
            </a:pPr>
            <a:r>
              <a:rPr lang="en-US" dirty="0">
                <a:latin typeface="Calibri"/>
                <a:ea typeface="ＭＳ Ｐゴシック" charset="0"/>
                <a:cs typeface="Calibri"/>
              </a:rPr>
              <a:t>The statue and the clay occupy exactly the same place</a:t>
            </a:r>
          </a:p>
          <a:p>
            <a:pPr lvl="1">
              <a:spcAft>
                <a:spcPts val="600"/>
              </a:spcAft>
            </a:pPr>
            <a:r>
              <a:rPr lang="en-US" dirty="0">
                <a:latin typeface="Calibri"/>
                <a:ea typeface="ＭＳ Ｐゴシック" charset="0"/>
                <a:cs typeface="Calibri"/>
              </a:rPr>
              <a:t>Both the statue and the lump of clay of which it</a:t>
            </a:r>
            <a:r>
              <a:rPr lang="ja-JP" altLang="en-US" dirty="0">
                <a:latin typeface="Calibri"/>
                <a:ea typeface="ＭＳ Ｐゴシック" charset="0"/>
                <a:cs typeface="Calibri"/>
              </a:rPr>
              <a:t>’</a:t>
            </a:r>
            <a:r>
              <a:rPr lang="en-US" altLang="ja-JP" dirty="0">
                <a:latin typeface="Calibri"/>
                <a:ea typeface="ＭＳ Ｐゴシック" charset="0"/>
                <a:cs typeface="Calibri"/>
              </a:rPr>
              <a:t>s made are shaped statuesquely, have the same weight, etc.</a:t>
            </a:r>
          </a:p>
          <a:p>
            <a:pPr lvl="1">
              <a:spcAft>
                <a:spcPts val="600"/>
              </a:spcAft>
            </a:pPr>
            <a:r>
              <a:rPr lang="en-US" dirty="0">
                <a:latin typeface="Calibri"/>
                <a:ea typeface="ＭＳ Ｐゴシック" charset="0"/>
                <a:cs typeface="Calibri"/>
              </a:rPr>
              <a:t>But they have different identity conditions</a:t>
            </a:r>
          </a:p>
          <a:p>
            <a:pPr>
              <a:spcAft>
                <a:spcPts val="600"/>
              </a:spcAft>
            </a:pPr>
            <a:endParaRPr lang="en-US" dirty="0">
              <a:latin typeface="Calibri"/>
              <a:ea typeface="ＭＳ Ｐゴシック" charset="0"/>
              <a:cs typeface="Calibri"/>
            </a:endParaRPr>
          </a:p>
        </p:txBody>
      </p:sp>
      <p:pic>
        <p:nvPicPr>
          <p:cNvPr id="4" name="Picture 3"/>
          <p:cNvPicPr>
            <a:picLocks noChangeAspect="1"/>
          </p:cNvPicPr>
          <p:nvPr/>
        </p:nvPicPr>
        <p:blipFill>
          <a:blip r:embed="rId2"/>
          <a:stretch>
            <a:fillRect/>
          </a:stretch>
        </p:blipFill>
        <p:spPr>
          <a:xfrm>
            <a:off x="6177243" y="2743199"/>
            <a:ext cx="1945854" cy="3767063"/>
          </a:xfrm>
          <a:prstGeom prst="ellipse">
            <a:avLst/>
          </a:prstGeom>
          <a:ln>
            <a:noFill/>
          </a:ln>
          <a:effectLst>
            <a:softEdge rad="112500"/>
          </a:effectLst>
        </p:spPr>
      </p:pic>
      <p:sp>
        <p:nvSpPr>
          <p:cNvPr id="12" name="Freeform 11"/>
          <p:cNvSpPr/>
          <p:nvPr/>
        </p:nvSpPr>
        <p:spPr>
          <a:xfrm>
            <a:off x="1066800" y="4724400"/>
            <a:ext cx="2743200" cy="1538288"/>
          </a:xfrm>
          <a:custGeom>
            <a:avLst/>
            <a:gdLst>
              <a:gd name="connsiteX0" fmla="*/ 62628 w 2779350"/>
              <a:gd name="connsiteY0" fmla="*/ 1139538 h 1614345"/>
              <a:gd name="connsiteX1" fmla="*/ 50759 w 2779350"/>
              <a:gd name="connsiteY1" fmla="*/ 1103927 h 1614345"/>
              <a:gd name="connsiteX2" fmla="*/ 27020 w 2779350"/>
              <a:gd name="connsiteY2" fmla="*/ 1056446 h 1614345"/>
              <a:gd name="connsiteX3" fmla="*/ 15150 w 2779350"/>
              <a:gd name="connsiteY3" fmla="*/ 914004 h 1614345"/>
              <a:gd name="connsiteX4" fmla="*/ 3280 w 2779350"/>
              <a:gd name="connsiteY4" fmla="*/ 819043 h 1614345"/>
              <a:gd name="connsiteX5" fmla="*/ 15150 w 2779350"/>
              <a:gd name="connsiteY5" fmla="*/ 783432 h 1614345"/>
              <a:gd name="connsiteX6" fmla="*/ 27020 w 2779350"/>
              <a:gd name="connsiteY6" fmla="*/ 735951 h 1614345"/>
              <a:gd name="connsiteX7" fmla="*/ 110106 w 2779350"/>
              <a:gd name="connsiteY7" fmla="*/ 676600 h 1614345"/>
              <a:gd name="connsiteX8" fmla="*/ 205063 w 2779350"/>
              <a:gd name="connsiteY8" fmla="*/ 652860 h 1614345"/>
              <a:gd name="connsiteX9" fmla="*/ 240671 w 2779350"/>
              <a:gd name="connsiteY9" fmla="*/ 640990 h 1614345"/>
              <a:gd name="connsiteX10" fmla="*/ 323758 w 2779350"/>
              <a:gd name="connsiteY10" fmla="*/ 664730 h 1614345"/>
              <a:gd name="connsiteX11" fmla="*/ 335628 w 2779350"/>
              <a:gd name="connsiteY11" fmla="*/ 510418 h 1614345"/>
              <a:gd name="connsiteX12" fmla="*/ 371236 w 2779350"/>
              <a:gd name="connsiteY12" fmla="*/ 427326 h 1614345"/>
              <a:gd name="connsiteX13" fmla="*/ 454323 w 2779350"/>
              <a:gd name="connsiteY13" fmla="*/ 344235 h 1614345"/>
              <a:gd name="connsiteX14" fmla="*/ 596758 w 2779350"/>
              <a:gd name="connsiteY14" fmla="*/ 356105 h 1614345"/>
              <a:gd name="connsiteX15" fmla="*/ 573019 w 2779350"/>
              <a:gd name="connsiteY15" fmla="*/ 379846 h 1614345"/>
              <a:gd name="connsiteX16" fmla="*/ 561149 w 2779350"/>
              <a:gd name="connsiteY16" fmla="*/ 344235 h 1614345"/>
              <a:gd name="connsiteX17" fmla="*/ 573019 w 2779350"/>
              <a:gd name="connsiteY17" fmla="*/ 308625 h 1614345"/>
              <a:gd name="connsiteX18" fmla="*/ 596758 w 2779350"/>
              <a:gd name="connsiteY18" fmla="*/ 284884 h 1614345"/>
              <a:gd name="connsiteX19" fmla="*/ 632366 w 2779350"/>
              <a:gd name="connsiteY19" fmla="*/ 237403 h 1614345"/>
              <a:gd name="connsiteX20" fmla="*/ 679845 w 2779350"/>
              <a:gd name="connsiteY20" fmla="*/ 189923 h 1614345"/>
              <a:gd name="connsiteX21" fmla="*/ 739192 w 2779350"/>
              <a:gd name="connsiteY21" fmla="*/ 178052 h 1614345"/>
              <a:gd name="connsiteX22" fmla="*/ 822279 w 2779350"/>
              <a:gd name="connsiteY22" fmla="*/ 189923 h 1614345"/>
              <a:gd name="connsiteX23" fmla="*/ 857888 w 2779350"/>
              <a:gd name="connsiteY23" fmla="*/ 201793 h 1614345"/>
              <a:gd name="connsiteX24" fmla="*/ 881627 w 2779350"/>
              <a:gd name="connsiteY24" fmla="*/ 237403 h 1614345"/>
              <a:gd name="connsiteX25" fmla="*/ 905366 w 2779350"/>
              <a:gd name="connsiteY25" fmla="*/ 261144 h 1614345"/>
              <a:gd name="connsiteX26" fmla="*/ 929105 w 2779350"/>
              <a:gd name="connsiteY26" fmla="*/ 225533 h 1614345"/>
              <a:gd name="connsiteX27" fmla="*/ 940974 w 2779350"/>
              <a:gd name="connsiteY27" fmla="*/ 189923 h 1614345"/>
              <a:gd name="connsiteX28" fmla="*/ 1012192 w 2779350"/>
              <a:gd name="connsiteY28" fmla="*/ 94961 h 1614345"/>
              <a:gd name="connsiteX29" fmla="*/ 1035931 w 2779350"/>
              <a:gd name="connsiteY29" fmla="*/ 59351 h 1614345"/>
              <a:gd name="connsiteX30" fmla="*/ 1095279 w 2779350"/>
              <a:gd name="connsiteY30" fmla="*/ 11870 h 1614345"/>
              <a:gd name="connsiteX31" fmla="*/ 1130887 w 2779350"/>
              <a:gd name="connsiteY31" fmla="*/ 0 h 1614345"/>
              <a:gd name="connsiteX32" fmla="*/ 1261452 w 2779350"/>
              <a:gd name="connsiteY32" fmla="*/ 23740 h 1614345"/>
              <a:gd name="connsiteX33" fmla="*/ 1297061 w 2779350"/>
              <a:gd name="connsiteY33" fmla="*/ 59351 h 1614345"/>
              <a:gd name="connsiteX34" fmla="*/ 1332669 w 2779350"/>
              <a:gd name="connsiteY34" fmla="*/ 71221 h 1614345"/>
              <a:gd name="connsiteX35" fmla="*/ 1392017 w 2779350"/>
              <a:gd name="connsiteY35" fmla="*/ 118702 h 1614345"/>
              <a:gd name="connsiteX36" fmla="*/ 1427626 w 2779350"/>
              <a:gd name="connsiteY36" fmla="*/ 130572 h 1614345"/>
              <a:gd name="connsiteX37" fmla="*/ 1558191 w 2779350"/>
              <a:gd name="connsiteY37" fmla="*/ 106831 h 1614345"/>
              <a:gd name="connsiteX38" fmla="*/ 1629408 w 2779350"/>
              <a:gd name="connsiteY38" fmla="*/ 59351 h 1614345"/>
              <a:gd name="connsiteX39" fmla="*/ 1665017 w 2779350"/>
              <a:gd name="connsiteY39" fmla="*/ 35610 h 1614345"/>
              <a:gd name="connsiteX40" fmla="*/ 1688756 w 2779350"/>
              <a:gd name="connsiteY40" fmla="*/ 59351 h 1614345"/>
              <a:gd name="connsiteX41" fmla="*/ 1688756 w 2779350"/>
              <a:gd name="connsiteY41" fmla="*/ 130572 h 1614345"/>
              <a:gd name="connsiteX42" fmla="*/ 1724364 w 2779350"/>
              <a:gd name="connsiteY42" fmla="*/ 142442 h 1614345"/>
              <a:gd name="connsiteX43" fmla="*/ 1866799 w 2779350"/>
              <a:gd name="connsiteY43" fmla="*/ 166182 h 1614345"/>
              <a:gd name="connsiteX44" fmla="*/ 1890538 w 2779350"/>
              <a:gd name="connsiteY44" fmla="*/ 189923 h 1614345"/>
              <a:gd name="connsiteX45" fmla="*/ 1973625 w 2779350"/>
              <a:gd name="connsiteY45" fmla="*/ 201793 h 1614345"/>
              <a:gd name="connsiteX46" fmla="*/ 2009233 w 2779350"/>
              <a:gd name="connsiteY46" fmla="*/ 213663 h 1614345"/>
              <a:gd name="connsiteX47" fmla="*/ 2032973 w 2779350"/>
              <a:gd name="connsiteY47" fmla="*/ 284884 h 1614345"/>
              <a:gd name="connsiteX48" fmla="*/ 2127929 w 2779350"/>
              <a:gd name="connsiteY48" fmla="*/ 308625 h 1614345"/>
              <a:gd name="connsiteX49" fmla="*/ 2163538 w 2779350"/>
              <a:gd name="connsiteY49" fmla="*/ 332365 h 1614345"/>
              <a:gd name="connsiteX50" fmla="*/ 2246624 w 2779350"/>
              <a:gd name="connsiteY50" fmla="*/ 356105 h 1614345"/>
              <a:gd name="connsiteX51" fmla="*/ 2258494 w 2779350"/>
              <a:gd name="connsiteY51" fmla="*/ 403586 h 1614345"/>
              <a:gd name="connsiteX52" fmla="*/ 2341581 w 2779350"/>
              <a:gd name="connsiteY52" fmla="*/ 403586 h 1614345"/>
              <a:gd name="connsiteX53" fmla="*/ 2377189 w 2779350"/>
              <a:gd name="connsiteY53" fmla="*/ 379846 h 1614345"/>
              <a:gd name="connsiteX54" fmla="*/ 2472146 w 2779350"/>
              <a:gd name="connsiteY54" fmla="*/ 403586 h 1614345"/>
              <a:gd name="connsiteX55" fmla="*/ 2507754 w 2779350"/>
              <a:gd name="connsiteY55" fmla="*/ 439197 h 1614345"/>
              <a:gd name="connsiteX56" fmla="*/ 2519624 w 2779350"/>
              <a:gd name="connsiteY56" fmla="*/ 486677 h 1614345"/>
              <a:gd name="connsiteX57" fmla="*/ 2495885 w 2779350"/>
              <a:gd name="connsiteY57" fmla="*/ 569769 h 1614345"/>
              <a:gd name="connsiteX58" fmla="*/ 2578972 w 2779350"/>
              <a:gd name="connsiteY58" fmla="*/ 605379 h 1614345"/>
              <a:gd name="connsiteX59" fmla="*/ 2650189 w 2779350"/>
              <a:gd name="connsiteY59" fmla="*/ 617249 h 1614345"/>
              <a:gd name="connsiteX60" fmla="*/ 2673928 w 2779350"/>
              <a:gd name="connsiteY60" fmla="*/ 640990 h 1614345"/>
              <a:gd name="connsiteX61" fmla="*/ 2662058 w 2779350"/>
              <a:gd name="connsiteY61" fmla="*/ 712211 h 1614345"/>
              <a:gd name="connsiteX62" fmla="*/ 2638319 w 2779350"/>
              <a:gd name="connsiteY62" fmla="*/ 854653 h 1614345"/>
              <a:gd name="connsiteX63" fmla="*/ 2650189 w 2779350"/>
              <a:gd name="connsiteY63" fmla="*/ 997095 h 1614345"/>
              <a:gd name="connsiteX64" fmla="*/ 2662058 w 2779350"/>
              <a:gd name="connsiteY64" fmla="*/ 1032706 h 1614345"/>
              <a:gd name="connsiteX65" fmla="*/ 2697667 w 2779350"/>
              <a:gd name="connsiteY65" fmla="*/ 1056446 h 1614345"/>
              <a:gd name="connsiteX66" fmla="*/ 2721406 w 2779350"/>
              <a:gd name="connsiteY66" fmla="*/ 1080187 h 1614345"/>
              <a:gd name="connsiteX67" fmla="*/ 2733276 w 2779350"/>
              <a:gd name="connsiteY67" fmla="*/ 1115797 h 1614345"/>
              <a:gd name="connsiteX68" fmla="*/ 2768884 w 2779350"/>
              <a:gd name="connsiteY68" fmla="*/ 1139538 h 1614345"/>
              <a:gd name="connsiteX69" fmla="*/ 2733276 w 2779350"/>
              <a:gd name="connsiteY69" fmla="*/ 1222629 h 1614345"/>
              <a:gd name="connsiteX70" fmla="*/ 2709537 w 2779350"/>
              <a:gd name="connsiteY70" fmla="*/ 1293850 h 1614345"/>
              <a:gd name="connsiteX71" fmla="*/ 2697667 w 2779350"/>
              <a:gd name="connsiteY71" fmla="*/ 1376941 h 1614345"/>
              <a:gd name="connsiteX72" fmla="*/ 2650189 w 2779350"/>
              <a:gd name="connsiteY72" fmla="*/ 1436292 h 1614345"/>
              <a:gd name="connsiteX73" fmla="*/ 2685797 w 2779350"/>
              <a:gd name="connsiteY73" fmla="*/ 1424422 h 1614345"/>
              <a:gd name="connsiteX74" fmla="*/ 2745145 w 2779350"/>
              <a:gd name="connsiteY74" fmla="*/ 1436292 h 1614345"/>
              <a:gd name="connsiteX75" fmla="*/ 2697667 w 2779350"/>
              <a:gd name="connsiteY75" fmla="*/ 1495643 h 1614345"/>
              <a:gd name="connsiteX76" fmla="*/ 2673928 w 2779350"/>
              <a:gd name="connsiteY76" fmla="*/ 1531254 h 1614345"/>
              <a:gd name="connsiteX77" fmla="*/ 2638319 w 2779350"/>
              <a:gd name="connsiteY77" fmla="*/ 1543124 h 1614345"/>
              <a:gd name="connsiteX78" fmla="*/ 2519624 w 2779350"/>
              <a:gd name="connsiteY78" fmla="*/ 1554994 h 1614345"/>
              <a:gd name="connsiteX79" fmla="*/ 2424667 w 2779350"/>
              <a:gd name="connsiteY79" fmla="*/ 1590605 h 1614345"/>
              <a:gd name="connsiteX80" fmla="*/ 2341581 w 2779350"/>
              <a:gd name="connsiteY80" fmla="*/ 1614345 h 1614345"/>
              <a:gd name="connsiteX81" fmla="*/ 2068581 w 2779350"/>
              <a:gd name="connsiteY81" fmla="*/ 1590605 h 1614345"/>
              <a:gd name="connsiteX82" fmla="*/ 1807451 w 2779350"/>
              <a:gd name="connsiteY82" fmla="*/ 1566864 h 1614345"/>
              <a:gd name="connsiteX83" fmla="*/ 1748103 w 2779350"/>
              <a:gd name="connsiteY83" fmla="*/ 1578734 h 1614345"/>
              <a:gd name="connsiteX84" fmla="*/ 1439495 w 2779350"/>
              <a:gd name="connsiteY84" fmla="*/ 1602475 h 1614345"/>
              <a:gd name="connsiteX85" fmla="*/ 1392017 w 2779350"/>
              <a:gd name="connsiteY85" fmla="*/ 1590605 h 1614345"/>
              <a:gd name="connsiteX86" fmla="*/ 893496 w 2779350"/>
              <a:gd name="connsiteY86" fmla="*/ 1590605 h 1614345"/>
              <a:gd name="connsiteX87" fmla="*/ 715453 w 2779350"/>
              <a:gd name="connsiteY87" fmla="*/ 1578734 h 1614345"/>
              <a:gd name="connsiteX88" fmla="*/ 656105 w 2779350"/>
              <a:gd name="connsiteY88" fmla="*/ 1566864 h 1614345"/>
              <a:gd name="connsiteX89" fmla="*/ 418715 w 2779350"/>
              <a:gd name="connsiteY89" fmla="*/ 1554994 h 1614345"/>
              <a:gd name="connsiteX90" fmla="*/ 371236 w 2779350"/>
              <a:gd name="connsiteY90" fmla="*/ 1543124 h 1614345"/>
              <a:gd name="connsiteX91" fmla="*/ 240671 w 2779350"/>
              <a:gd name="connsiteY91" fmla="*/ 1519383 h 1614345"/>
              <a:gd name="connsiteX92" fmla="*/ 181324 w 2779350"/>
              <a:gd name="connsiteY92" fmla="*/ 1495643 h 1614345"/>
              <a:gd name="connsiteX93" fmla="*/ 157585 w 2779350"/>
              <a:gd name="connsiteY93" fmla="*/ 1460033 h 1614345"/>
              <a:gd name="connsiteX94" fmla="*/ 133845 w 2779350"/>
              <a:gd name="connsiteY94" fmla="*/ 1436292 h 1614345"/>
              <a:gd name="connsiteX95" fmla="*/ 110106 w 2779350"/>
              <a:gd name="connsiteY95" fmla="*/ 1365071 h 1614345"/>
              <a:gd name="connsiteX96" fmla="*/ 98237 w 2779350"/>
              <a:gd name="connsiteY96" fmla="*/ 1329461 h 1614345"/>
              <a:gd name="connsiteX97" fmla="*/ 74498 w 2779350"/>
              <a:gd name="connsiteY97" fmla="*/ 1305720 h 1614345"/>
              <a:gd name="connsiteX98" fmla="*/ 86367 w 2779350"/>
              <a:gd name="connsiteY98" fmla="*/ 1198888 h 1614345"/>
              <a:gd name="connsiteX99" fmla="*/ 74498 w 2779350"/>
              <a:gd name="connsiteY99" fmla="*/ 1139538 h 1614345"/>
              <a:gd name="connsiteX100" fmla="*/ 38889 w 2779350"/>
              <a:gd name="connsiteY100" fmla="*/ 1163278 h 1614345"/>
              <a:gd name="connsiteX101" fmla="*/ 62628 w 2779350"/>
              <a:gd name="connsiteY101" fmla="*/ 1080187 h 1614345"/>
              <a:gd name="connsiteX102" fmla="*/ 27020 w 2779350"/>
              <a:gd name="connsiteY102" fmla="*/ 1092057 h 1614345"/>
              <a:gd name="connsiteX103" fmla="*/ 110106 w 2779350"/>
              <a:gd name="connsiteY103" fmla="*/ 1056446 h 1614345"/>
              <a:gd name="connsiteX104" fmla="*/ 86367 w 2779350"/>
              <a:gd name="connsiteY104" fmla="*/ 1092057 h 1614345"/>
              <a:gd name="connsiteX105" fmla="*/ 121976 w 2779350"/>
              <a:gd name="connsiteY105" fmla="*/ 1080187 h 1614345"/>
              <a:gd name="connsiteX106" fmla="*/ 98237 w 2779350"/>
              <a:gd name="connsiteY106" fmla="*/ 1056446 h 1614345"/>
              <a:gd name="connsiteX107" fmla="*/ 86367 w 2779350"/>
              <a:gd name="connsiteY107" fmla="*/ 1092057 h 1614345"/>
              <a:gd name="connsiteX108" fmla="*/ 110106 w 2779350"/>
              <a:gd name="connsiteY108" fmla="*/ 1056446 h 1614345"/>
              <a:gd name="connsiteX109" fmla="*/ 98237 w 2779350"/>
              <a:gd name="connsiteY109" fmla="*/ 1068316 h 1614345"/>
              <a:gd name="connsiteX110" fmla="*/ 86367 w 2779350"/>
              <a:gd name="connsiteY110" fmla="*/ 1127667 h 1614345"/>
              <a:gd name="connsiteX111" fmla="*/ 110106 w 2779350"/>
              <a:gd name="connsiteY111" fmla="*/ 1092057 h 1614345"/>
              <a:gd name="connsiteX112" fmla="*/ 133845 w 2779350"/>
              <a:gd name="connsiteY112" fmla="*/ 1044576 h 1614345"/>
              <a:gd name="connsiteX113" fmla="*/ 86367 w 2779350"/>
              <a:gd name="connsiteY113" fmla="*/ 1032706 h 1614345"/>
              <a:gd name="connsiteX114" fmla="*/ 74498 w 2779350"/>
              <a:gd name="connsiteY114" fmla="*/ 1044576 h 161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779350" h="1614345">
                <a:moveTo>
                  <a:pt x="62628" y="1139538"/>
                </a:moveTo>
                <a:cubicBezTo>
                  <a:pt x="58672" y="1127668"/>
                  <a:pt x="55687" y="1115428"/>
                  <a:pt x="50759" y="1103927"/>
                </a:cubicBezTo>
                <a:cubicBezTo>
                  <a:pt x="43789" y="1087663"/>
                  <a:pt x="30281" y="1073838"/>
                  <a:pt x="27020" y="1056446"/>
                </a:cubicBezTo>
                <a:cubicBezTo>
                  <a:pt x="18240" y="1009617"/>
                  <a:pt x="19891" y="961413"/>
                  <a:pt x="15150" y="914004"/>
                </a:cubicBezTo>
                <a:cubicBezTo>
                  <a:pt x="11976" y="882262"/>
                  <a:pt x="7237" y="850697"/>
                  <a:pt x="3280" y="819043"/>
                </a:cubicBezTo>
                <a:cubicBezTo>
                  <a:pt x="7237" y="807173"/>
                  <a:pt x="11713" y="795463"/>
                  <a:pt x="15150" y="783432"/>
                </a:cubicBezTo>
                <a:cubicBezTo>
                  <a:pt x="19632" y="767746"/>
                  <a:pt x="18926" y="750116"/>
                  <a:pt x="27020" y="735951"/>
                </a:cubicBezTo>
                <a:cubicBezTo>
                  <a:pt x="42689" y="708528"/>
                  <a:pt x="81820" y="686029"/>
                  <a:pt x="110106" y="676600"/>
                </a:cubicBezTo>
                <a:cubicBezTo>
                  <a:pt x="141058" y="666282"/>
                  <a:pt x="174111" y="663178"/>
                  <a:pt x="205063" y="652860"/>
                </a:cubicBezTo>
                <a:lnTo>
                  <a:pt x="240671" y="640990"/>
                </a:lnTo>
                <a:cubicBezTo>
                  <a:pt x="247426" y="643242"/>
                  <a:pt x="321941" y="669092"/>
                  <a:pt x="323758" y="664730"/>
                </a:cubicBezTo>
                <a:cubicBezTo>
                  <a:pt x="343599" y="617109"/>
                  <a:pt x="329230" y="561609"/>
                  <a:pt x="335628" y="510418"/>
                </a:cubicBezTo>
                <a:cubicBezTo>
                  <a:pt x="338213" y="489734"/>
                  <a:pt x="362943" y="441148"/>
                  <a:pt x="371236" y="427326"/>
                </a:cubicBezTo>
                <a:cubicBezTo>
                  <a:pt x="418852" y="347963"/>
                  <a:pt x="394630" y="364134"/>
                  <a:pt x="454323" y="344235"/>
                </a:cubicBezTo>
                <a:cubicBezTo>
                  <a:pt x="501801" y="348192"/>
                  <a:pt x="551125" y="342414"/>
                  <a:pt x="596758" y="356105"/>
                </a:cubicBezTo>
                <a:cubicBezTo>
                  <a:pt x="607477" y="359321"/>
                  <a:pt x="583636" y="383385"/>
                  <a:pt x="573019" y="379846"/>
                </a:cubicBezTo>
                <a:cubicBezTo>
                  <a:pt x="561149" y="375889"/>
                  <a:pt x="565106" y="356105"/>
                  <a:pt x="561149" y="344235"/>
                </a:cubicBezTo>
                <a:cubicBezTo>
                  <a:pt x="565106" y="332365"/>
                  <a:pt x="566582" y="319354"/>
                  <a:pt x="573019" y="308625"/>
                </a:cubicBezTo>
                <a:cubicBezTo>
                  <a:pt x="578777" y="299029"/>
                  <a:pt x="589594" y="293482"/>
                  <a:pt x="596758" y="284884"/>
                </a:cubicBezTo>
                <a:cubicBezTo>
                  <a:pt x="609422" y="269686"/>
                  <a:pt x="619339" y="252292"/>
                  <a:pt x="632366" y="237403"/>
                </a:cubicBezTo>
                <a:cubicBezTo>
                  <a:pt x="647104" y="220558"/>
                  <a:pt x="660280" y="200793"/>
                  <a:pt x="679845" y="189923"/>
                </a:cubicBezTo>
                <a:cubicBezTo>
                  <a:pt x="697480" y="180125"/>
                  <a:pt x="719410" y="182009"/>
                  <a:pt x="739192" y="178052"/>
                </a:cubicBezTo>
                <a:cubicBezTo>
                  <a:pt x="766888" y="182009"/>
                  <a:pt x="794845" y="184436"/>
                  <a:pt x="822279" y="189923"/>
                </a:cubicBezTo>
                <a:cubicBezTo>
                  <a:pt x="834548" y="192377"/>
                  <a:pt x="848118" y="193977"/>
                  <a:pt x="857888" y="201793"/>
                </a:cubicBezTo>
                <a:cubicBezTo>
                  <a:pt x="869028" y="210705"/>
                  <a:pt x="872716" y="226263"/>
                  <a:pt x="881627" y="237403"/>
                </a:cubicBezTo>
                <a:cubicBezTo>
                  <a:pt x="888618" y="246142"/>
                  <a:pt x="897453" y="253230"/>
                  <a:pt x="905366" y="261144"/>
                </a:cubicBezTo>
                <a:cubicBezTo>
                  <a:pt x="913279" y="249274"/>
                  <a:pt x="922725" y="238293"/>
                  <a:pt x="929105" y="225533"/>
                </a:cubicBezTo>
                <a:cubicBezTo>
                  <a:pt x="934700" y="214342"/>
                  <a:pt x="934898" y="200861"/>
                  <a:pt x="940974" y="189923"/>
                </a:cubicBezTo>
                <a:cubicBezTo>
                  <a:pt x="1016262" y="54398"/>
                  <a:pt x="959806" y="160448"/>
                  <a:pt x="1012192" y="94961"/>
                </a:cubicBezTo>
                <a:cubicBezTo>
                  <a:pt x="1021103" y="83821"/>
                  <a:pt x="1027020" y="70491"/>
                  <a:pt x="1035931" y="59351"/>
                </a:cubicBezTo>
                <a:cubicBezTo>
                  <a:pt x="1050653" y="40948"/>
                  <a:pt x="1074711" y="22154"/>
                  <a:pt x="1095279" y="11870"/>
                </a:cubicBezTo>
                <a:cubicBezTo>
                  <a:pt x="1106469" y="6275"/>
                  <a:pt x="1119018" y="3957"/>
                  <a:pt x="1130887" y="0"/>
                </a:cubicBezTo>
                <a:cubicBezTo>
                  <a:pt x="1134912" y="503"/>
                  <a:pt x="1236118" y="6849"/>
                  <a:pt x="1261452" y="23740"/>
                </a:cubicBezTo>
                <a:cubicBezTo>
                  <a:pt x="1275419" y="33052"/>
                  <a:pt x="1283094" y="50039"/>
                  <a:pt x="1297061" y="59351"/>
                </a:cubicBezTo>
                <a:cubicBezTo>
                  <a:pt x="1307471" y="66291"/>
                  <a:pt x="1321479" y="65626"/>
                  <a:pt x="1332669" y="71221"/>
                </a:cubicBezTo>
                <a:cubicBezTo>
                  <a:pt x="1475204" y="142491"/>
                  <a:pt x="1281615" y="52457"/>
                  <a:pt x="1392017" y="118702"/>
                </a:cubicBezTo>
                <a:cubicBezTo>
                  <a:pt x="1402746" y="125140"/>
                  <a:pt x="1415756" y="126615"/>
                  <a:pt x="1427626" y="130572"/>
                </a:cubicBezTo>
                <a:cubicBezTo>
                  <a:pt x="1448330" y="127984"/>
                  <a:pt x="1526315" y="124541"/>
                  <a:pt x="1558191" y="106831"/>
                </a:cubicBezTo>
                <a:cubicBezTo>
                  <a:pt x="1583131" y="92974"/>
                  <a:pt x="1605669" y="75178"/>
                  <a:pt x="1629408" y="59351"/>
                </a:cubicBezTo>
                <a:lnTo>
                  <a:pt x="1665017" y="35610"/>
                </a:lnTo>
                <a:cubicBezTo>
                  <a:pt x="1672930" y="43524"/>
                  <a:pt x="1686561" y="48377"/>
                  <a:pt x="1688756" y="59351"/>
                </a:cubicBezTo>
                <a:cubicBezTo>
                  <a:pt x="1696669" y="98920"/>
                  <a:pt x="1649189" y="91003"/>
                  <a:pt x="1688756" y="130572"/>
                </a:cubicBezTo>
                <a:cubicBezTo>
                  <a:pt x="1697603" y="139419"/>
                  <a:pt x="1712096" y="139988"/>
                  <a:pt x="1724364" y="142442"/>
                </a:cubicBezTo>
                <a:cubicBezTo>
                  <a:pt x="1771562" y="151882"/>
                  <a:pt x="1866799" y="166182"/>
                  <a:pt x="1866799" y="166182"/>
                </a:cubicBezTo>
                <a:cubicBezTo>
                  <a:pt x="1874712" y="174096"/>
                  <a:pt x="1879921" y="186384"/>
                  <a:pt x="1890538" y="189923"/>
                </a:cubicBezTo>
                <a:cubicBezTo>
                  <a:pt x="1917079" y="198771"/>
                  <a:pt x="1946191" y="196306"/>
                  <a:pt x="1973625" y="201793"/>
                </a:cubicBezTo>
                <a:cubicBezTo>
                  <a:pt x="1985893" y="204247"/>
                  <a:pt x="1997364" y="209706"/>
                  <a:pt x="2009233" y="213663"/>
                </a:cubicBezTo>
                <a:cubicBezTo>
                  <a:pt x="2017146" y="237403"/>
                  <a:pt x="2008696" y="278814"/>
                  <a:pt x="2032973" y="284884"/>
                </a:cubicBezTo>
                <a:lnTo>
                  <a:pt x="2127929" y="308625"/>
                </a:lnTo>
                <a:cubicBezTo>
                  <a:pt x="2139799" y="316538"/>
                  <a:pt x="2150778" y="325985"/>
                  <a:pt x="2163538" y="332365"/>
                </a:cubicBezTo>
                <a:cubicBezTo>
                  <a:pt x="2180567" y="340880"/>
                  <a:pt x="2231411" y="352302"/>
                  <a:pt x="2246624" y="356105"/>
                </a:cubicBezTo>
                <a:cubicBezTo>
                  <a:pt x="2250581" y="371932"/>
                  <a:pt x="2248303" y="390847"/>
                  <a:pt x="2258494" y="403586"/>
                </a:cubicBezTo>
                <a:cubicBezTo>
                  <a:pt x="2278360" y="428420"/>
                  <a:pt x="2322669" y="408314"/>
                  <a:pt x="2341581" y="403586"/>
                </a:cubicBezTo>
                <a:cubicBezTo>
                  <a:pt x="2353450" y="395673"/>
                  <a:pt x="2363034" y="381615"/>
                  <a:pt x="2377189" y="379846"/>
                </a:cubicBezTo>
                <a:cubicBezTo>
                  <a:pt x="2398023" y="377242"/>
                  <a:pt x="2448892" y="395835"/>
                  <a:pt x="2472146" y="403586"/>
                </a:cubicBezTo>
                <a:cubicBezTo>
                  <a:pt x="2484015" y="415456"/>
                  <a:pt x="2499426" y="424622"/>
                  <a:pt x="2507754" y="439197"/>
                </a:cubicBezTo>
                <a:cubicBezTo>
                  <a:pt x="2515848" y="453361"/>
                  <a:pt x="2519624" y="470363"/>
                  <a:pt x="2519624" y="486677"/>
                </a:cubicBezTo>
                <a:cubicBezTo>
                  <a:pt x="2519624" y="501578"/>
                  <a:pt x="2501481" y="552979"/>
                  <a:pt x="2495885" y="569769"/>
                </a:cubicBezTo>
                <a:cubicBezTo>
                  <a:pt x="2524916" y="584285"/>
                  <a:pt x="2547534" y="598393"/>
                  <a:pt x="2578972" y="605379"/>
                </a:cubicBezTo>
                <a:cubicBezTo>
                  <a:pt x="2602465" y="610600"/>
                  <a:pt x="2626450" y="613292"/>
                  <a:pt x="2650189" y="617249"/>
                </a:cubicBezTo>
                <a:cubicBezTo>
                  <a:pt x="2658102" y="625163"/>
                  <a:pt x="2672540" y="629885"/>
                  <a:pt x="2673928" y="640990"/>
                </a:cubicBezTo>
                <a:cubicBezTo>
                  <a:pt x="2676913" y="664872"/>
                  <a:pt x="2665717" y="688423"/>
                  <a:pt x="2662058" y="712211"/>
                </a:cubicBezTo>
                <a:cubicBezTo>
                  <a:pt x="2642427" y="839823"/>
                  <a:pt x="2659216" y="750165"/>
                  <a:pt x="2638319" y="854653"/>
                </a:cubicBezTo>
                <a:cubicBezTo>
                  <a:pt x="2642276" y="902134"/>
                  <a:pt x="2643892" y="949868"/>
                  <a:pt x="2650189" y="997095"/>
                </a:cubicBezTo>
                <a:cubicBezTo>
                  <a:pt x="2651843" y="1009498"/>
                  <a:pt x="2654242" y="1022935"/>
                  <a:pt x="2662058" y="1032706"/>
                </a:cubicBezTo>
                <a:cubicBezTo>
                  <a:pt x="2670969" y="1043846"/>
                  <a:pt x="2686528" y="1047534"/>
                  <a:pt x="2697667" y="1056446"/>
                </a:cubicBezTo>
                <a:cubicBezTo>
                  <a:pt x="2706406" y="1063437"/>
                  <a:pt x="2713493" y="1072273"/>
                  <a:pt x="2721406" y="1080187"/>
                </a:cubicBezTo>
                <a:cubicBezTo>
                  <a:pt x="2725363" y="1092057"/>
                  <a:pt x="2725460" y="1106026"/>
                  <a:pt x="2733276" y="1115797"/>
                </a:cubicBezTo>
                <a:cubicBezTo>
                  <a:pt x="2742187" y="1126937"/>
                  <a:pt x="2764373" y="1126004"/>
                  <a:pt x="2768884" y="1139538"/>
                </a:cubicBezTo>
                <a:cubicBezTo>
                  <a:pt x="2779350" y="1170938"/>
                  <a:pt x="2743507" y="1199609"/>
                  <a:pt x="2733276" y="1222629"/>
                </a:cubicBezTo>
                <a:cubicBezTo>
                  <a:pt x="2723113" y="1245497"/>
                  <a:pt x="2709537" y="1293850"/>
                  <a:pt x="2709537" y="1293850"/>
                </a:cubicBezTo>
                <a:cubicBezTo>
                  <a:pt x="2705580" y="1321547"/>
                  <a:pt x="2706514" y="1350398"/>
                  <a:pt x="2697667" y="1376941"/>
                </a:cubicBezTo>
                <a:cubicBezTo>
                  <a:pt x="2693816" y="1388496"/>
                  <a:pt x="2641926" y="1419764"/>
                  <a:pt x="2650189" y="1436292"/>
                </a:cubicBezTo>
                <a:cubicBezTo>
                  <a:pt x="2655784" y="1447483"/>
                  <a:pt x="2673928" y="1428379"/>
                  <a:pt x="2685797" y="1424422"/>
                </a:cubicBezTo>
                <a:cubicBezTo>
                  <a:pt x="2705580" y="1428379"/>
                  <a:pt x="2730880" y="1422026"/>
                  <a:pt x="2745145" y="1436292"/>
                </a:cubicBezTo>
                <a:cubicBezTo>
                  <a:pt x="2768079" y="1459227"/>
                  <a:pt x="2698864" y="1494845"/>
                  <a:pt x="2697667" y="1495643"/>
                </a:cubicBezTo>
                <a:cubicBezTo>
                  <a:pt x="2689754" y="1507513"/>
                  <a:pt x="2685068" y="1522342"/>
                  <a:pt x="2673928" y="1531254"/>
                </a:cubicBezTo>
                <a:cubicBezTo>
                  <a:pt x="2664158" y="1539070"/>
                  <a:pt x="2650685" y="1541221"/>
                  <a:pt x="2638319" y="1543124"/>
                </a:cubicBezTo>
                <a:cubicBezTo>
                  <a:pt x="2599019" y="1549170"/>
                  <a:pt x="2559189" y="1551037"/>
                  <a:pt x="2519624" y="1554994"/>
                </a:cubicBezTo>
                <a:cubicBezTo>
                  <a:pt x="2432091" y="1576878"/>
                  <a:pt x="2511564" y="1553361"/>
                  <a:pt x="2424667" y="1590605"/>
                </a:cubicBezTo>
                <a:cubicBezTo>
                  <a:pt x="2400828" y="1600822"/>
                  <a:pt x="2365674" y="1608322"/>
                  <a:pt x="2341581" y="1614345"/>
                </a:cubicBezTo>
                <a:cubicBezTo>
                  <a:pt x="2206779" y="1587384"/>
                  <a:pt x="2321865" y="1607492"/>
                  <a:pt x="2068581" y="1590605"/>
                </a:cubicBezTo>
                <a:cubicBezTo>
                  <a:pt x="1977585" y="1584538"/>
                  <a:pt x="1897552" y="1575874"/>
                  <a:pt x="1807451" y="1566864"/>
                </a:cubicBezTo>
                <a:cubicBezTo>
                  <a:pt x="1787668" y="1570821"/>
                  <a:pt x="1768075" y="1575881"/>
                  <a:pt x="1748103" y="1578734"/>
                </a:cubicBezTo>
                <a:cubicBezTo>
                  <a:pt x="1639954" y="1594185"/>
                  <a:pt x="1553599" y="1595763"/>
                  <a:pt x="1439495" y="1602475"/>
                </a:cubicBezTo>
                <a:cubicBezTo>
                  <a:pt x="1423669" y="1598518"/>
                  <a:pt x="1408305" y="1591510"/>
                  <a:pt x="1392017" y="1590605"/>
                </a:cubicBezTo>
                <a:cubicBezTo>
                  <a:pt x="1038001" y="1570936"/>
                  <a:pt x="1117656" y="1568186"/>
                  <a:pt x="893496" y="1590605"/>
                </a:cubicBezTo>
                <a:cubicBezTo>
                  <a:pt x="834148" y="1586648"/>
                  <a:pt x="774637" y="1584653"/>
                  <a:pt x="715453" y="1578734"/>
                </a:cubicBezTo>
                <a:cubicBezTo>
                  <a:pt x="695379" y="1576726"/>
                  <a:pt x="676215" y="1568473"/>
                  <a:pt x="656105" y="1566864"/>
                </a:cubicBezTo>
                <a:cubicBezTo>
                  <a:pt x="577128" y="1560546"/>
                  <a:pt x="497845" y="1558951"/>
                  <a:pt x="418715" y="1554994"/>
                </a:cubicBezTo>
                <a:cubicBezTo>
                  <a:pt x="402889" y="1551037"/>
                  <a:pt x="387327" y="1545806"/>
                  <a:pt x="371236" y="1543124"/>
                </a:cubicBezTo>
                <a:cubicBezTo>
                  <a:pt x="237027" y="1520755"/>
                  <a:pt x="317068" y="1544852"/>
                  <a:pt x="240671" y="1519383"/>
                </a:cubicBezTo>
                <a:cubicBezTo>
                  <a:pt x="213642" y="1438289"/>
                  <a:pt x="253981" y="1519863"/>
                  <a:pt x="181324" y="1495643"/>
                </a:cubicBezTo>
                <a:cubicBezTo>
                  <a:pt x="167790" y="1491132"/>
                  <a:pt x="166497" y="1471173"/>
                  <a:pt x="157585" y="1460033"/>
                </a:cubicBezTo>
                <a:cubicBezTo>
                  <a:pt x="150594" y="1451294"/>
                  <a:pt x="141758" y="1444206"/>
                  <a:pt x="133845" y="1436292"/>
                </a:cubicBezTo>
                <a:lnTo>
                  <a:pt x="110106" y="1365071"/>
                </a:lnTo>
                <a:cubicBezTo>
                  <a:pt x="106150" y="1353201"/>
                  <a:pt x="107084" y="1338309"/>
                  <a:pt x="98237" y="1329461"/>
                </a:cubicBezTo>
                <a:lnTo>
                  <a:pt x="74498" y="1305720"/>
                </a:lnTo>
                <a:cubicBezTo>
                  <a:pt x="78454" y="1270109"/>
                  <a:pt x="86367" y="1234718"/>
                  <a:pt x="86367" y="1198888"/>
                </a:cubicBezTo>
                <a:cubicBezTo>
                  <a:pt x="86367" y="1178713"/>
                  <a:pt x="90638" y="1151643"/>
                  <a:pt x="74498" y="1139538"/>
                </a:cubicBezTo>
                <a:cubicBezTo>
                  <a:pt x="63086" y="1130978"/>
                  <a:pt x="50759" y="1155365"/>
                  <a:pt x="38889" y="1163278"/>
                </a:cubicBezTo>
                <a:cubicBezTo>
                  <a:pt x="41946" y="1154106"/>
                  <a:pt x="65941" y="1085156"/>
                  <a:pt x="62628" y="1080187"/>
                </a:cubicBezTo>
                <a:cubicBezTo>
                  <a:pt x="55688" y="1069777"/>
                  <a:pt x="38889" y="1088100"/>
                  <a:pt x="27020" y="1092057"/>
                </a:cubicBezTo>
                <a:cubicBezTo>
                  <a:pt x="44739" y="1074336"/>
                  <a:pt x="76352" y="1033941"/>
                  <a:pt x="110106" y="1056446"/>
                </a:cubicBezTo>
                <a:cubicBezTo>
                  <a:pt x="121976" y="1064360"/>
                  <a:pt x="79987" y="1079297"/>
                  <a:pt x="86367" y="1092057"/>
                </a:cubicBezTo>
                <a:cubicBezTo>
                  <a:pt x="91962" y="1103248"/>
                  <a:pt x="110106" y="1084144"/>
                  <a:pt x="121976" y="1080187"/>
                </a:cubicBezTo>
                <a:cubicBezTo>
                  <a:pt x="114063" y="1072273"/>
                  <a:pt x="108854" y="1052907"/>
                  <a:pt x="98237" y="1056446"/>
                </a:cubicBezTo>
                <a:cubicBezTo>
                  <a:pt x="86367" y="1060403"/>
                  <a:pt x="73855" y="1092057"/>
                  <a:pt x="86367" y="1092057"/>
                </a:cubicBezTo>
                <a:cubicBezTo>
                  <a:pt x="100633" y="1092057"/>
                  <a:pt x="103726" y="1069206"/>
                  <a:pt x="110106" y="1056446"/>
                </a:cubicBezTo>
                <a:cubicBezTo>
                  <a:pt x="112608" y="1051441"/>
                  <a:pt x="102193" y="1064359"/>
                  <a:pt x="98237" y="1068316"/>
                </a:cubicBezTo>
                <a:cubicBezTo>
                  <a:pt x="94280" y="1088100"/>
                  <a:pt x="77345" y="1109621"/>
                  <a:pt x="86367" y="1127667"/>
                </a:cubicBezTo>
                <a:cubicBezTo>
                  <a:pt x="92746" y="1140427"/>
                  <a:pt x="103726" y="1104817"/>
                  <a:pt x="110106" y="1092057"/>
                </a:cubicBezTo>
                <a:cubicBezTo>
                  <a:pt x="137385" y="1037497"/>
                  <a:pt x="107029" y="1071394"/>
                  <a:pt x="133845" y="1044576"/>
                </a:cubicBezTo>
                <a:cubicBezTo>
                  <a:pt x="90532" y="1050764"/>
                  <a:pt x="0" y="1075891"/>
                  <a:pt x="86367" y="1032706"/>
                </a:cubicBezTo>
                <a:cubicBezTo>
                  <a:pt x="91372" y="1030204"/>
                  <a:pt x="78454" y="1040619"/>
                  <a:pt x="74498" y="1044576"/>
                </a:cubicBezTo>
              </a:path>
            </a:pathLst>
          </a:custGeom>
          <a:solidFill>
            <a:srgbClr val="845F2F"/>
          </a:solidFill>
          <a:ln>
            <a:no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13961984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latin typeface="Calibri" charset="0"/>
                <a:ea typeface="ＭＳ Ｐゴシック" charset="0"/>
                <a:cs typeface="ＭＳ Ｐゴシック" charset="0"/>
              </a:rPr>
              <a:t>The Statue and the Clay</a:t>
            </a:r>
          </a:p>
        </p:txBody>
      </p:sp>
      <p:sp>
        <p:nvSpPr>
          <p:cNvPr id="3" name="Content Placeholder 2"/>
          <p:cNvSpPr>
            <a:spLocks noGrp="1"/>
          </p:cNvSpPr>
          <p:nvPr>
            <p:ph idx="1"/>
          </p:nvPr>
        </p:nvSpPr>
        <p:spPr>
          <a:xfrm>
            <a:off x="585788" y="1235075"/>
            <a:ext cx="5943600" cy="3040592"/>
          </a:xfrm>
        </p:spPr>
        <p:txBody>
          <a:bodyPr>
            <a:noAutofit/>
          </a:bodyPr>
          <a:lstStyle/>
          <a:p>
            <a:r>
              <a:rPr lang="en-US" dirty="0">
                <a:latin typeface="Calibri" charset="0"/>
                <a:ea typeface="ＭＳ Ｐゴシック" charset="0"/>
                <a:cs typeface="ＭＳ Ｐゴシック" charset="0"/>
              </a:rPr>
              <a:t>The lump can survive a radical change of shape</a:t>
            </a:r>
          </a:p>
          <a:p>
            <a:pPr lvl="1"/>
            <a:r>
              <a:rPr lang="en-US" dirty="0">
                <a:latin typeface="Calibri" charset="0"/>
                <a:ea typeface="ＭＳ Ｐゴシック" charset="0"/>
              </a:rPr>
              <a:t>but not loss or replacement of parts.</a:t>
            </a:r>
          </a:p>
          <a:p>
            <a:r>
              <a:rPr lang="en-US" dirty="0">
                <a:latin typeface="Calibri" charset="0"/>
                <a:ea typeface="ＭＳ Ｐゴシック" charset="0"/>
                <a:cs typeface="ＭＳ Ｐゴシック" charset="0"/>
              </a:rPr>
              <a:t>The statue can survive replacement of parts</a:t>
            </a:r>
          </a:p>
          <a:p>
            <a:pPr lvl="1"/>
            <a:r>
              <a:rPr lang="en-US" dirty="0">
                <a:latin typeface="Calibri" charset="0"/>
                <a:ea typeface="ＭＳ Ｐゴシック" charset="0"/>
              </a:rPr>
              <a:t>but not radical change of shape</a:t>
            </a:r>
          </a:p>
          <a:p>
            <a:endParaRPr lang="en-US" dirty="0">
              <a:latin typeface="Calibri" charset="0"/>
              <a:ea typeface="ＭＳ Ｐゴシック" charset="0"/>
              <a:cs typeface="ＭＳ Ｐゴシック" charset="0"/>
            </a:endParaRPr>
          </a:p>
        </p:txBody>
      </p:sp>
      <p:pic>
        <p:nvPicPr>
          <p:cNvPr id="4" name="Picture 3"/>
          <p:cNvPicPr>
            <a:picLocks noChangeAspect="1"/>
          </p:cNvPicPr>
          <p:nvPr/>
        </p:nvPicPr>
        <p:blipFill>
          <a:blip r:embed="rId3"/>
          <a:stretch>
            <a:fillRect/>
          </a:stretch>
        </p:blipFill>
        <p:spPr>
          <a:xfrm>
            <a:off x="6177242" y="2241977"/>
            <a:ext cx="2204757" cy="4268285"/>
          </a:xfrm>
          <a:prstGeom prst="ellipse">
            <a:avLst/>
          </a:prstGeom>
          <a:ln>
            <a:noFill/>
          </a:ln>
          <a:effectLst>
            <a:softEdge rad="112500"/>
          </a:effectLst>
        </p:spPr>
      </p:pic>
      <p:sp>
        <p:nvSpPr>
          <p:cNvPr id="12" name="Freeform 11"/>
          <p:cNvSpPr/>
          <p:nvPr/>
        </p:nvSpPr>
        <p:spPr>
          <a:xfrm>
            <a:off x="1066800" y="4724400"/>
            <a:ext cx="2743200" cy="1538288"/>
          </a:xfrm>
          <a:custGeom>
            <a:avLst/>
            <a:gdLst>
              <a:gd name="connsiteX0" fmla="*/ 62628 w 2779350"/>
              <a:gd name="connsiteY0" fmla="*/ 1139538 h 1614345"/>
              <a:gd name="connsiteX1" fmla="*/ 50759 w 2779350"/>
              <a:gd name="connsiteY1" fmla="*/ 1103927 h 1614345"/>
              <a:gd name="connsiteX2" fmla="*/ 27020 w 2779350"/>
              <a:gd name="connsiteY2" fmla="*/ 1056446 h 1614345"/>
              <a:gd name="connsiteX3" fmla="*/ 15150 w 2779350"/>
              <a:gd name="connsiteY3" fmla="*/ 914004 h 1614345"/>
              <a:gd name="connsiteX4" fmla="*/ 3280 w 2779350"/>
              <a:gd name="connsiteY4" fmla="*/ 819043 h 1614345"/>
              <a:gd name="connsiteX5" fmla="*/ 15150 w 2779350"/>
              <a:gd name="connsiteY5" fmla="*/ 783432 h 1614345"/>
              <a:gd name="connsiteX6" fmla="*/ 27020 w 2779350"/>
              <a:gd name="connsiteY6" fmla="*/ 735951 h 1614345"/>
              <a:gd name="connsiteX7" fmla="*/ 110106 w 2779350"/>
              <a:gd name="connsiteY7" fmla="*/ 676600 h 1614345"/>
              <a:gd name="connsiteX8" fmla="*/ 205063 w 2779350"/>
              <a:gd name="connsiteY8" fmla="*/ 652860 h 1614345"/>
              <a:gd name="connsiteX9" fmla="*/ 240671 w 2779350"/>
              <a:gd name="connsiteY9" fmla="*/ 640990 h 1614345"/>
              <a:gd name="connsiteX10" fmla="*/ 323758 w 2779350"/>
              <a:gd name="connsiteY10" fmla="*/ 664730 h 1614345"/>
              <a:gd name="connsiteX11" fmla="*/ 335628 w 2779350"/>
              <a:gd name="connsiteY11" fmla="*/ 510418 h 1614345"/>
              <a:gd name="connsiteX12" fmla="*/ 371236 w 2779350"/>
              <a:gd name="connsiteY12" fmla="*/ 427326 h 1614345"/>
              <a:gd name="connsiteX13" fmla="*/ 454323 w 2779350"/>
              <a:gd name="connsiteY13" fmla="*/ 344235 h 1614345"/>
              <a:gd name="connsiteX14" fmla="*/ 596758 w 2779350"/>
              <a:gd name="connsiteY14" fmla="*/ 356105 h 1614345"/>
              <a:gd name="connsiteX15" fmla="*/ 573019 w 2779350"/>
              <a:gd name="connsiteY15" fmla="*/ 379846 h 1614345"/>
              <a:gd name="connsiteX16" fmla="*/ 561149 w 2779350"/>
              <a:gd name="connsiteY16" fmla="*/ 344235 h 1614345"/>
              <a:gd name="connsiteX17" fmla="*/ 573019 w 2779350"/>
              <a:gd name="connsiteY17" fmla="*/ 308625 h 1614345"/>
              <a:gd name="connsiteX18" fmla="*/ 596758 w 2779350"/>
              <a:gd name="connsiteY18" fmla="*/ 284884 h 1614345"/>
              <a:gd name="connsiteX19" fmla="*/ 632366 w 2779350"/>
              <a:gd name="connsiteY19" fmla="*/ 237403 h 1614345"/>
              <a:gd name="connsiteX20" fmla="*/ 679845 w 2779350"/>
              <a:gd name="connsiteY20" fmla="*/ 189923 h 1614345"/>
              <a:gd name="connsiteX21" fmla="*/ 739192 w 2779350"/>
              <a:gd name="connsiteY21" fmla="*/ 178052 h 1614345"/>
              <a:gd name="connsiteX22" fmla="*/ 822279 w 2779350"/>
              <a:gd name="connsiteY22" fmla="*/ 189923 h 1614345"/>
              <a:gd name="connsiteX23" fmla="*/ 857888 w 2779350"/>
              <a:gd name="connsiteY23" fmla="*/ 201793 h 1614345"/>
              <a:gd name="connsiteX24" fmla="*/ 881627 w 2779350"/>
              <a:gd name="connsiteY24" fmla="*/ 237403 h 1614345"/>
              <a:gd name="connsiteX25" fmla="*/ 905366 w 2779350"/>
              <a:gd name="connsiteY25" fmla="*/ 261144 h 1614345"/>
              <a:gd name="connsiteX26" fmla="*/ 929105 w 2779350"/>
              <a:gd name="connsiteY26" fmla="*/ 225533 h 1614345"/>
              <a:gd name="connsiteX27" fmla="*/ 940974 w 2779350"/>
              <a:gd name="connsiteY27" fmla="*/ 189923 h 1614345"/>
              <a:gd name="connsiteX28" fmla="*/ 1012192 w 2779350"/>
              <a:gd name="connsiteY28" fmla="*/ 94961 h 1614345"/>
              <a:gd name="connsiteX29" fmla="*/ 1035931 w 2779350"/>
              <a:gd name="connsiteY29" fmla="*/ 59351 h 1614345"/>
              <a:gd name="connsiteX30" fmla="*/ 1095279 w 2779350"/>
              <a:gd name="connsiteY30" fmla="*/ 11870 h 1614345"/>
              <a:gd name="connsiteX31" fmla="*/ 1130887 w 2779350"/>
              <a:gd name="connsiteY31" fmla="*/ 0 h 1614345"/>
              <a:gd name="connsiteX32" fmla="*/ 1261452 w 2779350"/>
              <a:gd name="connsiteY32" fmla="*/ 23740 h 1614345"/>
              <a:gd name="connsiteX33" fmla="*/ 1297061 w 2779350"/>
              <a:gd name="connsiteY33" fmla="*/ 59351 h 1614345"/>
              <a:gd name="connsiteX34" fmla="*/ 1332669 w 2779350"/>
              <a:gd name="connsiteY34" fmla="*/ 71221 h 1614345"/>
              <a:gd name="connsiteX35" fmla="*/ 1392017 w 2779350"/>
              <a:gd name="connsiteY35" fmla="*/ 118702 h 1614345"/>
              <a:gd name="connsiteX36" fmla="*/ 1427626 w 2779350"/>
              <a:gd name="connsiteY36" fmla="*/ 130572 h 1614345"/>
              <a:gd name="connsiteX37" fmla="*/ 1558191 w 2779350"/>
              <a:gd name="connsiteY37" fmla="*/ 106831 h 1614345"/>
              <a:gd name="connsiteX38" fmla="*/ 1629408 w 2779350"/>
              <a:gd name="connsiteY38" fmla="*/ 59351 h 1614345"/>
              <a:gd name="connsiteX39" fmla="*/ 1665017 w 2779350"/>
              <a:gd name="connsiteY39" fmla="*/ 35610 h 1614345"/>
              <a:gd name="connsiteX40" fmla="*/ 1688756 w 2779350"/>
              <a:gd name="connsiteY40" fmla="*/ 59351 h 1614345"/>
              <a:gd name="connsiteX41" fmla="*/ 1688756 w 2779350"/>
              <a:gd name="connsiteY41" fmla="*/ 130572 h 1614345"/>
              <a:gd name="connsiteX42" fmla="*/ 1724364 w 2779350"/>
              <a:gd name="connsiteY42" fmla="*/ 142442 h 1614345"/>
              <a:gd name="connsiteX43" fmla="*/ 1866799 w 2779350"/>
              <a:gd name="connsiteY43" fmla="*/ 166182 h 1614345"/>
              <a:gd name="connsiteX44" fmla="*/ 1890538 w 2779350"/>
              <a:gd name="connsiteY44" fmla="*/ 189923 h 1614345"/>
              <a:gd name="connsiteX45" fmla="*/ 1973625 w 2779350"/>
              <a:gd name="connsiteY45" fmla="*/ 201793 h 1614345"/>
              <a:gd name="connsiteX46" fmla="*/ 2009233 w 2779350"/>
              <a:gd name="connsiteY46" fmla="*/ 213663 h 1614345"/>
              <a:gd name="connsiteX47" fmla="*/ 2032973 w 2779350"/>
              <a:gd name="connsiteY47" fmla="*/ 284884 h 1614345"/>
              <a:gd name="connsiteX48" fmla="*/ 2127929 w 2779350"/>
              <a:gd name="connsiteY48" fmla="*/ 308625 h 1614345"/>
              <a:gd name="connsiteX49" fmla="*/ 2163538 w 2779350"/>
              <a:gd name="connsiteY49" fmla="*/ 332365 h 1614345"/>
              <a:gd name="connsiteX50" fmla="*/ 2246624 w 2779350"/>
              <a:gd name="connsiteY50" fmla="*/ 356105 h 1614345"/>
              <a:gd name="connsiteX51" fmla="*/ 2258494 w 2779350"/>
              <a:gd name="connsiteY51" fmla="*/ 403586 h 1614345"/>
              <a:gd name="connsiteX52" fmla="*/ 2341581 w 2779350"/>
              <a:gd name="connsiteY52" fmla="*/ 403586 h 1614345"/>
              <a:gd name="connsiteX53" fmla="*/ 2377189 w 2779350"/>
              <a:gd name="connsiteY53" fmla="*/ 379846 h 1614345"/>
              <a:gd name="connsiteX54" fmla="*/ 2472146 w 2779350"/>
              <a:gd name="connsiteY54" fmla="*/ 403586 h 1614345"/>
              <a:gd name="connsiteX55" fmla="*/ 2507754 w 2779350"/>
              <a:gd name="connsiteY55" fmla="*/ 439197 h 1614345"/>
              <a:gd name="connsiteX56" fmla="*/ 2519624 w 2779350"/>
              <a:gd name="connsiteY56" fmla="*/ 486677 h 1614345"/>
              <a:gd name="connsiteX57" fmla="*/ 2495885 w 2779350"/>
              <a:gd name="connsiteY57" fmla="*/ 569769 h 1614345"/>
              <a:gd name="connsiteX58" fmla="*/ 2578972 w 2779350"/>
              <a:gd name="connsiteY58" fmla="*/ 605379 h 1614345"/>
              <a:gd name="connsiteX59" fmla="*/ 2650189 w 2779350"/>
              <a:gd name="connsiteY59" fmla="*/ 617249 h 1614345"/>
              <a:gd name="connsiteX60" fmla="*/ 2673928 w 2779350"/>
              <a:gd name="connsiteY60" fmla="*/ 640990 h 1614345"/>
              <a:gd name="connsiteX61" fmla="*/ 2662058 w 2779350"/>
              <a:gd name="connsiteY61" fmla="*/ 712211 h 1614345"/>
              <a:gd name="connsiteX62" fmla="*/ 2638319 w 2779350"/>
              <a:gd name="connsiteY62" fmla="*/ 854653 h 1614345"/>
              <a:gd name="connsiteX63" fmla="*/ 2650189 w 2779350"/>
              <a:gd name="connsiteY63" fmla="*/ 997095 h 1614345"/>
              <a:gd name="connsiteX64" fmla="*/ 2662058 w 2779350"/>
              <a:gd name="connsiteY64" fmla="*/ 1032706 h 1614345"/>
              <a:gd name="connsiteX65" fmla="*/ 2697667 w 2779350"/>
              <a:gd name="connsiteY65" fmla="*/ 1056446 h 1614345"/>
              <a:gd name="connsiteX66" fmla="*/ 2721406 w 2779350"/>
              <a:gd name="connsiteY66" fmla="*/ 1080187 h 1614345"/>
              <a:gd name="connsiteX67" fmla="*/ 2733276 w 2779350"/>
              <a:gd name="connsiteY67" fmla="*/ 1115797 h 1614345"/>
              <a:gd name="connsiteX68" fmla="*/ 2768884 w 2779350"/>
              <a:gd name="connsiteY68" fmla="*/ 1139538 h 1614345"/>
              <a:gd name="connsiteX69" fmla="*/ 2733276 w 2779350"/>
              <a:gd name="connsiteY69" fmla="*/ 1222629 h 1614345"/>
              <a:gd name="connsiteX70" fmla="*/ 2709537 w 2779350"/>
              <a:gd name="connsiteY70" fmla="*/ 1293850 h 1614345"/>
              <a:gd name="connsiteX71" fmla="*/ 2697667 w 2779350"/>
              <a:gd name="connsiteY71" fmla="*/ 1376941 h 1614345"/>
              <a:gd name="connsiteX72" fmla="*/ 2650189 w 2779350"/>
              <a:gd name="connsiteY72" fmla="*/ 1436292 h 1614345"/>
              <a:gd name="connsiteX73" fmla="*/ 2685797 w 2779350"/>
              <a:gd name="connsiteY73" fmla="*/ 1424422 h 1614345"/>
              <a:gd name="connsiteX74" fmla="*/ 2745145 w 2779350"/>
              <a:gd name="connsiteY74" fmla="*/ 1436292 h 1614345"/>
              <a:gd name="connsiteX75" fmla="*/ 2697667 w 2779350"/>
              <a:gd name="connsiteY75" fmla="*/ 1495643 h 1614345"/>
              <a:gd name="connsiteX76" fmla="*/ 2673928 w 2779350"/>
              <a:gd name="connsiteY76" fmla="*/ 1531254 h 1614345"/>
              <a:gd name="connsiteX77" fmla="*/ 2638319 w 2779350"/>
              <a:gd name="connsiteY77" fmla="*/ 1543124 h 1614345"/>
              <a:gd name="connsiteX78" fmla="*/ 2519624 w 2779350"/>
              <a:gd name="connsiteY78" fmla="*/ 1554994 h 1614345"/>
              <a:gd name="connsiteX79" fmla="*/ 2424667 w 2779350"/>
              <a:gd name="connsiteY79" fmla="*/ 1590605 h 1614345"/>
              <a:gd name="connsiteX80" fmla="*/ 2341581 w 2779350"/>
              <a:gd name="connsiteY80" fmla="*/ 1614345 h 1614345"/>
              <a:gd name="connsiteX81" fmla="*/ 2068581 w 2779350"/>
              <a:gd name="connsiteY81" fmla="*/ 1590605 h 1614345"/>
              <a:gd name="connsiteX82" fmla="*/ 1807451 w 2779350"/>
              <a:gd name="connsiteY82" fmla="*/ 1566864 h 1614345"/>
              <a:gd name="connsiteX83" fmla="*/ 1748103 w 2779350"/>
              <a:gd name="connsiteY83" fmla="*/ 1578734 h 1614345"/>
              <a:gd name="connsiteX84" fmla="*/ 1439495 w 2779350"/>
              <a:gd name="connsiteY84" fmla="*/ 1602475 h 1614345"/>
              <a:gd name="connsiteX85" fmla="*/ 1392017 w 2779350"/>
              <a:gd name="connsiteY85" fmla="*/ 1590605 h 1614345"/>
              <a:gd name="connsiteX86" fmla="*/ 893496 w 2779350"/>
              <a:gd name="connsiteY86" fmla="*/ 1590605 h 1614345"/>
              <a:gd name="connsiteX87" fmla="*/ 715453 w 2779350"/>
              <a:gd name="connsiteY87" fmla="*/ 1578734 h 1614345"/>
              <a:gd name="connsiteX88" fmla="*/ 656105 w 2779350"/>
              <a:gd name="connsiteY88" fmla="*/ 1566864 h 1614345"/>
              <a:gd name="connsiteX89" fmla="*/ 418715 w 2779350"/>
              <a:gd name="connsiteY89" fmla="*/ 1554994 h 1614345"/>
              <a:gd name="connsiteX90" fmla="*/ 371236 w 2779350"/>
              <a:gd name="connsiteY90" fmla="*/ 1543124 h 1614345"/>
              <a:gd name="connsiteX91" fmla="*/ 240671 w 2779350"/>
              <a:gd name="connsiteY91" fmla="*/ 1519383 h 1614345"/>
              <a:gd name="connsiteX92" fmla="*/ 181324 w 2779350"/>
              <a:gd name="connsiteY92" fmla="*/ 1495643 h 1614345"/>
              <a:gd name="connsiteX93" fmla="*/ 157585 w 2779350"/>
              <a:gd name="connsiteY93" fmla="*/ 1460033 h 1614345"/>
              <a:gd name="connsiteX94" fmla="*/ 133845 w 2779350"/>
              <a:gd name="connsiteY94" fmla="*/ 1436292 h 1614345"/>
              <a:gd name="connsiteX95" fmla="*/ 110106 w 2779350"/>
              <a:gd name="connsiteY95" fmla="*/ 1365071 h 1614345"/>
              <a:gd name="connsiteX96" fmla="*/ 98237 w 2779350"/>
              <a:gd name="connsiteY96" fmla="*/ 1329461 h 1614345"/>
              <a:gd name="connsiteX97" fmla="*/ 74498 w 2779350"/>
              <a:gd name="connsiteY97" fmla="*/ 1305720 h 1614345"/>
              <a:gd name="connsiteX98" fmla="*/ 86367 w 2779350"/>
              <a:gd name="connsiteY98" fmla="*/ 1198888 h 1614345"/>
              <a:gd name="connsiteX99" fmla="*/ 74498 w 2779350"/>
              <a:gd name="connsiteY99" fmla="*/ 1139538 h 1614345"/>
              <a:gd name="connsiteX100" fmla="*/ 38889 w 2779350"/>
              <a:gd name="connsiteY100" fmla="*/ 1163278 h 1614345"/>
              <a:gd name="connsiteX101" fmla="*/ 62628 w 2779350"/>
              <a:gd name="connsiteY101" fmla="*/ 1080187 h 1614345"/>
              <a:gd name="connsiteX102" fmla="*/ 27020 w 2779350"/>
              <a:gd name="connsiteY102" fmla="*/ 1092057 h 1614345"/>
              <a:gd name="connsiteX103" fmla="*/ 110106 w 2779350"/>
              <a:gd name="connsiteY103" fmla="*/ 1056446 h 1614345"/>
              <a:gd name="connsiteX104" fmla="*/ 86367 w 2779350"/>
              <a:gd name="connsiteY104" fmla="*/ 1092057 h 1614345"/>
              <a:gd name="connsiteX105" fmla="*/ 121976 w 2779350"/>
              <a:gd name="connsiteY105" fmla="*/ 1080187 h 1614345"/>
              <a:gd name="connsiteX106" fmla="*/ 98237 w 2779350"/>
              <a:gd name="connsiteY106" fmla="*/ 1056446 h 1614345"/>
              <a:gd name="connsiteX107" fmla="*/ 86367 w 2779350"/>
              <a:gd name="connsiteY107" fmla="*/ 1092057 h 1614345"/>
              <a:gd name="connsiteX108" fmla="*/ 110106 w 2779350"/>
              <a:gd name="connsiteY108" fmla="*/ 1056446 h 1614345"/>
              <a:gd name="connsiteX109" fmla="*/ 98237 w 2779350"/>
              <a:gd name="connsiteY109" fmla="*/ 1068316 h 1614345"/>
              <a:gd name="connsiteX110" fmla="*/ 86367 w 2779350"/>
              <a:gd name="connsiteY110" fmla="*/ 1127667 h 1614345"/>
              <a:gd name="connsiteX111" fmla="*/ 110106 w 2779350"/>
              <a:gd name="connsiteY111" fmla="*/ 1092057 h 1614345"/>
              <a:gd name="connsiteX112" fmla="*/ 133845 w 2779350"/>
              <a:gd name="connsiteY112" fmla="*/ 1044576 h 1614345"/>
              <a:gd name="connsiteX113" fmla="*/ 86367 w 2779350"/>
              <a:gd name="connsiteY113" fmla="*/ 1032706 h 1614345"/>
              <a:gd name="connsiteX114" fmla="*/ 74498 w 2779350"/>
              <a:gd name="connsiteY114" fmla="*/ 1044576 h 161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779350" h="1614345">
                <a:moveTo>
                  <a:pt x="62628" y="1139538"/>
                </a:moveTo>
                <a:cubicBezTo>
                  <a:pt x="58672" y="1127668"/>
                  <a:pt x="55687" y="1115428"/>
                  <a:pt x="50759" y="1103927"/>
                </a:cubicBezTo>
                <a:cubicBezTo>
                  <a:pt x="43789" y="1087663"/>
                  <a:pt x="30281" y="1073838"/>
                  <a:pt x="27020" y="1056446"/>
                </a:cubicBezTo>
                <a:cubicBezTo>
                  <a:pt x="18240" y="1009617"/>
                  <a:pt x="19891" y="961413"/>
                  <a:pt x="15150" y="914004"/>
                </a:cubicBezTo>
                <a:cubicBezTo>
                  <a:pt x="11976" y="882262"/>
                  <a:pt x="7237" y="850697"/>
                  <a:pt x="3280" y="819043"/>
                </a:cubicBezTo>
                <a:cubicBezTo>
                  <a:pt x="7237" y="807173"/>
                  <a:pt x="11713" y="795463"/>
                  <a:pt x="15150" y="783432"/>
                </a:cubicBezTo>
                <a:cubicBezTo>
                  <a:pt x="19632" y="767746"/>
                  <a:pt x="18926" y="750116"/>
                  <a:pt x="27020" y="735951"/>
                </a:cubicBezTo>
                <a:cubicBezTo>
                  <a:pt x="42689" y="708528"/>
                  <a:pt x="81820" y="686029"/>
                  <a:pt x="110106" y="676600"/>
                </a:cubicBezTo>
                <a:cubicBezTo>
                  <a:pt x="141058" y="666282"/>
                  <a:pt x="174111" y="663178"/>
                  <a:pt x="205063" y="652860"/>
                </a:cubicBezTo>
                <a:lnTo>
                  <a:pt x="240671" y="640990"/>
                </a:lnTo>
                <a:cubicBezTo>
                  <a:pt x="247426" y="643242"/>
                  <a:pt x="321941" y="669092"/>
                  <a:pt x="323758" y="664730"/>
                </a:cubicBezTo>
                <a:cubicBezTo>
                  <a:pt x="343599" y="617109"/>
                  <a:pt x="329230" y="561609"/>
                  <a:pt x="335628" y="510418"/>
                </a:cubicBezTo>
                <a:cubicBezTo>
                  <a:pt x="338213" y="489734"/>
                  <a:pt x="362943" y="441148"/>
                  <a:pt x="371236" y="427326"/>
                </a:cubicBezTo>
                <a:cubicBezTo>
                  <a:pt x="418852" y="347963"/>
                  <a:pt x="394630" y="364134"/>
                  <a:pt x="454323" y="344235"/>
                </a:cubicBezTo>
                <a:cubicBezTo>
                  <a:pt x="501801" y="348192"/>
                  <a:pt x="551125" y="342414"/>
                  <a:pt x="596758" y="356105"/>
                </a:cubicBezTo>
                <a:cubicBezTo>
                  <a:pt x="607477" y="359321"/>
                  <a:pt x="583636" y="383385"/>
                  <a:pt x="573019" y="379846"/>
                </a:cubicBezTo>
                <a:cubicBezTo>
                  <a:pt x="561149" y="375889"/>
                  <a:pt x="565106" y="356105"/>
                  <a:pt x="561149" y="344235"/>
                </a:cubicBezTo>
                <a:cubicBezTo>
                  <a:pt x="565106" y="332365"/>
                  <a:pt x="566582" y="319354"/>
                  <a:pt x="573019" y="308625"/>
                </a:cubicBezTo>
                <a:cubicBezTo>
                  <a:pt x="578777" y="299029"/>
                  <a:pt x="589594" y="293482"/>
                  <a:pt x="596758" y="284884"/>
                </a:cubicBezTo>
                <a:cubicBezTo>
                  <a:pt x="609422" y="269686"/>
                  <a:pt x="619339" y="252292"/>
                  <a:pt x="632366" y="237403"/>
                </a:cubicBezTo>
                <a:cubicBezTo>
                  <a:pt x="647104" y="220558"/>
                  <a:pt x="660280" y="200793"/>
                  <a:pt x="679845" y="189923"/>
                </a:cubicBezTo>
                <a:cubicBezTo>
                  <a:pt x="697480" y="180125"/>
                  <a:pt x="719410" y="182009"/>
                  <a:pt x="739192" y="178052"/>
                </a:cubicBezTo>
                <a:cubicBezTo>
                  <a:pt x="766888" y="182009"/>
                  <a:pt x="794845" y="184436"/>
                  <a:pt x="822279" y="189923"/>
                </a:cubicBezTo>
                <a:cubicBezTo>
                  <a:pt x="834548" y="192377"/>
                  <a:pt x="848118" y="193977"/>
                  <a:pt x="857888" y="201793"/>
                </a:cubicBezTo>
                <a:cubicBezTo>
                  <a:pt x="869028" y="210705"/>
                  <a:pt x="872716" y="226263"/>
                  <a:pt x="881627" y="237403"/>
                </a:cubicBezTo>
                <a:cubicBezTo>
                  <a:pt x="888618" y="246142"/>
                  <a:pt x="897453" y="253230"/>
                  <a:pt x="905366" y="261144"/>
                </a:cubicBezTo>
                <a:cubicBezTo>
                  <a:pt x="913279" y="249274"/>
                  <a:pt x="922725" y="238293"/>
                  <a:pt x="929105" y="225533"/>
                </a:cubicBezTo>
                <a:cubicBezTo>
                  <a:pt x="934700" y="214342"/>
                  <a:pt x="934898" y="200861"/>
                  <a:pt x="940974" y="189923"/>
                </a:cubicBezTo>
                <a:cubicBezTo>
                  <a:pt x="1016262" y="54398"/>
                  <a:pt x="959806" y="160448"/>
                  <a:pt x="1012192" y="94961"/>
                </a:cubicBezTo>
                <a:cubicBezTo>
                  <a:pt x="1021103" y="83821"/>
                  <a:pt x="1027020" y="70491"/>
                  <a:pt x="1035931" y="59351"/>
                </a:cubicBezTo>
                <a:cubicBezTo>
                  <a:pt x="1050653" y="40948"/>
                  <a:pt x="1074711" y="22154"/>
                  <a:pt x="1095279" y="11870"/>
                </a:cubicBezTo>
                <a:cubicBezTo>
                  <a:pt x="1106469" y="6275"/>
                  <a:pt x="1119018" y="3957"/>
                  <a:pt x="1130887" y="0"/>
                </a:cubicBezTo>
                <a:cubicBezTo>
                  <a:pt x="1134912" y="503"/>
                  <a:pt x="1236118" y="6849"/>
                  <a:pt x="1261452" y="23740"/>
                </a:cubicBezTo>
                <a:cubicBezTo>
                  <a:pt x="1275419" y="33052"/>
                  <a:pt x="1283094" y="50039"/>
                  <a:pt x="1297061" y="59351"/>
                </a:cubicBezTo>
                <a:cubicBezTo>
                  <a:pt x="1307471" y="66291"/>
                  <a:pt x="1321479" y="65626"/>
                  <a:pt x="1332669" y="71221"/>
                </a:cubicBezTo>
                <a:cubicBezTo>
                  <a:pt x="1475204" y="142491"/>
                  <a:pt x="1281615" y="52457"/>
                  <a:pt x="1392017" y="118702"/>
                </a:cubicBezTo>
                <a:cubicBezTo>
                  <a:pt x="1402746" y="125140"/>
                  <a:pt x="1415756" y="126615"/>
                  <a:pt x="1427626" y="130572"/>
                </a:cubicBezTo>
                <a:cubicBezTo>
                  <a:pt x="1448330" y="127984"/>
                  <a:pt x="1526315" y="124541"/>
                  <a:pt x="1558191" y="106831"/>
                </a:cubicBezTo>
                <a:cubicBezTo>
                  <a:pt x="1583131" y="92974"/>
                  <a:pt x="1605669" y="75178"/>
                  <a:pt x="1629408" y="59351"/>
                </a:cubicBezTo>
                <a:lnTo>
                  <a:pt x="1665017" y="35610"/>
                </a:lnTo>
                <a:cubicBezTo>
                  <a:pt x="1672930" y="43524"/>
                  <a:pt x="1686561" y="48377"/>
                  <a:pt x="1688756" y="59351"/>
                </a:cubicBezTo>
                <a:cubicBezTo>
                  <a:pt x="1696669" y="98920"/>
                  <a:pt x="1649189" y="91003"/>
                  <a:pt x="1688756" y="130572"/>
                </a:cubicBezTo>
                <a:cubicBezTo>
                  <a:pt x="1697603" y="139419"/>
                  <a:pt x="1712096" y="139988"/>
                  <a:pt x="1724364" y="142442"/>
                </a:cubicBezTo>
                <a:cubicBezTo>
                  <a:pt x="1771562" y="151882"/>
                  <a:pt x="1866799" y="166182"/>
                  <a:pt x="1866799" y="166182"/>
                </a:cubicBezTo>
                <a:cubicBezTo>
                  <a:pt x="1874712" y="174096"/>
                  <a:pt x="1879921" y="186384"/>
                  <a:pt x="1890538" y="189923"/>
                </a:cubicBezTo>
                <a:cubicBezTo>
                  <a:pt x="1917079" y="198771"/>
                  <a:pt x="1946191" y="196306"/>
                  <a:pt x="1973625" y="201793"/>
                </a:cubicBezTo>
                <a:cubicBezTo>
                  <a:pt x="1985893" y="204247"/>
                  <a:pt x="1997364" y="209706"/>
                  <a:pt x="2009233" y="213663"/>
                </a:cubicBezTo>
                <a:cubicBezTo>
                  <a:pt x="2017146" y="237403"/>
                  <a:pt x="2008696" y="278814"/>
                  <a:pt x="2032973" y="284884"/>
                </a:cubicBezTo>
                <a:lnTo>
                  <a:pt x="2127929" y="308625"/>
                </a:lnTo>
                <a:cubicBezTo>
                  <a:pt x="2139799" y="316538"/>
                  <a:pt x="2150778" y="325985"/>
                  <a:pt x="2163538" y="332365"/>
                </a:cubicBezTo>
                <a:cubicBezTo>
                  <a:pt x="2180567" y="340880"/>
                  <a:pt x="2231411" y="352302"/>
                  <a:pt x="2246624" y="356105"/>
                </a:cubicBezTo>
                <a:cubicBezTo>
                  <a:pt x="2250581" y="371932"/>
                  <a:pt x="2248303" y="390847"/>
                  <a:pt x="2258494" y="403586"/>
                </a:cubicBezTo>
                <a:cubicBezTo>
                  <a:pt x="2278360" y="428420"/>
                  <a:pt x="2322669" y="408314"/>
                  <a:pt x="2341581" y="403586"/>
                </a:cubicBezTo>
                <a:cubicBezTo>
                  <a:pt x="2353450" y="395673"/>
                  <a:pt x="2363034" y="381615"/>
                  <a:pt x="2377189" y="379846"/>
                </a:cubicBezTo>
                <a:cubicBezTo>
                  <a:pt x="2398023" y="377242"/>
                  <a:pt x="2448892" y="395835"/>
                  <a:pt x="2472146" y="403586"/>
                </a:cubicBezTo>
                <a:cubicBezTo>
                  <a:pt x="2484015" y="415456"/>
                  <a:pt x="2499426" y="424622"/>
                  <a:pt x="2507754" y="439197"/>
                </a:cubicBezTo>
                <a:cubicBezTo>
                  <a:pt x="2515848" y="453361"/>
                  <a:pt x="2519624" y="470363"/>
                  <a:pt x="2519624" y="486677"/>
                </a:cubicBezTo>
                <a:cubicBezTo>
                  <a:pt x="2519624" y="501578"/>
                  <a:pt x="2501481" y="552979"/>
                  <a:pt x="2495885" y="569769"/>
                </a:cubicBezTo>
                <a:cubicBezTo>
                  <a:pt x="2524916" y="584285"/>
                  <a:pt x="2547534" y="598393"/>
                  <a:pt x="2578972" y="605379"/>
                </a:cubicBezTo>
                <a:cubicBezTo>
                  <a:pt x="2602465" y="610600"/>
                  <a:pt x="2626450" y="613292"/>
                  <a:pt x="2650189" y="617249"/>
                </a:cubicBezTo>
                <a:cubicBezTo>
                  <a:pt x="2658102" y="625163"/>
                  <a:pt x="2672540" y="629885"/>
                  <a:pt x="2673928" y="640990"/>
                </a:cubicBezTo>
                <a:cubicBezTo>
                  <a:pt x="2676913" y="664872"/>
                  <a:pt x="2665717" y="688423"/>
                  <a:pt x="2662058" y="712211"/>
                </a:cubicBezTo>
                <a:cubicBezTo>
                  <a:pt x="2642427" y="839823"/>
                  <a:pt x="2659216" y="750165"/>
                  <a:pt x="2638319" y="854653"/>
                </a:cubicBezTo>
                <a:cubicBezTo>
                  <a:pt x="2642276" y="902134"/>
                  <a:pt x="2643892" y="949868"/>
                  <a:pt x="2650189" y="997095"/>
                </a:cubicBezTo>
                <a:cubicBezTo>
                  <a:pt x="2651843" y="1009498"/>
                  <a:pt x="2654242" y="1022935"/>
                  <a:pt x="2662058" y="1032706"/>
                </a:cubicBezTo>
                <a:cubicBezTo>
                  <a:pt x="2670969" y="1043846"/>
                  <a:pt x="2686528" y="1047534"/>
                  <a:pt x="2697667" y="1056446"/>
                </a:cubicBezTo>
                <a:cubicBezTo>
                  <a:pt x="2706406" y="1063437"/>
                  <a:pt x="2713493" y="1072273"/>
                  <a:pt x="2721406" y="1080187"/>
                </a:cubicBezTo>
                <a:cubicBezTo>
                  <a:pt x="2725363" y="1092057"/>
                  <a:pt x="2725460" y="1106026"/>
                  <a:pt x="2733276" y="1115797"/>
                </a:cubicBezTo>
                <a:cubicBezTo>
                  <a:pt x="2742187" y="1126937"/>
                  <a:pt x="2764373" y="1126004"/>
                  <a:pt x="2768884" y="1139538"/>
                </a:cubicBezTo>
                <a:cubicBezTo>
                  <a:pt x="2779350" y="1170938"/>
                  <a:pt x="2743507" y="1199609"/>
                  <a:pt x="2733276" y="1222629"/>
                </a:cubicBezTo>
                <a:cubicBezTo>
                  <a:pt x="2723113" y="1245497"/>
                  <a:pt x="2709537" y="1293850"/>
                  <a:pt x="2709537" y="1293850"/>
                </a:cubicBezTo>
                <a:cubicBezTo>
                  <a:pt x="2705580" y="1321547"/>
                  <a:pt x="2706514" y="1350398"/>
                  <a:pt x="2697667" y="1376941"/>
                </a:cubicBezTo>
                <a:cubicBezTo>
                  <a:pt x="2693816" y="1388496"/>
                  <a:pt x="2641926" y="1419764"/>
                  <a:pt x="2650189" y="1436292"/>
                </a:cubicBezTo>
                <a:cubicBezTo>
                  <a:pt x="2655784" y="1447483"/>
                  <a:pt x="2673928" y="1428379"/>
                  <a:pt x="2685797" y="1424422"/>
                </a:cubicBezTo>
                <a:cubicBezTo>
                  <a:pt x="2705580" y="1428379"/>
                  <a:pt x="2730880" y="1422026"/>
                  <a:pt x="2745145" y="1436292"/>
                </a:cubicBezTo>
                <a:cubicBezTo>
                  <a:pt x="2768079" y="1459227"/>
                  <a:pt x="2698864" y="1494845"/>
                  <a:pt x="2697667" y="1495643"/>
                </a:cubicBezTo>
                <a:cubicBezTo>
                  <a:pt x="2689754" y="1507513"/>
                  <a:pt x="2685068" y="1522342"/>
                  <a:pt x="2673928" y="1531254"/>
                </a:cubicBezTo>
                <a:cubicBezTo>
                  <a:pt x="2664158" y="1539070"/>
                  <a:pt x="2650685" y="1541221"/>
                  <a:pt x="2638319" y="1543124"/>
                </a:cubicBezTo>
                <a:cubicBezTo>
                  <a:pt x="2599019" y="1549170"/>
                  <a:pt x="2559189" y="1551037"/>
                  <a:pt x="2519624" y="1554994"/>
                </a:cubicBezTo>
                <a:cubicBezTo>
                  <a:pt x="2432091" y="1576878"/>
                  <a:pt x="2511564" y="1553361"/>
                  <a:pt x="2424667" y="1590605"/>
                </a:cubicBezTo>
                <a:cubicBezTo>
                  <a:pt x="2400828" y="1600822"/>
                  <a:pt x="2365674" y="1608322"/>
                  <a:pt x="2341581" y="1614345"/>
                </a:cubicBezTo>
                <a:cubicBezTo>
                  <a:pt x="2206779" y="1587384"/>
                  <a:pt x="2321865" y="1607492"/>
                  <a:pt x="2068581" y="1590605"/>
                </a:cubicBezTo>
                <a:cubicBezTo>
                  <a:pt x="1977585" y="1584538"/>
                  <a:pt x="1897552" y="1575874"/>
                  <a:pt x="1807451" y="1566864"/>
                </a:cubicBezTo>
                <a:cubicBezTo>
                  <a:pt x="1787668" y="1570821"/>
                  <a:pt x="1768075" y="1575881"/>
                  <a:pt x="1748103" y="1578734"/>
                </a:cubicBezTo>
                <a:cubicBezTo>
                  <a:pt x="1639954" y="1594185"/>
                  <a:pt x="1553599" y="1595763"/>
                  <a:pt x="1439495" y="1602475"/>
                </a:cubicBezTo>
                <a:cubicBezTo>
                  <a:pt x="1423669" y="1598518"/>
                  <a:pt x="1408305" y="1591510"/>
                  <a:pt x="1392017" y="1590605"/>
                </a:cubicBezTo>
                <a:cubicBezTo>
                  <a:pt x="1038001" y="1570936"/>
                  <a:pt x="1117656" y="1568186"/>
                  <a:pt x="893496" y="1590605"/>
                </a:cubicBezTo>
                <a:cubicBezTo>
                  <a:pt x="834148" y="1586648"/>
                  <a:pt x="774637" y="1584653"/>
                  <a:pt x="715453" y="1578734"/>
                </a:cubicBezTo>
                <a:cubicBezTo>
                  <a:pt x="695379" y="1576726"/>
                  <a:pt x="676215" y="1568473"/>
                  <a:pt x="656105" y="1566864"/>
                </a:cubicBezTo>
                <a:cubicBezTo>
                  <a:pt x="577128" y="1560546"/>
                  <a:pt x="497845" y="1558951"/>
                  <a:pt x="418715" y="1554994"/>
                </a:cubicBezTo>
                <a:cubicBezTo>
                  <a:pt x="402889" y="1551037"/>
                  <a:pt x="387327" y="1545806"/>
                  <a:pt x="371236" y="1543124"/>
                </a:cubicBezTo>
                <a:cubicBezTo>
                  <a:pt x="237027" y="1520755"/>
                  <a:pt x="317068" y="1544852"/>
                  <a:pt x="240671" y="1519383"/>
                </a:cubicBezTo>
                <a:cubicBezTo>
                  <a:pt x="213642" y="1438289"/>
                  <a:pt x="253981" y="1519863"/>
                  <a:pt x="181324" y="1495643"/>
                </a:cubicBezTo>
                <a:cubicBezTo>
                  <a:pt x="167790" y="1491132"/>
                  <a:pt x="166497" y="1471173"/>
                  <a:pt x="157585" y="1460033"/>
                </a:cubicBezTo>
                <a:cubicBezTo>
                  <a:pt x="150594" y="1451294"/>
                  <a:pt x="141758" y="1444206"/>
                  <a:pt x="133845" y="1436292"/>
                </a:cubicBezTo>
                <a:lnTo>
                  <a:pt x="110106" y="1365071"/>
                </a:lnTo>
                <a:cubicBezTo>
                  <a:pt x="106150" y="1353201"/>
                  <a:pt x="107084" y="1338309"/>
                  <a:pt x="98237" y="1329461"/>
                </a:cubicBezTo>
                <a:lnTo>
                  <a:pt x="74498" y="1305720"/>
                </a:lnTo>
                <a:cubicBezTo>
                  <a:pt x="78454" y="1270109"/>
                  <a:pt x="86367" y="1234718"/>
                  <a:pt x="86367" y="1198888"/>
                </a:cubicBezTo>
                <a:cubicBezTo>
                  <a:pt x="86367" y="1178713"/>
                  <a:pt x="90638" y="1151643"/>
                  <a:pt x="74498" y="1139538"/>
                </a:cubicBezTo>
                <a:cubicBezTo>
                  <a:pt x="63086" y="1130978"/>
                  <a:pt x="50759" y="1155365"/>
                  <a:pt x="38889" y="1163278"/>
                </a:cubicBezTo>
                <a:cubicBezTo>
                  <a:pt x="41946" y="1154106"/>
                  <a:pt x="65941" y="1085156"/>
                  <a:pt x="62628" y="1080187"/>
                </a:cubicBezTo>
                <a:cubicBezTo>
                  <a:pt x="55688" y="1069777"/>
                  <a:pt x="38889" y="1088100"/>
                  <a:pt x="27020" y="1092057"/>
                </a:cubicBezTo>
                <a:cubicBezTo>
                  <a:pt x="44739" y="1074336"/>
                  <a:pt x="76352" y="1033941"/>
                  <a:pt x="110106" y="1056446"/>
                </a:cubicBezTo>
                <a:cubicBezTo>
                  <a:pt x="121976" y="1064360"/>
                  <a:pt x="79987" y="1079297"/>
                  <a:pt x="86367" y="1092057"/>
                </a:cubicBezTo>
                <a:cubicBezTo>
                  <a:pt x="91962" y="1103248"/>
                  <a:pt x="110106" y="1084144"/>
                  <a:pt x="121976" y="1080187"/>
                </a:cubicBezTo>
                <a:cubicBezTo>
                  <a:pt x="114063" y="1072273"/>
                  <a:pt x="108854" y="1052907"/>
                  <a:pt x="98237" y="1056446"/>
                </a:cubicBezTo>
                <a:cubicBezTo>
                  <a:pt x="86367" y="1060403"/>
                  <a:pt x="73855" y="1092057"/>
                  <a:pt x="86367" y="1092057"/>
                </a:cubicBezTo>
                <a:cubicBezTo>
                  <a:pt x="100633" y="1092057"/>
                  <a:pt x="103726" y="1069206"/>
                  <a:pt x="110106" y="1056446"/>
                </a:cubicBezTo>
                <a:cubicBezTo>
                  <a:pt x="112608" y="1051441"/>
                  <a:pt x="102193" y="1064359"/>
                  <a:pt x="98237" y="1068316"/>
                </a:cubicBezTo>
                <a:cubicBezTo>
                  <a:pt x="94280" y="1088100"/>
                  <a:pt x="77345" y="1109621"/>
                  <a:pt x="86367" y="1127667"/>
                </a:cubicBezTo>
                <a:cubicBezTo>
                  <a:pt x="92746" y="1140427"/>
                  <a:pt x="103726" y="1104817"/>
                  <a:pt x="110106" y="1092057"/>
                </a:cubicBezTo>
                <a:cubicBezTo>
                  <a:pt x="137385" y="1037497"/>
                  <a:pt x="107029" y="1071394"/>
                  <a:pt x="133845" y="1044576"/>
                </a:cubicBezTo>
                <a:cubicBezTo>
                  <a:pt x="90532" y="1050764"/>
                  <a:pt x="0" y="1075891"/>
                  <a:pt x="86367" y="1032706"/>
                </a:cubicBezTo>
                <a:cubicBezTo>
                  <a:pt x="91372" y="1030204"/>
                  <a:pt x="78454" y="1040619"/>
                  <a:pt x="74498" y="1044576"/>
                </a:cubicBezTo>
              </a:path>
            </a:pathLst>
          </a:custGeom>
          <a:solidFill>
            <a:srgbClr val="845F2F"/>
          </a:solidFill>
          <a:ln>
            <a:no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libri" charset="0"/>
              <a:ea typeface="ＭＳ Ｐゴシック" charset="0"/>
              <a:cs typeface="ＭＳ Ｐゴシック" charset="0"/>
            </a:endParaRPr>
          </a:p>
        </p:txBody>
      </p:sp>
      <p:sp>
        <p:nvSpPr>
          <p:cNvPr id="6" name="Oval 5"/>
          <p:cNvSpPr/>
          <p:nvPr/>
        </p:nvSpPr>
        <p:spPr>
          <a:xfrm>
            <a:off x="1706563" y="4699000"/>
            <a:ext cx="1524000" cy="1524000"/>
          </a:xfrm>
          <a:prstGeom prst="ellipse">
            <a:avLst/>
          </a:prstGeom>
          <a:solidFill>
            <a:srgbClr val="845F2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7" name="Pie 6"/>
          <p:cNvSpPr/>
          <p:nvPr/>
        </p:nvSpPr>
        <p:spPr>
          <a:xfrm>
            <a:off x="1714500" y="4697413"/>
            <a:ext cx="1524000" cy="1524000"/>
          </a:xfrm>
          <a:prstGeom prst="pie">
            <a:avLst/>
          </a:prstGeom>
          <a:solidFill>
            <a:srgbClr val="845F2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latin typeface="Calibri" charset="0"/>
              <a:ea typeface="ＭＳ Ｐゴシック" charset="0"/>
              <a:cs typeface="ＭＳ Ｐゴシック" charset="0"/>
            </a:endParaRPr>
          </a:p>
        </p:txBody>
      </p:sp>
      <p:sp>
        <p:nvSpPr>
          <p:cNvPr id="8" name="Freeform 7"/>
          <p:cNvSpPr/>
          <p:nvPr/>
        </p:nvSpPr>
        <p:spPr>
          <a:xfrm>
            <a:off x="5791200" y="4876800"/>
            <a:ext cx="2743200" cy="1538288"/>
          </a:xfrm>
          <a:custGeom>
            <a:avLst/>
            <a:gdLst>
              <a:gd name="connsiteX0" fmla="*/ 62628 w 2779350"/>
              <a:gd name="connsiteY0" fmla="*/ 1139538 h 1614345"/>
              <a:gd name="connsiteX1" fmla="*/ 50759 w 2779350"/>
              <a:gd name="connsiteY1" fmla="*/ 1103927 h 1614345"/>
              <a:gd name="connsiteX2" fmla="*/ 27020 w 2779350"/>
              <a:gd name="connsiteY2" fmla="*/ 1056446 h 1614345"/>
              <a:gd name="connsiteX3" fmla="*/ 15150 w 2779350"/>
              <a:gd name="connsiteY3" fmla="*/ 914004 h 1614345"/>
              <a:gd name="connsiteX4" fmla="*/ 3280 w 2779350"/>
              <a:gd name="connsiteY4" fmla="*/ 819043 h 1614345"/>
              <a:gd name="connsiteX5" fmla="*/ 15150 w 2779350"/>
              <a:gd name="connsiteY5" fmla="*/ 783432 h 1614345"/>
              <a:gd name="connsiteX6" fmla="*/ 27020 w 2779350"/>
              <a:gd name="connsiteY6" fmla="*/ 735951 h 1614345"/>
              <a:gd name="connsiteX7" fmla="*/ 110106 w 2779350"/>
              <a:gd name="connsiteY7" fmla="*/ 676600 h 1614345"/>
              <a:gd name="connsiteX8" fmla="*/ 205063 w 2779350"/>
              <a:gd name="connsiteY8" fmla="*/ 652860 h 1614345"/>
              <a:gd name="connsiteX9" fmla="*/ 240671 w 2779350"/>
              <a:gd name="connsiteY9" fmla="*/ 640990 h 1614345"/>
              <a:gd name="connsiteX10" fmla="*/ 323758 w 2779350"/>
              <a:gd name="connsiteY10" fmla="*/ 664730 h 1614345"/>
              <a:gd name="connsiteX11" fmla="*/ 335628 w 2779350"/>
              <a:gd name="connsiteY11" fmla="*/ 510418 h 1614345"/>
              <a:gd name="connsiteX12" fmla="*/ 371236 w 2779350"/>
              <a:gd name="connsiteY12" fmla="*/ 427326 h 1614345"/>
              <a:gd name="connsiteX13" fmla="*/ 454323 w 2779350"/>
              <a:gd name="connsiteY13" fmla="*/ 344235 h 1614345"/>
              <a:gd name="connsiteX14" fmla="*/ 596758 w 2779350"/>
              <a:gd name="connsiteY14" fmla="*/ 356105 h 1614345"/>
              <a:gd name="connsiteX15" fmla="*/ 573019 w 2779350"/>
              <a:gd name="connsiteY15" fmla="*/ 379846 h 1614345"/>
              <a:gd name="connsiteX16" fmla="*/ 561149 w 2779350"/>
              <a:gd name="connsiteY16" fmla="*/ 344235 h 1614345"/>
              <a:gd name="connsiteX17" fmla="*/ 573019 w 2779350"/>
              <a:gd name="connsiteY17" fmla="*/ 308625 h 1614345"/>
              <a:gd name="connsiteX18" fmla="*/ 596758 w 2779350"/>
              <a:gd name="connsiteY18" fmla="*/ 284884 h 1614345"/>
              <a:gd name="connsiteX19" fmla="*/ 632366 w 2779350"/>
              <a:gd name="connsiteY19" fmla="*/ 237403 h 1614345"/>
              <a:gd name="connsiteX20" fmla="*/ 679845 w 2779350"/>
              <a:gd name="connsiteY20" fmla="*/ 189923 h 1614345"/>
              <a:gd name="connsiteX21" fmla="*/ 739192 w 2779350"/>
              <a:gd name="connsiteY21" fmla="*/ 178052 h 1614345"/>
              <a:gd name="connsiteX22" fmla="*/ 822279 w 2779350"/>
              <a:gd name="connsiteY22" fmla="*/ 189923 h 1614345"/>
              <a:gd name="connsiteX23" fmla="*/ 857888 w 2779350"/>
              <a:gd name="connsiteY23" fmla="*/ 201793 h 1614345"/>
              <a:gd name="connsiteX24" fmla="*/ 881627 w 2779350"/>
              <a:gd name="connsiteY24" fmla="*/ 237403 h 1614345"/>
              <a:gd name="connsiteX25" fmla="*/ 905366 w 2779350"/>
              <a:gd name="connsiteY25" fmla="*/ 261144 h 1614345"/>
              <a:gd name="connsiteX26" fmla="*/ 929105 w 2779350"/>
              <a:gd name="connsiteY26" fmla="*/ 225533 h 1614345"/>
              <a:gd name="connsiteX27" fmla="*/ 940974 w 2779350"/>
              <a:gd name="connsiteY27" fmla="*/ 189923 h 1614345"/>
              <a:gd name="connsiteX28" fmla="*/ 1012192 w 2779350"/>
              <a:gd name="connsiteY28" fmla="*/ 94961 h 1614345"/>
              <a:gd name="connsiteX29" fmla="*/ 1035931 w 2779350"/>
              <a:gd name="connsiteY29" fmla="*/ 59351 h 1614345"/>
              <a:gd name="connsiteX30" fmla="*/ 1095279 w 2779350"/>
              <a:gd name="connsiteY30" fmla="*/ 11870 h 1614345"/>
              <a:gd name="connsiteX31" fmla="*/ 1130887 w 2779350"/>
              <a:gd name="connsiteY31" fmla="*/ 0 h 1614345"/>
              <a:gd name="connsiteX32" fmla="*/ 1261452 w 2779350"/>
              <a:gd name="connsiteY32" fmla="*/ 23740 h 1614345"/>
              <a:gd name="connsiteX33" fmla="*/ 1297061 w 2779350"/>
              <a:gd name="connsiteY33" fmla="*/ 59351 h 1614345"/>
              <a:gd name="connsiteX34" fmla="*/ 1332669 w 2779350"/>
              <a:gd name="connsiteY34" fmla="*/ 71221 h 1614345"/>
              <a:gd name="connsiteX35" fmla="*/ 1392017 w 2779350"/>
              <a:gd name="connsiteY35" fmla="*/ 118702 h 1614345"/>
              <a:gd name="connsiteX36" fmla="*/ 1427626 w 2779350"/>
              <a:gd name="connsiteY36" fmla="*/ 130572 h 1614345"/>
              <a:gd name="connsiteX37" fmla="*/ 1558191 w 2779350"/>
              <a:gd name="connsiteY37" fmla="*/ 106831 h 1614345"/>
              <a:gd name="connsiteX38" fmla="*/ 1629408 w 2779350"/>
              <a:gd name="connsiteY38" fmla="*/ 59351 h 1614345"/>
              <a:gd name="connsiteX39" fmla="*/ 1665017 w 2779350"/>
              <a:gd name="connsiteY39" fmla="*/ 35610 h 1614345"/>
              <a:gd name="connsiteX40" fmla="*/ 1688756 w 2779350"/>
              <a:gd name="connsiteY40" fmla="*/ 59351 h 1614345"/>
              <a:gd name="connsiteX41" fmla="*/ 1688756 w 2779350"/>
              <a:gd name="connsiteY41" fmla="*/ 130572 h 1614345"/>
              <a:gd name="connsiteX42" fmla="*/ 1724364 w 2779350"/>
              <a:gd name="connsiteY42" fmla="*/ 142442 h 1614345"/>
              <a:gd name="connsiteX43" fmla="*/ 1866799 w 2779350"/>
              <a:gd name="connsiteY43" fmla="*/ 166182 h 1614345"/>
              <a:gd name="connsiteX44" fmla="*/ 1890538 w 2779350"/>
              <a:gd name="connsiteY44" fmla="*/ 189923 h 1614345"/>
              <a:gd name="connsiteX45" fmla="*/ 1973625 w 2779350"/>
              <a:gd name="connsiteY45" fmla="*/ 201793 h 1614345"/>
              <a:gd name="connsiteX46" fmla="*/ 2009233 w 2779350"/>
              <a:gd name="connsiteY46" fmla="*/ 213663 h 1614345"/>
              <a:gd name="connsiteX47" fmla="*/ 2032973 w 2779350"/>
              <a:gd name="connsiteY47" fmla="*/ 284884 h 1614345"/>
              <a:gd name="connsiteX48" fmla="*/ 2127929 w 2779350"/>
              <a:gd name="connsiteY48" fmla="*/ 308625 h 1614345"/>
              <a:gd name="connsiteX49" fmla="*/ 2163538 w 2779350"/>
              <a:gd name="connsiteY49" fmla="*/ 332365 h 1614345"/>
              <a:gd name="connsiteX50" fmla="*/ 2246624 w 2779350"/>
              <a:gd name="connsiteY50" fmla="*/ 356105 h 1614345"/>
              <a:gd name="connsiteX51" fmla="*/ 2258494 w 2779350"/>
              <a:gd name="connsiteY51" fmla="*/ 403586 h 1614345"/>
              <a:gd name="connsiteX52" fmla="*/ 2341581 w 2779350"/>
              <a:gd name="connsiteY52" fmla="*/ 403586 h 1614345"/>
              <a:gd name="connsiteX53" fmla="*/ 2377189 w 2779350"/>
              <a:gd name="connsiteY53" fmla="*/ 379846 h 1614345"/>
              <a:gd name="connsiteX54" fmla="*/ 2472146 w 2779350"/>
              <a:gd name="connsiteY54" fmla="*/ 403586 h 1614345"/>
              <a:gd name="connsiteX55" fmla="*/ 2507754 w 2779350"/>
              <a:gd name="connsiteY55" fmla="*/ 439197 h 1614345"/>
              <a:gd name="connsiteX56" fmla="*/ 2519624 w 2779350"/>
              <a:gd name="connsiteY56" fmla="*/ 486677 h 1614345"/>
              <a:gd name="connsiteX57" fmla="*/ 2495885 w 2779350"/>
              <a:gd name="connsiteY57" fmla="*/ 569769 h 1614345"/>
              <a:gd name="connsiteX58" fmla="*/ 2578972 w 2779350"/>
              <a:gd name="connsiteY58" fmla="*/ 605379 h 1614345"/>
              <a:gd name="connsiteX59" fmla="*/ 2650189 w 2779350"/>
              <a:gd name="connsiteY59" fmla="*/ 617249 h 1614345"/>
              <a:gd name="connsiteX60" fmla="*/ 2673928 w 2779350"/>
              <a:gd name="connsiteY60" fmla="*/ 640990 h 1614345"/>
              <a:gd name="connsiteX61" fmla="*/ 2662058 w 2779350"/>
              <a:gd name="connsiteY61" fmla="*/ 712211 h 1614345"/>
              <a:gd name="connsiteX62" fmla="*/ 2638319 w 2779350"/>
              <a:gd name="connsiteY62" fmla="*/ 854653 h 1614345"/>
              <a:gd name="connsiteX63" fmla="*/ 2650189 w 2779350"/>
              <a:gd name="connsiteY63" fmla="*/ 997095 h 1614345"/>
              <a:gd name="connsiteX64" fmla="*/ 2662058 w 2779350"/>
              <a:gd name="connsiteY64" fmla="*/ 1032706 h 1614345"/>
              <a:gd name="connsiteX65" fmla="*/ 2697667 w 2779350"/>
              <a:gd name="connsiteY65" fmla="*/ 1056446 h 1614345"/>
              <a:gd name="connsiteX66" fmla="*/ 2721406 w 2779350"/>
              <a:gd name="connsiteY66" fmla="*/ 1080187 h 1614345"/>
              <a:gd name="connsiteX67" fmla="*/ 2733276 w 2779350"/>
              <a:gd name="connsiteY67" fmla="*/ 1115797 h 1614345"/>
              <a:gd name="connsiteX68" fmla="*/ 2768884 w 2779350"/>
              <a:gd name="connsiteY68" fmla="*/ 1139538 h 1614345"/>
              <a:gd name="connsiteX69" fmla="*/ 2733276 w 2779350"/>
              <a:gd name="connsiteY69" fmla="*/ 1222629 h 1614345"/>
              <a:gd name="connsiteX70" fmla="*/ 2709537 w 2779350"/>
              <a:gd name="connsiteY70" fmla="*/ 1293850 h 1614345"/>
              <a:gd name="connsiteX71" fmla="*/ 2697667 w 2779350"/>
              <a:gd name="connsiteY71" fmla="*/ 1376941 h 1614345"/>
              <a:gd name="connsiteX72" fmla="*/ 2650189 w 2779350"/>
              <a:gd name="connsiteY72" fmla="*/ 1436292 h 1614345"/>
              <a:gd name="connsiteX73" fmla="*/ 2685797 w 2779350"/>
              <a:gd name="connsiteY73" fmla="*/ 1424422 h 1614345"/>
              <a:gd name="connsiteX74" fmla="*/ 2745145 w 2779350"/>
              <a:gd name="connsiteY74" fmla="*/ 1436292 h 1614345"/>
              <a:gd name="connsiteX75" fmla="*/ 2697667 w 2779350"/>
              <a:gd name="connsiteY75" fmla="*/ 1495643 h 1614345"/>
              <a:gd name="connsiteX76" fmla="*/ 2673928 w 2779350"/>
              <a:gd name="connsiteY76" fmla="*/ 1531254 h 1614345"/>
              <a:gd name="connsiteX77" fmla="*/ 2638319 w 2779350"/>
              <a:gd name="connsiteY77" fmla="*/ 1543124 h 1614345"/>
              <a:gd name="connsiteX78" fmla="*/ 2519624 w 2779350"/>
              <a:gd name="connsiteY78" fmla="*/ 1554994 h 1614345"/>
              <a:gd name="connsiteX79" fmla="*/ 2424667 w 2779350"/>
              <a:gd name="connsiteY79" fmla="*/ 1590605 h 1614345"/>
              <a:gd name="connsiteX80" fmla="*/ 2341581 w 2779350"/>
              <a:gd name="connsiteY80" fmla="*/ 1614345 h 1614345"/>
              <a:gd name="connsiteX81" fmla="*/ 2068581 w 2779350"/>
              <a:gd name="connsiteY81" fmla="*/ 1590605 h 1614345"/>
              <a:gd name="connsiteX82" fmla="*/ 1807451 w 2779350"/>
              <a:gd name="connsiteY82" fmla="*/ 1566864 h 1614345"/>
              <a:gd name="connsiteX83" fmla="*/ 1748103 w 2779350"/>
              <a:gd name="connsiteY83" fmla="*/ 1578734 h 1614345"/>
              <a:gd name="connsiteX84" fmla="*/ 1439495 w 2779350"/>
              <a:gd name="connsiteY84" fmla="*/ 1602475 h 1614345"/>
              <a:gd name="connsiteX85" fmla="*/ 1392017 w 2779350"/>
              <a:gd name="connsiteY85" fmla="*/ 1590605 h 1614345"/>
              <a:gd name="connsiteX86" fmla="*/ 893496 w 2779350"/>
              <a:gd name="connsiteY86" fmla="*/ 1590605 h 1614345"/>
              <a:gd name="connsiteX87" fmla="*/ 715453 w 2779350"/>
              <a:gd name="connsiteY87" fmla="*/ 1578734 h 1614345"/>
              <a:gd name="connsiteX88" fmla="*/ 656105 w 2779350"/>
              <a:gd name="connsiteY88" fmla="*/ 1566864 h 1614345"/>
              <a:gd name="connsiteX89" fmla="*/ 418715 w 2779350"/>
              <a:gd name="connsiteY89" fmla="*/ 1554994 h 1614345"/>
              <a:gd name="connsiteX90" fmla="*/ 371236 w 2779350"/>
              <a:gd name="connsiteY90" fmla="*/ 1543124 h 1614345"/>
              <a:gd name="connsiteX91" fmla="*/ 240671 w 2779350"/>
              <a:gd name="connsiteY91" fmla="*/ 1519383 h 1614345"/>
              <a:gd name="connsiteX92" fmla="*/ 181324 w 2779350"/>
              <a:gd name="connsiteY92" fmla="*/ 1495643 h 1614345"/>
              <a:gd name="connsiteX93" fmla="*/ 157585 w 2779350"/>
              <a:gd name="connsiteY93" fmla="*/ 1460033 h 1614345"/>
              <a:gd name="connsiteX94" fmla="*/ 133845 w 2779350"/>
              <a:gd name="connsiteY94" fmla="*/ 1436292 h 1614345"/>
              <a:gd name="connsiteX95" fmla="*/ 110106 w 2779350"/>
              <a:gd name="connsiteY95" fmla="*/ 1365071 h 1614345"/>
              <a:gd name="connsiteX96" fmla="*/ 98237 w 2779350"/>
              <a:gd name="connsiteY96" fmla="*/ 1329461 h 1614345"/>
              <a:gd name="connsiteX97" fmla="*/ 74498 w 2779350"/>
              <a:gd name="connsiteY97" fmla="*/ 1305720 h 1614345"/>
              <a:gd name="connsiteX98" fmla="*/ 86367 w 2779350"/>
              <a:gd name="connsiteY98" fmla="*/ 1198888 h 1614345"/>
              <a:gd name="connsiteX99" fmla="*/ 74498 w 2779350"/>
              <a:gd name="connsiteY99" fmla="*/ 1139538 h 1614345"/>
              <a:gd name="connsiteX100" fmla="*/ 38889 w 2779350"/>
              <a:gd name="connsiteY100" fmla="*/ 1163278 h 1614345"/>
              <a:gd name="connsiteX101" fmla="*/ 62628 w 2779350"/>
              <a:gd name="connsiteY101" fmla="*/ 1080187 h 1614345"/>
              <a:gd name="connsiteX102" fmla="*/ 27020 w 2779350"/>
              <a:gd name="connsiteY102" fmla="*/ 1092057 h 1614345"/>
              <a:gd name="connsiteX103" fmla="*/ 110106 w 2779350"/>
              <a:gd name="connsiteY103" fmla="*/ 1056446 h 1614345"/>
              <a:gd name="connsiteX104" fmla="*/ 86367 w 2779350"/>
              <a:gd name="connsiteY104" fmla="*/ 1092057 h 1614345"/>
              <a:gd name="connsiteX105" fmla="*/ 121976 w 2779350"/>
              <a:gd name="connsiteY105" fmla="*/ 1080187 h 1614345"/>
              <a:gd name="connsiteX106" fmla="*/ 98237 w 2779350"/>
              <a:gd name="connsiteY106" fmla="*/ 1056446 h 1614345"/>
              <a:gd name="connsiteX107" fmla="*/ 86367 w 2779350"/>
              <a:gd name="connsiteY107" fmla="*/ 1092057 h 1614345"/>
              <a:gd name="connsiteX108" fmla="*/ 110106 w 2779350"/>
              <a:gd name="connsiteY108" fmla="*/ 1056446 h 1614345"/>
              <a:gd name="connsiteX109" fmla="*/ 98237 w 2779350"/>
              <a:gd name="connsiteY109" fmla="*/ 1068316 h 1614345"/>
              <a:gd name="connsiteX110" fmla="*/ 86367 w 2779350"/>
              <a:gd name="connsiteY110" fmla="*/ 1127667 h 1614345"/>
              <a:gd name="connsiteX111" fmla="*/ 110106 w 2779350"/>
              <a:gd name="connsiteY111" fmla="*/ 1092057 h 1614345"/>
              <a:gd name="connsiteX112" fmla="*/ 133845 w 2779350"/>
              <a:gd name="connsiteY112" fmla="*/ 1044576 h 1614345"/>
              <a:gd name="connsiteX113" fmla="*/ 86367 w 2779350"/>
              <a:gd name="connsiteY113" fmla="*/ 1032706 h 1614345"/>
              <a:gd name="connsiteX114" fmla="*/ 74498 w 2779350"/>
              <a:gd name="connsiteY114" fmla="*/ 1044576 h 161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779350" h="1614345">
                <a:moveTo>
                  <a:pt x="62628" y="1139538"/>
                </a:moveTo>
                <a:cubicBezTo>
                  <a:pt x="58672" y="1127668"/>
                  <a:pt x="55687" y="1115428"/>
                  <a:pt x="50759" y="1103927"/>
                </a:cubicBezTo>
                <a:cubicBezTo>
                  <a:pt x="43789" y="1087663"/>
                  <a:pt x="30281" y="1073838"/>
                  <a:pt x="27020" y="1056446"/>
                </a:cubicBezTo>
                <a:cubicBezTo>
                  <a:pt x="18240" y="1009617"/>
                  <a:pt x="19891" y="961413"/>
                  <a:pt x="15150" y="914004"/>
                </a:cubicBezTo>
                <a:cubicBezTo>
                  <a:pt x="11976" y="882262"/>
                  <a:pt x="7237" y="850697"/>
                  <a:pt x="3280" y="819043"/>
                </a:cubicBezTo>
                <a:cubicBezTo>
                  <a:pt x="7237" y="807173"/>
                  <a:pt x="11713" y="795463"/>
                  <a:pt x="15150" y="783432"/>
                </a:cubicBezTo>
                <a:cubicBezTo>
                  <a:pt x="19632" y="767746"/>
                  <a:pt x="18926" y="750116"/>
                  <a:pt x="27020" y="735951"/>
                </a:cubicBezTo>
                <a:cubicBezTo>
                  <a:pt x="42689" y="708528"/>
                  <a:pt x="81820" y="686029"/>
                  <a:pt x="110106" y="676600"/>
                </a:cubicBezTo>
                <a:cubicBezTo>
                  <a:pt x="141058" y="666282"/>
                  <a:pt x="174111" y="663178"/>
                  <a:pt x="205063" y="652860"/>
                </a:cubicBezTo>
                <a:lnTo>
                  <a:pt x="240671" y="640990"/>
                </a:lnTo>
                <a:cubicBezTo>
                  <a:pt x="247426" y="643242"/>
                  <a:pt x="321941" y="669092"/>
                  <a:pt x="323758" y="664730"/>
                </a:cubicBezTo>
                <a:cubicBezTo>
                  <a:pt x="343599" y="617109"/>
                  <a:pt x="329230" y="561609"/>
                  <a:pt x="335628" y="510418"/>
                </a:cubicBezTo>
                <a:cubicBezTo>
                  <a:pt x="338213" y="489734"/>
                  <a:pt x="362943" y="441148"/>
                  <a:pt x="371236" y="427326"/>
                </a:cubicBezTo>
                <a:cubicBezTo>
                  <a:pt x="418852" y="347963"/>
                  <a:pt x="394630" y="364134"/>
                  <a:pt x="454323" y="344235"/>
                </a:cubicBezTo>
                <a:cubicBezTo>
                  <a:pt x="501801" y="348192"/>
                  <a:pt x="551125" y="342414"/>
                  <a:pt x="596758" y="356105"/>
                </a:cubicBezTo>
                <a:cubicBezTo>
                  <a:pt x="607477" y="359321"/>
                  <a:pt x="583636" y="383385"/>
                  <a:pt x="573019" y="379846"/>
                </a:cubicBezTo>
                <a:cubicBezTo>
                  <a:pt x="561149" y="375889"/>
                  <a:pt x="565106" y="356105"/>
                  <a:pt x="561149" y="344235"/>
                </a:cubicBezTo>
                <a:cubicBezTo>
                  <a:pt x="565106" y="332365"/>
                  <a:pt x="566582" y="319354"/>
                  <a:pt x="573019" y="308625"/>
                </a:cubicBezTo>
                <a:cubicBezTo>
                  <a:pt x="578777" y="299029"/>
                  <a:pt x="589594" y="293482"/>
                  <a:pt x="596758" y="284884"/>
                </a:cubicBezTo>
                <a:cubicBezTo>
                  <a:pt x="609422" y="269686"/>
                  <a:pt x="619339" y="252292"/>
                  <a:pt x="632366" y="237403"/>
                </a:cubicBezTo>
                <a:cubicBezTo>
                  <a:pt x="647104" y="220558"/>
                  <a:pt x="660280" y="200793"/>
                  <a:pt x="679845" y="189923"/>
                </a:cubicBezTo>
                <a:cubicBezTo>
                  <a:pt x="697480" y="180125"/>
                  <a:pt x="719410" y="182009"/>
                  <a:pt x="739192" y="178052"/>
                </a:cubicBezTo>
                <a:cubicBezTo>
                  <a:pt x="766888" y="182009"/>
                  <a:pt x="794845" y="184436"/>
                  <a:pt x="822279" y="189923"/>
                </a:cubicBezTo>
                <a:cubicBezTo>
                  <a:pt x="834548" y="192377"/>
                  <a:pt x="848118" y="193977"/>
                  <a:pt x="857888" y="201793"/>
                </a:cubicBezTo>
                <a:cubicBezTo>
                  <a:pt x="869028" y="210705"/>
                  <a:pt x="872716" y="226263"/>
                  <a:pt x="881627" y="237403"/>
                </a:cubicBezTo>
                <a:cubicBezTo>
                  <a:pt x="888618" y="246142"/>
                  <a:pt x="897453" y="253230"/>
                  <a:pt x="905366" y="261144"/>
                </a:cubicBezTo>
                <a:cubicBezTo>
                  <a:pt x="913279" y="249274"/>
                  <a:pt x="922725" y="238293"/>
                  <a:pt x="929105" y="225533"/>
                </a:cubicBezTo>
                <a:cubicBezTo>
                  <a:pt x="934700" y="214342"/>
                  <a:pt x="934898" y="200861"/>
                  <a:pt x="940974" y="189923"/>
                </a:cubicBezTo>
                <a:cubicBezTo>
                  <a:pt x="1016262" y="54398"/>
                  <a:pt x="959806" y="160448"/>
                  <a:pt x="1012192" y="94961"/>
                </a:cubicBezTo>
                <a:cubicBezTo>
                  <a:pt x="1021103" y="83821"/>
                  <a:pt x="1027020" y="70491"/>
                  <a:pt x="1035931" y="59351"/>
                </a:cubicBezTo>
                <a:cubicBezTo>
                  <a:pt x="1050653" y="40948"/>
                  <a:pt x="1074711" y="22154"/>
                  <a:pt x="1095279" y="11870"/>
                </a:cubicBezTo>
                <a:cubicBezTo>
                  <a:pt x="1106469" y="6275"/>
                  <a:pt x="1119018" y="3957"/>
                  <a:pt x="1130887" y="0"/>
                </a:cubicBezTo>
                <a:cubicBezTo>
                  <a:pt x="1134912" y="503"/>
                  <a:pt x="1236118" y="6849"/>
                  <a:pt x="1261452" y="23740"/>
                </a:cubicBezTo>
                <a:cubicBezTo>
                  <a:pt x="1275419" y="33052"/>
                  <a:pt x="1283094" y="50039"/>
                  <a:pt x="1297061" y="59351"/>
                </a:cubicBezTo>
                <a:cubicBezTo>
                  <a:pt x="1307471" y="66291"/>
                  <a:pt x="1321479" y="65626"/>
                  <a:pt x="1332669" y="71221"/>
                </a:cubicBezTo>
                <a:cubicBezTo>
                  <a:pt x="1475204" y="142491"/>
                  <a:pt x="1281615" y="52457"/>
                  <a:pt x="1392017" y="118702"/>
                </a:cubicBezTo>
                <a:cubicBezTo>
                  <a:pt x="1402746" y="125140"/>
                  <a:pt x="1415756" y="126615"/>
                  <a:pt x="1427626" y="130572"/>
                </a:cubicBezTo>
                <a:cubicBezTo>
                  <a:pt x="1448330" y="127984"/>
                  <a:pt x="1526315" y="124541"/>
                  <a:pt x="1558191" y="106831"/>
                </a:cubicBezTo>
                <a:cubicBezTo>
                  <a:pt x="1583131" y="92974"/>
                  <a:pt x="1605669" y="75178"/>
                  <a:pt x="1629408" y="59351"/>
                </a:cubicBezTo>
                <a:lnTo>
                  <a:pt x="1665017" y="35610"/>
                </a:lnTo>
                <a:cubicBezTo>
                  <a:pt x="1672930" y="43524"/>
                  <a:pt x="1686561" y="48377"/>
                  <a:pt x="1688756" y="59351"/>
                </a:cubicBezTo>
                <a:cubicBezTo>
                  <a:pt x="1696669" y="98920"/>
                  <a:pt x="1649189" y="91003"/>
                  <a:pt x="1688756" y="130572"/>
                </a:cubicBezTo>
                <a:cubicBezTo>
                  <a:pt x="1697603" y="139419"/>
                  <a:pt x="1712096" y="139988"/>
                  <a:pt x="1724364" y="142442"/>
                </a:cubicBezTo>
                <a:cubicBezTo>
                  <a:pt x="1771562" y="151882"/>
                  <a:pt x="1866799" y="166182"/>
                  <a:pt x="1866799" y="166182"/>
                </a:cubicBezTo>
                <a:cubicBezTo>
                  <a:pt x="1874712" y="174096"/>
                  <a:pt x="1879921" y="186384"/>
                  <a:pt x="1890538" y="189923"/>
                </a:cubicBezTo>
                <a:cubicBezTo>
                  <a:pt x="1917079" y="198771"/>
                  <a:pt x="1946191" y="196306"/>
                  <a:pt x="1973625" y="201793"/>
                </a:cubicBezTo>
                <a:cubicBezTo>
                  <a:pt x="1985893" y="204247"/>
                  <a:pt x="1997364" y="209706"/>
                  <a:pt x="2009233" y="213663"/>
                </a:cubicBezTo>
                <a:cubicBezTo>
                  <a:pt x="2017146" y="237403"/>
                  <a:pt x="2008696" y="278814"/>
                  <a:pt x="2032973" y="284884"/>
                </a:cubicBezTo>
                <a:lnTo>
                  <a:pt x="2127929" y="308625"/>
                </a:lnTo>
                <a:cubicBezTo>
                  <a:pt x="2139799" y="316538"/>
                  <a:pt x="2150778" y="325985"/>
                  <a:pt x="2163538" y="332365"/>
                </a:cubicBezTo>
                <a:cubicBezTo>
                  <a:pt x="2180567" y="340880"/>
                  <a:pt x="2231411" y="352302"/>
                  <a:pt x="2246624" y="356105"/>
                </a:cubicBezTo>
                <a:cubicBezTo>
                  <a:pt x="2250581" y="371932"/>
                  <a:pt x="2248303" y="390847"/>
                  <a:pt x="2258494" y="403586"/>
                </a:cubicBezTo>
                <a:cubicBezTo>
                  <a:pt x="2278360" y="428420"/>
                  <a:pt x="2322669" y="408314"/>
                  <a:pt x="2341581" y="403586"/>
                </a:cubicBezTo>
                <a:cubicBezTo>
                  <a:pt x="2353450" y="395673"/>
                  <a:pt x="2363034" y="381615"/>
                  <a:pt x="2377189" y="379846"/>
                </a:cubicBezTo>
                <a:cubicBezTo>
                  <a:pt x="2398023" y="377242"/>
                  <a:pt x="2448892" y="395835"/>
                  <a:pt x="2472146" y="403586"/>
                </a:cubicBezTo>
                <a:cubicBezTo>
                  <a:pt x="2484015" y="415456"/>
                  <a:pt x="2499426" y="424622"/>
                  <a:pt x="2507754" y="439197"/>
                </a:cubicBezTo>
                <a:cubicBezTo>
                  <a:pt x="2515848" y="453361"/>
                  <a:pt x="2519624" y="470363"/>
                  <a:pt x="2519624" y="486677"/>
                </a:cubicBezTo>
                <a:cubicBezTo>
                  <a:pt x="2519624" y="501578"/>
                  <a:pt x="2501481" y="552979"/>
                  <a:pt x="2495885" y="569769"/>
                </a:cubicBezTo>
                <a:cubicBezTo>
                  <a:pt x="2524916" y="584285"/>
                  <a:pt x="2547534" y="598393"/>
                  <a:pt x="2578972" y="605379"/>
                </a:cubicBezTo>
                <a:cubicBezTo>
                  <a:pt x="2602465" y="610600"/>
                  <a:pt x="2626450" y="613292"/>
                  <a:pt x="2650189" y="617249"/>
                </a:cubicBezTo>
                <a:cubicBezTo>
                  <a:pt x="2658102" y="625163"/>
                  <a:pt x="2672540" y="629885"/>
                  <a:pt x="2673928" y="640990"/>
                </a:cubicBezTo>
                <a:cubicBezTo>
                  <a:pt x="2676913" y="664872"/>
                  <a:pt x="2665717" y="688423"/>
                  <a:pt x="2662058" y="712211"/>
                </a:cubicBezTo>
                <a:cubicBezTo>
                  <a:pt x="2642427" y="839823"/>
                  <a:pt x="2659216" y="750165"/>
                  <a:pt x="2638319" y="854653"/>
                </a:cubicBezTo>
                <a:cubicBezTo>
                  <a:pt x="2642276" y="902134"/>
                  <a:pt x="2643892" y="949868"/>
                  <a:pt x="2650189" y="997095"/>
                </a:cubicBezTo>
                <a:cubicBezTo>
                  <a:pt x="2651843" y="1009498"/>
                  <a:pt x="2654242" y="1022935"/>
                  <a:pt x="2662058" y="1032706"/>
                </a:cubicBezTo>
                <a:cubicBezTo>
                  <a:pt x="2670969" y="1043846"/>
                  <a:pt x="2686528" y="1047534"/>
                  <a:pt x="2697667" y="1056446"/>
                </a:cubicBezTo>
                <a:cubicBezTo>
                  <a:pt x="2706406" y="1063437"/>
                  <a:pt x="2713493" y="1072273"/>
                  <a:pt x="2721406" y="1080187"/>
                </a:cubicBezTo>
                <a:cubicBezTo>
                  <a:pt x="2725363" y="1092057"/>
                  <a:pt x="2725460" y="1106026"/>
                  <a:pt x="2733276" y="1115797"/>
                </a:cubicBezTo>
                <a:cubicBezTo>
                  <a:pt x="2742187" y="1126937"/>
                  <a:pt x="2764373" y="1126004"/>
                  <a:pt x="2768884" y="1139538"/>
                </a:cubicBezTo>
                <a:cubicBezTo>
                  <a:pt x="2779350" y="1170938"/>
                  <a:pt x="2743507" y="1199609"/>
                  <a:pt x="2733276" y="1222629"/>
                </a:cubicBezTo>
                <a:cubicBezTo>
                  <a:pt x="2723113" y="1245497"/>
                  <a:pt x="2709537" y="1293850"/>
                  <a:pt x="2709537" y="1293850"/>
                </a:cubicBezTo>
                <a:cubicBezTo>
                  <a:pt x="2705580" y="1321547"/>
                  <a:pt x="2706514" y="1350398"/>
                  <a:pt x="2697667" y="1376941"/>
                </a:cubicBezTo>
                <a:cubicBezTo>
                  <a:pt x="2693816" y="1388496"/>
                  <a:pt x="2641926" y="1419764"/>
                  <a:pt x="2650189" y="1436292"/>
                </a:cubicBezTo>
                <a:cubicBezTo>
                  <a:pt x="2655784" y="1447483"/>
                  <a:pt x="2673928" y="1428379"/>
                  <a:pt x="2685797" y="1424422"/>
                </a:cubicBezTo>
                <a:cubicBezTo>
                  <a:pt x="2705580" y="1428379"/>
                  <a:pt x="2730880" y="1422026"/>
                  <a:pt x="2745145" y="1436292"/>
                </a:cubicBezTo>
                <a:cubicBezTo>
                  <a:pt x="2768079" y="1459227"/>
                  <a:pt x="2698864" y="1494845"/>
                  <a:pt x="2697667" y="1495643"/>
                </a:cubicBezTo>
                <a:cubicBezTo>
                  <a:pt x="2689754" y="1507513"/>
                  <a:pt x="2685068" y="1522342"/>
                  <a:pt x="2673928" y="1531254"/>
                </a:cubicBezTo>
                <a:cubicBezTo>
                  <a:pt x="2664158" y="1539070"/>
                  <a:pt x="2650685" y="1541221"/>
                  <a:pt x="2638319" y="1543124"/>
                </a:cubicBezTo>
                <a:cubicBezTo>
                  <a:pt x="2599019" y="1549170"/>
                  <a:pt x="2559189" y="1551037"/>
                  <a:pt x="2519624" y="1554994"/>
                </a:cubicBezTo>
                <a:cubicBezTo>
                  <a:pt x="2432091" y="1576878"/>
                  <a:pt x="2511564" y="1553361"/>
                  <a:pt x="2424667" y="1590605"/>
                </a:cubicBezTo>
                <a:cubicBezTo>
                  <a:pt x="2400828" y="1600822"/>
                  <a:pt x="2365674" y="1608322"/>
                  <a:pt x="2341581" y="1614345"/>
                </a:cubicBezTo>
                <a:cubicBezTo>
                  <a:pt x="2206779" y="1587384"/>
                  <a:pt x="2321865" y="1607492"/>
                  <a:pt x="2068581" y="1590605"/>
                </a:cubicBezTo>
                <a:cubicBezTo>
                  <a:pt x="1977585" y="1584538"/>
                  <a:pt x="1897552" y="1575874"/>
                  <a:pt x="1807451" y="1566864"/>
                </a:cubicBezTo>
                <a:cubicBezTo>
                  <a:pt x="1787668" y="1570821"/>
                  <a:pt x="1768075" y="1575881"/>
                  <a:pt x="1748103" y="1578734"/>
                </a:cubicBezTo>
                <a:cubicBezTo>
                  <a:pt x="1639954" y="1594185"/>
                  <a:pt x="1553599" y="1595763"/>
                  <a:pt x="1439495" y="1602475"/>
                </a:cubicBezTo>
                <a:cubicBezTo>
                  <a:pt x="1423669" y="1598518"/>
                  <a:pt x="1408305" y="1591510"/>
                  <a:pt x="1392017" y="1590605"/>
                </a:cubicBezTo>
                <a:cubicBezTo>
                  <a:pt x="1038001" y="1570936"/>
                  <a:pt x="1117656" y="1568186"/>
                  <a:pt x="893496" y="1590605"/>
                </a:cubicBezTo>
                <a:cubicBezTo>
                  <a:pt x="834148" y="1586648"/>
                  <a:pt x="774637" y="1584653"/>
                  <a:pt x="715453" y="1578734"/>
                </a:cubicBezTo>
                <a:cubicBezTo>
                  <a:pt x="695379" y="1576726"/>
                  <a:pt x="676215" y="1568473"/>
                  <a:pt x="656105" y="1566864"/>
                </a:cubicBezTo>
                <a:cubicBezTo>
                  <a:pt x="577128" y="1560546"/>
                  <a:pt x="497845" y="1558951"/>
                  <a:pt x="418715" y="1554994"/>
                </a:cubicBezTo>
                <a:cubicBezTo>
                  <a:pt x="402889" y="1551037"/>
                  <a:pt x="387327" y="1545806"/>
                  <a:pt x="371236" y="1543124"/>
                </a:cubicBezTo>
                <a:cubicBezTo>
                  <a:pt x="237027" y="1520755"/>
                  <a:pt x="317068" y="1544852"/>
                  <a:pt x="240671" y="1519383"/>
                </a:cubicBezTo>
                <a:cubicBezTo>
                  <a:pt x="213642" y="1438289"/>
                  <a:pt x="253981" y="1519863"/>
                  <a:pt x="181324" y="1495643"/>
                </a:cubicBezTo>
                <a:cubicBezTo>
                  <a:pt x="167790" y="1491132"/>
                  <a:pt x="166497" y="1471173"/>
                  <a:pt x="157585" y="1460033"/>
                </a:cubicBezTo>
                <a:cubicBezTo>
                  <a:pt x="150594" y="1451294"/>
                  <a:pt x="141758" y="1444206"/>
                  <a:pt x="133845" y="1436292"/>
                </a:cubicBezTo>
                <a:lnTo>
                  <a:pt x="110106" y="1365071"/>
                </a:lnTo>
                <a:cubicBezTo>
                  <a:pt x="106150" y="1353201"/>
                  <a:pt x="107084" y="1338309"/>
                  <a:pt x="98237" y="1329461"/>
                </a:cubicBezTo>
                <a:lnTo>
                  <a:pt x="74498" y="1305720"/>
                </a:lnTo>
                <a:cubicBezTo>
                  <a:pt x="78454" y="1270109"/>
                  <a:pt x="86367" y="1234718"/>
                  <a:pt x="86367" y="1198888"/>
                </a:cubicBezTo>
                <a:cubicBezTo>
                  <a:pt x="86367" y="1178713"/>
                  <a:pt x="90638" y="1151643"/>
                  <a:pt x="74498" y="1139538"/>
                </a:cubicBezTo>
                <a:cubicBezTo>
                  <a:pt x="63086" y="1130978"/>
                  <a:pt x="50759" y="1155365"/>
                  <a:pt x="38889" y="1163278"/>
                </a:cubicBezTo>
                <a:cubicBezTo>
                  <a:pt x="41946" y="1154106"/>
                  <a:pt x="65941" y="1085156"/>
                  <a:pt x="62628" y="1080187"/>
                </a:cubicBezTo>
                <a:cubicBezTo>
                  <a:pt x="55688" y="1069777"/>
                  <a:pt x="38889" y="1088100"/>
                  <a:pt x="27020" y="1092057"/>
                </a:cubicBezTo>
                <a:cubicBezTo>
                  <a:pt x="44739" y="1074336"/>
                  <a:pt x="76352" y="1033941"/>
                  <a:pt x="110106" y="1056446"/>
                </a:cubicBezTo>
                <a:cubicBezTo>
                  <a:pt x="121976" y="1064360"/>
                  <a:pt x="79987" y="1079297"/>
                  <a:pt x="86367" y="1092057"/>
                </a:cubicBezTo>
                <a:cubicBezTo>
                  <a:pt x="91962" y="1103248"/>
                  <a:pt x="110106" y="1084144"/>
                  <a:pt x="121976" y="1080187"/>
                </a:cubicBezTo>
                <a:cubicBezTo>
                  <a:pt x="114063" y="1072273"/>
                  <a:pt x="108854" y="1052907"/>
                  <a:pt x="98237" y="1056446"/>
                </a:cubicBezTo>
                <a:cubicBezTo>
                  <a:pt x="86367" y="1060403"/>
                  <a:pt x="73855" y="1092057"/>
                  <a:pt x="86367" y="1092057"/>
                </a:cubicBezTo>
                <a:cubicBezTo>
                  <a:pt x="100633" y="1092057"/>
                  <a:pt x="103726" y="1069206"/>
                  <a:pt x="110106" y="1056446"/>
                </a:cubicBezTo>
                <a:cubicBezTo>
                  <a:pt x="112608" y="1051441"/>
                  <a:pt x="102193" y="1064359"/>
                  <a:pt x="98237" y="1068316"/>
                </a:cubicBezTo>
                <a:cubicBezTo>
                  <a:pt x="94280" y="1088100"/>
                  <a:pt x="77345" y="1109621"/>
                  <a:pt x="86367" y="1127667"/>
                </a:cubicBezTo>
                <a:cubicBezTo>
                  <a:pt x="92746" y="1140427"/>
                  <a:pt x="103726" y="1104817"/>
                  <a:pt x="110106" y="1092057"/>
                </a:cubicBezTo>
                <a:cubicBezTo>
                  <a:pt x="137385" y="1037497"/>
                  <a:pt x="107029" y="1071394"/>
                  <a:pt x="133845" y="1044576"/>
                </a:cubicBezTo>
                <a:cubicBezTo>
                  <a:pt x="90532" y="1050764"/>
                  <a:pt x="0" y="1075891"/>
                  <a:pt x="86367" y="1032706"/>
                </a:cubicBezTo>
                <a:cubicBezTo>
                  <a:pt x="91372" y="1030204"/>
                  <a:pt x="78454" y="1040619"/>
                  <a:pt x="74498" y="1044576"/>
                </a:cubicBezTo>
              </a:path>
            </a:pathLst>
          </a:custGeom>
          <a:solidFill>
            <a:srgbClr val="845F2F"/>
          </a:solidFill>
          <a:ln>
            <a:no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libri" charset="0"/>
              <a:ea typeface="ＭＳ Ｐゴシック" charset="0"/>
              <a:cs typeface="ＭＳ Ｐゴシック" charset="0"/>
            </a:endParaRPr>
          </a:p>
        </p:txBody>
      </p:sp>
      <p:pic>
        <p:nvPicPr>
          <p:cNvPr id="9" name="Picture 8"/>
          <p:cNvPicPr>
            <a:picLocks noChangeAspect="1"/>
          </p:cNvPicPr>
          <p:nvPr/>
        </p:nvPicPr>
        <p:blipFill>
          <a:blip r:embed="rId4"/>
          <a:srcRect t="19242"/>
          <a:stretch>
            <a:fillRect/>
          </a:stretch>
        </p:blipFill>
        <p:spPr>
          <a:xfrm>
            <a:off x="6189112" y="2803712"/>
            <a:ext cx="2204757" cy="3446963"/>
          </a:xfrm>
          <a:prstGeom prst="ellipse">
            <a:avLst/>
          </a:prstGeom>
          <a:ln>
            <a:noFill/>
          </a:ln>
          <a:effectLst>
            <a:softEdge rad="112500"/>
          </a:effec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4988">
            <a:off x="6645275" y="1998663"/>
            <a:ext cx="892175"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085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nodeType="click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nodeType="afterGroup">
                            <p:stCondLst>
                              <p:cond delay="0"/>
                            </p:stCondLst>
                            <p:childTnLst>
                              <p:par>
                                <p:cTn id="22" presetID="1" presetClass="exit" presetSubtype="0" fill="hold" nodeType="afterEffect">
                                  <p:stCondLst>
                                    <p:cond delay="500"/>
                                  </p:stCondLst>
                                  <p:childTnLst>
                                    <p:set>
                                      <p:cBhvr>
                                        <p:cTn id="23" dur="1" fill="hold">
                                          <p:stCondLst>
                                            <p:cond delay="0"/>
                                          </p:stCondLst>
                                        </p:cTn>
                                        <p:tgtEl>
                                          <p:spTgt spid="7"/>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Explosion"/>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xit" presetSubtype="0" fill="hold" nodeType="clickEffect">
                                  <p:stCondLst>
                                    <p:cond delay="0"/>
                                  </p:stCondLst>
                                  <p:childTnLst>
                                    <p:set>
                                      <p:cBhvr>
                                        <p:cTn id="33" dur="1" fill="hold">
                                          <p:stCondLst>
                                            <p:cond delay="0"/>
                                          </p:stCondLst>
                                        </p:cTn>
                                        <p:tgtEl>
                                          <p:spTgt spid="4"/>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xit" presetSubtype="0" fill="hold" nodeType="clickEffect">
                                  <p:stCondLst>
                                    <p:cond delay="0"/>
                                  </p:stCondLst>
                                  <p:childTnLst>
                                    <p:set>
                                      <p:cBhvr>
                                        <p:cTn id="41" dur="1" fill="hold">
                                          <p:stCondLst>
                                            <p:cond delay="0"/>
                                          </p:stCondLst>
                                        </p:cTn>
                                        <p:tgtEl>
                                          <p:spTgt spid="10"/>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9"/>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childTnLst>
                                </p:cTn>
                              </p:par>
                            </p:childTnLst>
                          </p:cTn>
                        </p:par>
                        <p:par>
                          <p:cTn id="46" fill="hold" nodeType="afterGroup">
                            <p:stCondLst>
                              <p:cond delay="0"/>
                            </p:stCondLst>
                            <p:childTnLst>
                              <p:par>
                                <p:cTn id="47" presetID="1" presetClass="exit" presetSubtype="0" fill="hold" nodeType="afterEffect">
                                  <p:stCondLst>
                                    <p:cond delay="500"/>
                                  </p:stCondLst>
                                  <p:childTnLst>
                                    <p:set>
                                      <p:cBhvr>
                                        <p:cTn id="48" dur="1" fill="hold">
                                          <p:stCondLst>
                                            <p:cond delay="0"/>
                                          </p:stCondLst>
                                        </p:cTn>
                                        <p:tgtEl>
                                          <p:spTgt spid="8"/>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Constitution View</a:t>
            </a:r>
            <a:endParaRPr lang="en-US" dirty="0"/>
          </a:p>
        </p:txBody>
      </p:sp>
      <p:sp>
        <p:nvSpPr>
          <p:cNvPr id="3" name="Content Placeholder 2"/>
          <p:cNvSpPr>
            <a:spLocks noGrp="1"/>
          </p:cNvSpPr>
          <p:nvPr>
            <p:ph idx="1"/>
          </p:nvPr>
        </p:nvSpPr>
        <p:spPr>
          <a:xfrm>
            <a:off x="457200" y="1417638"/>
            <a:ext cx="8229600" cy="5129918"/>
          </a:xfrm>
        </p:spPr>
        <p:txBody>
          <a:bodyPr/>
          <a:lstStyle/>
          <a:p>
            <a:r>
              <a:rPr lang="en-US" b="1" dirty="0" smtClean="0"/>
              <a:t>Constitution</a:t>
            </a:r>
            <a:r>
              <a:rPr lang="en-US" dirty="0" smtClean="0"/>
              <a:t> is the relation that the lump bears to the statue, the collection of cellulose molecules bear to the tree, etc.</a:t>
            </a:r>
          </a:p>
          <a:p>
            <a:r>
              <a:rPr lang="en-US" b="1" dirty="0" smtClean="0"/>
              <a:t>Constitution is not identity</a:t>
            </a:r>
          </a:p>
          <a:p>
            <a:pPr lvl="1"/>
            <a:r>
              <a:rPr lang="en-US" dirty="0" smtClean="0"/>
              <a:t>The constitution relation is </a:t>
            </a:r>
            <a:r>
              <a:rPr lang="en-US" i="1" dirty="0" smtClean="0"/>
              <a:t>asymmetric</a:t>
            </a:r>
            <a:r>
              <a:rPr lang="en-US" dirty="0" smtClean="0"/>
              <a:t>: Lump constitutes Statue but not vice versa</a:t>
            </a:r>
          </a:p>
          <a:p>
            <a:r>
              <a:rPr lang="en-US" dirty="0" smtClean="0"/>
              <a:t>Things are “nothing over and above” (Wiggins) what they are constituted by</a:t>
            </a:r>
          </a:p>
          <a:p>
            <a:pPr lvl="1"/>
            <a:r>
              <a:rPr lang="en-US" dirty="0" smtClean="0"/>
              <a:t>Lump and Statue have exactly the same parts</a:t>
            </a:r>
          </a:p>
          <a:p>
            <a:r>
              <a:rPr lang="en-US" dirty="0" smtClean="0"/>
              <a:t>Things of </a:t>
            </a:r>
            <a:r>
              <a:rPr lang="en-US" i="1" dirty="0" smtClean="0"/>
              <a:t>different</a:t>
            </a:r>
            <a:r>
              <a:rPr lang="en-US" dirty="0" smtClean="0"/>
              <a:t> kinds can be in the same place at the same time, e.g. Lump and Statue</a:t>
            </a:r>
            <a:endParaRPr lang="en-US" dirty="0"/>
          </a:p>
        </p:txBody>
      </p:sp>
    </p:spTree>
    <p:extLst>
      <p:ext uri="{BB962C8B-B14F-4D97-AF65-F5344CB8AC3E}">
        <p14:creationId xmlns:p14="http://schemas.microsoft.com/office/powerpoint/2010/main" val="36397591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Reject S in favor of S*</a:t>
            </a:r>
            <a:endParaRPr lang="en-US" dirty="0"/>
          </a:p>
        </p:txBody>
      </p:sp>
      <p:sp>
        <p:nvSpPr>
          <p:cNvPr id="3" name="Content Placeholder 2"/>
          <p:cNvSpPr>
            <a:spLocks noGrp="1"/>
          </p:cNvSpPr>
          <p:nvPr>
            <p:ph idx="1"/>
          </p:nvPr>
        </p:nvSpPr>
        <p:spPr/>
        <p:txBody>
          <a:bodyPr/>
          <a:lstStyle/>
          <a:p>
            <a:r>
              <a:rPr lang="en-US" b="1" dirty="0" smtClean="0"/>
              <a:t>S: </a:t>
            </a:r>
            <a:r>
              <a:rPr lang="en-US" dirty="0" smtClean="0"/>
              <a:t>Two things cannot be in the same place at the same time.</a:t>
            </a:r>
          </a:p>
          <a:p>
            <a:r>
              <a:rPr lang="en-US" b="1" dirty="0" smtClean="0"/>
              <a:t>S*: </a:t>
            </a:r>
            <a:r>
              <a:rPr lang="en-US" dirty="0" smtClean="0"/>
              <a:t>No two things </a:t>
            </a:r>
            <a:r>
              <a:rPr lang="en-US" i="1" dirty="0" smtClean="0"/>
              <a:t>of the same kind</a:t>
            </a:r>
            <a:r>
              <a:rPr lang="en-US" dirty="0" smtClean="0"/>
              <a:t> (that is, no two things which satisfy the same </a:t>
            </a:r>
            <a:r>
              <a:rPr lang="en-US" i="1" dirty="0" smtClean="0"/>
              <a:t>substance </a:t>
            </a:r>
            <a:r>
              <a:rPr lang="en-US" i="1" dirty="0" err="1" smtClean="0"/>
              <a:t>sortal</a:t>
            </a:r>
            <a:r>
              <a:rPr lang="en-US" i="1" dirty="0" smtClean="0"/>
              <a:t>  </a:t>
            </a:r>
            <a:r>
              <a:rPr lang="en-US" dirty="0" smtClean="0"/>
              <a:t>(substance concept) can occupy exactly the same volume at exactly the same time</a:t>
            </a:r>
          </a:p>
          <a:p>
            <a:r>
              <a:rPr lang="en-US" b="1" dirty="0" err="1" smtClean="0"/>
              <a:t>Sortal</a:t>
            </a:r>
            <a:r>
              <a:rPr lang="en-US" b="1" dirty="0" smtClean="0"/>
              <a:t>: </a:t>
            </a:r>
            <a:r>
              <a:rPr lang="en-US" dirty="0" smtClean="0"/>
              <a:t>a +count noun that conveys criteria of identity, e.g. tree, statue.</a:t>
            </a:r>
          </a:p>
          <a:p>
            <a:r>
              <a:rPr lang="en-US" b="1" dirty="0" smtClean="0"/>
              <a:t>S* </a:t>
            </a:r>
            <a:r>
              <a:rPr lang="en-US" dirty="0" smtClean="0"/>
              <a:t>allows for things of </a:t>
            </a:r>
            <a:r>
              <a:rPr lang="en-US" i="1" dirty="0" smtClean="0"/>
              <a:t>different</a:t>
            </a:r>
            <a:r>
              <a:rPr lang="en-US" dirty="0" smtClean="0"/>
              <a:t> kinds occupying the same place at the same time, </a:t>
            </a:r>
            <a:r>
              <a:rPr lang="en-US" dirty="0" err="1" smtClean="0"/>
              <a:t>e.g</a:t>
            </a:r>
            <a:r>
              <a:rPr lang="en-US" dirty="0" smtClean="0"/>
              <a:t> statues and the lumps which </a:t>
            </a:r>
            <a:r>
              <a:rPr lang="en-US" dirty="0" err="1" smtClean="0"/>
              <a:t>constitue</a:t>
            </a:r>
            <a:r>
              <a:rPr lang="en-US" dirty="0" smtClean="0"/>
              <a:t> them.</a:t>
            </a:r>
            <a:endParaRPr lang="en-US" b="1" dirty="0"/>
          </a:p>
        </p:txBody>
      </p:sp>
    </p:spTree>
    <p:extLst>
      <p:ext uri="{BB962C8B-B14F-4D97-AF65-F5344CB8AC3E}">
        <p14:creationId xmlns:p14="http://schemas.microsoft.com/office/powerpoint/2010/main" val="35575782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Criteria</a:t>
            </a:r>
            <a:endParaRPr lang="en-US" dirty="0"/>
          </a:p>
        </p:txBody>
      </p:sp>
      <p:sp>
        <p:nvSpPr>
          <p:cNvPr id="3" name="Content Placeholder 2"/>
          <p:cNvSpPr>
            <a:spLocks noGrp="1"/>
          </p:cNvSpPr>
          <p:nvPr>
            <p:ph idx="1"/>
          </p:nvPr>
        </p:nvSpPr>
        <p:spPr/>
        <p:txBody>
          <a:bodyPr>
            <a:normAutofit/>
          </a:bodyPr>
          <a:lstStyle/>
          <a:p>
            <a:pPr marL="0" indent="0">
              <a:buNone/>
            </a:pPr>
            <a:r>
              <a:rPr lang="en-US" i="1" dirty="0" err="1"/>
              <a:t>I</a:t>
            </a:r>
            <a:r>
              <a:rPr lang="en-US" i="1" baseline="-25000" dirty="0" err="1" smtClean="0"/>
              <a:t>m</a:t>
            </a:r>
            <a:r>
              <a:rPr lang="en-US" i="1" dirty="0"/>
              <a:t>: A is identical with B if there is some substance concept f such that A </a:t>
            </a:r>
            <a:r>
              <a:rPr lang="en-US" i="1" dirty="0" smtClean="0"/>
              <a:t>coincides with </a:t>
            </a:r>
            <a:r>
              <a:rPr lang="en-US" i="1" dirty="0"/>
              <a:t>B under f (where f is a substance concept under which an object can be traced, individuated and </a:t>
            </a:r>
            <a:r>
              <a:rPr lang="en-US" i="1" dirty="0" err="1"/>
              <a:t>distin</a:t>
            </a:r>
            <a:r>
              <a:rPr lang="en-US" i="1" dirty="0"/>
              <a:t>- </a:t>
            </a:r>
            <a:r>
              <a:rPr lang="en-US" i="1" dirty="0" err="1"/>
              <a:t>guished</a:t>
            </a:r>
            <a:r>
              <a:rPr lang="en-US" i="1" dirty="0"/>
              <a:t> from other </a:t>
            </a:r>
            <a:r>
              <a:rPr lang="en-US" i="1" dirty="0" smtClean="0"/>
              <a:t>f’s, </a:t>
            </a:r>
            <a:r>
              <a:rPr lang="en-US" i="1" dirty="0"/>
              <a:t>and where </a:t>
            </a:r>
            <a:r>
              <a:rPr lang="en-US" i="1" dirty="0" smtClean="0"/>
              <a:t>coincides under f </a:t>
            </a:r>
            <a:r>
              <a:rPr lang="en-US" i="1" dirty="0"/>
              <a:t>satisfactorily defines an equivalence relation all of whose members &lt;</a:t>
            </a:r>
            <a:r>
              <a:rPr lang="en-US" i="1" dirty="0" err="1"/>
              <a:t>x,y</a:t>
            </a:r>
            <a:r>
              <a:rPr lang="en-US" i="1" dirty="0"/>
              <a:t>&gt; also </a:t>
            </a:r>
            <a:r>
              <a:rPr lang="en-US" i="1" dirty="0" smtClean="0"/>
              <a:t>satisfy the </a:t>
            </a:r>
            <a:r>
              <a:rPr lang="en-US" i="1" dirty="0" err="1"/>
              <a:t>Leibnizian</a:t>
            </a:r>
            <a:r>
              <a:rPr lang="en-US" i="1" dirty="0"/>
              <a:t> schema </a:t>
            </a:r>
            <a:r>
              <a:rPr lang="en-US" i="1" dirty="0" err="1" smtClean="0"/>
              <a:t>Fx</a:t>
            </a:r>
            <a:r>
              <a:rPr lang="en-US" i="1" dirty="0" smtClean="0"/>
              <a:t> </a:t>
            </a:r>
            <a:r>
              <a:rPr lang="en-US" i="1" dirty="0"/>
              <a:t>= </a:t>
            </a:r>
            <a:r>
              <a:rPr lang="en-US" i="1" dirty="0" err="1"/>
              <a:t>Fy</a:t>
            </a:r>
            <a:r>
              <a:rPr lang="en-US" i="1" dirty="0"/>
              <a:t>) </a:t>
            </a:r>
          </a:p>
          <a:p>
            <a:r>
              <a:rPr lang="en-US" b="1" dirty="0" smtClean="0"/>
              <a:t>substance concept: </a:t>
            </a:r>
            <a:r>
              <a:rPr lang="en-US" dirty="0" smtClean="0"/>
              <a:t>concept of a thing that “stands on its own”—not a property or a phase of an object</a:t>
            </a:r>
          </a:p>
          <a:p>
            <a:pPr lvl="1"/>
            <a:r>
              <a:rPr lang="en-US" dirty="0" smtClean="0"/>
              <a:t>e.g. </a:t>
            </a:r>
            <a:r>
              <a:rPr lang="en-US" i="1" dirty="0" smtClean="0"/>
              <a:t>person</a:t>
            </a:r>
            <a:r>
              <a:rPr lang="en-US" dirty="0" smtClean="0"/>
              <a:t>, </a:t>
            </a:r>
            <a:r>
              <a:rPr lang="en-US" i="1" dirty="0" smtClean="0"/>
              <a:t>tree, statue…</a:t>
            </a:r>
          </a:p>
          <a:p>
            <a:pPr lvl="1"/>
            <a:r>
              <a:rPr lang="en-US" dirty="0" err="1" smtClean="0"/>
              <a:t>not,e.g</a:t>
            </a:r>
            <a:r>
              <a:rPr lang="en-US" dirty="0" smtClean="0"/>
              <a:t>. </a:t>
            </a:r>
            <a:r>
              <a:rPr lang="en-US" i="1" dirty="0" smtClean="0"/>
              <a:t>red</a:t>
            </a:r>
            <a:r>
              <a:rPr lang="en-US" dirty="0" smtClean="0"/>
              <a:t> (a property) or </a:t>
            </a:r>
            <a:r>
              <a:rPr lang="en-US" i="1" dirty="0" smtClean="0"/>
              <a:t>child</a:t>
            </a:r>
            <a:r>
              <a:rPr lang="en-US" dirty="0" smtClean="0"/>
              <a:t> (a phase persons go </a:t>
            </a:r>
            <a:r>
              <a:rPr lang="en-US" dirty="0" err="1" smtClean="0"/>
              <a:t>throug</a:t>
            </a:r>
            <a:r>
              <a:rPr lang="en-US" dirty="0" smtClean="0"/>
              <a:t>)</a:t>
            </a:r>
          </a:p>
        </p:txBody>
      </p:sp>
    </p:spTree>
    <p:extLst>
      <p:ext uri="{BB962C8B-B14F-4D97-AF65-F5344CB8AC3E}">
        <p14:creationId xmlns:p14="http://schemas.microsoft.com/office/powerpoint/2010/main" val="9737348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Puzzles of Material Constitution</a:t>
            </a:r>
            <a:endParaRPr lang="en-US" dirty="0"/>
          </a:p>
        </p:txBody>
      </p:sp>
      <p:sp>
        <p:nvSpPr>
          <p:cNvPr id="3" name="Content Placeholder 2"/>
          <p:cNvSpPr>
            <a:spLocks noGrp="1"/>
          </p:cNvSpPr>
          <p:nvPr>
            <p:ph idx="1"/>
          </p:nvPr>
        </p:nvSpPr>
        <p:spPr/>
        <p:txBody>
          <a:bodyPr/>
          <a:lstStyle/>
          <a:p>
            <a:pPr>
              <a:spcAft>
                <a:spcPts val="2400"/>
              </a:spcAft>
            </a:pPr>
            <a:r>
              <a:rPr lang="en-US" dirty="0" smtClean="0"/>
              <a:t>Can two different material things be in the same place at the same time?</a:t>
            </a:r>
          </a:p>
          <a:p>
            <a:pPr>
              <a:spcAft>
                <a:spcPts val="2400"/>
              </a:spcAft>
            </a:pPr>
            <a:r>
              <a:rPr lang="en-US" dirty="0" smtClean="0"/>
              <a:t>If so, how?</a:t>
            </a:r>
          </a:p>
          <a:p>
            <a:pPr>
              <a:spcAft>
                <a:spcPts val="2400"/>
              </a:spcAft>
            </a:pPr>
            <a:r>
              <a:rPr lang="en-US" dirty="0" smtClean="0"/>
              <a:t>If not, how should we deal with </a:t>
            </a:r>
            <a:r>
              <a:rPr lang="en-US" b="1" dirty="0" smtClean="0"/>
              <a:t>puzzle cases</a:t>
            </a:r>
            <a:r>
              <a:rPr lang="en-US" dirty="0" smtClean="0"/>
              <a:t>?</a:t>
            </a:r>
          </a:p>
          <a:p>
            <a:pPr lvl="1">
              <a:spcAft>
                <a:spcPts val="2400"/>
              </a:spcAft>
            </a:pPr>
            <a:r>
              <a:rPr lang="en-US" dirty="0" smtClean="0"/>
              <a:t>The Debtor’s Paradox</a:t>
            </a:r>
          </a:p>
          <a:p>
            <a:pPr lvl="1">
              <a:spcAft>
                <a:spcPts val="2400"/>
              </a:spcAft>
            </a:pPr>
            <a:r>
              <a:rPr lang="en-US" dirty="0" smtClean="0"/>
              <a:t>The Statue and the Clay</a:t>
            </a:r>
          </a:p>
          <a:p>
            <a:pPr lvl="1">
              <a:spcAft>
                <a:spcPts val="2400"/>
              </a:spcAft>
            </a:pPr>
            <a:r>
              <a:rPr lang="en-US" dirty="0" err="1" smtClean="0"/>
              <a:t>Tib</a:t>
            </a:r>
            <a:r>
              <a:rPr lang="en-US" dirty="0" smtClean="0"/>
              <a:t> and </a:t>
            </a:r>
            <a:r>
              <a:rPr lang="en-US" dirty="0" err="1" smtClean="0"/>
              <a:t>Tibbles</a:t>
            </a:r>
            <a:endParaRPr lang="en-US" dirty="0" smtClean="0"/>
          </a:p>
        </p:txBody>
      </p:sp>
    </p:spTree>
    <p:extLst>
      <p:ext uri="{BB962C8B-B14F-4D97-AF65-F5344CB8AC3E}">
        <p14:creationId xmlns:p14="http://schemas.microsoft.com/office/powerpoint/2010/main" val="4475975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Tibbles</a:t>
            </a:r>
            <a:r>
              <a:rPr lang="en-US" dirty="0" smtClean="0"/>
              <a:t> and Tail</a:t>
            </a:r>
            <a:endParaRPr lang="en-US" dirty="0"/>
          </a:p>
        </p:txBody>
      </p:sp>
      <p:pic>
        <p:nvPicPr>
          <p:cNvPr id="5" name="Picture 4"/>
          <p:cNvPicPr>
            <a:picLocks noChangeAspect="1"/>
          </p:cNvPicPr>
          <p:nvPr/>
        </p:nvPicPr>
        <p:blipFill rotWithShape="1">
          <a:blip r:embed="rId2"/>
          <a:srcRect t="11326"/>
          <a:stretch/>
        </p:blipFill>
        <p:spPr>
          <a:xfrm>
            <a:off x="647700" y="910167"/>
            <a:ext cx="7547177" cy="4550834"/>
          </a:xfrm>
          <a:prstGeom prst="rect">
            <a:avLst/>
          </a:prstGeom>
          <a:ln>
            <a:noFill/>
          </a:ln>
          <a:effectLst>
            <a:softEdge rad="112500"/>
          </a:effectLst>
        </p:spPr>
      </p:pic>
      <p:sp>
        <p:nvSpPr>
          <p:cNvPr id="3" name="TextBox 2"/>
          <p:cNvSpPr txBox="1"/>
          <p:nvPr/>
        </p:nvSpPr>
        <p:spPr>
          <a:xfrm>
            <a:off x="1037167" y="5566833"/>
            <a:ext cx="7327044" cy="830997"/>
          </a:xfrm>
          <a:prstGeom prst="rect">
            <a:avLst/>
          </a:prstGeom>
          <a:noFill/>
        </p:spPr>
        <p:txBody>
          <a:bodyPr wrap="square" rtlCol="0">
            <a:spAutoFit/>
          </a:bodyPr>
          <a:lstStyle/>
          <a:p>
            <a:r>
              <a:rPr lang="en-US" sz="2400" dirty="0" smtClean="0"/>
              <a:t>Problem: this seems to be a case where things </a:t>
            </a:r>
            <a:r>
              <a:rPr lang="en-US" sz="2400" i="1" dirty="0" smtClean="0"/>
              <a:t>of the same kind</a:t>
            </a:r>
            <a:r>
              <a:rPr lang="en-US" sz="2400" dirty="0" smtClean="0"/>
              <a:t> occupy the same place at the same time.</a:t>
            </a:r>
            <a:endParaRPr lang="en-US" sz="2400" dirty="0"/>
          </a:p>
        </p:txBody>
      </p:sp>
    </p:spTree>
    <p:extLst>
      <p:ext uri="{BB962C8B-B14F-4D97-AF65-F5344CB8AC3E}">
        <p14:creationId xmlns:p14="http://schemas.microsoft.com/office/powerpoint/2010/main" val="322818913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 t1, </a:t>
            </a:r>
            <a:r>
              <a:rPr lang="en-US" dirty="0" err="1" smtClean="0"/>
              <a:t>Tibbles</a:t>
            </a:r>
            <a:r>
              <a:rPr lang="en-US" dirty="0" smtClean="0"/>
              <a:t> consists of </a:t>
            </a:r>
            <a:r>
              <a:rPr lang="en-US" dirty="0" err="1" smtClean="0"/>
              <a:t>Tib</a:t>
            </a:r>
            <a:r>
              <a:rPr lang="en-US" dirty="0" smtClean="0"/>
              <a:t> and Tail</a:t>
            </a:r>
            <a:endParaRPr lang="en-US" dirty="0"/>
          </a:p>
        </p:txBody>
      </p:sp>
      <p:pic>
        <p:nvPicPr>
          <p:cNvPr id="5" name="Picture 4"/>
          <p:cNvPicPr>
            <a:picLocks noChangeAspect="1"/>
          </p:cNvPicPr>
          <p:nvPr/>
        </p:nvPicPr>
        <p:blipFill>
          <a:blip r:embed="rId2"/>
          <a:stretch>
            <a:fillRect/>
          </a:stretch>
        </p:blipFill>
        <p:spPr>
          <a:xfrm>
            <a:off x="684673" y="1725920"/>
            <a:ext cx="7547177" cy="5132080"/>
          </a:xfrm>
          <a:prstGeom prst="rect">
            <a:avLst/>
          </a:prstGeom>
          <a:ln>
            <a:noFill/>
          </a:ln>
          <a:effectLst>
            <a:softEdge rad="112500"/>
          </a:effectLst>
        </p:spPr>
      </p:pic>
      <p:sp>
        <p:nvSpPr>
          <p:cNvPr id="9" name="Freeform 8"/>
          <p:cNvSpPr/>
          <p:nvPr/>
        </p:nvSpPr>
        <p:spPr>
          <a:xfrm>
            <a:off x="2171209" y="2006837"/>
            <a:ext cx="5844513" cy="4820440"/>
          </a:xfrm>
          <a:custGeom>
            <a:avLst/>
            <a:gdLst>
              <a:gd name="connsiteX0" fmla="*/ 355041 w 5844513"/>
              <a:gd name="connsiteY0" fmla="*/ 1365838 h 4820440"/>
              <a:gd name="connsiteX1" fmla="*/ 382352 w 5844513"/>
              <a:gd name="connsiteY1" fmla="*/ 1256602 h 4820440"/>
              <a:gd name="connsiteX2" fmla="*/ 450629 w 5844513"/>
              <a:gd name="connsiteY2" fmla="*/ 1188329 h 4820440"/>
              <a:gd name="connsiteX3" fmla="*/ 532561 w 5844513"/>
              <a:gd name="connsiteY3" fmla="*/ 1106401 h 4820440"/>
              <a:gd name="connsiteX4" fmla="*/ 614493 w 5844513"/>
              <a:gd name="connsiteY4" fmla="*/ 1038129 h 4820440"/>
              <a:gd name="connsiteX5" fmla="*/ 669115 w 5844513"/>
              <a:gd name="connsiteY5" fmla="*/ 1024474 h 4820440"/>
              <a:gd name="connsiteX6" fmla="*/ 764703 w 5844513"/>
              <a:gd name="connsiteY6" fmla="*/ 956201 h 4820440"/>
              <a:gd name="connsiteX7" fmla="*/ 832980 w 5844513"/>
              <a:gd name="connsiteY7" fmla="*/ 915238 h 4820440"/>
              <a:gd name="connsiteX8" fmla="*/ 873946 w 5844513"/>
              <a:gd name="connsiteY8" fmla="*/ 901583 h 4820440"/>
              <a:gd name="connsiteX9" fmla="*/ 914912 w 5844513"/>
              <a:gd name="connsiteY9" fmla="*/ 874274 h 4820440"/>
              <a:gd name="connsiteX10" fmla="*/ 1078777 w 5844513"/>
              <a:gd name="connsiteY10" fmla="*/ 846965 h 4820440"/>
              <a:gd name="connsiteX11" fmla="*/ 1365541 w 5844513"/>
              <a:gd name="connsiteY11" fmla="*/ 819656 h 4820440"/>
              <a:gd name="connsiteX12" fmla="*/ 1829824 w 5844513"/>
              <a:gd name="connsiteY12" fmla="*/ 806001 h 4820440"/>
              <a:gd name="connsiteX13" fmla="*/ 1925412 w 5844513"/>
              <a:gd name="connsiteY13" fmla="*/ 778692 h 4820440"/>
              <a:gd name="connsiteX14" fmla="*/ 1966378 w 5844513"/>
              <a:gd name="connsiteY14" fmla="*/ 765038 h 4820440"/>
              <a:gd name="connsiteX15" fmla="*/ 2130243 w 5844513"/>
              <a:gd name="connsiteY15" fmla="*/ 737728 h 4820440"/>
              <a:gd name="connsiteX16" fmla="*/ 2608182 w 5844513"/>
              <a:gd name="connsiteY16" fmla="*/ 765038 h 4820440"/>
              <a:gd name="connsiteX17" fmla="*/ 2717426 w 5844513"/>
              <a:gd name="connsiteY17" fmla="*/ 778692 h 4820440"/>
              <a:gd name="connsiteX18" fmla="*/ 2881291 w 5844513"/>
              <a:gd name="connsiteY18" fmla="*/ 806001 h 4820440"/>
              <a:gd name="connsiteX19" fmla="*/ 3714270 w 5844513"/>
              <a:gd name="connsiteY19" fmla="*/ 819656 h 4820440"/>
              <a:gd name="connsiteX20" fmla="*/ 3823513 w 5844513"/>
              <a:gd name="connsiteY20" fmla="*/ 860619 h 4820440"/>
              <a:gd name="connsiteX21" fmla="*/ 3864480 w 5844513"/>
              <a:gd name="connsiteY21" fmla="*/ 874274 h 4820440"/>
              <a:gd name="connsiteX22" fmla="*/ 3946412 w 5844513"/>
              <a:gd name="connsiteY22" fmla="*/ 928892 h 4820440"/>
              <a:gd name="connsiteX23" fmla="*/ 4069311 w 5844513"/>
              <a:gd name="connsiteY23" fmla="*/ 833310 h 4820440"/>
              <a:gd name="connsiteX24" fmla="*/ 4137588 w 5844513"/>
              <a:gd name="connsiteY24" fmla="*/ 792347 h 4820440"/>
              <a:gd name="connsiteX25" fmla="*/ 4192209 w 5844513"/>
              <a:gd name="connsiteY25" fmla="*/ 751383 h 4820440"/>
              <a:gd name="connsiteX26" fmla="*/ 4328763 w 5844513"/>
              <a:gd name="connsiteY26" fmla="*/ 669456 h 4820440"/>
              <a:gd name="connsiteX27" fmla="*/ 4369730 w 5844513"/>
              <a:gd name="connsiteY27" fmla="*/ 628492 h 4820440"/>
              <a:gd name="connsiteX28" fmla="*/ 4424351 w 5844513"/>
              <a:gd name="connsiteY28" fmla="*/ 601183 h 4820440"/>
              <a:gd name="connsiteX29" fmla="*/ 4547250 w 5844513"/>
              <a:gd name="connsiteY29" fmla="*/ 478292 h 4820440"/>
              <a:gd name="connsiteX30" fmla="*/ 4629182 w 5844513"/>
              <a:gd name="connsiteY30" fmla="*/ 437328 h 4820440"/>
              <a:gd name="connsiteX31" fmla="*/ 4670148 w 5844513"/>
              <a:gd name="connsiteY31" fmla="*/ 410019 h 4820440"/>
              <a:gd name="connsiteX32" fmla="*/ 4724770 w 5844513"/>
              <a:gd name="connsiteY32" fmla="*/ 396365 h 4820440"/>
              <a:gd name="connsiteX33" fmla="*/ 4765736 w 5844513"/>
              <a:gd name="connsiteY33" fmla="*/ 382710 h 4820440"/>
              <a:gd name="connsiteX34" fmla="*/ 4793047 w 5844513"/>
              <a:gd name="connsiteY34" fmla="*/ 341746 h 4820440"/>
              <a:gd name="connsiteX35" fmla="*/ 4902290 w 5844513"/>
              <a:gd name="connsiteY35" fmla="*/ 287128 h 4820440"/>
              <a:gd name="connsiteX36" fmla="*/ 5011534 w 5844513"/>
              <a:gd name="connsiteY36" fmla="*/ 177892 h 4820440"/>
              <a:gd name="connsiteX37" fmla="*/ 5066155 w 5844513"/>
              <a:gd name="connsiteY37" fmla="*/ 123274 h 4820440"/>
              <a:gd name="connsiteX38" fmla="*/ 5107121 w 5844513"/>
              <a:gd name="connsiteY38" fmla="*/ 95964 h 4820440"/>
              <a:gd name="connsiteX39" fmla="*/ 5175398 w 5844513"/>
              <a:gd name="connsiteY39" fmla="*/ 41346 h 4820440"/>
              <a:gd name="connsiteX40" fmla="*/ 5230020 w 5844513"/>
              <a:gd name="connsiteY40" fmla="*/ 27692 h 4820440"/>
              <a:gd name="connsiteX41" fmla="*/ 5270986 w 5844513"/>
              <a:gd name="connsiteY41" fmla="*/ 383 h 4820440"/>
              <a:gd name="connsiteX42" fmla="*/ 5352919 w 5844513"/>
              <a:gd name="connsiteY42" fmla="*/ 41346 h 4820440"/>
              <a:gd name="connsiteX43" fmla="*/ 5434851 w 5844513"/>
              <a:gd name="connsiteY43" fmla="*/ 68655 h 4820440"/>
              <a:gd name="connsiteX44" fmla="*/ 5544094 w 5844513"/>
              <a:gd name="connsiteY44" fmla="*/ 164237 h 4820440"/>
              <a:gd name="connsiteX45" fmla="*/ 5571405 w 5844513"/>
              <a:gd name="connsiteY45" fmla="*/ 205201 h 4820440"/>
              <a:gd name="connsiteX46" fmla="*/ 5612371 w 5844513"/>
              <a:gd name="connsiteY46" fmla="*/ 232510 h 4820440"/>
              <a:gd name="connsiteX47" fmla="*/ 5653338 w 5844513"/>
              <a:gd name="connsiteY47" fmla="*/ 273474 h 4820440"/>
              <a:gd name="connsiteX48" fmla="*/ 5680648 w 5844513"/>
              <a:gd name="connsiteY48" fmla="*/ 437328 h 4820440"/>
              <a:gd name="connsiteX49" fmla="*/ 5707959 w 5844513"/>
              <a:gd name="connsiteY49" fmla="*/ 519256 h 4820440"/>
              <a:gd name="connsiteX50" fmla="*/ 5721615 w 5844513"/>
              <a:gd name="connsiteY50" fmla="*/ 587528 h 4820440"/>
              <a:gd name="connsiteX51" fmla="*/ 5748925 w 5844513"/>
              <a:gd name="connsiteY51" fmla="*/ 669456 h 4820440"/>
              <a:gd name="connsiteX52" fmla="*/ 5776236 w 5844513"/>
              <a:gd name="connsiteY52" fmla="*/ 792347 h 4820440"/>
              <a:gd name="connsiteX53" fmla="*/ 5817202 w 5844513"/>
              <a:gd name="connsiteY53" fmla="*/ 1106401 h 4820440"/>
              <a:gd name="connsiteX54" fmla="*/ 5844513 w 5844513"/>
              <a:gd name="connsiteY54" fmla="*/ 1215638 h 4820440"/>
              <a:gd name="connsiteX55" fmla="*/ 5830858 w 5844513"/>
              <a:gd name="connsiteY55" fmla="*/ 1720856 h 4820440"/>
              <a:gd name="connsiteX56" fmla="*/ 5748925 w 5844513"/>
              <a:gd name="connsiteY56" fmla="*/ 1802784 h 4820440"/>
              <a:gd name="connsiteX57" fmla="*/ 5707959 w 5844513"/>
              <a:gd name="connsiteY57" fmla="*/ 1843747 h 4820440"/>
              <a:gd name="connsiteX58" fmla="*/ 5666993 w 5844513"/>
              <a:gd name="connsiteY58" fmla="*/ 1871056 h 4820440"/>
              <a:gd name="connsiteX59" fmla="*/ 5639682 w 5844513"/>
              <a:gd name="connsiteY59" fmla="*/ 1898366 h 4820440"/>
              <a:gd name="connsiteX60" fmla="*/ 5585061 w 5844513"/>
              <a:gd name="connsiteY60" fmla="*/ 1939329 h 4820440"/>
              <a:gd name="connsiteX61" fmla="*/ 5557750 w 5844513"/>
              <a:gd name="connsiteY61" fmla="*/ 1980293 h 4820440"/>
              <a:gd name="connsiteX62" fmla="*/ 5393885 w 5844513"/>
              <a:gd name="connsiteY62" fmla="*/ 2062220 h 4820440"/>
              <a:gd name="connsiteX63" fmla="*/ 5352919 w 5844513"/>
              <a:gd name="connsiteY63" fmla="*/ 2075875 h 4820440"/>
              <a:gd name="connsiteX64" fmla="*/ 5311952 w 5844513"/>
              <a:gd name="connsiteY64" fmla="*/ 2103184 h 4820440"/>
              <a:gd name="connsiteX65" fmla="*/ 5202709 w 5844513"/>
              <a:gd name="connsiteY65" fmla="*/ 2130493 h 4820440"/>
              <a:gd name="connsiteX66" fmla="*/ 5148088 w 5844513"/>
              <a:gd name="connsiteY66" fmla="*/ 2144148 h 4820440"/>
              <a:gd name="connsiteX67" fmla="*/ 5052500 w 5844513"/>
              <a:gd name="connsiteY67" fmla="*/ 2226075 h 4820440"/>
              <a:gd name="connsiteX68" fmla="*/ 5011534 w 5844513"/>
              <a:gd name="connsiteY68" fmla="*/ 2280693 h 4820440"/>
              <a:gd name="connsiteX69" fmla="*/ 4984223 w 5844513"/>
              <a:gd name="connsiteY69" fmla="*/ 2321657 h 4820440"/>
              <a:gd name="connsiteX70" fmla="*/ 4874980 w 5844513"/>
              <a:gd name="connsiteY70" fmla="*/ 2444548 h 4820440"/>
              <a:gd name="connsiteX71" fmla="*/ 4847669 w 5844513"/>
              <a:gd name="connsiteY71" fmla="*/ 2499166 h 4820440"/>
              <a:gd name="connsiteX72" fmla="*/ 4834013 w 5844513"/>
              <a:gd name="connsiteY72" fmla="*/ 2567439 h 4820440"/>
              <a:gd name="connsiteX73" fmla="*/ 4806703 w 5844513"/>
              <a:gd name="connsiteY73" fmla="*/ 2908803 h 4820440"/>
              <a:gd name="connsiteX74" fmla="*/ 4820358 w 5844513"/>
              <a:gd name="connsiteY74" fmla="*/ 2977075 h 4820440"/>
              <a:gd name="connsiteX75" fmla="*/ 4847669 w 5844513"/>
              <a:gd name="connsiteY75" fmla="*/ 3031694 h 4820440"/>
              <a:gd name="connsiteX76" fmla="*/ 4874980 w 5844513"/>
              <a:gd name="connsiteY76" fmla="*/ 3099966 h 4820440"/>
              <a:gd name="connsiteX77" fmla="*/ 4902290 w 5844513"/>
              <a:gd name="connsiteY77" fmla="*/ 3181894 h 4820440"/>
              <a:gd name="connsiteX78" fmla="*/ 4915946 w 5844513"/>
              <a:gd name="connsiteY78" fmla="*/ 3277476 h 4820440"/>
              <a:gd name="connsiteX79" fmla="*/ 4956912 w 5844513"/>
              <a:gd name="connsiteY79" fmla="*/ 3414021 h 4820440"/>
              <a:gd name="connsiteX80" fmla="*/ 4970567 w 5844513"/>
              <a:gd name="connsiteY80" fmla="*/ 3454985 h 4820440"/>
              <a:gd name="connsiteX81" fmla="*/ 4997878 w 5844513"/>
              <a:gd name="connsiteY81" fmla="*/ 3495948 h 4820440"/>
              <a:gd name="connsiteX82" fmla="*/ 5011534 w 5844513"/>
              <a:gd name="connsiteY82" fmla="*/ 3823658 h 4820440"/>
              <a:gd name="connsiteX83" fmla="*/ 5066155 w 5844513"/>
              <a:gd name="connsiteY83" fmla="*/ 3905585 h 4820440"/>
              <a:gd name="connsiteX84" fmla="*/ 5148088 w 5844513"/>
              <a:gd name="connsiteY84" fmla="*/ 4028476 h 4820440"/>
              <a:gd name="connsiteX85" fmla="*/ 5175398 w 5844513"/>
              <a:gd name="connsiteY85" fmla="*/ 4069440 h 4820440"/>
              <a:gd name="connsiteX86" fmla="*/ 5230020 w 5844513"/>
              <a:gd name="connsiteY86" fmla="*/ 4124058 h 4820440"/>
              <a:gd name="connsiteX87" fmla="*/ 5298297 w 5844513"/>
              <a:gd name="connsiteY87" fmla="*/ 4219640 h 4820440"/>
              <a:gd name="connsiteX88" fmla="*/ 5270986 w 5844513"/>
              <a:gd name="connsiteY88" fmla="*/ 4479076 h 4820440"/>
              <a:gd name="connsiteX89" fmla="*/ 5257331 w 5844513"/>
              <a:gd name="connsiteY89" fmla="*/ 4520040 h 4820440"/>
              <a:gd name="connsiteX90" fmla="*/ 5202709 w 5844513"/>
              <a:gd name="connsiteY90" fmla="*/ 4601967 h 4820440"/>
              <a:gd name="connsiteX91" fmla="*/ 5148088 w 5844513"/>
              <a:gd name="connsiteY91" fmla="*/ 4670240 h 4820440"/>
              <a:gd name="connsiteX92" fmla="*/ 5052500 w 5844513"/>
              <a:gd name="connsiteY92" fmla="*/ 4765822 h 4820440"/>
              <a:gd name="connsiteX93" fmla="*/ 5011534 w 5844513"/>
              <a:gd name="connsiteY93" fmla="*/ 4806786 h 4820440"/>
              <a:gd name="connsiteX94" fmla="*/ 4915946 w 5844513"/>
              <a:gd name="connsiteY94" fmla="*/ 4820440 h 4820440"/>
              <a:gd name="connsiteX95" fmla="*/ 4574561 w 5844513"/>
              <a:gd name="connsiteY95" fmla="*/ 4806786 h 4820440"/>
              <a:gd name="connsiteX96" fmla="*/ 4342419 w 5844513"/>
              <a:gd name="connsiteY96" fmla="*/ 4738513 h 4820440"/>
              <a:gd name="connsiteX97" fmla="*/ 4287797 w 5844513"/>
              <a:gd name="connsiteY97" fmla="*/ 4711204 h 4820440"/>
              <a:gd name="connsiteX98" fmla="*/ 4123932 w 5844513"/>
              <a:gd name="connsiteY98" fmla="*/ 4670240 h 4820440"/>
              <a:gd name="connsiteX99" fmla="*/ 3987378 w 5844513"/>
              <a:gd name="connsiteY99" fmla="*/ 4601967 h 4820440"/>
              <a:gd name="connsiteX100" fmla="*/ 3932757 w 5844513"/>
              <a:gd name="connsiteY100" fmla="*/ 4588313 h 4820440"/>
              <a:gd name="connsiteX101" fmla="*/ 3796203 w 5844513"/>
              <a:gd name="connsiteY101" fmla="*/ 4547349 h 4820440"/>
              <a:gd name="connsiteX102" fmla="*/ 3632338 w 5844513"/>
              <a:gd name="connsiteY102" fmla="*/ 4492731 h 4820440"/>
              <a:gd name="connsiteX103" fmla="*/ 3509439 w 5844513"/>
              <a:gd name="connsiteY103" fmla="*/ 4451767 h 4820440"/>
              <a:gd name="connsiteX104" fmla="*/ 3468473 w 5844513"/>
              <a:gd name="connsiteY104" fmla="*/ 4438113 h 4820440"/>
              <a:gd name="connsiteX105" fmla="*/ 3427507 w 5844513"/>
              <a:gd name="connsiteY105" fmla="*/ 4424458 h 4820440"/>
              <a:gd name="connsiteX106" fmla="*/ 2621838 w 5844513"/>
              <a:gd name="connsiteY106" fmla="*/ 4424458 h 4820440"/>
              <a:gd name="connsiteX107" fmla="*/ 2485284 w 5844513"/>
              <a:gd name="connsiteY107" fmla="*/ 4369840 h 4820440"/>
              <a:gd name="connsiteX108" fmla="*/ 2335074 w 5844513"/>
              <a:gd name="connsiteY108" fmla="*/ 4356185 h 4820440"/>
              <a:gd name="connsiteX109" fmla="*/ 1747892 w 5844513"/>
              <a:gd name="connsiteY109" fmla="*/ 4397149 h 4820440"/>
              <a:gd name="connsiteX110" fmla="*/ 1679615 w 5844513"/>
              <a:gd name="connsiteY110" fmla="*/ 4424458 h 4820440"/>
              <a:gd name="connsiteX111" fmla="*/ 1624993 w 5844513"/>
              <a:gd name="connsiteY111" fmla="*/ 4438113 h 4820440"/>
              <a:gd name="connsiteX112" fmla="*/ 1570372 w 5844513"/>
              <a:gd name="connsiteY112" fmla="*/ 4465422 h 4820440"/>
              <a:gd name="connsiteX113" fmla="*/ 1433818 w 5844513"/>
              <a:gd name="connsiteY113" fmla="*/ 4492731 h 4820440"/>
              <a:gd name="connsiteX114" fmla="*/ 1392851 w 5844513"/>
              <a:gd name="connsiteY114" fmla="*/ 4520040 h 4820440"/>
              <a:gd name="connsiteX115" fmla="*/ 1269953 w 5844513"/>
              <a:gd name="connsiteY115" fmla="*/ 4561004 h 4820440"/>
              <a:gd name="connsiteX116" fmla="*/ 1201676 w 5844513"/>
              <a:gd name="connsiteY116" fmla="*/ 4588313 h 4820440"/>
              <a:gd name="connsiteX117" fmla="*/ 1119743 w 5844513"/>
              <a:gd name="connsiteY117" fmla="*/ 4601967 h 4820440"/>
              <a:gd name="connsiteX118" fmla="*/ 1010500 w 5844513"/>
              <a:gd name="connsiteY118" fmla="*/ 4629276 h 4820440"/>
              <a:gd name="connsiteX119" fmla="*/ 955879 w 5844513"/>
              <a:gd name="connsiteY119" fmla="*/ 4642931 h 4820440"/>
              <a:gd name="connsiteX120" fmla="*/ 805669 w 5844513"/>
              <a:gd name="connsiteY120" fmla="*/ 4656586 h 4820440"/>
              <a:gd name="connsiteX121" fmla="*/ 559872 w 5844513"/>
              <a:gd name="connsiteY121" fmla="*/ 4697549 h 4820440"/>
              <a:gd name="connsiteX122" fmla="*/ 355041 w 5844513"/>
              <a:gd name="connsiteY122" fmla="*/ 4683895 h 4820440"/>
              <a:gd name="connsiteX123" fmla="*/ 341385 w 5844513"/>
              <a:gd name="connsiteY123" fmla="*/ 4438113 h 4820440"/>
              <a:gd name="connsiteX124" fmla="*/ 286764 w 5844513"/>
              <a:gd name="connsiteY124" fmla="*/ 4410804 h 4820440"/>
              <a:gd name="connsiteX125" fmla="*/ 204831 w 5844513"/>
              <a:gd name="connsiteY125" fmla="*/ 4328876 h 4820440"/>
              <a:gd name="connsiteX126" fmla="*/ 150210 w 5844513"/>
              <a:gd name="connsiteY126" fmla="*/ 4260604 h 4820440"/>
              <a:gd name="connsiteX127" fmla="*/ 95588 w 5844513"/>
              <a:gd name="connsiteY127" fmla="*/ 4219640 h 4820440"/>
              <a:gd name="connsiteX128" fmla="*/ 40966 w 5844513"/>
              <a:gd name="connsiteY128" fmla="*/ 4069440 h 4820440"/>
              <a:gd name="connsiteX129" fmla="*/ 27311 w 5844513"/>
              <a:gd name="connsiteY129" fmla="*/ 4028476 h 4820440"/>
              <a:gd name="connsiteX130" fmla="*/ 0 w 5844513"/>
              <a:gd name="connsiteY130" fmla="*/ 3987512 h 4820440"/>
              <a:gd name="connsiteX131" fmla="*/ 13656 w 5844513"/>
              <a:gd name="connsiteY131" fmla="*/ 3386712 h 4820440"/>
              <a:gd name="connsiteX132" fmla="*/ 40966 w 5844513"/>
              <a:gd name="connsiteY132" fmla="*/ 3345748 h 4820440"/>
              <a:gd name="connsiteX133" fmla="*/ 68277 w 5844513"/>
              <a:gd name="connsiteY133" fmla="*/ 3291130 h 4820440"/>
              <a:gd name="connsiteX134" fmla="*/ 95588 w 5844513"/>
              <a:gd name="connsiteY134" fmla="*/ 3250166 h 4820440"/>
              <a:gd name="connsiteX135" fmla="*/ 136554 w 5844513"/>
              <a:gd name="connsiteY135" fmla="*/ 3168239 h 4820440"/>
              <a:gd name="connsiteX136" fmla="*/ 177521 w 5844513"/>
              <a:gd name="connsiteY136" fmla="*/ 3099966 h 4820440"/>
              <a:gd name="connsiteX137" fmla="*/ 204831 w 5844513"/>
              <a:gd name="connsiteY137" fmla="*/ 3045348 h 4820440"/>
              <a:gd name="connsiteX138" fmla="*/ 218487 w 5844513"/>
              <a:gd name="connsiteY138" fmla="*/ 3004385 h 4820440"/>
              <a:gd name="connsiteX139" fmla="*/ 245798 w 5844513"/>
              <a:gd name="connsiteY139" fmla="*/ 2977075 h 4820440"/>
              <a:gd name="connsiteX140" fmla="*/ 300419 w 5844513"/>
              <a:gd name="connsiteY140" fmla="*/ 2895148 h 4820440"/>
              <a:gd name="connsiteX141" fmla="*/ 314075 w 5844513"/>
              <a:gd name="connsiteY141" fmla="*/ 2840530 h 4820440"/>
              <a:gd name="connsiteX142" fmla="*/ 341385 w 5844513"/>
              <a:gd name="connsiteY142" fmla="*/ 2758603 h 4820440"/>
              <a:gd name="connsiteX143" fmla="*/ 355041 w 5844513"/>
              <a:gd name="connsiteY143" fmla="*/ 2594748 h 4820440"/>
              <a:gd name="connsiteX144" fmla="*/ 396007 w 5844513"/>
              <a:gd name="connsiteY144" fmla="*/ 2512821 h 4820440"/>
              <a:gd name="connsiteX145" fmla="*/ 409662 w 5844513"/>
              <a:gd name="connsiteY145" fmla="*/ 2430893 h 4820440"/>
              <a:gd name="connsiteX146" fmla="*/ 423318 w 5844513"/>
              <a:gd name="connsiteY146" fmla="*/ 2389930 h 4820440"/>
              <a:gd name="connsiteX147" fmla="*/ 409662 w 5844513"/>
              <a:gd name="connsiteY147" fmla="*/ 2212420 h 4820440"/>
              <a:gd name="connsiteX148" fmla="*/ 382352 w 5844513"/>
              <a:gd name="connsiteY148" fmla="*/ 2130493 h 4820440"/>
              <a:gd name="connsiteX149" fmla="*/ 368696 w 5844513"/>
              <a:gd name="connsiteY149" fmla="*/ 1666238 h 4820440"/>
              <a:gd name="connsiteX150" fmla="*/ 341385 w 5844513"/>
              <a:gd name="connsiteY150" fmla="*/ 1461420 h 4820440"/>
              <a:gd name="connsiteX151" fmla="*/ 314075 w 5844513"/>
              <a:gd name="connsiteY151" fmla="*/ 1324874 h 4820440"/>
              <a:gd name="connsiteX152" fmla="*/ 396007 w 5844513"/>
              <a:gd name="connsiteY152" fmla="*/ 1229292 h 482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5844513" h="4820440">
                <a:moveTo>
                  <a:pt x="355041" y="1365838"/>
                </a:moveTo>
                <a:cubicBezTo>
                  <a:pt x="360236" y="1339862"/>
                  <a:pt x="368353" y="1284598"/>
                  <a:pt x="382352" y="1256602"/>
                </a:cubicBezTo>
                <a:cubicBezTo>
                  <a:pt x="413306" y="1194697"/>
                  <a:pt x="401467" y="1232026"/>
                  <a:pt x="450629" y="1188329"/>
                </a:cubicBezTo>
                <a:cubicBezTo>
                  <a:pt x="479496" y="1162671"/>
                  <a:pt x="505250" y="1133710"/>
                  <a:pt x="532561" y="1106401"/>
                </a:cubicBezTo>
                <a:cubicBezTo>
                  <a:pt x="557168" y="1081795"/>
                  <a:pt x="581224" y="1052386"/>
                  <a:pt x="614493" y="1038129"/>
                </a:cubicBezTo>
                <a:cubicBezTo>
                  <a:pt x="631743" y="1030736"/>
                  <a:pt x="650908" y="1029026"/>
                  <a:pt x="669115" y="1024474"/>
                </a:cubicBezTo>
                <a:cubicBezTo>
                  <a:pt x="709173" y="994432"/>
                  <a:pt x="724770" y="981157"/>
                  <a:pt x="764703" y="956201"/>
                </a:cubicBezTo>
                <a:cubicBezTo>
                  <a:pt x="787210" y="942135"/>
                  <a:pt x="809241" y="927107"/>
                  <a:pt x="832980" y="915238"/>
                </a:cubicBezTo>
                <a:cubicBezTo>
                  <a:pt x="845855" y="908801"/>
                  <a:pt x="861072" y="908020"/>
                  <a:pt x="873946" y="901583"/>
                </a:cubicBezTo>
                <a:cubicBezTo>
                  <a:pt x="888625" y="894244"/>
                  <a:pt x="899827" y="880738"/>
                  <a:pt x="914912" y="874274"/>
                </a:cubicBezTo>
                <a:cubicBezTo>
                  <a:pt x="952065" y="858352"/>
                  <a:pt x="1054684" y="849976"/>
                  <a:pt x="1078777" y="846965"/>
                </a:cubicBezTo>
                <a:cubicBezTo>
                  <a:pt x="1194946" y="808243"/>
                  <a:pt x="1120451" y="829082"/>
                  <a:pt x="1365541" y="819656"/>
                </a:cubicBezTo>
                <a:lnTo>
                  <a:pt x="1829824" y="806001"/>
                </a:lnTo>
                <a:cubicBezTo>
                  <a:pt x="1928055" y="773261"/>
                  <a:pt x="1805378" y="812985"/>
                  <a:pt x="1925412" y="778692"/>
                </a:cubicBezTo>
                <a:cubicBezTo>
                  <a:pt x="1939252" y="774738"/>
                  <a:pt x="1952414" y="768529"/>
                  <a:pt x="1966378" y="765038"/>
                </a:cubicBezTo>
                <a:cubicBezTo>
                  <a:pt x="2019629" y="751726"/>
                  <a:pt x="2076283" y="745436"/>
                  <a:pt x="2130243" y="737728"/>
                </a:cubicBezTo>
                <a:lnTo>
                  <a:pt x="2608182" y="765038"/>
                </a:lnTo>
                <a:cubicBezTo>
                  <a:pt x="2644753" y="768085"/>
                  <a:pt x="2681155" y="773112"/>
                  <a:pt x="2717426" y="778692"/>
                </a:cubicBezTo>
                <a:cubicBezTo>
                  <a:pt x="2776357" y="787758"/>
                  <a:pt x="2819454" y="804182"/>
                  <a:pt x="2881291" y="806001"/>
                </a:cubicBezTo>
                <a:cubicBezTo>
                  <a:pt x="3158868" y="814164"/>
                  <a:pt x="3436610" y="815104"/>
                  <a:pt x="3714270" y="819656"/>
                </a:cubicBezTo>
                <a:cubicBezTo>
                  <a:pt x="3814973" y="844829"/>
                  <a:pt x="3723545" y="817778"/>
                  <a:pt x="3823513" y="860619"/>
                </a:cubicBezTo>
                <a:cubicBezTo>
                  <a:pt x="3836744" y="866289"/>
                  <a:pt x="3851897" y="867284"/>
                  <a:pt x="3864480" y="874274"/>
                </a:cubicBezTo>
                <a:cubicBezTo>
                  <a:pt x="3893173" y="890213"/>
                  <a:pt x="3946412" y="928892"/>
                  <a:pt x="3946412" y="928892"/>
                </a:cubicBezTo>
                <a:cubicBezTo>
                  <a:pt x="4075512" y="885863"/>
                  <a:pt x="3839030" y="971468"/>
                  <a:pt x="4069311" y="833310"/>
                </a:cubicBezTo>
                <a:cubicBezTo>
                  <a:pt x="4092070" y="819656"/>
                  <a:pt x="4115504" y="807069"/>
                  <a:pt x="4137588" y="792347"/>
                </a:cubicBezTo>
                <a:cubicBezTo>
                  <a:pt x="4156524" y="779723"/>
                  <a:pt x="4172910" y="763444"/>
                  <a:pt x="4192209" y="751383"/>
                </a:cubicBezTo>
                <a:cubicBezTo>
                  <a:pt x="4249681" y="715465"/>
                  <a:pt x="4272636" y="725579"/>
                  <a:pt x="4328763" y="669456"/>
                </a:cubicBezTo>
                <a:cubicBezTo>
                  <a:pt x="4342419" y="655801"/>
                  <a:pt x="4354015" y="639716"/>
                  <a:pt x="4369730" y="628492"/>
                </a:cubicBezTo>
                <a:cubicBezTo>
                  <a:pt x="4386295" y="616661"/>
                  <a:pt x="4408811" y="614331"/>
                  <a:pt x="4424351" y="601183"/>
                </a:cubicBezTo>
                <a:cubicBezTo>
                  <a:pt x="4468578" y="563763"/>
                  <a:pt x="4499046" y="510426"/>
                  <a:pt x="4547250" y="478292"/>
                </a:cubicBezTo>
                <a:cubicBezTo>
                  <a:pt x="4664652" y="400029"/>
                  <a:pt x="4516112" y="493860"/>
                  <a:pt x="4629182" y="437328"/>
                </a:cubicBezTo>
                <a:cubicBezTo>
                  <a:pt x="4643861" y="429989"/>
                  <a:pt x="4655063" y="416483"/>
                  <a:pt x="4670148" y="410019"/>
                </a:cubicBezTo>
                <a:cubicBezTo>
                  <a:pt x="4687398" y="402627"/>
                  <a:pt x="4706724" y="401521"/>
                  <a:pt x="4724770" y="396365"/>
                </a:cubicBezTo>
                <a:cubicBezTo>
                  <a:pt x="4738610" y="392411"/>
                  <a:pt x="4752081" y="387262"/>
                  <a:pt x="4765736" y="382710"/>
                </a:cubicBezTo>
                <a:cubicBezTo>
                  <a:pt x="4774840" y="369055"/>
                  <a:pt x="4779602" y="351157"/>
                  <a:pt x="4793047" y="341746"/>
                </a:cubicBezTo>
                <a:cubicBezTo>
                  <a:pt x="4826400" y="318400"/>
                  <a:pt x="4873501" y="315915"/>
                  <a:pt x="4902290" y="287128"/>
                </a:cubicBezTo>
                <a:lnTo>
                  <a:pt x="5011534" y="177892"/>
                </a:lnTo>
                <a:cubicBezTo>
                  <a:pt x="5029741" y="159686"/>
                  <a:pt x="5044731" y="137556"/>
                  <a:pt x="5066155" y="123274"/>
                </a:cubicBezTo>
                <a:cubicBezTo>
                  <a:pt x="5079810" y="114171"/>
                  <a:pt x="5093992" y="105811"/>
                  <a:pt x="5107121" y="95964"/>
                </a:cubicBezTo>
                <a:cubicBezTo>
                  <a:pt x="5130437" y="78478"/>
                  <a:pt x="5149920" y="55499"/>
                  <a:pt x="5175398" y="41346"/>
                </a:cubicBezTo>
                <a:cubicBezTo>
                  <a:pt x="5191804" y="32232"/>
                  <a:pt x="5211813" y="32243"/>
                  <a:pt x="5230020" y="27692"/>
                </a:cubicBezTo>
                <a:cubicBezTo>
                  <a:pt x="5243675" y="18589"/>
                  <a:pt x="5254798" y="3081"/>
                  <a:pt x="5270986" y="383"/>
                </a:cubicBezTo>
                <a:cubicBezTo>
                  <a:pt x="5298150" y="-4144"/>
                  <a:pt x="5333464" y="32700"/>
                  <a:pt x="5352919" y="41346"/>
                </a:cubicBezTo>
                <a:cubicBezTo>
                  <a:pt x="5379226" y="53037"/>
                  <a:pt x="5434851" y="68655"/>
                  <a:pt x="5434851" y="68655"/>
                </a:cubicBezTo>
                <a:cubicBezTo>
                  <a:pt x="5478158" y="97525"/>
                  <a:pt x="5512141" y="116310"/>
                  <a:pt x="5544094" y="164237"/>
                </a:cubicBezTo>
                <a:cubicBezTo>
                  <a:pt x="5553198" y="177892"/>
                  <a:pt x="5559800" y="193597"/>
                  <a:pt x="5571405" y="205201"/>
                </a:cubicBezTo>
                <a:cubicBezTo>
                  <a:pt x="5583010" y="216805"/>
                  <a:pt x="5599763" y="222004"/>
                  <a:pt x="5612371" y="232510"/>
                </a:cubicBezTo>
                <a:cubicBezTo>
                  <a:pt x="5627207" y="244872"/>
                  <a:pt x="5639682" y="259819"/>
                  <a:pt x="5653338" y="273474"/>
                </a:cubicBezTo>
                <a:cubicBezTo>
                  <a:pt x="5690675" y="385479"/>
                  <a:pt x="5634913" y="208665"/>
                  <a:pt x="5680648" y="437328"/>
                </a:cubicBezTo>
                <a:cubicBezTo>
                  <a:pt x="5686294" y="465556"/>
                  <a:pt x="5700384" y="491484"/>
                  <a:pt x="5707959" y="519256"/>
                </a:cubicBezTo>
                <a:cubicBezTo>
                  <a:pt x="5714066" y="541646"/>
                  <a:pt x="5715508" y="565138"/>
                  <a:pt x="5721615" y="587528"/>
                </a:cubicBezTo>
                <a:cubicBezTo>
                  <a:pt x="5729190" y="615300"/>
                  <a:pt x="5741943" y="641529"/>
                  <a:pt x="5748925" y="669456"/>
                </a:cubicBezTo>
                <a:cubicBezTo>
                  <a:pt x="5796990" y="861706"/>
                  <a:pt x="5737167" y="675144"/>
                  <a:pt x="5776236" y="792347"/>
                </a:cubicBezTo>
                <a:cubicBezTo>
                  <a:pt x="5789891" y="897032"/>
                  <a:pt x="5791596" y="1003982"/>
                  <a:pt x="5817202" y="1106401"/>
                </a:cubicBezTo>
                <a:lnTo>
                  <a:pt x="5844513" y="1215638"/>
                </a:lnTo>
                <a:cubicBezTo>
                  <a:pt x="5839961" y="1384044"/>
                  <a:pt x="5843458" y="1552860"/>
                  <a:pt x="5830858" y="1720856"/>
                </a:cubicBezTo>
                <a:cubicBezTo>
                  <a:pt x="5828381" y="1753885"/>
                  <a:pt x="5764730" y="1789238"/>
                  <a:pt x="5748925" y="1802784"/>
                </a:cubicBezTo>
                <a:cubicBezTo>
                  <a:pt x="5734263" y="1815351"/>
                  <a:pt x="5722794" y="1831385"/>
                  <a:pt x="5707959" y="1843747"/>
                </a:cubicBezTo>
                <a:cubicBezTo>
                  <a:pt x="5695351" y="1854253"/>
                  <a:pt x="5679808" y="1860804"/>
                  <a:pt x="5666993" y="1871056"/>
                </a:cubicBezTo>
                <a:cubicBezTo>
                  <a:pt x="5656940" y="1879098"/>
                  <a:pt x="5649573" y="1890124"/>
                  <a:pt x="5639682" y="1898366"/>
                </a:cubicBezTo>
                <a:cubicBezTo>
                  <a:pt x="5622198" y="1912935"/>
                  <a:pt x="5603268" y="1925675"/>
                  <a:pt x="5585061" y="1939329"/>
                </a:cubicBezTo>
                <a:cubicBezTo>
                  <a:pt x="5575957" y="1952984"/>
                  <a:pt x="5571555" y="1971419"/>
                  <a:pt x="5557750" y="1980293"/>
                </a:cubicBezTo>
                <a:cubicBezTo>
                  <a:pt x="5506380" y="2013315"/>
                  <a:pt x="5451819" y="2042909"/>
                  <a:pt x="5393885" y="2062220"/>
                </a:cubicBezTo>
                <a:cubicBezTo>
                  <a:pt x="5380230" y="2066772"/>
                  <a:pt x="5365793" y="2069438"/>
                  <a:pt x="5352919" y="2075875"/>
                </a:cubicBezTo>
                <a:cubicBezTo>
                  <a:pt x="5338240" y="2083214"/>
                  <a:pt x="5326631" y="2095845"/>
                  <a:pt x="5311952" y="2103184"/>
                </a:cubicBezTo>
                <a:cubicBezTo>
                  <a:pt x="5282672" y="2117823"/>
                  <a:pt x="5230751" y="2124262"/>
                  <a:pt x="5202709" y="2130493"/>
                </a:cubicBezTo>
                <a:cubicBezTo>
                  <a:pt x="5184389" y="2134564"/>
                  <a:pt x="5166295" y="2139596"/>
                  <a:pt x="5148088" y="2144148"/>
                </a:cubicBezTo>
                <a:cubicBezTo>
                  <a:pt x="5098360" y="2177297"/>
                  <a:pt x="5098859" y="2173096"/>
                  <a:pt x="5052500" y="2226075"/>
                </a:cubicBezTo>
                <a:cubicBezTo>
                  <a:pt x="5037513" y="2243202"/>
                  <a:pt x="5024762" y="2262174"/>
                  <a:pt x="5011534" y="2280693"/>
                </a:cubicBezTo>
                <a:cubicBezTo>
                  <a:pt x="5001995" y="2294047"/>
                  <a:pt x="4995126" y="2309392"/>
                  <a:pt x="4984223" y="2321657"/>
                </a:cubicBezTo>
                <a:cubicBezTo>
                  <a:pt x="4917847" y="2396325"/>
                  <a:pt x="4912173" y="2379464"/>
                  <a:pt x="4874980" y="2444548"/>
                </a:cubicBezTo>
                <a:cubicBezTo>
                  <a:pt x="4864881" y="2462221"/>
                  <a:pt x="4856773" y="2480960"/>
                  <a:pt x="4847669" y="2499166"/>
                </a:cubicBezTo>
                <a:cubicBezTo>
                  <a:pt x="4843117" y="2521924"/>
                  <a:pt x="4835728" y="2544294"/>
                  <a:pt x="4834013" y="2567439"/>
                </a:cubicBezTo>
                <a:cubicBezTo>
                  <a:pt x="4808120" y="2916970"/>
                  <a:pt x="4853720" y="2767756"/>
                  <a:pt x="4806703" y="2908803"/>
                </a:cubicBezTo>
                <a:cubicBezTo>
                  <a:pt x="4811255" y="2931560"/>
                  <a:pt x="4813019" y="2955058"/>
                  <a:pt x="4820358" y="2977075"/>
                </a:cubicBezTo>
                <a:cubicBezTo>
                  <a:pt x="4826795" y="2996386"/>
                  <a:pt x="4839401" y="3013093"/>
                  <a:pt x="4847669" y="3031694"/>
                </a:cubicBezTo>
                <a:cubicBezTo>
                  <a:pt x="4857624" y="3054092"/>
                  <a:pt x="4866603" y="3076931"/>
                  <a:pt x="4874980" y="3099966"/>
                </a:cubicBezTo>
                <a:cubicBezTo>
                  <a:pt x="4884818" y="3127019"/>
                  <a:pt x="4902290" y="3181894"/>
                  <a:pt x="4902290" y="3181894"/>
                </a:cubicBezTo>
                <a:cubicBezTo>
                  <a:pt x="4906842" y="3213755"/>
                  <a:pt x="4910188" y="3245811"/>
                  <a:pt x="4915946" y="3277476"/>
                </a:cubicBezTo>
                <a:cubicBezTo>
                  <a:pt x="4924202" y="3322881"/>
                  <a:pt x="4942658" y="3371260"/>
                  <a:pt x="4956912" y="3414021"/>
                </a:cubicBezTo>
                <a:cubicBezTo>
                  <a:pt x="4961464" y="3427676"/>
                  <a:pt x="4962583" y="3443009"/>
                  <a:pt x="4970567" y="3454985"/>
                </a:cubicBezTo>
                <a:lnTo>
                  <a:pt x="4997878" y="3495948"/>
                </a:lnTo>
                <a:cubicBezTo>
                  <a:pt x="5002430" y="3605185"/>
                  <a:pt x="4993559" y="3715814"/>
                  <a:pt x="5011534" y="3823658"/>
                </a:cubicBezTo>
                <a:cubicBezTo>
                  <a:pt x="5016930" y="3856033"/>
                  <a:pt x="5049268" y="3877441"/>
                  <a:pt x="5066155" y="3905585"/>
                </a:cubicBezTo>
                <a:cubicBezTo>
                  <a:pt x="5135425" y="4021028"/>
                  <a:pt x="5076967" y="3928912"/>
                  <a:pt x="5148088" y="4028476"/>
                </a:cubicBezTo>
                <a:cubicBezTo>
                  <a:pt x="5157627" y="4041830"/>
                  <a:pt x="5164718" y="4056980"/>
                  <a:pt x="5175398" y="4069440"/>
                </a:cubicBezTo>
                <a:cubicBezTo>
                  <a:pt x="5192155" y="4088989"/>
                  <a:pt x="5213064" y="4104681"/>
                  <a:pt x="5230020" y="4124058"/>
                </a:cubicBezTo>
                <a:cubicBezTo>
                  <a:pt x="5253732" y="4151156"/>
                  <a:pt x="5277904" y="4189053"/>
                  <a:pt x="5298297" y="4219640"/>
                </a:cubicBezTo>
                <a:cubicBezTo>
                  <a:pt x="5289193" y="4306119"/>
                  <a:pt x="5282736" y="4392917"/>
                  <a:pt x="5270986" y="4479076"/>
                </a:cubicBezTo>
                <a:cubicBezTo>
                  <a:pt x="5269041" y="4493337"/>
                  <a:pt x="5264321" y="4507458"/>
                  <a:pt x="5257331" y="4520040"/>
                </a:cubicBezTo>
                <a:cubicBezTo>
                  <a:pt x="5241390" y="4548731"/>
                  <a:pt x="5202709" y="4601967"/>
                  <a:pt x="5202709" y="4601967"/>
                </a:cubicBezTo>
                <a:cubicBezTo>
                  <a:pt x="5178705" y="4673976"/>
                  <a:pt x="5206912" y="4617301"/>
                  <a:pt x="5148088" y="4670240"/>
                </a:cubicBezTo>
                <a:cubicBezTo>
                  <a:pt x="5114595" y="4700382"/>
                  <a:pt x="5084363" y="4733961"/>
                  <a:pt x="5052500" y="4765822"/>
                </a:cubicBezTo>
                <a:cubicBezTo>
                  <a:pt x="5038845" y="4779477"/>
                  <a:pt x="5030651" y="4804055"/>
                  <a:pt x="5011534" y="4806786"/>
                </a:cubicBezTo>
                <a:lnTo>
                  <a:pt x="4915946" y="4820440"/>
                </a:lnTo>
                <a:cubicBezTo>
                  <a:pt x="4802151" y="4815889"/>
                  <a:pt x="4687979" y="4817096"/>
                  <a:pt x="4574561" y="4806786"/>
                </a:cubicBezTo>
                <a:cubicBezTo>
                  <a:pt x="4538330" y="4803493"/>
                  <a:pt x="4368735" y="4751670"/>
                  <a:pt x="4342419" y="4738513"/>
                </a:cubicBezTo>
                <a:cubicBezTo>
                  <a:pt x="4324212" y="4729410"/>
                  <a:pt x="4306928" y="4718160"/>
                  <a:pt x="4287797" y="4711204"/>
                </a:cubicBezTo>
                <a:cubicBezTo>
                  <a:pt x="4226040" y="4688748"/>
                  <a:pt x="4185377" y="4682529"/>
                  <a:pt x="4123932" y="4670240"/>
                </a:cubicBezTo>
                <a:cubicBezTo>
                  <a:pt x="4065350" y="4631188"/>
                  <a:pt x="4074334" y="4633585"/>
                  <a:pt x="3987378" y="4601967"/>
                </a:cubicBezTo>
                <a:cubicBezTo>
                  <a:pt x="3969741" y="4595554"/>
                  <a:pt x="3950561" y="4594247"/>
                  <a:pt x="3932757" y="4588313"/>
                </a:cubicBezTo>
                <a:cubicBezTo>
                  <a:pt x="3798012" y="4543401"/>
                  <a:pt x="3931048" y="4574317"/>
                  <a:pt x="3796203" y="4547349"/>
                </a:cubicBezTo>
                <a:cubicBezTo>
                  <a:pt x="3673028" y="4485766"/>
                  <a:pt x="3825830" y="4557225"/>
                  <a:pt x="3632338" y="4492731"/>
                </a:cubicBezTo>
                <a:lnTo>
                  <a:pt x="3509439" y="4451767"/>
                </a:lnTo>
                <a:lnTo>
                  <a:pt x="3468473" y="4438113"/>
                </a:lnTo>
                <a:lnTo>
                  <a:pt x="3427507" y="4424458"/>
                </a:lnTo>
                <a:cubicBezTo>
                  <a:pt x="3195918" y="4432444"/>
                  <a:pt x="2852175" y="4453248"/>
                  <a:pt x="2621838" y="4424458"/>
                </a:cubicBezTo>
                <a:cubicBezTo>
                  <a:pt x="2573193" y="4418378"/>
                  <a:pt x="2530802" y="4388046"/>
                  <a:pt x="2485284" y="4369840"/>
                </a:cubicBezTo>
                <a:cubicBezTo>
                  <a:pt x="2438603" y="4351169"/>
                  <a:pt x="2385144" y="4360737"/>
                  <a:pt x="2335074" y="4356185"/>
                </a:cubicBezTo>
                <a:cubicBezTo>
                  <a:pt x="2139347" y="4369840"/>
                  <a:pt x="1943039" y="4376822"/>
                  <a:pt x="1747892" y="4397149"/>
                </a:cubicBezTo>
                <a:cubicBezTo>
                  <a:pt x="1723512" y="4399688"/>
                  <a:pt x="1702869" y="4416707"/>
                  <a:pt x="1679615" y="4424458"/>
                </a:cubicBezTo>
                <a:cubicBezTo>
                  <a:pt x="1661810" y="4430393"/>
                  <a:pt x="1642566" y="4431524"/>
                  <a:pt x="1624993" y="4438113"/>
                </a:cubicBezTo>
                <a:cubicBezTo>
                  <a:pt x="1605933" y="4445260"/>
                  <a:pt x="1589945" y="4459830"/>
                  <a:pt x="1570372" y="4465422"/>
                </a:cubicBezTo>
                <a:cubicBezTo>
                  <a:pt x="1525739" y="4478174"/>
                  <a:pt x="1433818" y="4492731"/>
                  <a:pt x="1433818" y="4492731"/>
                </a:cubicBezTo>
                <a:cubicBezTo>
                  <a:pt x="1420162" y="4501834"/>
                  <a:pt x="1407848" y="4513375"/>
                  <a:pt x="1392851" y="4520040"/>
                </a:cubicBezTo>
                <a:cubicBezTo>
                  <a:pt x="1331440" y="4547332"/>
                  <a:pt x="1321141" y="4540530"/>
                  <a:pt x="1269953" y="4561004"/>
                </a:cubicBezTo>
                <a:cubicBezTo>
                  <a:pt x="1247194" y="4570107"/>
                  <a:pt x="1225324" y="4581864"/>
                  <a:pt x="1201676" y="4588313"/>
                </a:cubicBezTo>
                <a:cubicBezTo>
                  <a:pt x="1174964" y="4595598"/>
                  <a:pt x="1146816" y="4596166"/>
                  <a:pt x="1119743" y="4601967"/>
                </a:cubicBezTo>
                <a:cubicBezTo>
                  <a:pt x="1083041" y="4609831"/>
                  <a:pt x="1046914" y="4620173"/>
                  <a:pt x="1010500" y="4629276"/>
                </a:cubicBezTo>
                <a:cubicBezTo>
                  <a:pt x="992293" y="4633828"/>
                  <a:pt x="974569" y="4641232"/>
                  <a:pt x="955879" y="4642931"/>
                </a:cubicBezTo>
                <a:lnTo>
                  <a:pt x="805669" y="4656586"/>
                </a:lnTo>
                <a:cubicBezTo>
                  <a:pt x="633130" y="4691092"/>
                  <a:pt x="715176" y="4678138"/>
                  <a:pt x="559872" y="4697549"/>
                </a:cubicBezTo>
                <a:cubicBezTo>
                  <a:pt x="491595" y="4692998"/>
                  <a:pt x="399120" y="4736235"/>
                  <a:pt x="355041" y="4683895"/>
                </a:cubicBezTo>
                <a:cubicBezTo>
                  <a:pt x="302185" y="4621133"/>
                  <a:pt x="361287" y="4517716"/>
                  <a:pt x="341385" y="4438113"/>
                </a:cubicBezTo>
                <a:cubicBezTo>
                  <a:pt x="336448" y="4418365"/>
                  <a:pt x="304971" y="4419907"/>
                  <a:pt x="286764" y="4410804"/>
                </a:cubicBezTo>
                <a:cubicBezTo>
                  <a:pt x="259453" y="4383495"/>
                  <a:pt x="228959" y="4359034"/>
                  <a:pt x="204831" y="4328876"/>
                </a:cubicBezTo>
                <a:cubicBezTo>
                  <a:pt x="186624" y="4306119"/>
                  <a:pt x="170819" y="4281211"/>
                  <a:pt x="150210" y="4260604"/>
                </a:cubicBezTo>
                <a:cubicBezTo>
                  <a:pt x="134117" y="4244512"/>
                  <a:pt x="113795" y="4233295"/>
                  <a:pt x="95588" y="4219640"/>
                </a:cubicBezTo>
                <a:cubicBezTo>
                  <a:pt x="57588" y="4124647"/>
                  <a:pt x="76025" y="4174611"/>
                  <a:pt x="40966" y="4069440"/>
                </a:cubicBezTo>
                <a:cubicBezTo>
                  <a:pt x="36414" y="4055785"/>
                  <a:pt x="35295" y="4040452"/>
                  <a:pt x="27311" y="4028476"/>
                </a:cubicBezTo>
                <a:lnTo>
                  <a:pt x="0" y="3987512"/>
                </a:lnTo>
                <a:cubicBezTo>
                  <a:pt x="4552" y="3787245"/>
                  <a:pt x="895" y="3586624"/>
                  <a:pt x="13656" y="3386712"/>
                </a:cubicBezTo>
                <a:cubicBezTo>
                  <a:pt x="14701" y="3370334"/>
                  <a:pt x="32824" y="3359997"/>
                  <a:pt x="40966" y="3345748"/>
                </a:cubicBezTo>
                <a:cubicBezTo>
                  <a:pt x="51065" y="3328075"/>
                  <a:pt x="58177" y="3308803"/>
                  <a:pt x="68277" y="3291130"/>
                </a:cubicBezTo>
                <a:cubicBezTo>
                  <a:pt x="76420" y="3276881"/>
                  <a:pt x="87618" y="3264512"/>
                  <a:pt x="95588" y="3250166"/>
                </a:cubicBezTo>
                <a:cubicBezTo>
                  <a:pt x="110417" y="3223476"/>
                  <a:pt x="121933" y="3195043"/>
                  <a:pt x="136554" y="3168239"/>
                </a:cubicBezTo>
                <a:cubicBezTo>
                  <a:pt x="149264" y="3144940"/>
                  <a:pt x="164631" y="3123166"/>
                  <a:pt x="177521" y="3099966"/>
                </a:cubicBezTo>
                <a:cubicBezTo>
                  <a:pt x="187407" y="3082173"/>
                  <a:pt x="196812" y="3064057"/>
                  <a:pt x="204831" y="3045348"/>
                </a:cubicBezTo>
                <a:cubicBezTo>
                  <a:pt x="210501" y="3032119"/>
                  <a:pt x="211081" y="3016727"/>
                  <a:pt x="218487" y="3004385"/>
                </a:cubicBezTo>
                <a:cubicBezTo>
                  <a:pt x="225111" y="2993346"/>
                  <a:pt x="238073" y="2987374"/>
                  <a:pt x="245798" y="2977075"/>
                </a:cubicBezTo>
                <a:cubicBezTo>
                  <a:pt x="265492" y="2950818"/>
                  <a:pt x="300419" y="2895148"/>
                  <a:pt x="300419" y="2895148"/>
                </a:cubicBezTo>
                <a:cubicBezTo>
                  <a:pt x="304971" y="2876942"/>
                  <a:pt x="308682" y="2858505"/>
                  <a:pt x="314075" y="2840530"/>
                </a:cubicBezTo>
                <a:cubicBezTo>
                  <a:pt x="322347" y="2812958"/>
                  <a:pt x="341385" y="2758603"/>
                  <a:pt x="341385" y="2758603"/>
                </a:cubicBezTo>
                <a:cubicBezTo>
                  <a:pt x="345937" y="2703985"/>
                  <a:pt x="343151" y="2648250"/>
                  <a:pt x="355041" y="2594748"/>
                </a:cubicBezTo>
                <a:cubicBezTo>
                  <a:pt x="361665" y="2564942"/>
                  <a:pt x="386351" y="2541787"/>
                  <a:pt x="396007" y="2512821"/>
                </a:cubicBezTo>
                <a:cubicBezTo>
                  <a:pt x="404762" y="2486556"/>
                  <a:pt x="403656" y="2457920"/>
                  <a:pt x="409662" y="2430893"/>
                </a:cubicBezTo>
                <a:cubicBezTo>
                  <a:pt x="412785" y="2416843"/>
                  <a:pt x="418766" y="2403584"/>
                  <a:pt x="423318" y="2389930"/>
                </a:cubicBezTo>
                <a:cubicBezTo>
                  <a:pt x="418766" y="2330760"/>
                  <a:pt x="418918" y="2271039"/>
                  <a:pt x="409662" y="2212420"/>
                </a:cubicBezTo>
                <a:cubicBezTo>
                  <a:pt x="405172" y="2183986"/>
                  <a:pt x="382352" y="2130493"/>
                  <a:pt x="382352" y="2130493"/>
                </a:cubicBezTo>
                <a:cubicBezTo>
                  <a:pt x="377800" y="1975741"/>
                  <a:pt x="378158" y="1820767"/>
                  <a:pt x="368696" y="1666238"/>
                </a:cubicBezTo>
                <a:cubicBezTo>
                  <a:pt x="364487" y="1597490"/>
                  <a:pt x="352267" y="1529432"/>
                  <a:pt x="341385" y="1461420"/>
                </a:cubicBezTo>
                <a:cubicBezTo>
                  <a:pt x="334051" y="1415586"/>
                  <a:pt x="314075" y="1324874"/>
                  <a:pt x="314075" y="1324874"/>
                </a:cubicBezTo>
                <a:cubicBezTo>
                  <a:pt x="330949" y="1206762"/>
                  <a:pt x="295546" y="1229292"/>
                  <a:pt x="396007" y="1229292"/>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761587" y="3474735"/>
            <a:ext cx="1751106" cy="2401280"/>
          </a:xfrm>
          <a:custGeom>
            <a:avLst/>
            <a:gdLst>
              <a:gd name="connsiteX0" fmla="*/ 1641764 w 1751106"/>
              <a:gd name="connsiteY0" fmla="*/ 20831 h 2401280"/>
              <a:gd name="connsiteX1" fmla="*/ 1505210 w 1751106"/>
              <a:gd name="connsiteY1" fmla="*/ 157376 h 2401280"/>
              <a:gd name="connsiteX2" fmla="*/ 1436933 w 1751106"/>
              <a:gd name="connsiteY2" fmla="*/ 225649 h 2401280"/>
              <a:gd name="connsiteX3" fmla="*/ 1409622 w 1751106"/>
              <a:gd name="connsiteY3" fmla="*/ 321231 h 2401280"/>
              <a:gd name="connsiteX4" fmla="*/ 1382311 w 1751106"/>
              <a:gd name="connsiteY4" fmla="*/ 403158 h 2401280"/>
              <a:gd name="connsiteX5" fmla="*/ 1368656 w 1751106"/>
              <a:gd name="connsiteY5" fmla="*/ 444122 h 2401280"/>
              <a:gd name="connsiteX6" fmla="*/ 1341345 w 1751106"/>
              <a:gd name="connsiteY6" fmla="*/ 485086 h 2401280"/>
              <a:gd name="connsiteX7" fmla="*/ 1314034 w 1751106"/>
              <a:gd name="connsiteY7" fmla="*/ 594322 h 2401280"/>
              <a:gd name="connsiteX8" fmla="*/ 1300379 w 1751106"/>
              <a:gd name="connsiteY8" fmla="*/ 635286 h 2401280"/>
              <a:gd name="connsiteX9" fmla="*/ 1273068 w 1751106"/>
              <a:gd name="connsiteY9" fmla="*/ 758177 h 2401280"/>
              <a:gd name="connsiteX10" fmla="*/ 1245757 w 1751106"/>
              <a:gd name="connsiteY10" fmla="*/ 894722 h 2401280"/>
              <a:gd name="connsiteX11" fmla="*/ 1218447 w 1751106"/>
              <a:gd name="connsiteY11" fmla="*/ 990304 h 2401280"/>
              <a:gd name="connsiteX12" fmla="*/ 1191136 w 1751106"/>
              <a:gd name="connsiteY12" fmla="*/ 1031268 h 2401280"/>
              <a:gd name="connsiteX13" fmla="*/ 1177480 w 1751106"/>
              <a:gd name="connsiteY13" fmla="*/ 1099541 h 2401280"/>
              <a:gd name="connsiteX14" fmla="*/ 1163825 w 1751106"/>
              <a:gd name="connsiteY14" fmla="*/ 1140504 h 2401280"/>
              <a:gd name="connsiteX15" fmla="*/ 1150170 w 1751106"/>
              <a:gd name="connsiteY15" fmla="*/ 1263395 h 2401280"/>
              <a:gd name="connsiteX16" fmla="*/ 1136514 w 1751106"/>
              <a:gd name="connsiteY16" fmla="*/ 1304359 h 2401280"/>
              <a:gd name="connsiteX17" fmla="*/ 1054582 w 1751106"/>
              <a:gd name="connsiteY17" fmla="*/ 1372632 h 2401280"/>
              <a:gd name="connsiteX18" fmla="*/ 1027271 w 1751106"/>
              <a:gd name="connsiteY18" fmla="*/ 1413596 h 2401280"/>
              <a:gd name="connsiteX19" fmla="*/ 972649 w 1751106"/>
              <a:gd name="connsiteY19" fmla="*/ 1536487 h 2401280"/>
              <a:gd name="connsiteX20" fmla="*/ 931683 w 1751106"/>
              <a:gd name="connsiteY20" fmla="*/ 1563796 h 2401280"/>
              <a:gd name="connsiteX21" fmla="*/ 808784 w 1751106"/>
              <a:gd name="connsiteY21" fmla="*/ 1604759 h 2401280"/>
              <a:gd name="connsiteX22" fmla="*/ 672230 w 1751106"/>
              <a:gd name="connsiteY22" fmla="*/ 1618414 h 2401280"/>
              <a:gd name="connsiteX23" fmla="*/ 440089 w 1751106"/>
              <a:gd name="connsiteY23" fmla="*/ 1604759 h 2401280"/>
              <a:gd name="connsiteX24" fmla="*/ 289879 w 1751106"/>
              <a:gd name="connsiteY24" fmla="*/ 1563796 h 2401280"/>
              <a:gd name="connsiteX25" fmla="*/ 126014 w 1751106"/>
              <a:gd name="connsiteY25" fmla="*/ 1577450 h 2401280"/>
              <a:gd name="connsiteX26" fmla="*/ 85048 w 1751106"/>
              <a:gd name="connsiteY26" fmla="*/ 1618414 h 2401280"/>
              <a:gd name="connsiteX27" fmla="*/ 44082 w 1751106"/>
              <a:gd name="connsiteY27" fmla="*/ 1686687 h 2401280"/>
              <a:gd name="connsiteX28" fmla="*/ 16771 w 1751106"/>
              <a:gd name="connsiteY28" fmla="*/ 1727650 h 2401280"/>
              <a:gd name="connsiteX29" fmla="*/ 16771 w 1751106"/>
              <a:gd name="connsiteY29" fmla="*/ 2069014 h 2401280"/>
              <a:gd name="connsiteX30" fmla="*/ 57737 w 1751106"/>
              <a:gd name="connsiteY30" fmla="*/ 2164596 h 2401280"/>
              <a:gd name="connsiteX31" fmla="*/ 71393 w 1751106"/>
              <a:gd name="connsiteY31" fmla="*/ 2219214 h 2401280"/>
              <a:gd name="connsiteX32" fmla="*/ 207947 w 1751106"/>
              <a:gd name="connsiteY32" fmla="*/ 2328451 h 2401280"/>
              <a:gd name="connsiteX33" fmla="*/ 358156 w 1751106"/>
              <a:gd name="connsiteY33" fmla="*/ 2396723 h 2401280"/>
              <a:gd name="connsiteX34" fmla="*/ 822440 w 1751106"/>
              <a:gd name="connsiteY34" fmla="*/ 2383069 h 2401280"/>
              <a:gd name="connsiteX35" fmla="*/ 904372 w 1751106"/>
              <a:gd name="connsiteY35" fmla="*/ 2273832 h 2401280"/>
              <a:gd name="connsiteX36" fmla="*/ 958994 w 1751106"/>
              <a:gd name="connsiteY36" fmla="*/ 2191905 h 2401280"/>
              <a:gd name="connsiteX37" fmla="*/ 1068237 w 1751106"/>
              <a:gd name="connsiteY37" fmla="*/ 2137287 h 2401280"/>
              <a:gd name="connsiteX38" fmla="*/ 1218447 w 1751106"/>
              <a:gd name="connsiteY38" fmla="*/ 1987087 h 2401280"/>
              <a:gd name="connsiteX39" fmla="*/ 1259413 w 1751106"/>
              <a:gd name="connsiteY39" fmla="*/ 1959778 h 2401280"/>
              <a:gd name="connsiteX40" fmla="*/ 1314034 w 1751106"/>
              <a:gd name="connsiteY40" fmla="*/ 1918814 h 2401280"/>
              <a:gd name="connsiteX41" fmla="*/ 1355001 w 1751106"/>
              <a:gd name="connsiteY41" fmla="*/ 1891505 h 2401280"/>
              <a:gd name="connsiteX42" fmla="*/ 1436933 w 1751106"/>
              <a:gd name="connsiteY42" fmla="*/ 1809578 h 2401280"/>
              <a:gd name="connsiteX43" fmla="*/ 1464244 w 1751106"/>
              <a:gd name="connsiteY43" fmla="*/ 1782268 h 2401280"/>
              <a:gd name="connsiteX44" fmla="*/ 1505210 w 1751106"/>
              <a:gd name="connsiteY44" fmla="*/ 1768614 h 2401280"/>
              <a:gd name="connsiteX45" fmla="*/ 1532521 w 1751106"/>
              <a:gd name="connsiteY45" fmla="*/ 1509177 h 2401280"/>
              <a:gd name="connsiteX46" fmla="*/ 1559832 w 1751106"/>
              <a:gd name="connsiteY46" fmla="*/ 1468214 h 2401280"/>
              <a:gd name="connsiteX47" fmla="*/ 1600798 w 1751106"/>
              <a:gd name="connsiteY47" fmla="*/ 1372632 h 2401280"/>
              <a:gd name="connsiteX48" fmla="*/ 1628109 w 1751106"/>
              <a:gd name="connsiteY48" fmla="*/ 1290705 h 2401280"/>
              <a:gd name="connsiteX49" fmla="*/ 1641764 w 1751106"/>
              <a:gd name="connsiteY49" fmla="*/ 1249741 h 2401280"/>
              <a:gd name="connsiteX50" fmla="*/ 1655420 w 1751106"/>
              <a:gd name="connsiteY50" fmla="*/ 1195123 h 2401280"/>
              <a:gd name="connsiteX51" fmla="*/ 1682730 w 1751106"/>
              <a:gd name="connsiteY51" fmla="*/ 1113195 h 2401280"/>
              <a:gd name="connsiteX52" fmla="*/ 1723697 w 1751106"/>
              <a:gd name="connsiteY52" fmla="*/ 1017613 h 2401280"/>
              <a:gd name="connsiteX53" fmla="*/ 1751007 w 1751106"/>
              <a:gd name="connsiteY53" fmla="*/ 744522 h 2401280"/>
              <a:gd name="connsiteX54" fmla="*/ 1723697 w 1751106"/>
              <a:gd name="connsiteY54" fmla="*/ 512395 h 2401280"/>
              <a:gd name="connsiteX55" fmla="*/ 1710041 w 1751106"/>
              <a:gd name="connsiteY55" fmla="*/ 130067 h 2401280"/>
              <a:gd name="connsiteX56" fmla="*/ 1696386 w 1751106"/>
              <a:gd name="connsiteY56" fmla="*/ 75449 h 2401280"/>
              <a:gd name="connsiteX57" fmla="*/ 1669075 w 1751106"/>
              <a:gd name="connsiteY57" fmla="*/ 34486 h 2401280"/>
              <a:gd name="connsiteX58" fmla="*/ 1641764 w 1751106"/>
              <a:gd name="connsiteY58" fmla="*/ 20831 h 240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51106" h="2401280">
                <a:moveTo>
                  <a:pt x="1641764" y="20831"/>
                </a:moveTo>
                <a:cubicBezTo>
                  <a:pt x="1614453" y="41313"/>
                  <a:pt x="1595410" y="127312"/>
                  <a:pt x="1505210" y="157376"/>
                </a:cubicBezTo>
                <a:cubicBezTo>
                  <a:pt x="1482451" y="180134"/>
                  <a:pt x="1447111" y="195116"/>
                  <a:pt x="1436933" y="225649"/>
                </a:cubicBezTo>
                <a:cubicBezTo>
                  <a:pt x="1391030" y="363355"/>
                  <a:pt x="1461078" y="149727"/>
                  <a:pt x="1409622" y="321231"/>
                </a:cubicBezTo>
                <a:cubicBezTo>
                  <a:pt x="1401350" y="348803"/>
                  <a:pt x="1391415" y="375849"/>
                  <a:pt x="1382311" y="403158"/>
                </a:cubicBezTo>
                <a:cubicBezTo>
                  <a:pt x="1377759" y="416813"/>
                  <a:pt x="1376640" y="432146"/>
                  <a:pt x="1368656" y="444122"/>
                </a:cubicBezTo>
                <a:lnTo>
                  <a:pt x="1341345" y="485086"/>
                </a:lnTo>
                <a:cubicBezTo>
                  <a:pt x="1332241" y="521498"/>
                  <a:pt x="1325903" y="558715"/>
                  <a:pt x="1314034" y="594322"/>
                </a:cubicBezTo>
                <a:cubicBezTo>
                  <a:pt x="1309482" y="607977"/>
                  <a:pt x="1304333" y="621447"/>
                  <a:pt x="1300379" y="635286"/>
                </a:cubicBezTo>
                <a:cubicBezTo>
                  <a:pt x="1290561" y="669649"/>
                  <a:pt x="1278699" y="724396"/>
                  <a:pt x="1273068" y="758177"/>
                </a:cubicBezTo>
                <a:cubicBezTo>
                  <a:pt x="1240437" y="953950"/>
                  <a:pt x="1277168" y="784792"/>
                  <a:pt x="1245757" y="894722"/>
                </a:cubicBezTo>
                <a:cubicBezTo>
                  <a:pt x="1239923" y="915140"/>
                  <a:pt x="1229361" y="968477"/>
                  <a:pt x="1218447" y="990304"/>
                </a:cubicBezTo>
                <a:cubicBezTo>
                  <a:pt x="1211107" y="1004982"/>
                  <a:pt x="1200240" y="1017613"/>
                  <a:pt x="1191136" y="1031268"/>
                </a:cubicBezTo>
                <a:cubicBezTo>
                  <a:pt x="1186584" y="1054026"/>
                  <a:pt x="1183109" y="1077026"/>
                  <a:pt x="1177480" y="1099541"/>
                </a:cubicBezTo>
                <a:cubicBezTo>
                  <a:pt x="1173989" y="1113504"/>
                  <a:pt x="1166191" y="1126307"/>
                  <a:pt x="1163825" y="1140504"/>
                </a:cubicBezTo>
                <a:cubicBezTo>
                  <a:pt x="1157049" y="1181159"/>
                  <a:pt x="1156946" y="1222740"/>
                  <a:pt x="1150170" y="1263395"/>
                </a:cubicBezTo>
                <a:cubicBezTo>
                  <a:pt x="1147804" y="1277593"/>
                  <a:pt x="1144498" y="1292383"/>
                  <a:pt x="1136514" y="1304359"/>
                </a:cubicBezTo>
                <a:cubicBezTo>
                  <a:pt x="1115485" y="1335901"/>
                  <a:pt x="1084811" y="1352481"/>
                  <a:pt x="1054582" y="1372632"/>
                </a:cubicBezTo>
                <a:cubicBezTo>
                  <a:pt x="1045478" y="1386287"/>
                  <a:pt x="1033937" y="1398599"/>
                  <a:pt x="1027271" y="1413596"/>
                </a:cubicBezTo>
                <a:cubicBezTo>
                  <a:pt x="1005636" y="1462271"/>
                  <a:pt x="1009734" y="1499404"/>
                  <a:pt x="972649" y="1536487"/>
                </a:cubicBezTo>
                <a:cubicBezTo>
                  <a:pt x="961044" y="1548091"/>
                  <a:pt x="946362" y="1556457"/>
                  <a:pt x="931683" y="1563796"/>
                </a:cubicBezTo>
                <a:cubicBezTo>
                  <a:pt x="900694" y="1579289"/>
                  <a:pt x="845295" y="1599544"/>
                  <a:pt x="808784" y="1604759"/>
                </a:cubicBezTo>
                <a:cubicBezTo>
                  <a:pt x="763499" y="1611228"/>
                  <a:pt x="717748" y="1613862"/>
                  <a:pt x="672230" y="1618414"/>
                </a:cubicBezTo>
                <a:cubicBezTo>
                  <a:pt x="594850" y="1613862"/>
                  <a:pt x="517051" y="1613994"/>
                  <a:pt x="440089" y="1604759"/>
                </a:cubicBezTo>
                <a:cubicBezTo>
                  <a:pt x="391963" y="1598984"/>
                  <a:pt x="337662" y="1579722"/>
                  <a:pt x="289879" y="1563796"/>
                </a:cubicBezTo>
                <a:cubicBezTo>
                  <a:pt x="235257" y="1568347"/>
                  <a:pt x="178974" y="1563328"/>
                  <a:pt x="126014" y="1577450"/>
                </a:cubicBezTo>
                <a:cubicBezTo>
                  <a:pt x="107355" y="1582425"/>
                  <a:pt x="96635" y="1602965"/>
                  <a:pt x="85048" y="1618414"/>
                </a:cubicBezTo>
                <a:cubicBezTo>
                  <a:pt x="69123" y="1639646"/>
                  <a:pt x="58149" y="1664181"/>
                  <a:pt x="44082" y="1686687"/>
                </a:cubicBezTo>
                <a:cubicBezTo>
                  <a:pt x="35384" y="1700603"/>
                  <a:pt x="25875" y="1713996"/>
                  <a:pt x="16771" y="1727650"/>
                </a:cubicBezTo>
                <a:cubicBezTo>
                  <a:pt x="-5893" y="1886293"/>
                  <a:pt x="-5287" y="1837417"/>
                  <a:pt x="16771" y="2069014"/>
                </a:cubicBezTo>
                <a:cubicBezTo>
                  <a:pt x="19657" y="2099317"/>
                  <a:pt x="48322" y="2139490"/>
                  <a:pt x="57737" y="2164596"/>
                </a:cubicBezTo>
                <a:cubicBezTo>
                  <a:pt x="64327" y="2182167"/>
                  <a:pt x="60355" y="2204037"/>
                  <a:pt x="71393" y="2219214"/>
                </a:cubicBezTo>
                <a:cubicBezTo>
                  <a:pt x="199822" y="2395793"/>
                  <a:pt x="116993" y="2277924"/>
                  <a:pt x="207947" y="2328451"/>
                </a:cubicBezTo>
                <a:cubicBezTo>
                  <a:pt x="340829" y="2402270"/>
                  <a:pt x="235322" y="2372159"/>
                  <a:pt x="358156" y="2396723"/>
                </a:cubicBezTo>
                <a:cubicBezTo>
                  <a:pt x="512917" y="2392172"/>
                  <a:pt x="671388" y="2417054"/>
                  <a:pt x="822440" y="2383069"/>
                </a:cubicBezTo>
                <a:cubicBezTo>
                  <a:pt x="866846" y="2373078"/>
                  <a:pt x="879123" y="2311703"/>
                  <a:pt x="904372" y="2273832"/>
                </a:cubicBezTo>
                <a:lnTo>
                  <a:pt x="958994" y="2191905"/>
                </a:lnTo>
                <a:cubicBezTo>
                  <a:pt x="1001664" y="2127904"/>
                  <a:pt x="970116" y="2153639"/>
                  <a:pt x="1068237" y="2137287"/>
                </a:cubicBezTo>
                <a:cubicBezTo>
                  <a:pt x="1122580" y="2055778"/>
                  <a:pt x="1094545" y="2090332"/>
                  <a:pt x="1218447" y="1987087"/>
                </a:cubicBezTo>
                <a:cubicBezTo>
                  <a:pt x="1231055" y="1976581"/>
                  <a:pt x="1246058" y="1969317"/>
                  <a:pt x="1259413" y="1959778"/>
                </a:cubicBezTo>
                <a:cubicBezTo>
                  <a:pt x="1277933" y="1946550"/>
                  <a:pt x="1295514" y="1932042"/>
                  <a:pt x="1314034" y="1918814"/>
                </a:cubicBezTo>
                <a:cubicBezTo>
                  <a:pt x="1327389" y="1909275"/>
                  <a:pt x="1342734" y="1902408"/>
                  <a:pt x="1355001" y="1891505"/>
                </a:cubicBezTo>
                <a:cubicBezTo>
                  <a:pt x="1383868" y="1865847"/>
                  <a:pt x="1409622" y="1836887"/>
                  <a:pt x="1436933" y="1809578"/>
                </a:cubicBezTo>
                <a:cubicBezTo>
                  <a:pt x="1446037" y="1800475"/>
                  <a:pt x="1452030" y="1786339"/>
                  <a:pt x="1464244" y="1782268"/>
                </a:cubicBezTo>
                <a:lnTo>
                  <a:pt x="1505210" y="1768614"/>
                </a:lnTo>
                <a:cubicBezTo>
                  <a:pt x="1550265" y="1633451"/>
                  <a:pt x="1475760" y="1868634"/>
                  <a:pt x="1532521" y="1509177"/>
                </a:cubicBezTo>
                <a:cubicBezTo>
                  <a:pt x="1535081" y="1492967"/>
                  <a:pt x="1550728" y="1481868"/>
                  <a:pt x="1559832" y="1468214"/>
                </a:cubicBezTo>
                <a:cubicBezTo>
                  <a:pt x="1603781" y="1336371"/>
                  <a:pt x="1533311" y="1541336"/>
                  <a:pt x="1600798" y="1372632"/>
                </a:cubicBezTo>
                <a:cubicBezTo>
                  <a:pt x="1611490" y="1345905"/>
                  <a:pt x="1619005" y="1318014"/>
                  <a:pt x="1628109" y="1290705"/>
                </a:cubicBezTo>
                <a:cubicBezTo>
                  <a:pt x="1632661" y="1277050"/>
                  <a:pt x="1638273" y="1263704"/>
                  <a:pt x="1641764" y="1249741"/>
                </a:cubicBezTo>
                <a:cubicBezTo>
                  <a:pt x="1646316" y="1231535"/>
                  <a:pt x="1650027" y="1213098"/>
                  <a:pt x="1655420" y="1195123"/>
                </a:cubicBezTo>
                <a:cubicBezTo>
                  <a:pt x="1663692" y="1167551"/>
                  <a:pt x="1669855" y="1138942"/>
                  <a:pt x="1682730" y="1113195"/>
                </a:cubicBezTo>
                <a:cubicBezTo>
                  <a:pt x="1716478" y="1045703"/>
                  <a:pt x="1703604" y="1077887"/>
                  <a:pt x="1723697" y="1017613"/>
                </a:cubicBezTo>
                <a:cubicBezTo>
                  <a:pt x="1737001" y="924490"/>
                  <a:pt x="1751007" y="841262"/>
                  <a:pt x="1751007" y="744522"/>
                </a:cubicBezTo>
                <a:cubicBezTo>
                  <a:pt x="1751007" y="583043"/>
                  <a:pt x="1754247" y="604041"/>
                  <a:pt x="1723697" y="512395"/>
                </a:cubicBezTo>
                <a:cubicBezTo>
                  <a:pt x="1719145" y="384952"/>
                  <a:pt x="1717996" y="257343"/>
                  <a:pt x="1710041" y="130067"/>
                </a:cubicBezTo>
                <a:cubicBezTo>
                  <a:pt x="1708870" y="111337"/>
                  <a:pt x="1703779" y="92698"/>
                  <a:pt x="1696386" y="75449"/>
                </a:cubicBezTo>
                <a:cubicBezTo>
                  <a:pt x="1689921" y="60365"/>
                  <a:pt x="1678179" y="48140"/>
                  <a:pt x="1669075" y="34486"/>
                </a:cubicBezTo>
                <a:cubicBezTo>
                  <a:pt x="1651349" y="-18691"/>
                  <a:pt x="1669075" y="349"/>
                  <a:pt x="1641764" y="20831"/>
                </a:cubicBezTo>
                <a:close/>
              </a:path>
            </a:pathLst>
          </a:cu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rot="1359831">
            <a:off x="5148088" y="1706819"/>
            <a:ext cx="1188020" cy="110601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Tib</a:t>
            </a:r>
            <a:endParaRPr lang="en-US" dirty="0"/>
          </a:p>
        </p:txBody>
      </p:sp>
      <p:sp>
        <p:nvSpPr>
          <p:cNvPr id="12" name="Right Arrow 11"/>
          <p:cNvSpPr/>
          <p:nvPr/>
        </p:nvSpPr>
        <p:spPr>
          <a:xfrm rot="2145968">
            <a:off x="969533" y="3454602"/>
            <a:ext cx="1065121" cy="11060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Tail</a:t>
            </a:r>
            <a:endParaRPr lang="en-US" dirty="0"/>
          </a:p>
        </p:txBody>
      </p:sp>
    </p:spTree>
    <p:extLst>
      <p:ext uri="{BB962C8B-B14F-4D97-AF65-F5344CB8AC3E}">
        <p14:creationId xmlns:p14="http://schemas.microsoft.com/office/powerpoint/2010/main" val="35776759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t2, </a:t>
            </a:r>
            <a:r>
              <a:rPr lang="en-US" dirty="0" err="1" smtClean="0"/>
              <a:t>Tibbles</a:t>
            </a:r>
            <a:r>
              <a:rPr lang="en-US" dirty="0" smtClean="0"/>
              <a:t> loses Tail</a:t>
            </a:r>
            <a:endParaRPr lang="en-US" dirty="0"/>
          </a:p>
        </p:txBody>
      </p:sp>
      <p:sp>
        <p:nvSpPr>
          <p:cNvPr id="11" name="Down Arrow 10"/>
          <p:cNvSpPr/>
          <p:nvPr/>
        </p:nvSpPr>
        <p:spPr>
          <a:xfrm rot="1359831">
            <a:off x="5148088" y="1706819"/>
            <a:ext cx="1188020" cy="110601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Tib</a:t>
            </a:r>
            <a:endParaRPr lang="en-US" dirty="0"/>
          </a:p>
        </p:txBody>
      </p:sp>
      <p:pic>
        <p:nvPicPr>
          <p:cNvPr id="6" name="Picture 5"/>
          <p:cNvPicPr>
            <a:picLocks noChangeAspect="1"/>
          </p:cNvPicPr>
          <p:nvPr/>
        </p:nvPicPr>
        <p:blipFill rotWithShape="1">
          <a:blip r:embed="rId2"/>
          <a:srcRect t="29045" r="74694" b="19034"/>
          <a:stretch/>
        </p:blipFill>
        <p:spPr>
          <a:xfrm rot="5139040">
            <a:off x="540806" y="4103826"/>
            <a:ext cx="1909854" cy="2664654"/>
          </a:xfrm>
          <a:prstGeom prst="rect">
            <a:avLst/>
          </a:prstGeom>
          <a:ln>
            <a:noFill/>
          </a:ln>
          <a:effectLst>
            <a:softEdge rad="112500"/>
          </a:effectLst>
        </p:spPr>
      </p:pic>
      <p:pic>
        <p:nvPicPr>
          <p:cNvPr id="5" name="Picture 4"/>
          <p:cNvPicPr>
            <a:picLocks noChangeAspect="1"/>
          </p:cNvPicPr>
          <p:nvPr/>
        </p:nvPicPr>
        <p:blipFill rotWithShape="1">
          <a:blip r:embed="rId2"/>
          <a:srcRect l="25487"/>
          <a:stretch/>
        </p:blipFill>
        <p:spPr>
          <a:xfrm>
            <a:off x="3063132" y="1630338"/>
            <a:ext cx="5623668" cy="5132080"/>
          </a:xfrm>
          <a:prstGeom prst="rect">
            <a:avLst/>
          </a:prstGeom>
          <a:ln>
            <a:noFill/>
          </a:ln>
          <a:effectLst>
            <a:softEdge rad="112500"/>
          </a:effectLst>
        </p:spPr>
      </p:pic>
      <p:sp>
        <p:nvSpPr>
          <p:cNvPr id="7" name="Down Arrow 6"/>
          <p:cNvSpPr/>
          <p:nvPr/>
        </p:nvSpPr>
        <p:spPr>
          <a:xfrm rot="179737">
            <a:off x="5300488" y="1603821"/>
            <a:ext cx="1188020" cy="110601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Tib</a:t>
            </a:r>
            <a:endParaRPr lang="en-US" dirty="0"/>
          </a:p>
        </p:txBody>
      </p:sp>
      <p:sp>
        <p:nvSpPr>
          <p:cNvPr id="8" name="Right Arrow 7"/>
          <p:cNvSpPr/>
          <p:nvPr/>
        </p:nvSpPr>
        <p:spPr>
          <a:xfrm rot="5400000">
            <a:off x="1049080" y="4362486"/>
            <a:ext cx="1065121" cy="11060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Tail</a:t>
            </a:r>
            <a:endParaRPr lang="en-US" dirty="0"/>
          </a:p>
        </p:txBody>
      </p:sp>
    </p:spTree>
    <p:extLst>
      <p:ext uri="{BB962C8B-B14F-4D97-AF65-F5344CB8AC3E}">
        <p14:creationId xmlns:p14="http://schemas.microsoft.com/office/powerpoint/2010/main" val="18251009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t3, </a:t>
            </a:r>
            <a:r>
              <a:rPr lang="en-US" dirty="0" err="1" smtClean="0"/>
              <a:t>Tibbles</a:t>
            </a:r>
            <a:r>
              <a:rPr lang="en-US" dirty="0"/>
              <a:t> </a:t>
            </a:r>
            <a:r>
              <a:rPr lang="en-US" dirty="0" smtClean="0"/>
              <a:t>= </a:t>
            </a:r>
            <a:r>
              <a:rPr lang="en-US" dirty="0" err="1" smtClean="0"/>
              <a:t>Tib</a:t>
            </a:r>
            <a:r>
              <a:rPr lang="en-US" dirty="0" smtClean="0"/>
              <a:t>?</a:t>
            </a:r>
            <a:endParaRPr lang="en-US" dirty="0"/>
          </a:p>
        </p:txBody>
      </p:sp>
      <p:pic>
        <p:nvPicPr>
          <p:cNvPr id="5" name="Picture 4"/>
          <p:cNvPicPr>
            <a:picLocks noChangeAspect="1"/>
          </p:cNvPicPr>
          <p:nvPr/>
        </p:nvPicPr>
        <p:blipFill rotWithShape="1">
          <a:blip r:embed="rId2"/>
          <a:srcRect l="25487"/>
          <a:stretch/>
        </p:blipFill>
        <p:spPr>
          <a:xfrm>
            <a:off x="2169034" y="1630338"/>
            <a:ext cx="5623668" cy="5132080"/>
          </a:xfrm>
          <a:prstGeom prst="rect">
            <a:avLst/>
          </a:prstGeom>
          <a:ln>
            <a:noFill/>
          </a:ln>
          <a:effectLst>
            <a:softEdge rad="112500"/>
          </a:effectLst>
        </p:spPr>
      </p:pic>
      <p:sp>
        <p:nvSpPr>
          <p:cNvPr id="11" name="Down Arrow 10"/>
          <p:cNvSpPr/>
          <p:nvPr/>
        </p:nvSpPr>
        <p:spPr>
          <a:xfrm rot="1359831">
            <a:off x="5148088" y="1706819"/>
            <a:ext cx="1188020" cy="110601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Tib</a:t>
            </a:r>
            <a:endParaRPr lang="en-US" dirty="0"/>
          </a:p>
        </p:txBody>
      </p:sp>
    </p:spTree>
    <p:extLst>
      <p:ext uri="{BB962C8B-B14F-4D97-AF65-F5344CB8AC3E}">
        <p14:creationId xmlns:p14="http://schemas.microsoft.com/office/powerpoint/2010/main" val="248736808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Tibbles</a:t>
            </a:r>
            <a:r>
              <a:rPr lang="en-US" dirty="0" smtClean="0"/>
              <a:t>’ Timeline</a:t>
            </a:r>
            <a:endParaRPr lang="en-US" dirty="0"/>
          </a:p>
        </p:txBody>
      </p:sp>
      <p:cxnSp>
        <p:nvCxnSpPr>
          <p:cNvPr id="5" name="Straight Arrow Connector 4"/>
          <p:cNvCxnSpPr/>
          <p:nvPr/>
        </p:nvCxnSpPr>
        <p:spPr>
          <a:xfrm>
            <a:off x="457200" y="5366240"/>
            <a:ext cx="822960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stretch>
            <a:fillRect/>
          </a:stretch>
        </p:blipFill>
        <p:spPr>
          <a:xfrm>
            <a:off x="207228" y="3249784"/>
            <a:ext cx="2193765" cy="1491760"/>
          </a:xfrm>
          <a:prstGeom prst="rect">
            <a:avLst/>
          </a:prstGeom>
          <a:ln>
            <a:noFill/>
          </a:ln>
          <a:effectLst>
            <a:softEdge rad="112500"/>
          </a:effectLst>
        </p:spPr>
      </p:pic>
      <p:pic>
        <p:nvPicPr>
          <p:cNvPr id="7" name="Picture 6"/>
          <p:cNvPicPr>
            <a:picLocks noChangeAspect="1"/>
          </p:cNvPicPr>
          <p:nvPr/>
        </p:nvPicPr>
        <p:blipFill rotWithShape="1">
          <a:blip r:embed="rId2"/>
          <a:srcRect l="25487"/>
          <a:stretch/>
        </p:blipFill>
        <p:spPr>
          <a:xfrm>
            <a:off x="4164360" y="3249784"/>
            <a:ext cx="1634652" cy="1491760"/>
          </a:xfrm>
          <a:prstGeom prst="rect">
            <a:avLst/>
          </a:prstGeom>
          <a:ln>
            <a:noFill/>
          </a:ln>
          <a:effectLst>
            <a:softEdge rad="112500"/>
          </a:effectLst>
        </p:spPr>
      </p:pic>
      <p:pic>
        <p:nvPicPr>
          <p:cNvPr id="8" name="Picture 7"/>
          <p:cNvPicPr>
            <a:picLocks noChangeAspect="1"/>
          </p:cNvPicPr>
          <p:nvPr/>
        </p:nvPicPr>
        <p:blipFill rotWithShape="1">
          <a:blip r:embed="rId2"/>
          <a:srcRect l="25487"/>
          <a:stretch/>
        </p:blipFill>
        <p:spPr>
          <a:xfrm>
            <a:off x="7052148" y="3249784"/>
            <a:ext cx="1634652" cy="1491760"/>
          </a:xfrm>
          <a:prstGeom prst="rect">
            <a:avLst/>
          </a:prstGeom>
          <a:ln>
            <a:noFill/>
          </a:ln>
          <a:effectLst>
            <a:softEdge rad="112500"/>
          </a:effectLst>
        </p:spPr>
      </p:pic>
      <p:pic>
        <p:nvPicPr>
          <p:cNvPr id="9" name="Picture 8"/>
          <p:cNvPicPr>
            <a:picLocks noChangeAspect="1"/>
          </p:cNvPicPr>
          <p:nvPr/>
        </p:nvPicPr>
        <p:blipFill rotWithShape="1">
          <a:blip r:embed="rId2"/>
          <a:srcRect t="30725" r="74694" b="20093"/>
          <a:stretch/>
        </p:blipFill>
        <p:spPr>
          <a:xfrm rot="2350214">
            <a:off x="2997891" y="3852334"/>
            <a:ext cx="790110" cy="1044222"/>
          </a:xfrm>
          <a:prstGeom prst="rect">
            <a:avLst/>
          </a:prstGeom>
          <a:ln>
            <a:noFill/>
          </a:ln>
          <a:effectLst>
            <a:softEdge rad="112500"/>
          </a:effectLst>
        </p:spPr>
      </p:pic>
      <p:cxnSp>
        <p:nvCxnSpPr>
          <p:cNvPr id="11" name="Straight Connector 10"/>
          <p:cNvCxnSpPr/>
          <p:nvPr/>
        </p:nvCxnSpPr>
        <p:spPr>
          <a:xfrm>
            <a:off x="1160709" y="5147767"/>
            <a:ext cx="13656" cy="4506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017912" y="5149967"/>
            <a:ext cx="13656" cy="4506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633563" y="5149967"/>
            <a:ext cx="13656" cy="4506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407542" y="5617394"/>
            <a:ext cx="479353" cy="523220"/>
          </a:xfrm>
          <a:prstGeom prst="rect">
            <a:avLst/>
          </a:prstGeom>
          <a:noFill/>
        </p:spPr>
        <p:txBody>
          <a:bodyPr wrap="square" rtlCol="0">
            <a:spAutoFit/>
          </a:bodyPr>
          <a:lstStyle/>
          <a:p>
            <a:r>
              <a:rPr lang="en-US" sz="2800" dirty="0" smtClean="0"/>
              <a:t>t</a:t>
            </a:r>
            <a:r>
              <a:rPr lang="en-US" sz="2800" baseline="-25000" dirty="0"/>
              <a:t>2</a:t>
            </a:r>
            <a:endParaRPr lang="en-US" sz="2800" dirty="0"/>
          </a:p>
        </p:txBody>
      </p:sp>
      <p:sp>
        <p:nvSpPr>
          <p:cNvPr id="15" name="TextBox 14"/>
          <p:cNvSpPr txBox="1"/>
          <p:nvPr/>
        </p:nvSpPr>
        <p:spPr>
          <a:xfrm>
            <a:off x="934688" y="5598367"/>
            <a:ext cx="479353" cy="523220"/>
          </a:xfrm>
          <a:prstGeom prst="rect">
            <a:avLst/>
          </a:prstGeom>
          <a:noFill/>
        </p:spPr>
        <p:txBody>
          <a:bodyPr wrap="square" rtlCol="0">
            <a:spAutoFit/>
          </a:bodyPr>
          <a:lstStyle/>
          <a:p>
            <a:r>
              <a:rPr lang="en-US" sz="2800" dirty="0" smtClean="0"/>
              <a:t>t</a:t>
            </a:r>
            <a:r>
              <a:rPr lang="en-US" sz="2800" baseline="-25000" dirty="0" smtClean="0"/>
              <a:t>1</a:t>
            </a:r>
            <a:endParaRPr lang="en-US" sz="2800" dirty="0"/>
          </a:p>
        </p:txBody>
      </p:sp>
      <p:sp>
        <p:nvSpPr>
          <p:cNvPr id="16" name="TextBox 15"/>
          <p:cNvSpPr txBox="1"/>
          <p:nvPr/>
        </p:nvSpPr>
        <p:spPr>
          <a:xfrm>
            <a:off x="7791891" y="5617394"/>
            <a:ext cx="479353" cy="523220"/>
          </a:xfrm>
          <a:prstGeom prst="rect">
            <a:avLst/>
          </a:prstGeom>
          <a:noFill/>
        </p:spPr>
        <p:txBody>
          <a:bodyPr wrap="square" rtlCol="0">
            <a:spAutoFit/>
          </a:bodyPr>
          <a:lstStyle/>
          <a:p>
            <a:r>
              <a:rPr lang="en-US" sz="2800" dirty="0" smtClean="0"/>
              <a:t>t</a:t>
            </a:r>
            <a:r>
              <a:rPr lang="en-US" sz="2800" baseline="-25000" dirty="0"/>
              <a:t>3</a:t>
            </a:r>
            <a:endParaRPr lang="en-US" sz="2800" dirty="0"/>
          </a:p>
        </p:txBody>
      </p:sp>
    </p:spTree>
    <p:extLst>
      <p:ext uri="{BB962C8B-B14F-4D97-AF65-F5344CB8AC3E}">
        <p14:creationId xmlns:p14="http://schemas.microsoft.com/office/powerpoint/2010/main" val="46177560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25487"/>
          <a:stretch/>
        </p:blipFill>
        <p:spPr>
          <a:xfrm>
            <a:off x="5612484" y="2057400"/>
            <a:ext cx="3188655" cy="2909921"/>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At t</a:t>
            </a:r>
            <a:r>
              <a:rPr lang="en-US" baseline="-25000" dirty="0" smtClean="0"/>
              <a:t>3</a:t>
            </a:r>
            <a:r>
              <a:rPr lang="en-US" dirty="0" smtClean="0"/>
              <a:t>, </a:t>
            </a:r>
            <a:r>
              <a:rPr lang="en-US" dirty="0" err="1" smtClean="0"/>
              <a:t>Tib</a:t>
            </a:r>
            <a:r>
              <a:rPr lang="en-US" dirty="0" smtClean="0"/>
              <a:t> is a cat</a:t>
            </a:r>
            <a:endParaRPr lang="en-US" dirty="0"/>
          </a:p>
        </p:txBody>
      </p:sp>
      <p:pic>
        <p:nvPicPr>
          <p:cNvPr id="6" name="Picture 5"/>
          <p:cNvPicPr>
            <a:picLocks noChangeAspect="1"/>
          </p:cNvPicPr>
          <p:nvPr/>
        </p:nvPicPr>
        <p:blipFill>
          <a:blip r:embed="rId2"/>
          <a:stretch>
            <a:fillRect/>
          </a:stretch>
        </p:blipFill>
        <p:spPr>
          <a:xfrm>
            <a:off x="-169334" y="1999458"/>
            <a:ext cx="4364505" cy="2967863"/>
          </a:xfrm>
          <a:prstGeom prst="rect">
            <a:avLst/>
          </a:prstGeom>
          <a:ln>
            <a:noFill/>
          </a:ln>
          <a:effectLst>
            <a:softEdge rad="112500"/>
          </a:effectLst>
        </p:spPr>
      </p:pic>
      <p:sp>
        <p:nvSpPr>
          <p:cNvPr id="3" name="TextBox 2"/>
          <p:cNvSpPr txBox="1"/>
          <p:nvPr/>
        </p:nvSpPr>
        <p:spPr>
          <a:xfrm>
            <a:off x="1397000" y="5602111"/>
            <a:ext cx="6491111" cy="461665"/>
          </a:xfrm>
          <a:prstGeom prst="rect">
            <a:avLst/>
          </a:prstGeom>
          <a:noFill/>
        </p:spPr>
        <p:txBody>
          <a:bodyPr wrap="square" rtlCol="0">
            <a:spAutoFit/>
          </a:bodyPr>
          <a:lstStyle/>
          <a:p>
            <a:pPr algn="ctr"/>
            <a:r>
              <a:rPr lang="en-US" sz="2400" dirty="0" smtClean="0"/>
              <a:t>A cat can survive the loss of a tail, right?</a:t>
            </a:r>
            <a:endParaRPr lang="en-US" sz="2400" dirty="0"/>
          </a:p>
        </p:txBody>
      </p:sp>
    </p:spTree>
    <p:extLst>
      <p:ext uri="{BB962C8B-B14F-4D97-AF65-F5344CB8AC3E}">
        <p14:creationId xmlns:p14="http://schemas.microsoft.com/office/powerpoint/2010/main" val="90474734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25487"/>
          <a:stretch/>
        </p:blipFill>
        <p:spPr>
          <a:xfrm>
            <a:off x="1006516" y="2057400"/>
            <a:ext cx="3188655" cy="2909921"/>
          </a:xfrm>
          <a:prstGeom prst="rect">
            <a:avLst/>
          </a:prstGeom>
          <a:ln>
            <a:noFill/>
          </a:ln>
          <a:effectLst>
            <a:softEdge rad="112500"/>
          </a:effectLst>
        </p:spPr>
      </p:pic>
      <p:sp>
        <p:nvSpPr>
          <p:cNvPr id="2" name="Title 1"/>
          <p:cNvSpPr>
            <a:spLocks noGrp="1"/>
          </p:cNvSpPr>
          <p:nvPr>
            <p:ph type="title"/>
          </p:nvPr>
        </p:nvSpPr>
        <p:spPr/>
        <p:txBody>
          <a:bodyPr>
            <a:normAutofit/>
          </a:bodyPr>
          <a:lstStyle/>
          <a:p>
            <a:r>
              <a:rPr lang="en-US" dirty="0"/>
              <a:t>A</a:t>
            </a:r>
            <a:r>
              <a:rPr lang="en-US" dirty="0" smtClean="0"/>
              <a:t>t t</a:t>
            </a:r>
            <a:r>
              <a:rPr lang="en-US" baseline="-25000" dirty="0" smtClean="0"/>
              <a:t>1</a:t>
            </a:r>
            <a:r>
              <a:rPr lang="en-US" dirty="0" smtClean="0"/>
              <a:t>, </a:t>
            </a:r>
            <a:r>
              <a:rPr lang="en-US" dirty="0" err="1" smtClean="0"/>
              <a:t>Tib</a:t>
            </a:r>
            <a:r>
              <a:rPr lang="en-US" dirty="0" smtClean="0"/>
              <a:t> ≠ </a:t>
            </a:r>
            <a:r>
              <a:rPr lang="en-US" dirty="0" err="1" smtClean="0"/>
              <a:t>Tibbles</a:t>
            </a:r>
            <a:endParaRPr lang="en-US" dirty="0"/>
          </a:p>
        </p:txBody>
      </p:sp>
      <p:pic>
        <p:nvPicPr>
          <p:cNvPr id="6" name="Picture 5"/>
          <p:cNvPicPr>
            <a:picLocks noChangeAspect="1"/>
          </p:cNvPicPr>
          <p:nvPr/>
        </p:nvPicPr>
        <p:blipFill>
          <a:blip r:embed="rId2"/>
          <a:stretch>
            <a:fillRect/>
          </a:stretch>
        </p:blipFill>
        <p:spPr>
          <a:xfrm>
            <a:off x="-169334" y="1999458"/>
            <a:ext cx="4364505" cy="2967863"/>
          </a:xfrm>
          <a:prstGeom prst="rect">
            <a:avLst/>
          </a:prstGeom>
          <a:ln>
            <a:noFill/>
          </a:ln>
          <a:effectLst>
            <a:softEdge rad="112500"/>
          </a:effectLst>
        </p:spPr>
      </p:pic>
      <p:sp>
        <p:nvSpPr>
          <p:cNvPr id="3" name="TextBox 2"/>
          <p:cNvSpPr txBox="1"/>
          <p:nvPr/>
        </p:nvSpPr>
        <p:spPr>
          <a:xfrm>
            <a:off x="1397000" y="5602111"/>
            <a:ext cx="6491111" cy="830997"/>
          </a:xfrm>
          <a:prstGeom prst="rect">
            <a:avLst/>
          </a:prstGeom>
          <a:noFill/>
        </p:spPr>
        <p:txBody>
          <a:bodyPr wrap="square" rtlCol="0">
            <a:spAutoFit/>
          </a:bodyPr>
          <a:lstStyle/>
          <a:p>
            <a:pPr algn="ctr"/>
            <a:r>
              <a:rPr lang="en-US" sz="2400" dirty="0" smtClean="0"/>
              <a:t>At t</a:t>
            </a:r>
            <a:r>
              <a:rPr lang="en-US" sz="2400" baseline="-25000" dirty="0" smtClean="0"/>
              <a:t>1</a:t>
            </a:r>
            <a:r>
              <a:rPr lang="en-US" sz="2400" dirty="0" smtClean="0"/>
              <a:t> </a:t>
            </a:r>
            <a:r>
              <a:rPr lang="en-US" sz="2400" dirty="0" err="1" smtClean="0"/>
              <a:t>Tib</a:t>
            </a:r>
            <a:r>
              <a:rPr lang="en-US" sz="2400" dirty="0" smtClean="0"/>
              <a:t> is just a proper part of </a:t>
            </a:r>
            <a:r>
              <a:rPr lang="en-US" sz="2400" dirty="0" err="1" smtClean="0"/>
              <a:t>Tibbles</a:t>
            </a:r>
            <a:endParaRPr lang="en-US" sz="2400" dirty="0" smtClean="0"/>
          </a:p>
          <a:p>
            <a:pPr algn="ctr"/>
            <a:r>
              <a:rPr lang="en-US" sz="2400" dirty="0" smtClean="0"/>
              <a:t>—so not identical to </a:t>
            </a:r>
            <a:r>
              <a:rPr lang="en-US" sz="2400" dirty="0" err="1" smtClean="0"/>
              <a:t>Tibbles</a:t>
            </a:r>
            <a:r>
              <a:rPr lang="en-US" sz="2400" dirty="0" smtClean="0"/>
              <a:t>.</a:t>
            </a:r>
            <a:endParaRPr lang="en-US" sz="2400" dirty="0"/>
          </a:p>
        </p:txBody>
      </p:sp>
    </p:spTree>
    <p:extLst>
      <p:ext uri="{BB962C8B-B14F-4D97-AF65-F5344CB8AC3E}">
        <p14:creationId xmlns:p14="http://schemas.microsoft.com/office/powerpoint/2010/main" val="41488353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25487"/>
          <a:stretch/>
        </p:blipFill>
        <p:spPr>
          <a:xfrm>
            <a:off x="5612484" y="2057400"/>
            <a:ext cx="3188655" cy="2909921"/>
          </a:xfrm>
          <a:prstGeom prst="rect">
            <a:avLst/>
          </a:prstGeom>
          <a:ln>
            <a:noFill/>
          </a:ln>
          <a:effectLst>
            <a:softEdge rad="112500"/>
          </a:effectLst>
        </p:spPr>
      </p:pic>
      <p:sp>
        <p:nvSpPr>
          <p:cNvPr id="2" name="Title 1"/>
          <p:cNvSpPr>
            <a:spLocks noGrp="1"/>
          </p:cNvSpPr>
          <p:nvPr>
            <p:ph type="title"/>
          </p:nvPr>
        </p:nvSpPr>
        <p:spPr/>
        <p:txBody>
          <a:bodyPr>
            <a:normAutofit/>
          </a:bodyPr>
          <a:lstStyle/>
          <a:p>
            <a:r>
              <a:rPr lang="en-US" dirty="0"/>
              <a:t>A</a:t>
            </a:r>
            <a:r>
              <a:rPr lang="en-US" dirty="0" smtClean="0"/>
              <a:t>t t</a:t>
            </a:r>
            <a:r>
              <a:rPr lang="en-US" baseline="-25000" dirty="0" smtClean="0"/>
              <a:t>1</a:t>
            </a:r>
            <a:r>
              <a:rPr lang="en-US" dirty="0" smtClean="0"/>
              <a:t>, </a:t>
            </a:r>
            <a:r>
              <a:rPr lang="en-US" dirty="0" err="1" smtClean="0"/>
              <a:t>Tib</a:t>
            </a:r>
            <a:r>
              <a:rPr lang="en-US" dirty="0" smtClean="0"/>
              <a:t> ≠ </a:t>
            </a:r>
            <a:r>
              <a:rPr lang="en-US" dirty="0" err="1" smtClean="0"/>
              <a:t>Tibbles</a:t>
            </a:r>
            <a:endParaRPr lang="en-US" dirty="0"/>
          </a:p>
        </p:txBody>
      </p:sp>
      <p:pic>
        <p:nvPicPr>
          <p:cNvPr id="6" name="Picture 5"/>
          <p:cNvPicPr>
            <a:picLocks noChangeAspect="1"/>
          </p:cNvPicPr>
          <p:nvPr/>
        </p:nvPicPr>
        <p:blipFill>
          <a:blip r:embed="rId2"/>
          <a:stretch>
            <a:fillRect/>
          </a:stretch>
        </p:blipFill>
        <p:spPr>
          <a:xfrm>
            <a:off x="-169334" y="1999458"/>
            <a:ext cx="4364505" cy="2967863"/>
          </a:xfrm>
          <a:prstGeom prst="rect">
            <a:avLst/>
          </a:prstGeom>
          <a:ln>
            <a:noFill/>
          </a:ln>
          <a:effectLst>
            <a:softEdge rad="112500"/>
          </a:effectLst>
        </p:spPr>
      </p:pic>
      <p:sp>
        <p:nvSpPr>
          <p:cNvPr id="3" name="TextBox 2"/>
          <p:cNvSpPr txBox="1"/>
          <p:nvPr/>
        </p:nvSpPr>
        <p:spPr>
          <a:xfrm>
            <a:off x="1397000" y="5602111"/>
            <a:ext cx="6491111" cy="830997"/>
          </a:xfrm>
          <a:prstGeom prst="rect">
            <a:avLst/>
          </a:prstGeom>
          <a:noFill/>
        </p:spPr>
        <p:txBody>
          <a:bodyPr wrap="square" rtlCol="0">
            <a:spAutoFit/>
          </a:bodyPr>
          <a:lstStyle/>
          <a:p>
            <a:pPr algn="ctr"/>
            <a:r>
              <a:rPr lang="en-US" sz="2400" dirty="0" smtClean="0"/>
              <a:t>At t</a:t>
            </a:r>
            <a:r>
              <a:rPr lang="en-US" sz="2400" baseline="-25000" dirty="0" smtClean="0"/>
              <a:t>1</a:t>
            </a:r>
            <a:r>
              <a:rPr lang="en-US" sz="2400" dirty="0" smtClean="0"/>
              <a:t> </a:t>
            </a:r>
            <a:r>
              <a:rPr lang="en-US" sz="2400" dirty="0" err="1" smtClean="0"/>
              <a:t>Tib</a:t>
            </a:r>
            <a:r>
              <a:rPr lang="en-US" sz="2400" dirty="0" smtClean="0"/>
              <a:t> is just a proper part of </a:t>
            </a:r>
            <a:r>
              <a:rPr lang="en-US" sz="2400" dirty="0" err="1" smtClean="0"/>
              <a:t>Tibbles</a:t>
            </a:r>
            <a:endParaRPr lang="en-US" sz="2400" dirty="0" smtClean="0"/>
          </a:p>
          <a:p>
            <a:pPr algn="ctr"/>
            <a:r>
              <a:rPr lang="en-US" sz="2400" dirty="0" smtClean="0"/>
              <a:t>—so not identical to </a:t>
            </a:r>
            <a:r>
              <a:rPr lang="en-US" sz="2400" dirty="0" err="1" smtClean="0"/>
              <a:t>Tibbles</a:t>
            </a:r>
            <a:r>
              <a:rPr lang="en-US" sz="2400" dirty="0" smtClean="0"/>
              <a:t>.</a:t>
            </a:r>
            <a:endParaRPr lang="en-US" sz="2400" dirty="0"/>
          </a:p>
        </p:txBody>
      </p:sp>
    </p:spTree>
    <p:extLst>
      <p:ext uri="{BB962C8B-B14F-4D97-AF65-F5344CB8AC3E}">
        <p14:creationId xmlns:p14="http://schemas.microsoft.com/office/powerpoint/2010/main" val="119978945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Once Identical, Always Identical</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b="1" dirty="0" smtClean="0"/>
              <a:t>Indiscernibility of </a:t>
            </a:r>
            <a:r>
              <a:rPr lang="en-US" b="1" dirty="0" err="1" smtClean="0"/>
              <a:t>Identicals</a:t>
            </a:r>
            <a:r>
              <a:rPr lang="en-US" b="1" dirty="0" smtClean="0"/>
              <a:t>: </a:t>
            </a:r>
            <a:r>
              <a:rPr lang="en-US" dirty="0" smtClean="0"/>
              <a:t>For all x, y, x = y </a:t>
            </a:r>
            <a:r>
              <a:rPr lang="en-US" dirty="0" err="1" smtClean="0"/>
              <a:t>iff</a:t>
            </a:r>
            <a:r>
              <a:rPr lang="en-US" dirty="0" smtClean="0"/>
              <a:t> </a:t>
            </a:r>
            <a:r>
              <a:rPr lang="en-US" b="1" i="1" dirty="0" smtClean="0"/>
              <a:t>whatever </a:t>
            </a:r>
            <a:r>
              <a:rPr lang="en-US" dirty="0" smtClean="0"/>
              <a:t>properties x has y has and vice versa</a:t>
            </a:r>
          </a:p>
          <a:p>
            <a:pPr marL="457200" indent="-457200">
              <a:buFont typeface="+mj-lt"/>
              <a:buAutoNum type="arabicPeriod"/>
            </a:pPr>
            <a:r>
              <a:rPr lang="en-US" dirty="0" smtClean="0"/>
              <a:t>Being-identical-to-Tib-at-t</a:t>
            </a:r>
            <a:r>
              <a:rPr lang="en-US" baseline="-25000" dirty="0" smtClean="0"/>
              <a:t>1</a:t>
            </a:r>
            <a:r>
              <a:rPr lang="en-US" dirty="0" smtClean="0"/>
              <a:t> is a property that </a:t>
            </a:r>
            <a:r>
              <a:rPr lang="en-US" dirty="0" err="1" smtClean="0"/>
              <a:t>Tib</a:t>
            </a:r>
            <a:r>
              <a:rPr lang="en-US" dirty="0" smtClean="0"/>
              <a:t> has but </a:t>
            </a:r>
            <a:r>
              <a:rPr lang="en-US" dirty="0" err="1" smtClean="0"/>
              <a:t>Tibbles</a:t>
            </a:r>
            <a:r>
              <a:rPr lang="en-US" dirty="0" smtClean="0"/>
              <a:t> does not have</a:t>
            </a:r>
          </a:p>
          <a:p>
            <a:pPr marL="457200" indent="-457200">
              <a:buFont typeface="+mj-lt"/>
              <a:buAutoNum type="arabicPeriod"/>
            </a:pPr>
            <a:r>
              <a:rPr lang="en-US" dirty="0" smtClean="0"/>
              <a:t>Therefore </a:t>
            </a:r>
            <a:r>
              <a:rPr lang="en-US" dirty="0" err="1" smtClean="0"/>
              <a:t>Tib</a:t>
            </a:r>
            <a:r>
              <a:rPr lang="en-US" dirty="0" smtClean="0"/>
              <a:t> ≠ </a:t>
            </a:r>
            <a:r>
              <a:rPr lang="en-US" dirty="0" err="1" smtClean="0"/>
              <a:t>Tibbles</a:t>
            </a:r>
            <a:endParaRPr lang="en-US" dirty="0" smtClean="0"/>
          </a:p>
          <a:p>
            <a:pPr marL="457200" indent="-457200">
              <a:buFont typeface="+mj-lt"/>
              <a:buAutoNum type="arabicPeriod"/>
            </a:pPr>
            <a:r>
              <a:rPr lang="en-US" dirty="0" smtClean="0"/>
              <a:t>Both </a:t>
            </a:r>
            <a:r>
              <a:rPr lang="en-US" dirty="0" err="1" smtClean="0"/>
              <a:t>Tib</a:t>
            </a:r>
            <a:r>
              <a:rPr lang="en-US" dirty="0" smtClean="0"/>
              <a:t> and </a:t>
            </a:r>
            <a:r>
              <a:rPr lang="en-US" dirty="0" err="1" smtClean="0"/>
              <a:t>Tibbles</a:t>
            </a:r>
            <a:r>
              <a:rPr lang="en-US" dirty="0" smtClean="0"/>
              <a:t> exist at t</a:t>
            </a:r>
            <a:r>
              <a:rPr lang="en-US" baseline="-25000" dirty="0" smtClean="0"/>
              <a:t>3</a:t>
            </a:r>
            <a:r>
              <a:rPr lang="en-US" dirty="0" smtClean="0"/>
              <a:t> and both are cats</a:t>
            </a:r>
          </a:p>
          <a:p>
            <a:pPr marL="457200" indent="-457200">
              <a:buFont typeface="+mj-lt"/>
              <a:buAutoNum type="arabicPeriod"/>
            </a:pPr>
            <a:r>
              <a:rPr lang="en-US" dirty="0" err="1" smtClean="0"/>
              <a:t>Tib</a:t>
            </a:r>
            <a:r>
              <a:rPr lang="en-US" dirty="0" smtClean="0"/>
              <a:t> and </a:t>
            </a:r>
            <a:r>
              <a:rPr lang="en-US" dirty="0" err="1" smtClean="0"/>
              <a:t>Tibbles</a:t>
            </a:r>
            <a:r>
              <a:rPr lang="en-US" dirty="0" smtClean="0"/>
              <a:t> occupy exactly the same space</a:t>
            </a:r>
          </a:p>
          <a:p>
            <a:pPr marL="457200" indent="-457200">
              <a:buFont typeface="+mj-lt"/>
              <a:buAutoNum type="arabicPeriod"/>
            </a:pPr>
            <a:r>
              <a:rPr lang="en-US" dirty="0" smtClean="0"/>
              <a:t>Therefore two things of the same kind occupy the same space</a:t>
            </a:r>
          </a:p>
          <a:p>
            <a:endParaRPr lang="en-US" baseline="-25000" dirty="0" smtClean="0"/>
          </a:p>
          <a:p>
            <a:endParaRPr lang="en-US" dirty="0"/>
          </a:p>
        </p:txBody>
      </p:sp>
    </p:spTree>
    <p:extLst>
      <p:ext uri="{BB962C8B-B14F-4D97-AF65-F5344CB8AC3E}">
        <p14:creationId xmlns:p14="http://schemas.microsoft.com/office/powerpoint/2010/main" val="392802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Wiggins Response</a:t>
            </a:r>
            <a:endParaRPr lang="en-US" dirty="0"/>
          </a:p>
        </p:txBody>
      </p:sp>
      <p:sp>
        <p:nvSpPr>
          <p:cNvPr id="3" name="Content Placeholder 2"/>
          <p:cNvSpPr>
            <a:spLocks noGrp="1"/>
          </p:cNvSpPr>
          <p:nvPr>
            <p:ph idx="1"/>
          </p:nvPr>
        </p:nvSpPr>
        <p:spPr/>
        <p:txBody>
          <a:bodyPr/>
          <a:lstStyle/>
          <a:p>
            <a:r>
              <a:rPr lang="en-US" dirty="0" err="1" smtClean="0"/>
              <a:t>Tibbles</a:t>
            </a:r>
            <a:r>
              <a:rPr lang="en-US" dirty="0" smtClean="0"/>
              <a:t> is a cat; </a:t>
            </a:r>
            <a:r>
              <a:rPr lang="en-US" dirty="0" err="1" smtClean="0"/>
              <a:t>Tib</a:t>
            </a:r>
            <a:r>
              <a:rPr lang="en-US" dirty="0" smtClean="0"/>
              <a:t> is not and never was a cat.</a:t>
            </a:r>
          </a:p>
          <a:p>
            <a:r>
              <a:rPr lang="en-US" dirty="0" smtClean="0"/>
              <a:t>At t</a:t>
            </a:r>
            <a:r>
              <a:rPr lang="en-US" baseline="-25000" dirty="0" smtClean="0"/>
              <a:t>1</a:t>
            </a:r>
            <a:r>
              <a:rPr lang="en-US" dirty="0" smtClean="0"/>
              <a:t>, </a:t>
            </a:r>
            <a:r>
              <a:rPr lang="en-US" dirty="0" err="1" smtClean="0"/>
              <a:t>Tib</a:t>
            </a:r>
            <a:r>
              <a:rPr lang="en-US" dirty="0" smtClean="0"/>
              <a:t> was part of a cat: </a:t>
            </a:r>
            <a:r>
              <a:rPr lang="en-US" dirty="0" err="1" smtClean="0"/>
              <a:t>Tib</a:t>
            </a:r>
            <a:r>
              <a:rPr lang="en-US" dirty="0" smtClean="0"/>
              <a:t> partially constituted </a:t>
            </a:r>
            <a:r>
              <a:rPr lang="en-US" dirty="0" err="1" smtClean="0"/>
              <a:t>Tibbles</a:t>
            </a:r>
            <a:r>
              <a:rPr lang="en-US" dirty="0" smtClean="0"/>
              <a:t>.</a:t>
            </a:r>
          </a:p>
          <a:p>
            <a:r>
              <a:rPr lang="en-US" dirty="0" smtClean="0"/>
              <a:t>At t</a:t>
            </a:r>
            <a:r>
              <a:rPr lang="en-US" baseline="-25000" dirty="0" smtClean="0"/>
              <a:t>3</a:t>
            </a:r>
            <a:r>
              <a:rPr lang="en-US" dirty="0" smtClean="0"/>
              <a:t>, </a:t>
            </a:r>
            <a:r>
              <a:rPr lang="en-US" dirty="0" err="1" smtClean="0"/>
              <a:t>Tib</a:t>
            </a:r>
            <a:r>
              <a:rPr lang="en-US" dirty="0" smtClean="0"/>
              <a:t> </a:t>
            </a:r>
            <a:r>
              <a:rPr lang="en-US" i="1" dirty="0" smtClean="0"/>
              <a:t>constitutes</a:t>
            </a:r>
            <a:r>
              <a:rPr lang="en-US" dirty="0" smtClean="0"/>
              <a:t> </a:t>
            </a:r>
            <a:r>
              <a:rPr lang="en-US" dirty="0" err="1" smtClean="0"/>
              <a:t>Tibbles</a:t>
            </a:r>
            <a:r>
              <a:rPr lang="en-US" dirty="0"/>
              <a:t> </a:t>
            </a:r>
            <a:r>
              <a:rPr lang="en-US" dirty="0" smtClean="0"/>
              <a:t>in the way that Lump constitutes Statue.</a:t>
            </a:r>
          </a:p>
          <a:p>
            <a:r>
              <a:rPr lang="en-US" dirty="0" smtClean="0"/>
              <a:t>Since constitution is not identity, </a:t>
            </a:r>
            <a:r>
              <a:rPr lang="en-US" dirty="0" err="1" smtClean="0"/>
              <a:t>Tib</a:t>
            </a:r>
            <a:r>
              <a:rPr lang="en-US" dirty="0" smtClean="0"/>
              <a:t> ≠ </a:t>
            </a:r>
            <a:r>
              <a:rPr lang="en-US" dirty="0" err="1" smtClean="0"/>
              <a:t>Tibbles</a:t>
            </a:r>
            <a:r>
              <a:rPr lang="en-US" dirty="0" smtClean="0"/>
              <a:t> (at any time)</a:t>
            </a:r>
          </a:p>
          <a:p>
            <a:r>
              <a:rPr lang="en-US" dirty="0" smtClean="0"/>
              <a:t>Even though </a:t>
            </a:r>
            <a:r>
              <a:rPr lang="en-US" dirty="0" err="1" smtClean="0"/>
              <a:t>Tib</a:t>
            </a:r>
            <a:r>
              <a:rPr lang="en-US" dirty="0" smtClean="0"/>
              <a:t> and </a:t>
            </a:r>
            <a:r>
              <a:rPr lang="en-US" dirty="0" err="1" smtClean="0"/>
              <a:t>Tibbles</a:t>
            </a:r>
            <a:r>
              <a:rPr lang="en-US" dirty="0" smtClean="0"/>
              <a:t> consist of the same parts and occupy the same place</a:t>
            </a:r>
          </a:p>
          <a:p>
            <a:r>
              <a:rPr lang="en-US" dirty="0" smtClean="0"/>
              <a:t>Since they’re not both cats, S* is saved</a:t>
            </a:r>
          </a:p>
          <a:p>
            <a:r>
              <a:rPr lang="en-US" dirty="0" smtClean="0"/>
              <a:t>Really? How can they be distinct?</a:t>
            </a:r>
            <a:endParaRPr lang="en-US" dirty="0"/>
          </a:p>
        </p:txBody>
      </p:sp>
    </p:spTree>
    <p:extLst>
      <p:ext uri="{BB962C8B-B14F-4D97-AF65-F5344CB8AC3E}">
        <p14:creationId xmlns:p14="http://schemas.microsoft.com/office/powerpoint/2010/main" val="1591092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Debtor’s Paradox</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debtor, when approached </a:t>
            </a:r>
            <a:r>
              <a:rPr lang="en-US" dirty="0"/>
              <a:t>for </a:t>
            </a:r>
            <a:r>
              <a:rPr lang="en-US" dirty="0" smtClean="0"/>
              <a:t>payment responds with a riddle. If you add a pebble to a collection of pebbles, you no longer have the same number</a:t>
            </a:r>
          </a:p>
          <a:p>
            <a:r>
              <a:rPr lang="en-US" dirty="0" smtClean="0"/>
              <a:t>Since </a:t>
            </a:r>
            <a:r>
              <a:rPr lang="en-US" dirty="0"/>
              <a:t>man is nothing more than a material object whose matter is constantly changing, we do not survive from one moment to the next. The debtor concludes that he is not the same person who incurred the debt, so he cannot be held responsible for </a:t>
            </a:r>
            <a:r>
              <a:rPr lang="en-US" dirty="0" smtClean="0"/>
              <a:t>payment.</a:t>
            </a:r>
          </a:p>
          <a:p>
            <a:r>
              <a:rPr lang="en-US" dirty="0" smtClean="0"/>
              <a:t>The </a:t>
            </a:r>
            <a:r>
              <a:rPr lang="en-US" dirty="0"/>
              <a:t>exasperated creditor then strikes the debtor, who protests the abusive treatment. The creditor expresses sympathy, but points out that he cannot be held accountable for the assault. After all, material change has already taken place so, by the debtor's own one line of reasoning, the guilty party is no longer </a:t>
            </a:r>
            <a:r>
              <a:rPr lang="en-US" dirty="0" smtClean="0"/>
              <a:t>present</a:t>
            </a:r>
          </a:p>
          <a:p>
            <a:r>
              <a:rPr lang="en-US" dirty="0" smtClean="0"/>
              <a:t>If </a:t>
            </a:r>
            <a:r>
              <a:rPr lang="en-US" dirty="0"/>
              <a:t>constitution is identity, the debtor's reasoning is </a:t>
            </a:r>
            <a:r>
              <a:rPr lang="en-US" dirty="0" smtClean="0"/>
              <a:t>sound: more generally the </a:t>
            </a:r>
            <a:r>
              <a:rPr lang="en-US" dirty="0"/>
              <a:t>argument would show that it is impossible </a:t>
            </a:r>
            <a:r>
              <a:rPr lang="en-US" dirty="0" smtClean="0"/>
              <a:t>any material object </a:t>
            </a:r>
            <a:r>
              <a:rPr lang="en-US" dirty="0"/>
              <a:t>to survive the addition of any new parts. </a:t>
            </a:r>
          </a:p>
        </p:txBody>
      </p:sp>
    </p:spTree>
    <p:extLst>
      <p:ext uri="{BB962C8B-B14F-4D97-AF65-F5344CB8AC3E}">
        <p14:creationId xmlns:p14="http://schemas.microsoft.com/office/powerpoint/2010/main" val="2940062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5356" b="5356"/>
          <a:stretch>
            <a:fillRect/>
          </a:stretch>
        </p:blipFill>
        <p:spPr>
          <a:xfrm>
            <a:off x="457200" y="1460501"/>
            <a:ext cx="8229600" cy="5397499"/>
          </a:xfrm>
        </p:spPr>
      </p:pic>
    </p:spTree>
    <p:extLst>
      <p:ext uri="{BB962C8B-B14F-4D97-AF65-F5344CB8AC3E}">
        <p14:creationId xmlns:p14="http://schemas.microsoft.com/office/powerpoint/2010/main" val="191068494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Extensionality Objection</a:t>
            </a:r>
            <a:endParaRPr lang="en-US" dirty="0"/>
          </a:p>
        </p:txBody>
      </p:sp>
      <p:sp>
        <p:nvSpPr>
          <p:cNvPr id="3" name="Content Placeholder 2"/>
          <p:cNvSpPr>
            <a:spLocks noGrp="1"/>
          </p:cNvSpPr>
          <p:nvPr>
            <p:ph idx="1"/>
          </p:nvPr>
        </p:nvSpPr>
        <p:spPr>
          <a:xfrm>
            <a:off x="457200" y="1600200"/>
            <a:ext cx="8229600" cy="5024967"/>
          </a:xfrm>
        </p:spPr>
        <p:txBody>
          <a:bodyPr>
            <a:normAutofit/>
          </a:bodyPr>
          <a:lstStyle/>
          <a:p>
            <a:pPr marL="0" indent="0">
              <a:buNone/>
            </a:pPr>
            <a:r>
              <a:rPr lang="en-US" dirty="0" smtClean="0"/>
              <a:t>The idea of different things having exactly the same parts is </a:t>
            </a:r>
            <a:r>
              <a:rPr lang="en-US" dirty="0"/>
              <a:t>u</a:t>
            </a:r>
            <a:r>
              <a:rPr lang="en-US" dirty="0" smtClean="0"/>
              <a:t>nintuitive—and means denying highly intuitive principles concerning the generic (i.e. proper-or-improper) </a:t>
            </a:r>
            <a:r>
              <a:rPr lang="en-US" dirty="0" err="1" smtClean="0"/>
              <a:t>parthood</a:t>
            </a:r>
            <a:r>
              <a:rPr lang="en-US" dirty="0" smtClean="0"/>
              <a:t> relation</a:t>
            </a:r>
          </a:p>
          <a:p>
            <a:r>
              <a:rPr lang="en-US" b="1" dirty="0" smtClean="0"/>
              <a:t>Extensionality: </a:t>
            </a:r>
            <a:r>
              <a:rPr lang="en-US" dirty="0" smtClean="0"/>
              <a:t>for all x, y, x = y if and only if every part of x is part of y and vice versa.</a:t>
            </a:r>
          </a:p>
          <a:p>
            <a:r>
              <a:rPr lang="en-US" dirty="0" smtClean="0"/>
              <a:t>Extensionality follows from intuitive features of </a:t>
            </a:r>
            <a:r>
              <a:rPr lang="en-US" dirty="0" err="1" smtClean="0"/>
              <a:t>parthood</a:t>
            </a:r>
            <a:r>
              <a:rPr lang="en-US" dirty="0" smtClean="0"/>
              <a:t>, </a:t>
            </a:r>
            <a:r>
              <a:rPr lang="en-US" dirty="0" err="1" smtClean="0"/>
              <a:t>viz</a:t>
            </a:r>
            <a:endParaRPr lang="en-US" dirty="0" smtClean="0"/>
          </a:p>
          <a:p>
            <a:pPr lvl="1"/>
            <a:r>
              <a:rPr lang="en-US" b="1" dirty="0" smtClean="0"/>
              <a:t>Reflexivity: </a:t>
            </a:r>
            <a:r>
              <a:rPr lang="en-US" dirty="0" smtClean="0"/>
              <a:t>for all x, x is a part of itself</a:t>
            </a:r>
          </a:p>
          <a:p>
            <a:pPr lvl="1"/>
            <a:r>
              <a:rPr lang="en-US" b="1" dirty="0" err="1" smtClean="0"/>
              <a:t>Antisymmetry</a:t>
            </a:r>
            <a:r>
              <a:rPr lang="en-US" b="1" dirty="0" smtClean="0"/>
              <a:t>: </a:t>
            </a:r>
            <a:r>
              <a:rPr lang="en-US" dirty="0" smtClean="0"/>
              <a:t> for all x, y, if x is part of y and y is part of x then x = y</a:t>
            </a:r>
            <a:endParaRPr lang="en-US" b="1" dirty="0" smtClean="0"/>
          </a:p>
          <a:p>
            <a:pPr lvl="1"/>
            <a:endParaRPr lang="en-US" dirty="0"/>
          </a:p>
        </p:txBody>
      </p:sp>
    </p:spTree>
    <p:extLst>
      <p:ext uri="{BB962C8B-B14F-4D97-AF65-F5344CB8AC3E}">
        <p14:creationId xmlns:p14="http://schemas.microsoft.com/office/powerpoint/2010/main" val="58130256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Grounding Objection</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Categorical Properties: </a:t>
            </a:r>
            <a:r>
              <a:rPr lang="en-US" dirty="0" smtClean="0"/>
              <a:t>Intuitively a thing’s most fundamental properties, those in virtue of which it has other properties, e.g. weight, shape, size, color</a:t>
            </a:r>
          </a:p>
          <a:p>
            <a:pPr marL="0" indent="0">
              <a:buNone/>
            </a:pPr>
            <a:r>
              <a:rPr lang="en-US" b="1" dirty="0" smtClean="0"/>
              <a:t>Non-Categorical Properties: </a:t>
            </a:r>
            <a:r>
              <a:rPr lang="en-US" dirty="0" smtClean="0"/>
              <a:t>Properties that are </a:t>
            </a:r>
            <a:r>
              <a:rPr lang="en-US" i="1" dirty="0" smtClean="0"/>
              <a:t>grounded</a:t>
            </a:r>
            <a:r>
              <a:rPr lang="en-US" dirty="0" smtClean="0"/>
              <a:t> in a thing’s categorical properties, e.g. temporal properties, persistence conditions and kind properties.</a:t>
            </a:r>
          </a:p>
          <a:p>
            <a:r>
              <a:rPr lang="en-US" b="1" dirty="0" smtClean="0"/>
              <a:t>Problem: </a:t>
            </a:r>
            <a:r>
              <a:rPr lang="en-US" dirty="0" smtClean="0"/>
              <a:t>An object, and what constitutes it, have the same categorical properties…</a:t>
            </a:r>
          </a:p>
          <a:p>
            <a:r>
              <a:rPr lang="en-US" dirty="0" smtClean="0"/>
              <a:t>But different non-categorical properties, </a:t>
            </a:r>
            <a:r>
              <a:rPr lang="en-US" dirty="0" err="1" smtClean="0"/>
              <a:t>e.g.modal</a:t>
            </a:r>
            <a:r>
              <a:rPr lang="en-US" dirty="0" smtClean="0"/>
              <a:t> properties including  persistence conditions, kind properties, temporally indexed properties, etc.</a:t>
            </a:r>
          </a:p>
          <a:p>
            <a:endParaRPr lang="en-US" dirty="0" smtClean="0"/>
          </a:p>
          <a:p>
            <a:pPr marL="0" indent="0">
              <a:buNone/>
            </a:pPr>
            <a:endParaRPr lang="en-US" b="1" dirty="0"/>
          </a:p>
        </p:txBody>
      </p:sp>
    </p:spTree>
    <p:extLst>
      <p:ext uri="{BB962C8B-B14F-4D97-AF65-F5344CB8AC3E}">
        <p14:creationId xmlns:p14="http://schemas.microsoft.com/office/powerpoint/2010/main" val="1962224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Anthropic Objection</a:t>
            </a:r>
            <a:endParaRPr lang="en-US" dirty="0"/>
          </a:p>
        </p:txBody>
      </p:sp>
      <p:sp>
        <p:nvSpPr>
          <p:cNvPr id="3" name="Content Placeholder 2"/>
          <p:cNvSpPr>
            <a:spLocks noGrp="1"/>
          </p:cNvSpPr>
          <p:nvPr>
            <p:ph idx="1"/>
          </p:nvPr>
        </p:nvSpPr>
        <p:spPr>
          <a:xfrm>
            <a:off x="457200" y="1600200"/>
            <a:ext cx="8229600" cy="4897967"/>
          </a:xfrm>
        </p:spPr>
        <p:txBody>
          <a:bodyPr>
            <a:normAutofit lnSpcReduction="10000"/>
          </a:bodyPr>
          <a:lstStyle/>
          <a:p>
            <a:pPr marL="0" indent="0">
              <a:buNone/>
            </a:pPr>
            <a:r>
              <a:rPr lang="en-US" dirty="0" smtClean="0"/>
              <a:t>Counting two objects in a given space, i.e. the thing and what constitutes it seems arbitrary—depends on our language.</a:t>
            </a:r>
          </a:p>
          <a:p>
            <a:r>
              <a:rPr lang="en-US" dirty="0" smtClean="0"/>
              <a:t>At t</a:t>
            </a:r>
            <a:r>
              <a:rPr lang="en-US" baseline="-25000" dirty="0" smtClean="0"/>
              <a:t>3</a:t>
            </a:r>
            <a:r>
              <a:rPr lang="en-US" dirty="0" smtClean="0"/>
              <a:t> </a:t>
            </a:r>
            <a:r>
              <a:rPr lang="en-US" dirty="0" err="1" smtClean="0"/>
              <a:t>Tibbles</a:t>
            </a:r>
            <a:r>
              <a:rPr lang="en-US" dirty="0" smtClean="0"/>
              <a:t>, a cat, and </a:t>
            </a:r>
            <a:r>
              <a:rPr lang="en-US" dirty="0" err="1" smtClean="0"/>
              <a:t>Tib</a:t>
            </a:r>
            <a:r>
              <a:rPr lang="en-US" dirty="0" smtClean="0"/>
              <a:t>, the mass of cat-stuff that constitutes </a:t>
            </a:r>
            <a:r>
              <a:rPr lang="en-US" dirty="0" err="1" smtClean="0"/>
              <a:t>Tibbles</a:t>
            </a:r>
            <a:r>
              <a:rPr lang="en-US" dirty="0" smtClean="0"/>
              <a:t> are on the mat.</a:t>
            </a:r>
          </a:p>
          <a:p>
            <a:r>
              <a:rPr lang="en-US" dirty="0" smtClean="0"/>
              <a:t>But so is </a:t>
            </a:r>
            <a:r>
              <a:rPr lang="en-US" dirty="0" err="1" smtClean="0"/>
              <a:t>Tib</a:t>
            </a:r>
            <a:r>
              <a:rPr lang="en-US" dirty="0" smtClean="0"/>
              <a:t>-micro, the collection of sub-atomic particles</a:t>
            </a:r>
          </a:p>
          <a:p>
            <a:r>
              <a:rPr lang="en-US" dirty="0" smtClean="0"/>
              <a:t>And </a:t>
            </a:r>
            <a:r>
              <a:rPr lang="en-US" dirty="0" err="1" smtClean="0"/>
              <a:t>Tibblemat</a:t>
            </a:r>
            <a:r>
              <a:rPr lang="en-US" dirty="0" smtClean="0"/>
              <a:t>, the cat-on-mat that will cease to exist when </a:t>
            </a:r>
            <a:r>
              <a:rPr lang="en-US" dirty="0" err="1" smtClean="0"/>
              <a:t>Tibbles</a:t>
            </a:r>
            <a:r>
              <a:rPr lang="en-US" dirty="0" smtClean="0"/>
              <a:t> leaves the mat…</a:t>
            </a:r>
          </a:p>
          <a:p>
            <a:pPr marL="0" indent="0">
              <a:buNone/>
            </a:pPr>
            <a:r>
              <a:rPr lang="en-US" dirty="0" smtClean="0"/>
              <a:t>So it looks like either there are either</a:t>
            </a:r>
          </a:p>
          <a:p>
            <a:r>
              <a:rPr lang="en-US" dirty="0" smtClean="0"/>
              <a:t>indefinitely many things occupying </a:t>
            </a:r>
            <a:r>
              <a:rPr lang="en-US" dirty="0" err="1" smtClean="0"/>
              <a:t>Tibbles</a:t>
            </a:r>
            <a:r>
              <a:rPr lang="en-US" dirty="0" smtClean="0"/>
              <a:t> space</a:t>
            </a:r>
          </a:p>
          <a:p>
            <a:r>
              <a:rPr lang="en-US" dirty="0" smtClean="0"/>
              <a:t>as many things as we invent words for.</a:t>
            </a:r>
          </a:p>
        </p:txBody>
      </p:sp>
    </p:spTree>
    <p:extLst>
      <p:ext uri="{BB962C8B-B14F-4D97-AF65-F5344CB8AC3E}">
        <p14:creationId xmlns:p14="http://schemas.microsoft.com/office/powerpoint/2010/main" val="129223035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normAutofit/>
          </a:bodyPr>
          <a:lstStyle/>
          <a:p>
            <a:r>
              <a:rPr lang="en-US" dirty="0" smtClean="0">
                <a:latin typeface="Calibri" charset="0"/>
                <a:ea typeface="ＭＳ Ｐゴシック" charset="0"/>
                <a:cs typeface="ＭＳ Ｐゴシック" charset="0"/>
              </a:rPr>
              <a:t>An Alternative to Constitution</a:t>
            </a:r>
            <a:endParaRPr lang="en-US" dirty="0">
              <a:latin typeface="Calibri" charset="0"/>
              <a:ea typeface="ＭＳ Ｐゴシック" charset="0"/>
              <a:cs typeface="ＭＳ Ｐゴシック" charset="0"/>
            </a:endParaRPr>
          </a:p>
        </p:txBody>
      </p:sp>
      <p:sp>
        <p:nvSpPr>
          <p:cNvPr id="52226" name="Content Placeholder 2"/>
          <p:cNvSpPr>
            <a:spLocks noGrp="1"/>
          </p:cNvSpPr>
          <p:nvPr>
            <p:ph idx="1"/>
          </p:nvPr>
        </p:nvSpPr>
        <p:spPr>
          <a:xfrm>
            <a:off x="457200" y="1143000"/>
            <a:ext cx="8229600" cy="2328333"/>
          </a:xfrm>
        </p:spPr>
        <p:txBody>
          <a:bodyPr/>
          <a:lstStyle/>
          <a:p>
            <a:r>
              <a:rPr lang="en-US" dirty="0">
                <a:latin typeface="Calibri" charset="0"/>
                <a:ea typeface="ＭＳ Ｐゴシック" charset="0"/>
                <a:cs typeface="ＭＳ Ｐゴシック" charset="0"/>
              </a:rPr>
              <a:t>One way of understanding persistence is to regard </a:t>
            </a:r>
            <a:r>
              <a:rPr lang="en-US" dirty="0" smtClean="0">
                <a:latin typeface="Calibri" charset="0"/>
                <a:ea typeface="ＭＳ Ｐゴシック" charset="0"/>
                <a:cs typeface="ＭＳ Ｐゴシック" charset="0"/>
              </a:rPr>
              <a:t>material things as four-dimensional objects with temporal </a:t>
            </a:r>
            <a:r>
              <a:rPr lang="en-US" dirty="0">
                <a:latin typeface="Calibri" charset="0"/>
                <a:ea typeface="ＭＳ Ｐゴシック" charset="0"/>
                <a:cs typeface="ＭＳ Ｐゴシック" charset="0"/>
              </a:rPr>
              <a:t>parts</a:t>
            </a:r>
          </a:p>
          <a:p>
            <a:r>
              <a:rPr lang="en-US" dirty="0">
                <a:latin typeface="Calibri" charset="0"/>
                <a:ea typeface="ＭＳ Ｐゴシック" charset="0"/>
                <a:cs typeface="ＭＳ Ｐゴシック" charset="0"/>
              </a:rPr>
              <a:t>On this </a:t>
            </a:r>
            <a:r>
              <a:rPr lang="en-US" dirty="0" smtClean="0">
                <a:latin typeface="Calibri" charset="0"/>
                <a:ea typeface="ＭＳ Ｐゴシック" charset="0"/>
                <a:cs typeface="ＭＳ Ｐゴシック" charset="0"/>
              </a:rPr>
              <a:t>account </a:t>
            </a:r>
            <a:r>
              <a:rPr lang="en-US" altLang="ja-JP" dirty="0" smtClean="0">
                <a:latin typeface="Calibri" charset="0"/>
                <a:ea typeface="ＭＳ Ｐゴシック" charset="0"/>
                <a:cs typeface="ＭＳ Ｐゴシック" charset="0"/>
              </a:rPr>
              <a:t>there </a:t>
            </a:r>
            <a:r>
              <a:rPr lang="en-US" altLang="ja-JP" dirty="0">
                <a:latin typeface="Calibri" charset="0"/>
                <a:ea typeface="ＭＳ Ｐゴシック" charset="0"/>
                <a:cs typeface="ＭＳ Ｐゴシック" charset="0"/>
              </a:rPr>
              <a:t>are statues that are temporal parts (</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stages</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of lumps of clay</a:t>
            </a:r>
            <a:r>
              <a:rPr lang="en-US" altLang="ja-JP" dirty="0" smtClean="0">
                <a:latin typeface="Calibri" charset="0"/>
                <a:ea typeface="ＭＳ Ｐゴシック" charset="0"/>
                <a:cs typeface="ＭＳ Ｐゴシック" charset="0"/>
              </a:rPr>
              <a:t>…and lumps that are stages of statues.</a:t>
            </a:r>
            <a:endParaRPr lang="en-US" altLang="ja-JP" dirty="0">
              <a:latin typeface="Calibri" charset="0"/>
              <a:ea typeface="ＭＳ Ｐゴシック" charset="0"/>
              <a:cs typeface="ＭＳ Ｐゴシック" charset="0"/>
            </a:endParaRPr>
          </a:p>
        </p:txBody>
      </p:sp>
      <p:cxnSp>
        <p:nvCxnSpPr>
          <p:cNvPr id="5" name="Straight Arrow Connector 4"/>
          <p:cNvCxnSpPr/>
          <p:nvPr/>
        </p:nvCxnSpPr>
        <p:spPr>
          <a:xfrm>
            <a:off x="685800" y="6400800"/>
            <a:ext cx="7696200" cy="1588"/>
          </a:xfrm>
          <a:prstGeom prst="straightConnector1">
            <a:avLst/>
          </a:prstGeom>
          <a:ln w="952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2228" name="TextBox 5"/>
          <p:cNvSpPr txBox="1">
            <a:spLocks noChangeArrowheads="1"/>
          </p:cNvSpPr>
          <p:nvPr/>
        </p:nvSpPr>
        <p:spPr bwMode="auto">
          <a:xfrm>
            <a:off x="3721100" y="6183313"/>
            <a:ext cx="608013"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latin typeface="Gill Sans" charset="0"/>
                <a:cs typeface="Gill Sans" charset="0"/>
              </a:rPr>
              <a:t>time</a:t>
            </a:r>
          </a:p>
        </p:txBody>
      </p:sp>
      <p:cxnSp>
        <p:nvCxnSpPr>
          <p:cNvPr id="8" name="Straight Connector 7"/>
          <p:cNvCxnSpPr/>
          <p:nvPr/>
        </p:nvCxnSpPr>
        <p:spPr>
          <a:xfrm>
            <a:off x="685800" y="5486400"/>
            <a:ext cx="7696200" cy="1588"/>
          </a:xfrm>
          <a:prstGeom prst="line">
            <a:avLst/>
          </a:prstGeom>
          <a:ln w="76200" cap="flat" cmpd="sng" algn="ctr">
            <a:solidFill>
              <a:srgbClr val="845F2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67834" y="4487334"/>
            <a:ext cx="1127654" cy="806980"/>
          </a:xfrm>
          <a:custGeom>
            <a:avLst/>
            <a:gdLst>
              <a:gd name="connsiteX0" fmla="*/ 62628 w 2779350"/>
              <a:gd name="connsiteY0" fmla="*/ 1139538 h 1614345"/>
              <a:gd name="connsiteX1" fmla="*/ 50759 w 2779350"/>
              <a:gd name="connsiteY1" fmla="*/ 1103927 h 1614345"/>
              <a:gd name="connsiteX2" fmla="*/ 27020 w 2779350"/>
              <a:gd name="connsiteY2" fmla="*/ 1056446 h 1614345"/>
              <a:gd name="connsiteX3" fmla="*/ 15150 w 2779350"/>
              <a:gd name="connsiteY3" fmla="*/ 914004 h 1614345"/>
              <a:gd name="connsiteX4" fmla="*/ 3280 w 2779350"/>
              <a:gd name="connsiteY4" fmla="*/ 819043 h 1614345"/>
              <a:gd name="connsiteX5" fmla="*/ 15150 w 2779350"/>
              <a:gd name="connsiteY5" fmla="*/ 783432 h 1614345"/>
              <a:gd name="connsiteX6" fmla="*/ 27020 w 2779350"/>
              <a:gd name="connsiteY6" fmla="*/ 735951 h 1614345"/>
              <a:gd name="connsiteX7" fmla="*/ 110106 w 2779350"/>
              <a:gd name="connsiteY7" fmla="*/ 676600 h 1614345"/>
              <a:gd name="connsiteX8" fmla="*/ 205063 w 2779350"/>
              <a:gd name="connsiteY8" fmla="*/ 652860 h 1614345"/>
              <a:gd name="connsiteX9" fmla="*/ 240671 w 2779350"/>
              <a:gd name="connsiteY9" fmla="*/ 640990 h 1614345"/>
              <a:gd name="connsiteX10" fmla="*/ 323758 w 2779350"/>
              <a:gd name="connsiteY10" fmla="*/ 664730 h 1614345"/>
              <a:gd name="connsiteX11" fmla="*/ 335628 w 2779350"/>
              <a:gd name="connsiteY11" fmla="*/ 510418 h 1614345"/>
              <a:gd name="connsiteX12" fmla="*/ 371236 w 2779350"/>
              <a:gd name="connsiteY12" fmla="*/ 427326 h 1614345"/>
              <a:gd name="connsiteX13" fmla="*/ 454323 w 2779350"/>
              <a:gd name="connsiteY13" fmla="*/ 344235 h 1614345"/>
              <a:gd name="connsiteX14" fmla="*/ 596758 w 2779350"/>
              <a:gd name="connsiteY14" fmla="*/ 356105 h 1614345"/>
              <a:gd name="connsiteX15" fmla="*/ 573019 w 2779350"/>
              <a:gd name="connsiteY15" fmla="*/ 379846 h 1614345"/>
              <a:gd name="connsiteX16" fmla="*/ 561149 w 2779350"/>
              <a:gd name="connsiteY16" fmla="*/ 344235 h 1614345"/>
              <a:gd name="connsiteX17" fmla="*/ 573019 w 2779350"/>
              <a:gd name="connsiteY17" fmla="*/ 308625 h 1614345"/>
              <a:gd name="connsiteX18" fmla="*/ 596758 w 2779350"/>
              <a:gd name="connsiteY18" fmla="*/ 284884 h 1614345"/>
              <a:gd name="connsiteX19" fmla="*/ 632366 w 2779350"/>
              <a:gd name="connsiteY19" fmla="*/ 237403 h 1614345"/>
              <a:gd name="connsiteX20" fmla="*/ 679845 w 2779350"/>
              <a:gd name="connsiteY20" fmla="*/ 189923 h 1614345"/>
              <a:gd name="connsiteX21" fmla="*/ 739192 w 2779350"/>
              <a:gd name="connsiteY21" fmla="*/ 178052 h 1614345"/>
              <a:gd name="connsiteX22" fmla="*/ 822279 w 2779350"/>
              <a:gd name="connsiteY22" fmla="*/ 189923 h 1614345"/>
              <a:gd name="connsiteX23" fmla="*/ 857888 w 2779350"/>
              <a:gd name="connsiteY23" fmla="*/ 201793 h 1614345"/>
              <a:gd name="connsiteX24" fmla="*/ 881627 w 2779350"/>
              <a:gd name="connsiteY24" fmla="*/ 237403 h 1614345"/>
              <a:gd name="connsiteX25" fmla="*/ 905366 w 2779350"/>
              <a:gd name="connsiteY25" fmla="*/ 261144 h 1614345"/>
              <a:gd name="connsiteX26" fmla="*/ 929105 w 2779350"/>
              <a:gd name="connsiteY26" fmla="*/ 225533 h 1614345"/>
              <a:gd name="connsiteX27" fmla="*/ 940974 w 2779350"/>
              <a:gd name="connsiteY27" fmla="*/ 189923 h 1614345"/>
              <a:gd name="connsiteX28" fmla="*/ 1012192 w 2779350"/>
              <a:gd name="connsiteY28" fmla="*/ 94961 h 1614345"/>
              <a:gd name="connsiteX29" fmla="*/ 1035931 w 2779350"/>
              <a:gd name="connsiteY29" fmla="*/ 59351 h 1614345"/>
              <a:gd name="connsiteX30" fmla="*/ 1095279 w 2779350"/>
              <a:gd name="connsiteY30" fmla="*/ 11870 h 1614345"/>
              <a:gd name="connsiteX31" fmla="*/ 1130887 w 2779350"/>
              <a:gd name="connsiteY31" fmla="*/ 0 h 1614345"/>
              <a:gd name="connsiteX32" fmla="*/ 1261452 w 2779350"/>
              <a:gd name="connsiteY32" fmla="*/ 23740 h 1614345"/>
              <a:gd name="connsiteX33" fmla="*/ 1297061 w 2779350"/>
              <a:gd name="connsiteY33" fmla="*/ 59351 h 1614345"/>
              <a:gd name="connsiteX34" fmla="*/ 1332669 w 2779350"/>
              <a:gd name="connsiteY34" fmla="*/ 71221 h 1614345"/>
              <a:gd name="connsiteX35" fmla="*/ 1392017 w 2779350"/>
              <a:gd name="connsiteY35" fmla="*/ 118702 h 1614345"/>
              <a:gd name="connsiteX36" fmla="*/ 1427626 w 2779350"/>
              <a:gd name="connsiteY36" fmla="*/ 130572 h 1614345"/>
              <a:gd name="connsiteX37" fmla="*/ 1558191 w 2779350"/>
              <a:gd name="connsiteY37" fmla="*/ 106831 h 1614345"/>
              <a:gd name="connsiteX38" fmla="*/ 1629408 w 2779350"/>
              <a:gd name="connsiteY38" fmla="*/ 59351 h 1614345"/>
              <a:gd name="connsiteX39" fmla="*/ 1665017 w 2779350"/>
              <a:gd name="connsiteY39" fmla="*/ 35610 h 1614345"/>
              <a:gd name="connsiteX40" fmla="*/ 1688756 w 2779350"/>
              <a:gd name="connsiteY40" fmla="*/ 59351 h 1614345"/>
              <a:gd name="connsiteX41" fmla="*/ 1688756 w 2779350"/>
              <a:gd name="connsiteY41" fmla="*/ 130572 h 1614345"/>
              <a:gd name="connsiteX42" fmla="*/ 1724364 w 2779350"/>
              <a:gd name="connsiteY42" fmla="*/ 142442 h 1614345"/>
              <a:gd name="connsiteX43" fmla="*/ 1866799 w 2779350"/>
              <a:gd name="connsiteY43" fmla="*/ 166182 h 1614345"/>
              <a:gd name="connsiteX44" fmla="*/ 1890538 w 2779350"/>
              <a:gd name="connsiteY44" fmla="*/ 189923 h 1614345"/>
              <a:gd name="connsiteX45" fmla="*/ 1973625 w 2779350"/>
              <a:gd name="connsiteY45" fmla="*/ 201793 h 1614345"/>
              <a:gd name="connsiteX46" fmla="*/ 2009233 w 2779350"/>
              <a:gd name="connsiteY46" fmla="*/ 213663 h 1614345"/>
              <a:gd name="connsiteX47" fmla="*/ 2032973 w 2779350"/>
              <a:gd name="connsiteY47" fmla="*/ 284884 h 1614345"/>
              <a:gd name="connsiteX48" fmla="*/ 2127929 w 2779350"/>
              <a:gd name="connsiteY48" fmla="*/ 308625 h 1614345"/>
              <a:gd name="connsiteX49" fmla="*/ 2163538 w 2779350"/>
              <a:gd name="connsiteY49" fmla="*/ 332365 h 1614345"/>
              <a:gd name="connsiteX50" fmla="*/ 2246624 w 2779350"/>
              <a:gd name="connsiteY50" fmla="*/ 356105 h 1614345"/>
              <a:gd name="connsiteX51" fmla="*/ 2258494 w 2779350"/>
              <a:gd name="connsiteY51" fmla="*/ 403586 h 1614345"/>
              <a:gd name="connsiteX52" fmla="*/ 2341581 w 2779350"/>
              <a:gd name="connsiteY52" fmla="*/ 403586 h 1614345"/>
              <a:gd name="connsiteX53" fmla="*/ 2377189 w 2779350"/>
              <a:gd name="connsiteY53" fmla="*/ 379846 h 1614345"/>
              <a:gd name="connsiteX54" fmla="*/ 2472146 w 2779350"/>
              <a:gd name="connsiteY54" fmla="*/ 403586 h 1614345"/>
              <a:gd name="connsiteX55" fmla="*/ 2507754 w 2779350"/>
              <a:gd name="connsiteY55" fmla="*/ 439197 h 1614345"/>
              <a:gd name="connsiteX56" fmla="*/ 2519624 w 2779350"/>
              <a:gd name="connsiteY56" fmla="*/ 486677 h 1614345"/>
              <a:gd name="connsiteX57" fmla="*/ 2495885 w 2779350"/>
              <a:gd name="connsiteY57" fmla="*/ 569769 h 1614345"/>
              <a:gd name="connsiteX58" fmla="*/ 2578972 w 2779350"/>
              <a:gd name="connsiteY58" fmla="*/ 605379 h 1614345"/>
              <a:gd name="connsiteX59" fmla="*/ 2650189 w 2779350"/>
              <a:gd name="connsiteY59" fmla="*/ 617249 h 1614345"/>
              <a:gd name="connsiteX60" fmla="*/ 2673928 w 2779350"/>
              <a:gd name="connsiteY60" fmla="*/ 640990 h 1614345"/>
              <a:gd name="connsiteX61" fmla="*/ 2662058 w 2779350"/>
              <a:gd name="connsiteY61" fmla="*/ 712211 h 1614345"/>
              <a:gd name="connsiteX62" fmla="*/ 2638319 w 2779350"/>
              <a:gd name="connsiteY62" fmla="*/ 854653 h 1614345"/>
              <a:gd name="connsiteX63" fmla="*/ 2650189 w 2779350"/>
              <a:gd name="connsiteY63" fmla="*/ 997095 h 1614345"/>
              <a:gd name="connsiteX64" fmla="*/ 2662058 w 2779350"/>
              <a:gd name="connsiteY64" fmla="*/ 1032706 h 1614345"/>
              <a:gd name="connsiteX65" fmla="*/ 2697667 w 2779350"/>
              <a:gd name="connsiteY65" fmla="*/ 1056446 h 1614345"/>
              <a:gd name="connsiteX66" fmla="*/ 2721406 w 2779350"/>
              <a:gd name="connsiteY66" fmla="*/ 1080187 h 1614345"/>
              <a:gd name="connsiteX67" fmla="*/ 2733276 w 2779350"/>
              <a:gd name="connsiteY67" fmla="*/ 1115797 h 1614345"/>
              <a:gd name="connsiteX68" fmla="*/ 2768884 w 2779350"/>
              <a:gd name="connsiteY68" fmla="*/ 1139538 h 1614345"/>
              <a:gd name="connsiteX69" fmla="*/ 2733276 w 2779350"/>
              <a:gd name="connsiteY69" fmla="*/ 1222629 h 1614345"/>
              <a:gd name="connsiteX70" fmla="*/ 2709537 w 2779350"/>
              <a:gd name="connsiteY70" fmla="*/ 1293850 h 1614345"/>
              <a:gd name="connsiteX71" fmla="*/ 2697667 w 2779350"/>
              <a:gd name="connsiteY71" fmla="*/ 1376941 h 1614345"/>
              <a:gd name="connsiteX72" fmla="*/ 2650189 w 2779350"/>
              <a:gd name="connsiteY72" fmla="*/ 1436292 h 1614345"/>
              <a:gd name="connsiteX73" fmla="*/ 2685797 w 2779350"/>
              <a:gd name="connsiteY73" fmla="*/ 1424422 h 1614345"/>
              <a:gd name="connsiteX74" fmla="*/ 2745145 w 2779350"/>
              <a:gd name="connsiteY74" fmla="*/ 1436292 h 1614345"/>
              <a:gd name="connsiteX75" fmla="*/ 2697667 w 2779350"/>
              <a:gd name="connsiteY75" fmla="*/ 1495643 h 1614345"/>
              <a:gd name="connsiteX76" fmla="*/ 2673928 w 2779350"/>
              <a:gd name="connsiteY76" fmla="*/ 1531254 h 1614345"/>
              <a:gd name="connsiteX77" fmla="*/ 2638319 w 2779350"/>
              <a:gd name="connsiteY77" fmla="*/ 1543124 h 1614345"/>
              <a:gd name="connsiteX78" fmla="*/ 2519624 w 2779350"/>
              <a:gd name="connsiteY78" fmla="*/ 1554994 h 1614345"/>
              <a:gd name="connsiteX79" fmla="*/ 2424667 w 2779350"/>
              <a:gd name="connsiteY79" fmla="*/ 1590605 h 1614345"/>
              <a:gd name="connsiteX80" fmla="*/ 2341581 w 2779350"/>
              <a:gd name="connsiteY80" fmla="*/ 1614345 h 1614345"/>
              <a:gd name="connsiteX81" fmla="*/ 2068581 w 2779350"/>
              <a:gd name="connsiteY81" fmla="*/ 1590605 h 1614345"/>
              <a:gd name="connsiteX82" fmla="*/ 1807451 w 2779350"/>
              <a:gd name="connsiteY82" fmla="*/ 1566864 h 1614345"/>
              <a:gd name="connsiteX83" fmla="*/ 1748103 w 2779350"/>
              <a:gd name="connsiteY83" fmla="*/ 1578734 h 1614345"/>
              <a:gd name="connsiteX84" fmla="*/ 1439495 w 2779350"/>
              <a:gd name="connsiteY84" fmla="*/ 1602475 h 1614345"/>
              <a:gd name="connsiteX85" fmla="*/ 1392017 w 2779350"/>
              <a:gd name="connsiteY85" fmla="*/ 1590605 h 1614345"/>
              <a:gd name="connsiteX86" fmla="*/ 893496 w 2779350"/>
              <a:gd name="connsiteY86" fmla="*/ 1590605 h 1614345"/>
              <a:gd name="connsiteX87" fmla="*/ 715453 w 2779350"/>
              <a:gd name="connsiteY87" fmla="*/ 1578734 h 1614345"/>
              <a:gd name="connsiteX88" fmla="*/ 656105 w 2779350"/>
              <a:gd name="connsiteY88" fmla="*/ 1566864 h 1614345"/>
              <a:gd name="connsiteX89" fmla="*/ 418715 w 2779350"/>
              <a:gd name="connsiteY89" fmla="*/ 1554994 h 1614345"/>
              <a:gd name="connsiteX90" fmla="*/ 371236 w 2779350"/>
              <a:gd name="connsiteY90" fmla="*/ 1543124 h 1614345"/>
              <a:gd name="connsiteX91" fmla="*/ 240671 w 2779350"/>
              <a:gd name="connsiteY91" fmla="*/ 1519383 h 1614345"/>
              <a:gd name="connsiteX92" fmla="*/ 181324 w 2779350"/>
              <a:gd name="connsiteY92" fmla="*/ 1495643 h 1614345"/>
              <a:gd name="connsiteX93" fmla="*/ 157585 w 2779350"/>
              <a:gd name="connsiteY93" fmla="*/ 1460033 h 1614345"/>
              <a:gd name="connsiteX94" fmla="*/ 133845 w 2779350"/>
              <a:gd name="connsiteY94" fmla="*/ 1436292 h 1614345"/>
              <a:gd name="connsiteX95" fmla="*/ 110106 w 2779350"/>
              <a:gd name="connsiteY95" fmla="*/ 1365071 h 1614345"/>
              <a:gd name="connsiteX96" fmla="*/ 98237 w 2779350"/>
              <a:gd name="connsiteY96" fmla="*/ 1329461 h 1614345"/>
              <a:gd name="connsiteX97" fmla="*/ 74498 w 2779350"/>
              <a:gd name="connsiteY97" fmla="*/ 1305720 h 1614345"/>
              <a:gd name="connsiteX98" fmla="*/ 86367 w 2779350"/>
              <a:gd name="connsiteY98" fmla="*/ 1198888 h 1614345"/>
              <a:gd name="connsiteX99" fmla="*/ 74498 w 2779350"/>
              <a:gd name="connsiteY99" fmla="*/ 1139538 h 1614345"/>
              <a:gd name="connsiteX100" fmla="*/ 38889 w 2779350"/>
              <a:gd name="connsiteY100" fmla="*/ 1163278 h 1614345"/>
              <a:gd name="connsiteX101" fmla="*/ 62628 w 2779350"/>
              <a:gd name="connsiteY101" fmla="*/ 1080187 h 1614345"/>
              <a:gd name="connsiteX102" fmla="*/ 27020 w 2779350"/>
              <a:gd name="connsiteY102" fmla="*/ 1092057 h 1614345"/>
              <a:gd name="connsiteX103" fmla="*/ 110106 w 2779350"/>
              <a:gd name="connsiteY103" fmla="*/ 1056446 h 1614345"/>
              <a:gd name="connsiteX104" fmla="*/ 86367 w 2779350"/>
              <a:gd name="connsiteY104" fmla="*/ 1092057 h 1614345"/>
              <a:gd name="connsiteX105" fmla="*/ 121976 w 2779350"/>
              <a:gd name="connsiteY105" fmla="*/ 1080187 h 1614345"/>
              <a:gd name="connsiteX106" fmla="*/ 98237 w 2779350"/>
              <a:gd name="connsiteY106" fmla="*/ 1056446 h 1614345"/>
              <a:gd name="connsiteX107" fmla="*/ 86367 w 2779350"/>
              <a:gd name="connsiteY107" fmla="*/ 1092057 h 1614345"/>
              <a:gd name="connsiteX108" fmla="*/ 110106 w 2779350"/>
              <a:gd name="connsiteY108" fmla="*/ 1056446 h 1614345"/>
              <a:gd name="connsiteX109" fmla="*/ 98237 w 2779350"/>
              <a:gd name="connsiteY109" fmla="*/ 1068316 h 1614345"/>
              <a:gd name="connsiteX110" fmla="*/ 86367 w 2779350"/>
              <a:gd name="connsiteY110" fmla="*/ 1127667 h 1614345"/>
              <a:gd name="connsiteX111" fmla="*/ 110106 w 2779350"/>
              <a:gd name="connsiteY111" fmla="*/ 1092057 h 1614345"/>
              <a:gd name="connsiteX112" fmla="*/ 133845 w 2779350"/>
              <a:gd name="connsiteY112" fmla="*/ 1044576 h 1614345"/>
              <a:gd name="connsiteX113" fmla="*/ 86367 w 2779350"/>
              <a:gd name="connsiteY113" fmla="*/ 1032706 h 1614345"/>
              <a:gd name="connsiteX114" fmla="*/ 74498 w 2779350"/>
              <a:gd name="connsiteY114" fmla="*/ 1044576 h 161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779350" h="1614345">
                <a:moveTo>
                  <a:pt x="62628" y="1139538"/>
                </a:moveTo>
                <a:cubicBezTo>
                  <a:pt x="58672" y="1127668"/>
                  <a:pt x="55687" y="1115428"/>
                  <a:pt x="50759" y="1103927"/>
                </a:cubicBezTo>
                <a:cubicBezTo>
                  <a:pt x="43789" y="1087663"/>
                  <a:pt x="30281" y="1073838"/>
                  <a:pt x="27020" y="1056446"/>
                </a:cubicBezTo>
                <a:cubicBezTo>
                  <a:pt x="18240" y="1009617"/>
                  <a:pt x="19891" y="961413"/>
                  <a:pt x="15150" y="914004"/>
                </a:cubicBezTo>
                <a:cubicBezTo>
                  <a:pt x="11976" y="882262"/>
                  <a:pt x="7237" y="850697"/>
                  <a:pt x="3280" y="819043"/>
                </a:cubicBezTo>
                <a:cubicBezTo>
                  <a:pt x="7237" y="807173"/>
                  <a:pt x="11713" y="795463"/>
                  <a:pt x="15150" y="783432"/>
                </a:cubicBezTo>
                <a:cubicBezTo>
                  <a:pt x="19632" y="767746"/>
                  <a:pt x="18926" y="750116"/>
                  <a:pt x="27020" y="735951"/>
                </a:cubicBezTo>
                <a:cubicBezTo>
                  <a:pt x="42689" y="708528"/>
                  <a:pt x="81820" y="686029"/>
                  <a:pt x="110106" y="676600"/>
                </a:cubicBezTo>
                <a:cubicBezTo>
                  <a:pt x="141058" y="666282"/>
                  <a:pt x="174111" y="663178"/>
                  <a:pt x="205063" y="652860"/>
                </a:cubicBezTo>
                <a:lnTo>
                  <a:pt x="240671" y="640990"/>
                </a:lnTo>
                <a:cubicBezTo>
                  <a:pt x="247426" y="643242"/>
                  <a:pt x="321941" y="669092"/>
                  <a:pt x="323758" y="664730"/>
                </a:cubicBezTo>
                <a:cubicBezTo>
                  <a:pt x="343599" y="617109"/>
                  <a:pt x="329230" y="561609"/>
                  <a:pt x="335628" y="510418"/>
                </a:cubicBezTo>
                <a:cubicBezTo>
                  <a:pt x="338213" y="489734"/>
                  <a:pt x="362943" y="441148"/>
                  <a:pt x="371236" y="427326"/>
                </a:cubicBezTo>
                <a:cubicBezTo>
                  <a:pt x="418852" y="347963"/>
                  <a:pt x="394630" y="364134"/>
                  <a:pt x="454323" y="344235"/>
                </a:cubicBezTo>
                <a:cubicBezTo>
                  <a:pt x="501801" y="348192"/>
                  <a:pt x="551125" y="342414"/>
                  <a:pt x="596758" y="356105"/>
                </a:cubicBezTo>
                <a:cubicBezTo>
                  <a:pt x="607477" y="359321"/>
                  <a:pt x="583636" y="383385"/>
                  <a:pt x="573019" y="379846"/>
                </a:cubicBezTo>
                <a:cubicBezTo>
                  <a:pt x="561149" y="375889"/>
                  <a:pt x="565106" y="356105"/>
                  <a:pt x="561149" y="344235"/>
                </a:cubicBezTo>
                <a:cubicBezTo>
                  <a:pt x="565106" y="332365"/>
                  <a:pt x="566582" y="319354"/>
                  <a:pt x="573019" y="308625"/>
                </a:cubicBezTo>
                <a:cubicBezTo>
                  <a:pt x="578777" y="299029"/>
                  <a:pt x="589594" y="293482"/>
                  <a:pt x="596758" y="284884"/>
                </a:cubicBezTo>
                <a:cubicBezTo>
                  <a:pt x="609422" y="269686"/>
                  <a:pt x="619339" y="252292"/>
                  <a:pt x="632366" y="237403"/>
                </a:cubicBezTo>
                <a:cubicBezTo>
                  <a:pt x="647104" y="220558"/>
                  <a:pt x="660280" y="200793"/>
                  <a:pt x="679845" y="189923"/>
                </a:cubicBezTo>
                <a:cubicBezTo>
                  <a:pt x="697480" y="180125"/>
                  <a:pt x="719410" y="182009"/>
                  <a:pt x="739192" y="178052"/>
                </a:cubicBezTo>
                <a:cubicBezTo>
                  <a:pt x="766888" y="182009"/>
                  <a:pt x="794845" y="184436"/>
                  <a:pt x="822279" y="189923"/>
                </a:cubicBezTo>
                <a:cubicBezTo>
                  <a:pt x="834548" y="192377"/>
                  <a:pt x="848118" y="193977"/>
                  <a:pt x="857888" y="201793"/>
                </a:cubicBezTo>
                <a:cubicBezTo>
                  <a:pt x="869028" y="210705"/>
                  <a:pt x="872716" y="226263"/>
                  <a:pt x="881627" y="237403"/>
                </a:cubicBezTo>
                <a:cubicBezTo>
                  <a:pt x="888618" y="246142"/>
                  <a:pt x="897453" y="253230"/>
                  <a:pt x="905366" y="261144"/>
                </a:cubicBezTo>
                <a:cubicBezTo>
                  <a:pt x="913279" y="249274"/>
                  <a:pt x="922725" y="238293"/>
                  <a:pt x="929105" y="225533"/>
                </a:cubicBezTo>
                <a:cubicBezTo>
                  <a:pt x="934700" y="214342"/>
                  <a:pt x="934898" y="200861"/>
                  <a:pt x="940974" y="189923"/>
                </a:cubicBezTo>
                <a:cubicBezTo>
                  <a:pt x="1016262" y="54398"/>
                  <a:pt x="959806" y="160448"/>
                  <a:pt x="1012192" y="94961"/>
                </a:cubicBezTo>
                <a:cubicBezTo>
                  <a:pt x="1021103" y="83821"/>
                  <a:pt x="1027020" y="70491"/>
                  <a:pt x="1035931" y="59351"/>
                </a:cubicBezTo>
                <a:cubicBezTo>
                  <a:pt x="1050653" y="40948"/>
                  <a:pt x="1074711" y="22154"/>
                  <a:pt x="1095279" y="11870"/>
                </a:cubicBezTo>
                <a:cubicBezTo>
                  <a:pt x="1106469" y="6275"/>
                  <a:pt x="1119018" y="3957"/>
                  <a:pt x="1130887" y="0"/>
                </a:cubicBezTo>
                <a:cubicBezTo>
                  <a:pt x="1134912" y="503"/>
                  <a:pt x="1236118" y="6849"/>
                  <a:pt x="1261452" y="23740"/>
                </a:cubicBezTo>
                <a:cubicBezTo>
                  <a:pt x="1275419" y="33052"/>
                  <a:pt x="1283094" y="50039"/>
                  <a:pt x="1297061" y="59351"/>
                </a:cubicBezTo>
                <a:cubicBezTo>
                  <a:pt x="1307471" y="66291"/>
                  <a:pt x="1321479" y="65626"/>
                  <a:pt x="1332669" y="71221"/>
                </a:cubicBezTo>
                <a:cubicBezTo>
                  <a:pt x="1475204" y="142491"/>
                  <a:pt x="1281615" y="52457"/>
                  <a:pt x="1392017" y="118702"/>
                </a:cubicBezTo>
                <a:cubicBezTo>
                  <a:pt x="1402746" y="125140"/>
                  <a:pt x="1415756" y="126615"/>
                  <a:pt x="1427626" y="130572"/>
                </a:cubicBezTo>
                <a:cubicBezTo>
                  <a:pt x="1448330" y="127984"/>
                  <a:pt x="1526315" y="124541"/>
                  <a:pt x="1558191" y="106831"/>
                </a:cubicBezTo>
                <a:cubicBezTo>
                  <a:pt x="1583131" y="92974"/>
                  <a:pt x="1605669" y="75178"/>
                  <a:pt x="1629408" y="59351"/>
                </a:cubicBezTo>
                <a:lnTo>
                  <a:pt x="1665017" y="35610"/>
                </a:lnTo>
                <a:cubicBezTo>
                  <a:pt x="1672930" y="43524"/>
                  <a:pt x="1686561" y="48377"/>
                  <a:pt x="1688756" y="59351"/>
                </a:cubicBezTo>
                <a:cubicBezTo>
                  <a:pt x="1696669" y="98920"/>
                  <a:pt x="1649189" y="91003"/>
                  <a:pt x="1688756" y="130572"/>
                </a:cubicBezTo>
                <a:cubicBezTo>
                  <a:pt x="1697603" y="139419"/>
                  <a:pt x="1712096" y="139988"/>
                  <a:pt x="1724364" y="142442"/>
                </a:cubicBezTo>
                <a:cubicBezTo>
                  <a:pt x="1771562" y="151882"/>
                  <a:pt x="1866799" y="166182"/>
                  <a:pt x="1866799" y="166182"/>
                </a:cubicBezTo>
                <a:cubicBezTo>
                  <a:pt x="1874712" y="174096"/>
                  <a:pt x="1879921" y="186384"/>
                  <a:pt x="1890538" y="189923"/>
                </a:cubicBezTo>
                <a:cubicBezTo>
                  <a:pt x="1917079" y="198771"/>
                  <a:pt x="1946191" y="196306"/>
                  <a:pt x="1973625" y="201793"/>
                </a:cubicBezTo>
                <a:cubicBezTo>
                  <a:pt x="1985893" y="204247"/>
                  <a:pt x="1997364" y="209706"/>
                  <a:pt x="2009233" y="213663"/>
                </a:cubicBezTo>
                <a:cubicBezTo>
                  <a:pt x="2017146" y="237403"/>
                  <a:pt x="2008696" y="278814"/>
                  <a:pt x="2032973" y="284884"/>
                </a:cubicBezTo>
                <a:lnTo>
                  <a:pt x="2127929" y="308625"/>
                </a:lnTo>
                <a:cubicBezTo>
                  <a:pt x="2139799" y="316538"/>
                  <a:pt x="2150778" y="325985"/>
                  <a:pt x="2163538" y="332365"/>
                </a:cubicBezTo>
                <a:cubicBezTo>
                  <a:pt x="2180567" y="340880"/>
                  <a:pt x="2231411" y="352302"/>
                  <a:pt x="2246624" y="356105"/>
                </a:cubicBezTo>
                <a:cubicBezTo>
                  <a:pt x="2250581" y="371932"/>
                  <a:pt x="2248303" y="390847"/>
                  <a:pt x="2258494" y="403586"/>
                </a:cubicBezTo>
                <a:cubicBezTo>
                  <a:pt x="2278360" y="428420"/>
                  <a:pt x="2322669" y="408314"/>
                  <a:pt x="2341581" y="403586"/>
                </a:cubicBezTo>
                <a:cubicBezTo>
                  <a:pt x="2353450" y="395673"/>
                  <a:pt x="2363034" y="381615"/>
                  <a:pt x="2377189" y="379846"/>
                </a:cubicBezTo>
                <a:cubicBezTo>
                  <a:pt x="2398023" y="377242"/>
                  <a:pt x="2448892" y="395835"/>
                  <a:pt x="2472146" y="403586"/>
                </a:cubicBezTo>
                <a:cubicBezTo>
                  <a:pt x="2484015" y="415456"/>
                  <a:pt x="2499426" y="424622"/>
                  <a:pt x="2507754" y="439197"/>
                </a:cubicBezTo>
                <a:cubicBezTo>
                  <a:pt x="2515848" y="453361"/>
                  <a:pt x="2519624" y="470363"/>
                  <a:pt x="2519624" y="486677"/>
                </a:cubicBezTo>
                <a:cubicBezTo>
                  <a:pt x="2519624" y="501578"/>
                  <a:pt x="2501481" y="552979"/>
                  <a:pt x="2495885" y="569769"/>
                </a:cubicBezTo>
                <a:cubicBezTo>
                  <a:pt x="2524916" y="584285"/>
                  <a:pt x="2547534" y="598393"/>
                  <a:pt x="2578972" y="605379"/>
                </a:cubicBezTo>
                <a:cubicBezTo>
                  <a:pt x="2602465" y="610600"/>
                  <a:pt x="2626450" y="613292"/>
                  <a:pt x="2650189" y="617249"/>
                </a:cubicBezTo>
                <a:cubicBezTo>
                  <a:pt x="2658102" y="625163"/>
                  <a:pt x="2672540" y="629885"/>
                  <a:pt x="2673928" y="640990"/>
                </a:cubicBezTo>
                <a:cubicBezTo>
                  <a:pt x="2676913" y="664872"/>
                  <a:pt x="2665717" y="688423"/>
                  <a:pt x="2662058" y="712211"/>
                </a:cubicBezTo>
                <a:cubicBezTo>
                  <a:pt x="2642427" y="839823"/>
                  <a:pt x="2659216" y="750165"/>
                  <a:pt x="2638319" y="854653"/>
                </a:cubicBezTo>
                <a:cubicBezTo>
                  <a:pt x="2642276" y="902134"/>
                  <a:pt x="2643892" y="949868"/>
                  <a:pt x="2650189" y="997095"/>
                </a:cubicBezTo>
                <a:cubicBezTo>
                  <a:pt x="2651843" y="1009498"/>
                  <a:pt x="2654242" y="1022935"/>
                  <a:pt x="2662058" y="1032706"/>
                </a:cubicBezTo>
                <a:cubicBezTo>
                  <a:pt x="2670969" y="1043846"/>
                  <a:pt x="2686528" y="1047534"/>
                  <a:pt x="2697667" y="1056446"/>
                </a:cubicBezTo>
                <a:cubicBezTo>
                  <a:pt x="2706406" y="1063437"/>
                  <a:pt x="2713493" y="1072273"/>
                  <a:pt x="2721406" y="1080187"/>
                </a:cubicBezTo>
                <a:cubicBezTo>
                  <a:pt x="2725363" y="1092057"/>
                  <a:pt x="2725460" y="1106026"/>
                  <a:pt x="2733276" y="1115797"/>
                </a:cubicBezTo>
                <a:cubicBezTo>
                  <a:pt x="2742187" y="1126937"/>
                  <a:pt x="2764373" y="1126004"/>
                  <a:pt x="2768884" y="1139538"/>
                </a:cubicBezTo>
                <a:cubicBezTo>
                  <a:pt x="2779350" y="1170938"/>
                  <a:pt x="2743507" y="1199609"/>
                  <a:pt x="2733276" y="1222629"/>
                </a:cubicBezTo>
                <a:cubicBezTo>
                  <a:pt x="2723113" y="1245497"/>
                  <a:pt x="2709537" y="1293850"/>
                  <a:pt x="2709537" y="1293850"/>
                </a:cubicBezTo>
                <a:cubicBezTo>
                  <a:pt x="2705580" y="1321547"/>
                  <a:pt x="2706514" y="1350398"/>
                  <a:pt x="2697667" y="1376941"/>
                </a:cubicBezTo>
                <a:cubicBezTo>
                  <a:pt x="2693816" y="1388496"/>
                  <a:pt x="2641926" y="1419764"/>
                  <a:pt x="2650189" y="1436292"/>
                </a:cubicBezTo>
                <a:cubicBezTo>
                  <a:pt x="2655784" y="1447483"/>
                  <a:pt x="2673928" y="1428379"/>
                  <a:pt x="2685797" y="1424422"/>
                </a:cubicBezTo>
                <a:cubicBezTo>
                  <a:pt x="2705580" y="1428379"/>
                  <a:pt x="2730880" y="1422026"/>
                  <a:pt x="2745145" y="1436292"/>
                </a:cubicBezTo>
                <a:cubicBezTo>
                  <a:pt x="2768079" y="1459227"/>
                  <a:pt x="2698864" y="1494845"/>
                  <a:pt x="2697667" y="1495643"/>
                </a:cubicBezTo>
                <a:cubicBezTo>
                  <a:pt x="2689754" y="1507513"/>
                  <a:pt x="2685068" y="1522342"/>
                  <a:pt x="2673928" y="1531254"/>
                </a:cubicBezTo>
                <a:cubicBezTo>
                  <a:pt x="2664158" y="1539070"/>
                  <a:pt x="2650685" y="1541221"/>
                  <a:pt x="2638319" y="1543124"/>
                </a:cubicBezTo>
                <a:cubicBezTo>
                  <a:pt x="2599019" y="1549170"/>
                  <a:pt x="2559189" y="1551037"/>
                  <a:pt x="2519624" y="1554994"/>
                </a:cubicBezTo>
                <a:cubicBezTo>
                  <a:pt x="2432091" y="1576878"/>
                  <a:pt x="2511564" y="1553361"/>
                  <a:pt x="2424667" y="1590605"/>
                </a:cubicBezTo>
                <a:cubicBezTo>
                  <a:pt x="2400828" y="1600822"/>
                  <a:pt x="2365674" y="1608322"/>
                  <a:pt x="2341581" y="1614345"/>
                </a:cubicBezTo>
                <a:cubicBezTo>
                  <a:pt x="2206779" y="1587384"/>
                  <a:pt x="2321865" y="1607492"/>
                  <a:pt x="2068581" y="1590605"/>
                </a:cubicBezTo>
                <a:cubicBezTo>
                  <a:pt x="1977585" y="1584538"/>
                  <a:pt x="1897552" y="1575874"/>
                  <a:pt x="1807451" y="1566864"/>
                </a:cubicBezTo>
                <a:cubicBezTo>
                  <a:pt x="1787668" y="1570821"/>
                  <a:pt x="1768075" y="1575881"/>
                  <a:pt x="1748103" y="1578734"/>
                </a:cubicBezTo>
                <a:cubicBezTo>
                  <a:pt x="1639954" y="1594185"/>
                  <a:pt x="1553599" y="1595763"/>
                  <a:pt x="1439495" y="1602475"/>
                </a:cubicBezTo>
                <a:cubicBezTo>
                  <a:pt x="1423669" y="1598518"/>
                  <a:pt x="1408305" y="1591510"/>
                  <a:pt x="1392017" y="1590605"/>
                </a:cubicBezTo>
                <a:cubicBezTo>
                  <a:pt x="1038001" y="1570936"/>
                  <a:pt x="1117656" y="1568186"/>
                  <a:pt x="893496" y="1590605"/>
                </a:cubicBezTo>
                <a:cubicBezTo>
                  <a:pt x="834148" y="1586648"/>
                  <a:pt x="774637" y="1584653"/>
                  <a:pt x="715453" y="1578734"/>
                </a:cubicBezTo>
                <a:cubicBezTo>
                  <a:pt x="695379" y="1576726"/>
                  <a:pt x="676215" y="1568473"/>
                  <a:pt x="656105" y="1566864"/>
                </a:cubicBezTo>
                <a:cubicBezTo>
                  <a:pt x="577128" y="1560546"/>
                  <a:pt x="497845" y="1558951"/>
                  <a:pt x="418715" y="1554994"/>
                </a:cubicBezTo>
                <a:cubicBezTo>
                  <a:pt x="402889" y="1551037"/>
                  <a:pt x="387327" y="1545806"/>
                  <a:pt x="371236" y="1543124"/>
                </a:cubicBezTo>
                <a:cubicBezTo>
                  <a:pt x="237027" y="1520755"/>
                  <a:pt x="317068" y="1544852"/>
                  <a:pt x="240671" y="1519383"/>
                </a:cubicBezTo>
                <a:cubicBezTo>
                  <a:pt x="213642" y="1438289"/>
                  <a:pt x="253981" y="1519863"/>
                  <a:pt x="181324" y="1495643"/>
                </a:cubicBezTo>
                <a:cubicBezTo>
                  <a:pt x="167790" y="1491132"/>
                  <a:pt x="166497" y="1471173"/>
                  <a:pt x="157585" y="1460033"/>
                </a:cubicBezTo>
                <a:cubicBezTo>
                  <a:pt x="150594" y="1451294"/>
                  <a:pt x="141758" y="1444206"/>
                  <a:pt x="133845" y="1436292"/>
                </a:cubicBezTo>
                <a:lnTo>
                  <a:pt x="110106" y="1365071"/>
                </a:lnTo>
                <a:cubicBezTo>
                  <a:pt x="106150" y="1353201"/>
                  <a:pt x="107084" y="1338309"/>
                  <a:pt x="98237" y="1329461"/>
                </a:cubicBezTo>
                <a:lnTo>
                  <a:pt x="74498" y="1305720"/>
                </a:lnTo>
                <a:cubicBezTo>
                  <a:pt x="78454" y="1270109"/>
                  <a:pt x="86367" y="1234718"/>
                  <a:pt x="86367" y="1198888"/>
                </a:cubicBezTo>
                <a:cubicBezTo>
                  <a:pt x="86367" y="1178713"/>
                  <a:pt x="90638" y="1151643"/>
                  <a:pt x="74498" y="1139538"/>
                </a:cubicBezTo>
                <a:cubicBezTo>
                  <a:pt x="63086" y="1130978"/>
                  <a:pt x="50759" y="1155365"/>
                  <a:pt x="38889" y="1163278"/>
                </a:cubicBezTo>
                <a:cubicBezTo>
                  <a:pt x="41946" y="1154106"/>
                  <a:pt x="65941" y="1085156"/>
                  <a:pt x="62628" y="1080187"/>
                </a:cubicBezTo>
                <a:cubicBezTo>
                  <a:pt x="55688" y="1069777"/>
                  <a:pt x="38889" y="1088100"/>
                  <a:pt x="27020" y="1092057"/>
                </a:cubicBezTo>
                <a:cubicBezTo>
                  <a:pt x="44739" y="1074336"/>
                  <a:pt x="76352" y="1033941"/>
                  <a:pt x="110106" y="1056446"/>
                </a:cubicBezTo>
                <a:cubicBezTo>
                  <a:pt x="121976" y="1064360"/>
                  <a:pt x="79987" y="1079297"/>
                  <a:pt x="86367" y="1092057"/>
                </a:cubicBezTo>
                <a:cubicBezTo>
                  <a:pt x="91962" y="1103248"/>
                  <a:pt x="110106" y="1084144"/>
                  <a:pt x="121976" y="1080187"/>
                </a:cubicBezTo>
                <a:cubicBezTo>
                  <a:pt x="114063" y="1072273"/>
                  <a:pt x="108854" y="1052907"/>
                  <a:pt x="98237" y="1056446"/>
                </a:cubicBezTo>
                <a:cubicBezTo>
                  <a:pt x="86367" y="1060403"/>
                  <a:pt x="73855" y="1092057"/>
                  <a:pt x="86367" y="1092057"/>
                </a:cubicBezTo>
                <a:cubicBezTo>
                  <a:pt x="100633" y="1092057"/>
                  <a:pt x="103726" y="1069206"/>
                  <a:pt x="110106" y="1056446"/>
                </a:cubicBezTo>
                <a:cubicBezTo>
                  <a:pt x="112608" y="1051441"/>
                  <a:pt x="102193" y="1064359"/>
                  <a:pt x="98237" y="1068316"/>
                </a:cubicBezTo>
                <a:cubicBezTo>
                  <a:pt x="94280" y="1088100"/>
                  <a:pt x="77345" y="1109621"/>
                  <a:pt x="86367" y="1127667"/>
                </a:cubicBezTo>
                <a:cubicBezTo>
                  <a:pt x="92746" y="1140427"/>
                  <a:pt x="103726" y="1104817"/>
                  <a:pt x="110106" y="1092057"/>
                </a:cubicBezTo>
                <a:cubicBezTo>
                  <a:pt x="137385" y="1037497"/>
                  <a:pt x="107029" y="1071394"/>
                  <a:pt x="133845" y="1044576"/>
                </a:cubicBezTo>
                <a:cubicBezTo>
                  <a:pt x="90532" y="1050764"/>
                  <a:pt x="0" y="1075891"/>
                  <a:pt x="86367" y="1032706"/>
                </a:cubicBezTo>
                <a:cubicBezTo>
                  <a:pt x="91372" y="1030204"/>
                  <a:pt x="78454" y="1040619"/>
                  <a:pt x="74498" y="1044576"/>
                </a:cubicBezTo>
              </a:path>
            </a:pathLst>
          </a:custGeom>
          <a:solidFill>
            <a:srgbClr val="845F2F"/>
          </a:solidFill>
          <a:ln>
            <a:no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libri" charset="0"/>
              <a:ea typeface="ＭＳ Ｐゴシック" charset="0"/>
              <a:cs typeface="ＭＳ Ｐゴシック" charset="0"/>
            </a:endParaRPr>
          </a:p>
        </p:txBody>
      </p:sp>
      <p:pic>
        <p:nvPicPr>
          <p:cNvPr id="10" name="Picture 9"/>
          <p:cNvPicPr>
            <a:picLocks noChangeAspect="1"/>
          </p:cNvPicPr>
          <p:nvPr/>
        </p:nvPicPr>
        <p:blipFill>
          <a:blip r:embed="rId2"/>
          <a:stretch>
            <a:fillRect/>
          </a:stretch>
        </p:blipFill>
        <p:spPr>
          <a:xfrm flipH="1">
            <a:off x="4086227" y="3231054"/>
            <a:ext cx="1111138" cy="2151102"/>
          </a:xfrm>
          <a:prstGeom prst="ellipse">
            <a:avLst/>
          </a:prstGeom>
          <a:ln>
            <a:noFill/>
          </a:ln>
          <a:effectLst>
            <a:softEdge rad="112500"/>
          </a:effectLst>
        </p:spPr>
      </p:pic>
      <p:sp>
        <p:nvSpPr>
          <p:cNvPr id="15" name="Left Brace 14"/>
          <p:cNvSpPr/>
          <p:nvPr/>
        </p:nvSpPr>
        <p:spPr>
          <a:xfrm rot="16200000">
            <a:off x="4368275" y="3723747"/>
            <a:ext cx="174626" cy="3915832"/>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libri" charset="0"/>
              <a:ea typeface="ＭＳ Ｐゴシック" charset="0"/>
              <a:cs typeface="ＭＳ Ｐゴシック" charset="0"/>
            </a:endParaRPr>
          </a:p>
        </p:txBody>
      </p:sp>
      <p:sp>
        <p:nvSpPr>
          <p:cNvPr id="52239" name="TextBox 17"/>
          <p:cNvSpPr txBox="1">
            <a:spLocks noChangeArrowheads="1"/>
          </p:cNvSpPr>
          <p:nvPr/>
        </p:nvSpPr>
        <p:spPr bwMode="auto">
          <a:xfrm>
            <a:off x="3659188" y="5768975"/>
            <a:ext cx="1905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latin typeface="Gill Sans" charset="0"/>
                <a:cs typeface="Gill Sans" charset="0"/>
              </a:rPr>
              <a:t>statue stages</a:t>
            </a:r>
          </a:p>
        </p:txBody>
      </p:sp>
      <p:sp>
        <p:nvSpPr>
          <p:cNvPr id="16" name="Freeform 15"/>
          <p:cNvSpPr/>
          <p:nvPr/>
        </p:nvSpPr>
        <p:spPr>
          <a:xfrm>
            <a:off x="7408333" y="4487334"/>
            <a:ext cx="938742" cy="806979"/>
          </a:xfrm>
          <a:custGeom>
            <a:avLst/>
            <a:gdLst>
              <a:gd name="connsiteX0" fmla="*/ 62628 w 2779350"/>
              <a:gd name="connsiteY0" fmla="*/ 1139538 h 1614345"/>
              <a:gd name="connsiteX1" fmla="*/ 50759 w 2779350"/>
              <a:gd name="connsiteY1" fmla="*/ 1103927 h 1614345"/>
              <a:gd name="connsiteX2" fmla="*/ 27020 w 2779350"/>
              <a:gd name="connsiteY2" fmla="*/ 1056446 h 1614345"/>
              <a:gd name="connsiteX3" fmla="*/ 15150 w 2779350"/>
              <a:gd name="connsiteY3" fmla="*/ 914004 h 1614345"/>
              <a:gd name="connsiteX4" fmla="*/ 3280 w 2779350"/>
              <a:gd name="connsiteY4" fmla="*/ 819043 h 1614345"/>
              <a:gd name="connsiteX5" fmla="*/ 15150 w 2779350"/>
              <a:gd name="connsiteY5" fmla="*/ 783432 h 1614345"/>
              <a:gd name="connsiteX6" fmla="*/ 27020 w 2779350"/>
              <a:gd name="connsiteY6" fmla="*/ 735951 h 1614345"/>
              <a:gd name="connsiteX7" fmla="*/ 110106 w 2779350"/>
              <a:gd name="connsiteY7" fmla="*/ 676600 h 1614345"/>
              <a:gd name="connsiteX8" fmla="*/ 205063 w 2779350"/>
              <a:gd name="connsiteY8" fmla="*/ 652860 h 1614345"/>
              <a:gd name="connsiteX9" fmla="*/ 240671 w 2779350"/>
              <a:gd name="connsiteY9" fmla="*/ 640990 h 1614345"/>
              <a:gd name="connsiteX10" fmla="*/ 323758 w 2779350"/>
              <a:gd name="connsiteY10" fmla="*/ 664730 h 1614345"/>
              <a:gd name="connsiteX11" fmla="*/ 335628 w 2779350"/>
              <a:gd name="connsiteY11" fmla="*/ 510418 h 1614345"/>
              <a:gd name="connsiteX12" fmla="*/ 371236 w 2779350"/>
              <a:gd name="connsiteY12" fmla="*/ 427326 h 1614345"/>
              <a:gd name="connsiteX13" fmla="*/ 454323 w 2779350"/>
              <a:gd name="connsiteY13" fmla="*/ 344235 h 1614345"/>
              <a:gd name="connsiteX14" fmla="*/ 596758 w 2779350"/>
              <a:gd name="connsiteY14" fmla="*/ 356105 h 1614345"/>
              <a:gd name="connsiteX15" fmla="*/ 573019 w 2779350"/>
              <a:gd name="connsiteY15" fmla="*/ 379846 h 1614345"/>
              <a:gd name="connsiteX16" fmla="*/ 561149 w 2779350"/>
              <a:gd name="connsiteY16" fmla="*/ 344235 h 1614345"/>
              <a:gd name="connsiteX17" fmla="*/ 573019 w 2779350"/>
              <a:gd name="connsiteY17" fmla="*/ 308625 h 1614345"/>
              <a:gd name="connsiteX18" fmla="*/ 596758 w 2779350"/>
              <a:gd name="connsiteY18" fmla="*/ 284884 h 1614345"/>
              <a:gd name="connsiteX19" fmla="*/ 632366 w 2779350"/>
              <a:gd name="connsiteY19" fmla="*/ 237403 h 1614345"/>
              <a:gd name="connsiteX20" fmla="*/ 679845 w 2779350"/>
              <a:gd name="connsiteY20" fmla="*/ 189923 h 1614345"/>
              <a:gd name="connsiteX21" fmla="*/ 739192 w 2779350"/>
              <a:gd name="connsiteY21" fmla="*/ 178052 h 1614345"/>
              <a:gd name="connsiteX22" fmla="*/ 822279 w 2779350"/>
              <a:gd name="connsiteY22" fmla="*/ 189923 h 1614345"/>
              <a:gd name="connsiteX23" fmla="*/ 857888 w 2779350"/>
              <a:gd name="connsiteY23" fmla="*/ 201793 h 1614345"/>
              <a:gd name="connsiteX24" fmla="*/ 881627 w 2779350"/>
              <a:gd name="connsiteY24" fmla="*/ 237403 h 1614345"/>
              <a:gd name="connsiteX25" fmla="*/ 905366 w 2779350"/>
              <a:gd name="connsiteY25" fmla="*/ 261144 h 1614345"/>
              <a:gd name="connsiteX26" fmla="*/ 929105 w 2779350"/>
              <a:gd name="connsiteY26" fmla="*/ 225533 h 1614345"/>
              <a:gd name="connsiteX27" fmla="*/ 940974 w 2779350"/>
              <a:gd name="connsiteY27" fmla="*/ 189923 h 1614345"/>
              <a:gd name="connsiteX28" fmla="*/ 1012192 w 2779350"/>
              <a:gd name="connsiteY28" fmla="*/ 94961 h 1614345"/>
              <a:gd name="connsiteX29" fmla="*/ 1035931 w 2779350"/>
              <a:gd name="connsiteY29" fmla="*/ 59351 h 1614345"/>
              <a:gd name="connsiteX30" fmla="*/ 1095279 w 2779350"/>
              <a:gd name="connsiteY30" fmla="*/ 11870 h 1614345"/>
              <a:gd name="connsiteX31" fmla="*/ 1130887 w 2779350"/>
              <a:gd name="connsiteY31" fmla="*/ 0 h 1614345"/>
              <a:gd name="connsiteX32" fmla="*/ 1261452 w 2779350"/>
              <a:gd name="connsiteY32" fmla="*/ 23740 h 1614345"/>
              <a:gd name="connsiteX33" fmla="*/ 1297061 w 2779350"/>
              <a:gd name="connsiteY33" fmla="*/ 59351 h 1614345"/>
              <a:gd name="connsiteX34" fmla="*/ 1332669 w 2779350"/>
              <a:gd name="connsiteY34" fmla="*/ 71221 h 1614345"/>
              <a:gd name="connsiteX35" fmla="*/ 1392017 w 2779350"/>
              <a:gd name="connsiteY35" fmla="*/ 118702 h 1614345"/>
              <a:gd name="connsiteX36" fmla="*/ 1427626 w 2779350"/>
              <a:gd name="connsiteY36" fmla="*/ 130572 h 1614345"/>
              <a:gd name="connsiteX37" fmla="*/ 1558191 w 2779350"/>
              <a:gd name="connsiteY37" fmla="*/ 106831 h 1614345"/>
              <a:gd name="connsiteX38" fmla="*/ 1629408 w 2779350"/>
              <a:gd name="connsiteY38" fmla="*/ 59351 h 1614345"/>
              <a:gd name="connsiteX39" fmla="*/ 1665017 w 2779350"/>
              <a:gd name="connsiteY39" fmla="*/ 35610 h 1614345"/>
              <a:gd name="connsiteX40" fmla="*/ 1688756 w 2779350"/>
              <a:gd name="connsiteY40" fmla="*/ 59351 h 1614345"/>
              <a:gd name="connsiteX41" fmla="*/ 1688756 w 2779350"/>
              <a:gd name="connsiteY41" fmla="*/ 130572 h 1614345"/>
              <a:gd name="connsiteX42" fmla="*/ 1724364 w 2779350"/>
              <a:gd name="connsiteY42" fmla="*/ 142442 h 1614345"/>
              <a:gd name="connsiteX43" fmla="*/ 1866799 w 2779350"/>
              <a:gd name="connsiteY43" fmla="*/ 166182 h 1614345"/>
              <a:gd name="connsiteX44" fmla="*/ 1890538 w 2779350"/>
              <a:gd name="connsiteY44" fmla="*/ 189923 h 1614345"/>
              <a:gd name="connsiteX45" fmla="*/ 1973625 w 2779350"/>
              <a:gd name="connsiteY45" fmla="*/ 201793 h 1614345"/>
              <a:gd name="connsiteX46" fmla="*/ 2009233 w 2779350"/>
              <a:gd name="connsiteY46" fmla="*/ 213663 h 1614345"/>
              <a:gd name="connsiteX47" fmla="*/ 2032973 w 2779350"/>
              <a:gd name="connsiteY47" fmla="*/ 284884 h 1614345"/>
              <a:gd name="connsiteX48" fmla="*/ 2127929 w 2779350"/>
              <a:gd name="connsiteY48" fmla="*/ 308625 h 1614345"/>
              <a:gd name="connsiteX49" fmla="*/ 2163538 w 2779350"/>
              <a:gd name="connsiteY49" fmla="*/ 332365 h 1614345"/>
              <a:gd name="connsiteX50" fmla="*/ 2246624 w 2779350"/>
              <a:gd name="connsiteY50" fmla="*/ 356105 h 1614345"/>
              <a:gd name="connsiteX51" fmla="*/ 2258494 w 2779350"/>
              <a:gd name="connsiteY51" fmla="*/ 403586 h 1614345"/>
              <a:gd name="connsiteX52" fmla="*/ 2341581 w 2779350"/>
              <a:gd name="connsiteY52" fmla="*/ 403586 h 1614345"/>
              <a:gd name="connsiteX53" fmla="*/ 2377189 w 2779350"/>
              <a:gd name="connsiteY53" fmla="*/ 379846 h 1614345"/>
              <a:gd name="connsiteX54" fmla="*/ 2472146 w 2779350"/>
              <a:gd name="connsiteY54" fmla="*/ 403586 h 1614345"/>
              <a:gd name="connsiteX55" fmla="*/ 2507754 w 2779350"/>
              <a:gd name="connsiteY55" fmla="*/ 439197 h 1614345"/>
              <a:gd name="connsiteX56" fmla="*/ 2519624 w 2779350"/>
              <a:gd name="connsiteY56" fmla="*/ 486677 h 1614345"/>
              <a:gd name="connsiteX57" fmla="*/ 2495885 w 2779350"/>
              <a:gd name="connsiteY57" fmla="*/ 569769 h 1614345"/>
              <a:gd name="connsiteX58" fmla="*/ 2578972 w 2779350"/>
              <a:gd name="connsiteY58" fmla="*/ 605379 h 1614345"/>
              <a:gd name="connsiteX59" fmla="*/ 2650189 w 2779350"/>
              <a:gd name="connsiteY59" fmla="*/ 617249 h 1614345"/>
              <a:gd name="connsiteX60" fmla="*/ 2673928 w 2779350"/>
              <a:gd name="connsiteY60" fmla="*/ 640990 h 1614345"/>
              <a:gd name="connsiteX61" fmla="*/ 2662058 w 2779350"/>
              <a:gd name="connsiteY61" fmla="*/ 712211 h 1614345"/>
              <a:gd name="connsiteX62" fmla="*/ 2638319 w 2779350"/>
              <a:gd name="connsiteY62" fmla="*/ 854653 h 1614345"/>
              <a:gd name="connsiteX63" fmla="*/ 2650189 w 2779350"/>
              <a:gd name="connsiteY63" fmla="*/ 997095 h 1614345"/>
              <a:gd name="connsiteX64" fmla="*/ 2662058 w 2779350"/>
              <a:gd name="connsiteY64" fmla="*/ 1032706 h 1614345"/>
              <a:gd name="connsiteX65" fmla="*/ 2697667 w 2779350"/>
              <a:gd name="connsiteY65" fmla="*/ 1056446 h 1614345"/>
              <a:gd name="connsiteX66" fmla="*/ 2721406 w 2779350"/>
              <a:gd name="connsiteY66" fmla="*/ 1080187 h 1614345"/>
              <a:gd name="connsiteX67" fmla="*/ 2733276 w 2779350"/>
              <a:gd name="connsiteY67" fmla="*/ 1115797 h 1614345"/>
              <a:gd name="connsiteX68" fmla="*/ 2768884 w 2779350"/>
              <a:gd name="connsiteY68" fmla="*/ 1139538 h 1614345"/>
              <a:gd name="connsiteX69" fmla="*/ 2733276 w 2779350"/>
              <a:gd name="connsiteY69" fmla="*/ 1222629 h 1614345"/>
              <a:gd name="connsiteX70" fmla="*/ 2709537 w 2779350"/>
              <a:gd name="connsiteY70" fmla="*/ 1293850 h 1614345"/>
              <a:gd name="connsiteX71" fmla="*/ 2697667 w 2779350"/>
              <a:gd name="connsiteY71" fmla="*/ 1376941 h 1614345"/>
              <a:gd name="connsiteX72" fmla="*/ 2650189 w 2779350"/>
              <a:gd name="connsiteY72" fmla="*/ 1436292 h 1614345"/>
              <a:gd name="connsiteX73" fmla="*/ 2685797 w 2779350"/>
              <a:gd name="connsiteY73" fmla="*/ 1424422 h 1614345"/>
              <a:gd name="connsiteX74" fmla="*/ 2745145 w 2779350"/>
              <a:gd name="connsiteY74" fmla="*/ 1436292 h 1614345"/>
              <a:gd name="connsiteX75" fmla="*/ 2697667 w 2779350"/>
              <a:gd name="connsiteY75" fmla="*/ 1495643 h 1614345"/>
              <a:gd name="connsiteX76" fmla="*/ 2673928 w 2779350"/>
              <a:gd name="connsiteY76" fmla="*/ 1531254 h 1614345"/>
              <a:gd name="connsiteX77" fmla="*/ 2638319 w 2779350"/>
              <a:gd name="connsiteY77" fmla="*/ 1543124 h 1614345"/>
              <a:gd name="connsiteX78" fmla="*/ 2519624 w 2779350"/>
              <a:gd name="connsiteY78" fmla="*/ 1554994 h 1614345"/>
              <a:gd name="connsiteX79" fmla="*/ 2424667 w 2779350"/>
              <a:gd name="connsiteY79" fmla="*/ 1590605 h 1614345"/>
              <a:gd name="connsiteX80" fmla="*/ 2341581 w 2779350"/>
              <a:gd name="connsiteY80" fmla="*/ 1614345 h 1614345"/>
              <a:gd name="connsiteX81" fmla="*/ 2068581 w 2779350"/>
              <a:gd name="connsiteY81" fmla="*/ 1590605 h 1614345"/>
              <a:gd name="connsiteX82" fmla="*/ 1807451 w 2779350"/>
              <a:gd name="connsiteY82" fmla="*/ 1566864 h 1614345"/>
              <a:gd name="connsiteX83" fmla="*/ 1748103 w 2779350"/>
              <a:gd name="connsiteY83" fmla="*/ 1578734 h 1614345"/>
              <a:gd name="connsiteX84" fmla="*/ 1439495 w 2779350"/>
              <a:gd name="connsiteY84" fmla="*/ 1602475 h 1614345"/>
              <a:gd name="connsiteX85" fmla="*/ 1392017 w 2779350"/>
              <a:gd name="connsiteY85" fmla="*/ 1590605 h 1614345"/>
              <a:gd name="connsiteX86" fmla="*/ 893496 w 2779350"/>
              <a:gd name="connsiteY86" fmla="*/ 1590605 h 1614345"/>
              <a:gd name="connsiteX87" fmla="*/ 715453 w 2779350"/>
              <a:gd name="connsiteY87" fmla="*/ 1578734 h 1614345"/>
              <a:gd name="connsiteX88" fmla="*/ 656105 w 2779350"/>
              <a:gd name="connsiteY88" fmla="*/ 1566864 h 1614345"/>
              <a:gd name="connsiteX89" fmla="*/ 418715 w 2779350"/>
              <a:gd name="connsiteY89" fmla="*/ 1554994 h 1614345"/>
              <a:gd name="connsiteX90" fmla="*/ 371236 w 2779350"/>
              <a:gd name="connsiteY90" fmla="*/ 1543124 h 1614345"/>
              <a:gd name="connsiteX91" fmla="*/ 240671 w 2779350"/>
              <a:gd name="connsiteY91" fmla="*/ 1519383 h 1614345"/>
              <a:gd name="connsiteX92" fmla="*/ 181324 w 2779350"/>
              <a:gd name="connsiteY92" fmla="*/ 1495643 h 1614345"/>
              <a:gd name="connsiteX93" fmla="*/ 157585 w 2779350"/>
              <a:gd name="connsiteY93" fmla="*/ 1460033 h 1614345"/>
              <a:gd name="connsiteX94" fmla="*/ 133845 w 2779350"/>
              <a:gd name="connsiteY94" fmla="*/ 1436292 h 1614345"/>
              <a:gd name="connsiteX95" fmla="*/ 110106 w 2779350"/>
              <a:gd name="connsiteY95" fmla="*/ 1365071 h 1614345"/>
              <a:gd name="connsiteX96" fmla="*/ 98237 w 2779350"/>
              <a:gd name="connsiteY96" fmla="*/ 1329461 h 1614345"/>
              <a:gd name="connsiteX97" fmla="*/ 74498 w 2779350"/>
              <a:gd name="connsiteY97" fmla="*/ 1305720 h 1614345"/>
              <a:gd name="connsiteX98" fmla="*/ 86367 w 2779350"/>
              <a:gd name="connsiteY98" fmla="*/ 1198888 h 1614345"/>
              <a:gd name="connsiteX99" fmla="*/ 74498 w 2779350"/>
              <a:gd name="connsiteY99" fmla="*/ 1139538 h 1614345"/>
              <a:gd name="connsiteX100" fmla="*/ 38889 w 2779350"/>
              <a:gd name="connsiteY100" fmla="*/ 1163278 h 1614345"/>
              <a:gd name="connsiteX101" fmla="*/ 62628 w 2779350"/>
              <a:gd name="connsiteY101" fmla="*/ 1080187 h 1614345"/>
              <a:gd name="connsiteX102" fmla="*/ 27020 w 2779350"/>
              <a:gd name="connsiteY102" fmla="*/ 1092057 h 1614345"/>
              <a:gd name="connsiteX103" fmla="*/ 110106 w 2779350"/>
              <a:gd name="connsiteY103" fmla="*/ 1056446 h 1614345"/>
              <a:gd name="connsiteX104" fmla="*/ 86367 w 2779350"/>
              <a:gd name="connsiteY104" fmla="*/ 1092057 h 1614345"/>
              <a:gd name="connsiteX105" fmla="*/ 121976 w 2779350"/>
              <a:gd name="connsiteY105" fmla="*/ 1080187 h 1614345"/>
              <a:gd name="connsiteX106" fmla="*/ 98237 w 2779350"/>
              <a:gd name="connsiteY106" fmla="*/ 1056446 h 1614345"/>
              <a:gd name="connsiteX107" fmla="*/ 86367 w 2779350"/>
              <a:gd name="connsiteY107" fmla="*/ 1092057 h 1614345"/>
              <a:gd name="connsiteX108" fmla="*/ 110106 w 2779350"/>
              <a:gd name="connsiteY108" fmla="*/ 1056446 h 1614345"/>
              <a:gd name="connsiteX109" fmla="*/ 98237 w 2779350"/>
              <a:gd name="connsiteY109" fmla="*/ 1068316 h 1614345"/>
              <a:gd name="connsiteX110" fmla="*/ 86367 w 2779350"/>
              <a:gd name="connsiteY110" fmla="*/ 1127667 h 1614345"/>
              <a:gd name="connsiteX111" fmla="*/ 110106 w 2779350"/>
              <a:gd name="connsiteY111" fmla="*/ 1092057 h 1614345"/>
              <a:gd name="connsiteX112" fmla="*/ 133845 w 2779350"/>
              <a:gd name="connsiteY112" fmla="*/ 1044576 h 1614345"/>
              <a:gd name="connsiteX113" fmla="*/ 86367 w 2779350"/>
              <a:gd name="connsiteY113" fmla="*/ 1032706 h 1614345"/>
              <a:gd name="connsiteX114" fmla="*/ 74498 w 2779350"/>
              <a:gd name="connsiteY114" fmla="*/ 1044576 h 161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779350" h="1614345">
                <a:moveTo>
                  <a:pt x="62628" y="1139538"/>
                </a:moveTo>
                <a:cubicBezTo>
                  <a:pt x="58672" y="1127668"/>
                  <a:pt x="55687" y="1115428"/>
                  <a:pt x="50759" y="1103927"/>
                </a:cubicBezTo>
                <a:cubicBezTo>
                  <a:pt x="43789" y="1087663"/>
                  <a:pt x="30281" y="1073838"/>
                  <a:pt x="27020" y="1056446"/>
                </a:cubicBezTo>
                <a:cubicBezTo>
                  <a:pt x="18240" y="1009617"/>
                  <a:pt x="19891" y="961413"/>
                  <a:pt x="15150" y="914004"/>
                </a:cubicBezTo>
                <a:cubicBezTo>
                  <a:pt x="11976" y="882262"/>
                  <a:pt x="7237" y="850697"/>
                  <a:pt x="3280" y="819043"/>
                </a:cubicBezTo>
                <a:cubicBezTo>
                  <a:pt x="7237" y="807173"/>
                  <a:pt x="11713" y="795463"/>
                  <a:pt x="15150" y="783432"/>
                </a:cubicBezTo>
                <a:cubicBezTo>
                  <a:pt x="19632" y="767746"/>
                  <a:pt x="18926" y="750116"/>
                  <a:pt x="27020" y="735951"/>
                </a:cubicBezTo>
                <a:cubicBezTo>
                  <a:pt x="42689" y="708528"/>
                  <a:pt x="81820" y="686029"/>
                  <a:pt x="110106" y="676600"/>
                </a:cubicBezTo>
                <a:cubicBezTo>
                  <a:pt x="141058" y="666282"/>
                  <a:pt x="174111" y="663178"/>
                  <a:pt x="205063" y="652860"/>
                </a:cubicBezTo>
                <a:lnTo>
                  <a:pt x="240671" y="640990"/>
                </a:lnTo>
                <a:cubicBezTo>
                  <a:pt x="247426" y="643242"/>
                  <a:pt x="321941" y="669092"/>
                  <a:pt x="323758" y="664730"/>
                </a:cubicBezTo>
                <a:cubicBezTo>
                  <a:pt x="343599" y="617109"/>
                  <a:pt x="329230" y="561609"/>
                  <a:pt x="335628" y="510418"/>
                </a:cubicBezTo>
                <a:cubicBezTo>
                  <a:pt x="338213" y="489734"/>
                  <a:pt x="362943" y="441148"/>
                  <a:pt x="371236" y="427326"/>
                </a:cubicBezTo>
                <a:cubicBezTo>
                  <a:pt x="418852" y="347963"/>
                  <a:pt x="394630" y="364134"/>
                  <a:pt x="454323" y="344235"/>
                </a:cubicBezTo>
                <a:cubicBezTo>
                  <a:pt x="501801" y="348192"/>
                  <a:pt x="551125" y="342414"/>
                  <a:pt x="596758" y="356105"/>
                </a:cubicBezTo>
                <a:cubicBezTo>
                  <a:pt x="607477" y="359321"/>
                  <a:pt x="583636" y="383385"/>
                  <a:pt x="573019" y="379846"/>
                </a:cubicBezTo>
                <a:cubicBezTo>
                  <a:pt x="561149" y="375889"/>
                  <a:pt x="565106" y="356105"/>
                  <a:pt x="561149" y="344235"/>
                </a:cubicBezTo>
                <a:cubicBezTo>
                  <a:pt x="565106" y="332365"/>
                  <a:pt x="566582" y="319354"/>
                  <a:pt x="573019" y="308625"/>
                </a:cubicBezTo>
                <a:cubicBezTo>
                  <a:pt x="578777" y="299029"/>
                  <a:pt x="589594" y="293482"/>
                  <a:pt x="596758" y="284884"/>
                </a:cubicBezTo>
                <a:cubicBezTo>
                  <a:pt x="609422" y="269686"/>
                  <a:pt x="619339" y="252292"/>
                  <a:pt x="632366" y="237403"/>
                </a:cubicBezTo>
                <a:cubicBezTo>
                  <a:pt x="647104" y="220558"/>
                  <a:pt x="660280" y="200793"/>
                  <a:pt x="679845" y="189923"/>
                </a:cubicBezTo>
                <a:cubicBezTo>
                  <a:pt x="697480" y="180125"/>
                  <a:pt x="719410" y="182009"/>
                  <a:pt x="739192" y="178052"/>
                </a:cubicBezTo>
                <a:cubicBezTo>
                  <a:pt x="766888" y="182009"/>
                  <a:pt x="794845" y="184436"/>
                  <a:pt x="822279" y="189923"/>
                </a:cubicBezTo>
                <a:cubicBezTo>
                  <a:pt x="834548" y="192377"/>
                  <a:pt x="848118" y="193977"/>
                  <a:pt x="857888" y="201793"/>
                </a:cubicBezTo>
                <a:cubicBezTo>
                  <a:pt x="869028" y="210705"/>
                  <a:pt x="872716" y="226263"/>
                  <a:pt x="881627" y="237403"/>
                </a:cubicBezTo>
                <a:cubicBezTo>
                  <a:pt x="888618" y="246142"/>
                  <a:pt x="897453" y="253230"/>
                  <a:pt x="905366" y="261144"/>
                </a:cubicBezTo>
                <a:cubicBezTo>
                  <a:pt x="913279" y="249274"/>
                  <a:pt x="922725" y="238293"/>
                  <a:pt x="929105" y="225533"/>
                </a:cubicBezTo>
                <a:cubicBezTo>
                  <a:pt x="934700" y="214342"/>
                  <a:pt x="934898" y="200861"/>
                  <a:pt x="940974" y="189923"/>
                </a:cubicBezTo>
                <a:cubicBezTo>
                  <a:pt x="1016262" y="54398"/>
                  <a:pt x="959806" y="160448"/>
                  <a:pt x="1012192" y="94961"/>
                </a:cubicBezTo>
                <a:cubicBezTo>
                  <a:pt x="1021103" y="83821"/>
                  <a:pt x="1027020" y="70491"/>
                  <a:pt x="1035931" y="59351"/>
                </a:cubicBezTo>
                <a:cubicBezTo>
                  <a:pt x="1050653" y="40948"/>
                  <a:pt x="1074711" y="22154"/>
                  <a:pt x="1095279" y="11870"/>
                </a:cubicBezTo>
                <a:cubicBezTo>
                  <a:pt x="1106469" y="6275"/>
                  <a:pt x="1119018" y="3957"/>
                  <a:pt x="1130887" y="0"/>
                </a:cubicBezTo>
                <a:cubicBezTo>
                  <a:pt x="1134912" y="503"/>
                  <a:pt x="1236118" y="6849"/>
                  <a:pt x="1261452" y="23740"/>
                </a:cubicBezTo>
                <a:cubicBezTo>
                  <a:pt x="1275419" y="33052"/>
                  <a:pt x="1283094" y="50039"/>
                  <a:pt x="1297061" y="59351"/>
                </a:cubicBezTo>
                <a:cubicBezTo>
                  <a:pt x="1307471" y="66291"/>
                  <a:pt x="1321479" y="65626"/>
                  <a:pt x="1332669" y="71221"/>
                </a:cubicBezTo>
                <a:cubicBezTo>
                  <a:pt x="1475204" y="142491"/>
                  <a:pt x="1281615" y="52457"/>
                  <a:pt x="1392017" y="118702"/>
                </a:cubicBezTo>
                <a:cubicBezTo>
                  <a:pt x="1402746" y="125140"/>
                  <a:pt x="1415756" y="126615"/>
                  <a:pt x="1427626" y="130572"/>
                </a:cubicBezTo>
                <a:cubicBezTo>
                  <a:pt x="1448330" y="127984"/>
                  <a:pt x="1526315" y="124541"/>
                  <a:pt x="1558191" y="106831"/>
                </a:cubicBezTo>
                <a:cubicBezTo>
                  <a:pt x="1583131" y="92974"/>
                  <a:pt x="1605669" y="75178"/>
                  <a:pt x="1629408" y="59351"/>
                </a:cubicBezTo>
                <a:lnTo>
                  <a:pt x="1665017" y="35610"/>
                </a:lnTo>
                <a:cubicBezTo>
                  <a:pt x="1672930" y="43524"/>
                  <a:pt x="1686561" y="48377"/>
                  <a:pt x="1688756" y="59351"/>
                </a:cubicBezTo>
                <a:cubicBezTo>
                  <a:pt x="1696669" y="98920"/>
                  <a:pt x="1649189" y="91003"/>
                  <a:pt x="1688756" y="130572"/>
                </a:cubicBezTo>
                <a:cubicBezTo>
                  <a:pt x="1697603" y="139419"/>
                  <a:pt x="1712096" y="139988"/>
                  <a:pt x="1724364" y="142442"/>
                </a:cubicBezTo>
                <a:cubicBezTo>
                  <a:pt x="1771562" y="151882"/>
                  <a:pt x="1866799" y="166182"/>
                  <a:pt x="1866799" y="166182"/>
                </a:cubicBezTo>
                <a:cubicBezTo>
                  <a:pt x="1874712" y="174096"/>
                  <a:pt x="1879921" y="186384"/>
                  <a:pt x="1890538" y="189923"/>
                </a:cubicBezTo>
                <a:cubicBezTo>
                  <a:pt x="1917079" y="198771"/>
                  <a:pt x="1946191" y="196306"/>
                  <a:pt x="1973625" y="201793"/>
                </a:cubicBezTo>
                <a:cubicBezTo>
                  <a:pt x="1985893" y="204247"/>
                  <a:pt x="1997364" y="209706"/>
                  <a:pt x="2009233" y="213663"/>
                </a:cubicBezTo>
                <a:cubicBezTo>
                  <a:pt x="2017146" y="237403"/>
                  <a:pt x="2008696" y="278814"/>
                  <a:pt x="2032973" y="284884"/>
                </a:cubicBezTo>
                <a:lnTo>
                  <a:pt x="2127929" y="308625"/>
                </a:lnTo>
                <a:cubicBezTo>
                  <a:pt x="2139799" y="316538"/>
                  <a:pt x="2150778" y="325985"/>
                  <a:pt x="2163538" y="332365"/>
                </a:cubicBezTo>
                <a:cubicBezTo>
                  <a:pt x="2180567" y="340880"/>
                  <a:pt x="2231411" y="352302"/>
                  <a:pt x="2246624" y="356105"/>
                </a:cubicBezTo>
                <a:cubicBezTo>
                  <a:pt x="2250581" y="371932"/>
                  <a:pt x="2248303" y="390847"/>
                  <a:pt x="2258494" y="403586"/>
                </a:cubicBezTo>
                <a:cubicBezTo>
                  <a:pt x="2278360" y="428420"/>
                  <a:pt x="2322669" y="408314"/>
                  <a:pt x="2341581" y="403586"/>
                </a:cubicBezTo>
                <a:cubicBezTo>
                  <a:pt x="2353450" y="395673"/>
                  <a:pt x="2363034" y="381615"/>
                  <a:pt x="2377189" y="379846"/>
                </a:cubicBezTo>
                <a:cubicBezTo>
                  <a:pt x="2398023" y="377242"/>
                  <a:pt x="2448892" y="395835"/>
                  <a:pt x="2472146" y="403586"/>
                </a:cubicBezTo>
                <a:cubicBezTo>
                  <a:pt x="2484015" y="415456"/>
                  <a:pt x="2499426" y="424622"/>
                  <a:pt x="2507754" y="439197"/>
                </a:cubicBezTo>
                <a:cubicBezTo>
                  <a:pt x="2515848" y="453361"/>
                  <a:pt x="2519624" y="470363"/>
                  <a:pt x="2519624" y="486677"/>
                </a:cubicBezTo>
                <a:cubicBezTo>
                  <a:pt x="2519624" y="501578"/>
                  <a:pt x="2501481" y="552979"/>
                  <a:pt x="2495885" y="569769"/>
                </a:cubicBezTo>
                <a:cubicBezTo>
                  <a:pt x="2524916" y="584285"/>
                  <a:pt x="2547534" y="598393"/>
                  <a:pt x="2578972" y="605379"/>
                </a:cubicBezTo>
                <a:cubicBezTo>
                  <a:pt x="2602465" y="610600"/>
                  <a:pt x="2626450" y="613292"/>
                  <a:pt x="2650189" y="617249"/>
                </a:cubicBezTo>
                <a:cubicBezTo>
                  <a:pt x="2658102" y="625163"/>
                  <a:pt x="2672540" y="629885"/>
                  <a:pt x="2673928" y="640990"/>
                </a:cubicBezTo>
                <a:cubicBezTo>
                  <a:pt x="2676913" y="664872"/>
                  <a:pt x="2665717" y="688423"/>
                  <a:pt x="2662058" y="712211"/>
                </a:cubicBezTo>
                <a:cubicBezTo>
                  <a:pt x="2642427" y="839823"/>
                  <a:pt x="2659216" y="750165"/>
                  <a:pt x="2638319" y="854653"/>
                </a:cubicBezTo>
                <a:cubicBezTo>
                  <a:pt x="2642276" y="902134"/>
                  <a:pt x="2643892" y="949868"/>
                  <a:pt x="2650189" y="997095"/>
                </a:cubicBezTo>
                <a:cubicBezTo>
                  <a:pt x="2651843" y="1009498"/>
                  <a:pt x="2654242" y="1022935"/>
                  <a:pt x="2662058" y="1032706"/>
                </a:cubicBezTo>
                <a:cubicBezTo>
                  <a:pt x="2670969" y="1043846"/>
                  <a:pt x="2686528" y="1047534"/>
                  <a:pt x="2697667" y="1056446"/>
                </a:cubicBezTo>
                <a:cubicBezTo>
                  <a:pt x="2706406" y="1063437"/>
                  <a:pt x="2713493" y="1072273"/>
                  <a:pt x="2721406" y="1080187"/>
                </a:cubicBezTo>
                <a:cubicBezTo>
                  <a:pt x="2725363" y="1092057"/>
                  <a:pt x="2725460" y="1106026"/>
                  <a:pt x="2733276" y="1115797"/>
                </a:cubicBezTo>
                <a:cubicBezTo>
                  <a:pt x="2742187" y="1126937"/>
                  <a:pt x="2764373" y="1126004"/>
                  <a:pt x="2768884" y="1139538"/>
                </a:cubicBezTo>
                <a:cubicBezTo>
                  <a:pt x="2779350" y="1170938"/>
                  <a:pt x="2743507" y="1199609"/>
                  <a:pt x="2733276" y="1222629"/>
                </a:cubicBezTo>
                <a:cubicBezTo>
                  <a:pt x="2723113" y="1245497"/>
                  <a:pt x="2709537" y="1293850"/>
                  <a:pt x="2709537" y="1293850"/>
                </a:cubicBezTo>
                <a:cubicBezTo>
                  <a:pt x="2705580" y="1321547"/>
                  <a:pt x="2706514" y="1350398"/>
                  <a:pt x="2697667" y="1376941"/>
                </a:cubicBezTo>
                <a:cubicBezTo>
                  <a:pt x="2693816" y="1388496"/>
                  <a:pt x="2641926" y="1419764"/>
                  <a:pt x="2650189" y="1436292"/>
                </a:cubicBezTo>
                <a:cubicBezTo>
                  <a:pt x="2655784" y="1447483"/>
                  <a:pt x="2673928" y="1428379"/>
                  <a:pt x="2685797" y="1424422"/>
                </a:cubicBezTo>
                <a:cubicBezTo>
                  <a:pt x="2705580" y="1428379"/>
                  <a:pt x="2730880" y="1422026"/>
                  <a:pt x="2745145" y="1436292"/>
                </a:cubicBezTo>
                <a:cubicBezTo>
                  <a:pt x="2768079" y="1459227"/>
                  <a:pt x="2698864" y="1494845"/>
                  <a:pt x="2697667" y="1495643"/>
                </a:cubicBezTo>
                <a:cubicBezTo>
                  <a:pt x="2689754" y="1507513"/>
                  <a:pt x="2685068" y="1522342"/>
                  <a:pt x="2673928" y="1531254"/>
                </a:cubicBezTo>
                <a:cubicBezTo>
                  <a:pt x="2664158" y="1539070"/>
                  <a:pt x="2650685" y="1541221"/>
                  <a:pt x="2638319" y="1543124"/>
                </a:cubicBezTo>
                <a:cubicBezTo>
                  <a:pt x="2599019" y="1549170"/>
                  <a:pt x="2559189" y="1551037"/>
                  <a:pt x="2519624" y="1554994"/>
                </a:cubicBezTo>
                <a:cubicBezTo>
                  <a:pt x="2432091" y="1576878"/>
                  <a:pt x="2511564" y="1553361"/>
                  <a:pt x="2424667" y="1590605"/>
                </a:cubicBezTo>
                <a:cubicBezTo>
                  <a:pt x="2400828" y="1600822"/>
                  <a:pt x="2365674" y="1608322"/>
                  <a:pt x="2341581" y="1614345"/>
                </a:cubicBezTo>
                <a:cubicBezTo>
                  <a:pt x="2206779" y="1587384"/>
                  <a:pt x="2321865" y="1607492"/>
                  <a:pt x="2068581" y="1590605"/>
                </a:cubicBezTo>
                <a:cubicBezTo>
                  <a:pt x="1977585" y="1584538"/>
                  <a:pt x="1897552" y="1575874"/>
                  <a:pt x="1807451" y="1566864"/>
                </a:cubicBezTo>
                <a:cubicBezTo>
                  <a:pt x="1787668" y="1570821"/>
                  <a:pt x="1768075" y="1575881"/>
                  <a:pt x="1748103" y="1578734"/>
                </a:cubicBezTo>
                <a:cubicBezTo>
                  <a:pt x="1639954" y="1594185"/>
                  <a:pt x="1553599" y="1595763"/>
                  <a:pt x="1439495" y="1602475"/>
                </a:cubicBezTo>
                <a:cubicBezTo>
                  <a:pt x="1423669" y="1598518"/>
                  <a:pt x="1408305" y="1591510"/>
                  <a:pt x="1392017" y="1590605"/>
                </a:cubicBezTo>
                <a:cubicBezTo>
                  <a:pt x="1038001" y="1570936"/>
                  <a:pt x="1117656" y="1568186"/>
                  <a:pt x="893496" y="1590605"/>
                </a:cubicBezTo>
                <a:cubicBezTo>
                  <a:pt x="834148" y="1586648"/>
                  <a:pt x="774637" y="1584653"/>
                  <a:pt x="715453" y="1578734"/>
                </a:cubicBezTo>
                <a:cubicBezTo>
                  <a:pt x="695379" y="1576726"/>
                  <a:pt x="676215" y="1568473"/>
                  <a:pt x="656105" y="1566864"/>
                </a:cubicBezTo>
                <a:cubicBezTo>
                  <a:pt x="577128" y="1560546"/>
                  <a:pt x="497845" y="1558951"/>
                  <a:pt x="418715" y="1554994"/>
                </a:cubicBezTo>
                <a:cubicBezTo>
                  <a:pt x="402889" y="1551037"/>
                  <a:pt x="387327" y="1545806"/>
                  <a:pt x="371236" y="1543124"/>
                </a:cubicBezTo>
                <a:cubicBezTo>
                  <a:pt x="237027" y="1520755"/>
                  <a:pt x="317068" y="1544852"/>
                  <a:pt x="240671" y="1519383"/>
                </a:cubicBezTo>
                <a:cubicBezTo>
                  <a:pt x="213642" y="1438289"/>
                  <a:pt x="253981" y="1519863"/>
                  <a:pt x="181324" y="1495643"/>
                </a:cubicBezTo>
                <a:cubicBezTo>
                  <a:pt x="167790" y="1491132"/>
                  <a:pt x="166497" y="1471173"/>
                  <a:pt x="157585" y="1460033"/>
                </a:cubicBezTo>
                <a:cubicBezTo>
                  <a:pt x="150594" y="1451294"/>
                  <a:pt x="141758" y="1444206"/>
                  <a:pt x="133845" y="1436292"/>
                </a:cubicBezTo>
                <a:lnTo>
                  <a:pt x="110106" y="1365071"/>
                </a:lnTo>
                <a:cubicBezTo>
                  <a:pt x="106150" y="1353201"/>
                  <a:pt x="107084" y="1338309"/>
                  <a:pt x="98237" y="1329461"/>
                </a:cubicBezTo>
                <a:lnTo>
                  <a:pt x="74498" y="1305720"/>
                </a:lnTo>
                <a:cubicBezTo>
                  <a:pt x="78454" y="1270109"/>
                  <a:pt x="86367" y="1234718"/>
                  <a:pt x="86367" y="1198888"/>
                </a:cubicBezTo>
                <a:cubicBezTo>
                  <a:pt x="86367" y="1178713"/>
                  <a:pt x="90638" y="1151643"/>
                  <a:pt x="74498" y="1139538"/>
                </a:cubicBezTo>
                <a:cubicBezTo>
                  <a:pt x="63086" y="1130978"/>
                  <a:pt x="50759" y="1155365"/>
                  <a:pt x="38889" y="1163278"/>
                </a:cubicBezTo>
                <a:cubicBezTo>
                  <a:pt x="41946" y="1154106"/>
                  <a:pt x="65941" y="1085156"/>
                  <a:pt x="62628" y="1080187"/>
                </a:cubicBezTo>
                <a:cubicBezTo>
                  <a:pt x="55688" y="1069777"/>
                  <a:pt x="38889" y="1088100"/>
                  <a:pt x="27020" y="1092057"/>
                </a:cubicBezTo>
                <a:cubicBezTo>
                  <a:pt x="44739" y="1074336"/>
                  <a:pt x="76352" y="1033941"/>
                  <a:pt x="110106" y="1056446"/>
                </a:cubicBezTo>
                <a:cubicBezTo>
                  <a:pt x="121976" y="1064360"/>
                  <a:pt x="79987" y="1079297"/>
                  <a:pt x="86367" y="1092057"/>
                </a:cubicBezTo>
                <a:cubicBezTo>
                  <a:pt x="91962" y="1103248"/>
                  <a:pt x="110106" y="1084144"/>
                  <a:pt x="121976" y="1080187"/>
                </a:cubicBezTo>
                <a:cubicBezTo>
                  <a:pt x="114063" y="1072273"/>
                  <a:pt x="108854" y="1052907"/>
                  <a:pt x="98237" y="1056446"/>
                </a:cubicBezTo>
                <a:cubicBezTo>
                  <a:pt x="86367" y="1060403"/>
                  <a:pt x="73855" y="1092057"/>
                  <a:pt x="86367" y="1092057"/>
                </a:cubicBezTo>
                <a:cubicBezTo>
                  <a:pt x="100633" y="1092057"/>
                  <a:pt x="103726" y="1069206"/>
                  <a:pt x="110106" y="1056446"/>
                </a:cubicBezTo>
                <a:cubicBezTo>
                  <a:pt x="112608" y="1051441"/>
                  <a:pt x="102193" y="1064359"/>
                  <a:pt x="98237" y="1068316"/>
                </a:cubicBezTo>
                <a:cubicBezTo>
                  <a:pt x="94280" y="1088100"/>
                  <a:pt x="77345" y="1109621"/>
                  <a:pt x="86367" y="1127667"/>
                </a:cubicBezTo>
                <a:cubicBezTo>
                  <a:pt x="92746" y="1140427"/>
                  <a:pt x="103726" y="1104817"/>
                  <a:pt x="110106" y="1092057"/>
                </a:cubicBezTo>
                <a:cubicBezTo>
                  <a:pt x="137385" y="1037497"/>
                  <a:pt x="107029" y="1071394"/>
                  <a:pt x="133845" y="1044576"/>
                </a:cubicBezTo>
                <a:cubicBezTo>
                  <a:pt x="90532" y="1050764"/>
                  <a:pt x="0" y="1075891"/>
                  <a:pt x="86367" y="1032706"/>
                </a:cubicBezTo>
                <a:cubicBezTo>
                  <a:pt x="91372" y="1030204"/>
                  <a:pt x="78454" y="1040619"/>
                  <a:pt x="74498" y="1044576"/>
                </a:cubicBezTo>
              </a:path>
            </a:pathLst>
          </a:custGeom>
          <a:solidFill>
            <a:srgbClr val="845F2F"/>
          </a:solidFill>
          <a:ln>
            <a:no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150522382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a:t>
            </a:r>
            <a:r>
              <a:rPr lang="en-US" dirty="0" err="1" smtClean="0"/>
              <a:t>Dimensionalism</a:t>
            </a:r>
            <a:endParaRPr lang="en-US" dirty="0"/>
          </a:p>
        </p:txBody>
      </p:sp>
      <p:sp>
        <p:nvSpPr>
          <p:cNvPr id="3" name="Content Placeholder 2"/>
          <p:cNvSpPr>
            <a:spLocks noGrp="1"/>
          </p:cNvSpPr>
          <p:nvPr>
            <p:ph idx="1"/>
          </p:nvPr>
        </p:nvSpPr>
        <p:spPr/>
        <p:txBody>
          <a:bodyPr/>
          <a:lstStyle/>
          <a:p>
            <a:r>
              <a:rPr lang="en-US" b="1" dirty="0" smtClean="0"/>
              <a:t>The </a:t>
            </a:r>
            <a:r>
              <a:rPr lang="en-US" b="1" dirty="0" err="1" smtClean="0"/>
              <a:t>Exetensionality</a:t>
            </a:r>
            <a:r>
              <a:rPr lang="en-US" b="1" dirty="0"/>
              <a:t> </a:t>
            </a:r>
            <a:r>
              <a:rPr lang="en-US" b="1" dirty="0" smtClean="0"/>
              <a:t>Objection Response: </a:t>
            </a:r>
            <a:r>
              <a:rPr lang="en-US" dirty="0" smtClean="0"/>
              <a:t>coinciding </a:t>
            </a:r>
            <a:r>
              <a:rPr lang="en-US" dirty="0"/>
              <a:t>objects share some, but not all, of the same temporal </a:t>
            </a:r>
            <a:r>
              <a:rPr lang="en-US" dirty="0" smtClean="0"/>
              <a:t>parts—even if at a given time they share all spatial parts. (“identity-at-a-time”)</a:t>
            </a:r>
          </a:p>
          <a:p>
            <a:r>
              <a:rPr lang="en-US" b="1" dirty="0" smtClean="0"/>
              <a:t>The Grounding Objection Response: </a:t>
            </a:r>
            <a:r>
              <a:rPr lang="en-US" dirty="0" smtClean="0"/>
              <a:t>Objects that coincide at a given (stretch of) time </a:t>
            </a:r>
            <a:r>
              <a:rPr lang="en-US" i="1" dirty="0" smtClean="0"/>
              <a:t>are</a:t>
            </a:r>
            <a:r>
              <a:rPr lang="en-US" dirty="0" smtClean="0"/>
              <a:t> different with respect to categorical properties because they have different temporal parts so no problem they differ in non-</a:t>
            </a:r>
            <a:r>
              <a:rPr lang="en-US" dirty="0" err="1" smtClean="0"/>
              <a:t>categoricial</a:t>
            </a:r>
            <a:r>
              <a:rPr lang="en-US" dirty="0" smtClean="0"/>
              <a:t> ones too.</a:t>
            </a:r>
          </a:p>
          <a:p>
            <a:r>
              <a:rPr lang="en-US" b="1" dirty="0" smtClean="0"/>
              <a:t>The Anthropic Objection Response: Embracing </a:t>
            </a:r>
            <a:r>
              <a:rPr lang="en-US" b="1" dirty="0" err="1" smtClean="0"/>
              <a:t>Mereological</a:t>
            </a:r>
            <a:r>
              <a:rPr lang="en-US" b="1" dirty="0" smtClean="0"/>
              <a:t> Universalism: </a:t>
            </a:r>
            <a:r>
              <a:rPr lang="en-US" dirty="0" smtClean="0"/>
              <a:t>there is a material object </a:t>
            </a:r>
            <a:r>
              <a:rPr lang="en-US" dirty="0" err="1" smtClean="0"/>
              <a:t>correspoinding</a:t>
            </a:r>
            <a:r>
              <a:rPr lang="en-US" dirty="0" smtClean="0"/>
              <a:t> to every filled region of </a:t>
            </a:r>
            <a:r>
              <a:rPr lang="en-US" dirty="0" err="1" smtClean="0"/>
              <a:t>spacetime</a:t>
            </a:r>
            <a:r>
              <a:rPr lang="en-US" dirty="0" smtClean="0"/>
              <a:t>: we just </a:t>
            </a:r>
            <a:r>
              <a:rPr lang="en-US" i="1" dirty="0" smtClean="0"/>
              <a:t>name</a:t>
            </a:r>
            <a:r>
              <a:rPr lang="en-US" dirty="0" smtClean="0"/>
              <a:t> those that interest us. (is this acceptable?)</a:t>
            </a:r>
            <a:endParaRPr lang="en-US" b="1" dirty="0" smtClean="0"/>
          </a:p>
          <a:p>
            <a:endParaRPr lang="en-US" dirty="0"/>
          </a:p>
          <a:p>
            <a:endParaRPr lang="en-US" b="1" dirty="0"/>
          </a:p>
        </p:txBody>
      </p:sp>
    </p:spTree>
    <p:extLst>
      <p:ext uri="{BB962C8B-B14F-4D97-AF65-F5344CB8AC3E}">
        <p14:creationId xmlns:p14="http://schemas.microsoft.com/office/powerpoint/2010/main" val="29499218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with Four-</a:t>
            </a:r>
            <a:r>
              <a:rPr lang="en-US" dirty="0" err="1" smtClean="0"/>
              <a:t>Dimensionalism</a:t>
            </a:r>
            <a:endParaRPr lang="en-US" dirty="0"/>
          </a:p>
        </p:txBody>
      </p:sp>
      <p:sp>
        <p:nvSpPr>
          <p:cNvPr id="3" name="Content Placeholder 2"/>
          <p:cNvSpPr>
            <a:spLocks noGrp="1"/>
          </p:cNvSpPr>
          <p:nvPr>
            <p:ph idx="1"/>
          </p:nvPr>
        </p:nvSpPr>
        <p:spPr/>
        <p:txBody>
          <a:bodyPr/>
          <a:lstStyle/>
          <a:p>
            <a:pPr marL="0" indent="0">
              <a:buNone/>
            </a:pPr>
            <a:r>
              <a:rPr lang="en-US" b="1" dirty="0" smtClean="0"/>
              <a:t>Goliath and </a:t>
            </a:r>
            <a:r>
              <a:rPr lang="en-US" b="1" dirty="0" err="1" smtClean="0"/>
              <a:t>Lumpl</a:t>
            </a:r>
            <a:r>
              <a:rPr lang="en-US" b="1" dirty="0" smtClean="0"/>
              <a:t>: </a:t>
            </a:r>
            <a:r>
              <a:rPr lang="en-US" dirty="0" smtClean="0"/>
              <a:t>the statue and lump that come into existence and cease to exist at the same time</a:t>
            </a:r>
          </a:p>
          <a:p>
            <a:pPr marL="0" indent="0">
              <a:buNone/>
            </a:pPr>
            <a:r>
              <a:rPr lang="en-US" dirty="0" smtClean="0"/>
              <a:t>1. Goliath is essentially statue-shaped.</a:t>
            </a:r>
            <a:br>
              <a:rPr lang="en-US" dirty="0" smtClean="0"/>
            </a:br>
            <a:r>
              <a:rPr lang="en-US" dirty="0" smtClean="0"/>
              <a:t>2. </a:t>
            </a:r>
            <a:r>
              <a:rPr lang="en-US" dirty="0" err="1" smtClean="0"/>
              <a:t>Lumpl</a:t>
            </a:r>
            <a:r>
              <a:rPr lang="en-US" dirty="0" smtClean="0"/>
              <a:t> is not essentially statue-shaped.</a:t>
            </a:r>
            <a:br>
              <a:rPr lang="en-US" dirty="0" smtClean="0"/>
            </a:br>
            <a:r>
              <a:rPr lang="en-US" dirty="0" smtClean="0"/>
              <a:t>3. If (1) and (2), then Goliath is not identical to </a:t>
            </a:r>
            <a:r>
              <a:rPr lang="en-US" dirty="0" err="1" smtClean="0"/>
              <a:t>Lumpl</a:t>
            </a:r>
            <a:r>
              <a:rPr lang="en-US" dirty="0" smtClean="0"/>
              <a:t>. 4. [So] Goliath is not identical to </a:t>
            </a:r>
            <a:r>
              <a:rPr lang="en-US" dirty="0" err="1" smtClean="0"/>
              <a:t>Lumpl</a:t>
            </a:r>
            <a:r>
              <a:rPr lang="en-US" dirty="0" smtClean="0"/>
              <a:t>. </a:t>
            </a:r>
          </a:p>
          <a:p>
            <a:pPr marL="0" indent="0">
              <a:buNone/>
            </a:pPr>
            <a:r>
              <a:rPr lang="en-US" dirty="0" smtClean="0"/>
              <a:t>(1) appears true, since Goliath could not survive being rolled up into a ball, for example. But </a:t>
            </a:r>
            <a:r>
              <a:rPr lang="en-US" dirty="0" err="1" smtClean="0"/>
              <a:t>Lumpl</a:t>
            </a:r>
            <a:r>
              <a:rPr lang="en-US" dirty="0" smtClean="0"/>
              <a:t> </a:t>
            </a:r>
            <a:r>
              <a:rPr lang="en-US" i="1" dirty="0" smtClean="0"/>
              <a:t>could </a:t>
            </a:r>
            <a:r>
              <a:rPr lang="en-US" dirty="0" smtClean="0"/>
              <a:t>survive that change in shape, so (2) appears true as well. Finally, (3) appears to follow from Leibniz's Law. Goliath has the property of </a:t>
            </a:r>
            <a:r>
              <a:rPr lang="en-US" i="1" dirty="0" smtClean="0"/>
              <a:t>being essentially statue-shaped </a:t>
            </a:r>
            <a:r>
              <a:rPr lang="en-US" dirty="0" smtClean="0"/>
              <a:t>and </a:t>
            </a:r>
            <a:r>
              <a:rPr lang="en-US" dirty="0" err="1" smtClean="0"/>
              <a:t>Lumpl</a:t>
            </a:r>
            <a:r>
              <a:rPr lang="en-US" dirty="0" smtClean="0"/>
              <a:t> does not, so Goliath is not identical to </a:t>
            </a:r>
            <a:r>
              <a:rPr lang="en-US" dirty="0" err="1" smtClean="0"/>
              <a:t>Lumpl</a:t>
            </a:r>
            <a:r>
              <a:rPr lang="en-US" dirty="0" smtClean="0"/>
              <a:t>. </a:t>
            </a:r>
          </a:p>
          <a:p>
            <a:pPr marL="0" indent="0">
              <a:buNone/>
            </a:pPr>
            <a:endParaRPr lang="en-US" b="1" dirty="0"/>
          </a:p>
        </p:txBody>
      </p:sp>
    </p:spTree>
    <p:extLst>
      <p:ext uri="{BB962C8B-B14F-4D97-AF65-F5344CB8AC3E}">
        <p14:creationId xmlns:p14="http://schemas.microsoft.com/office/powerpoint/2010/main" val="183117211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Counterpart Theory</a:t>
            </a:r>
            <a:endParaRPr lang="en-US" dirty="0"/>
          </a:p>
        </p:txBody>
      </p:sp>
      <p:sp>
        <p:nvSpPr>
          <p:cNvPr id="3" name="Content Placeholder 2"/>
          <p:cNvSpPr>
            <a:spLocks noGrp="1"/>
          </p:cNvSpPr>
          <p:nvPr>
            <p:ph idx="1"/>
          </p:nvPr>
        </p:nvSpPr>
        <p:spPr/>
        <p:txBody>
          <a:bodyPr/>
          <a:lstStyle/>
          <a:p>
            <a:r>
              <a:rPr lang="en-US" dirty="0"/>
              <a:t>David Lewis </a:t>
            </a:r>
            <a:r>
              <a:rPr lang="en-US" dirty="0" smtClean="0"/>
              <a:t>defends </a:t>
            </a:r>
            <a:r>
              <a:rPr lang="en-US" dirty="0"/>
              <a:t>a </a:t>
            </a:r>
            <a:r>
              <a:rPr lang="en-US" i="1" dirty="0"/>
              <a:t>counterpart theory </a:t>
            </a:r>
            <a:r>
              <a:rPr lang="en-US" dirty="0"/>
              <a:t>of </a:t>
            </a:r>
            <a:r>
              <a:rPr lang="en-US" dirty="0" smtClean="0"/>
              <a:t>modal </a:t>
            </a:r>
            <a:r>
              <a:rPr lang="en-US" dirty="0"/>
              <a:t>ascriptions </a:t>
            </a:r>
            <a:r>
              <a:rPr lang="en-US" dirty="0" smtClean="0"/>
              <a:t>according to which ordinary </a:t>
            </a:r>
            <a:r>
              <a:rPr lang="en-US" dirty="0"/>
              <a:t>individuals like Goliath and </a:t>
            </a:r>
            <a:r>
              <a:rPr lang="en-US" dirty="0" err="1"/>
              <a:t>Lumpl</a:t>
            </a:r>
            <a:r>
              <a:rPr lang="en-US" dirty="0"/>
              <a:t> are </a:t>
            </a:r>
            <a:r>
              <a:rPr lang="en-US" i="1" dirty="0" err="1"/>
              <a:t>worldbound</a:t>
            </a:r>
            <a:r>
              <a:rPr lang="en-US" i="1" dirty="0" smtClean="0"/>
              <a:t>—</a:t>
            </a:r>
            <a:r>
              <a:rPr lang="en-US" dirty="0" smtClean="0"/>
              <a:t>exist </a:t>
            </a:r>
            <a:r>
              <a:rPr lang="en-US" dirty="0"/>
              <a:t>in only one possible world —but have </a:t>
            </a:r>
            <a:r>
              <a:rPr lang="en-US" i="1" dirty="0"/>
              <a:t>counterparts </a:t>
            </a:r>
            <a:r>
              <a:rPr lang="en-US" dirty="0"/>
              <a:t>at many other possible worlds</a:t>
            </a:r>
            <a:r>
              <a:rPr lang="en-US" dirty="0" smtClean="0"/>
              <a:t>.</a:t>
            </a:r>
          </a:p>
          <a:p>
            <a:r>
              <a:rPr lang="en-US" dirty="0" smtClean="0"/>
              <a:t>Counterpart relations determine what is possible for an individual</a:t>
            </a:r>
          </a:p>
          <a:p>
            <a:r>
              <a:rPr lang="en-US" dirty="0" smtClean="0"/>
              <a:t>Different counterpart relations trace an individual to different counterparts at different possible worlds, e.g. tracing by the </a:t>
            </a:r>
            <a:r>
              <a:rPr lang="en-US" i="1" dirty="0" smtClean="0"/>
              <a:t>statue counterpart relation </a:t>
            </a:r>
            <a:r>
              <a:rPr lang="en-US" dirty="0" smtClean="0"/>
              <a:t>and the </a:t>
            </a:r>
            <a:r>
              <a:rPr lang="en-US" i="1" dirty="0" smtClean="0"/>
              <a:t>lump counterpart relation </a:t>
            </a:r>
            <a:r>
              <a:rPr lang="en-US" dirty="0" smtClean="0"/>
              <a:t>we get different results.</a:t>
            </a:r>
          </a:p>
          <a:p>
            <a:r>
              <a:rPr lang="en-US" dirty="0" smtClean="0"/>
              <a:t>Names, like “Goliath” and “</a:t>
            </a:r>
            <a:r>
              <a:rPr lang="en-US" dirty="0" err="1" smtClean="0"/>
              <a:t>Lumpl</a:t>
            </a:r>
            <a:r>
              <a:rPr lang="en-US" dirty="0" smtClean="0"/>
              <a:t>” indicate which way of counterpart-tracing we’re considering. </a:t>
            </a:r>
            <a:endParaRPr lang="en-US" dirty="0"/>
          </a:p>
          <a:p>
            <a:endParaRPr lang="en-US" dirty="0"/>
          </a:p>
        </p:txBody>
      </p:sp>
    </p:spTree>
    <p:extLst>
      <p:ext uri="{BB962C8B-B14F-4D97-AF65-F5344CB8AC3E}">
        <p14:creationId xmlns:p14="http://schemas.microsoft.com/office/powerpoint/2010/main" val="38379636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Goliath </a:t>
            </a:r>
            <a:r>
              <a:rPr lang="en-US" dirty="0" smtClean="0"/>
              <a:t>and </a:t>
            </a:r>
            <a:r>
              <a:rPr lang="en-US" dirty="0" err="1" smtClean="0"/>
              <a:t>Lumpl</a:t>
            </a:r>
            <a:endParaRPr lang="en-US" dirty="0"/>
          </a:p>
        </p:txBody>
      </p:sp>
      <p:sp>
        <p:nvSpPr>
          <p:cNvPr id="3" name="Content Placeholder 2"/>
          <p:cNvSpPr>
            <a:spLocks noGrp="1"/>
          </p:cNvSpPr>
          <p:nvPr>
            <p:ph idx="1"/>
          </p:nvPr>
        </p:nvSpPr>
        <p:spPr/>
        <p:txBody>
          <a:bodyPr/>
          <a:lstStyle/>
          <a:p>
            <a:r>
              <a:rPr lang="en-US" i="1" dirty="0" smtClean="0"/>
              <a:t>At every time</a:t>
            </a:r>
            <a:r>
              <a:rPr lang="en-US" dirty="0" smtClean="0"/>
              <a:t>, </a:t>
            </a:r>
            <a:r>
              <a:rPr lang="en-US" dirty="0" smtClean="0"/>
              <a:t>Goliath </a:t>
            </a:r>
            <a:r>
              <a:rPr lang="en-US" dirty="0" smtClean="0"/>
              <a:t>and </a:t>
            </a:r>
            <a:r>
              <a:rPr lang="en-US" dirty="0" err="1" smtClean="0"/>
              <a:t>Lumpl</a:t>
            </a:r>
            <a:r>
              <a:rPr lang="en-US" dirty="0" smtClean="0"/>
              <a:t> occupy the same region, have the same parts, and the same categorical properties.</a:t>
            </a:r>
          </a:p>
          <a:p>
            <a:r>
              <a:rPr lang="en-US" dirty="0" smtClean="0"/>
              <a:t>An object has some non-categorical properties, e.g. persistence conditions, kind properties, in virtue of the properties of its counterparts at other possible worlds.</a:t>
            </a:r>
          </a:p>
          <a:p>
            <a:r>
              <a:rPr lang="en-US" dirty="0" smtClean="0"/>
              <a:t>There are different counterpart relations that hook things up to different other-worldly counterparts, which are indicated by different names/kind-designations so</a:t>
            </a:r>
          </a:p>
          <a:p>
            <a:pPr lvl="1"/>
            <a:r>
              <a:rPr lang="en-US" dirty="0" smtClean="0"/>
              <a:t>Since </a:t>
            </a:r>
            <a:r>
              <a:rPr lang="en-US" dirty="0"/>
              <a:t>G</a:t>
            </a:r>
            <a:r>
              <a:rPr lang="en-US" dirty="0" smtClean="0"/>
              <a:t>oliath/</a:t>
            </a:r>
            <a:r>
              <a:rPr lang="en-US" dirty="0" err="1" smtClean="0"/>
              <a:t>Lumpl’s</a:t>
            </a:r>
            <a:r>
              <a:rPr lang="en-US" dirty="0" smtClean="0"/>
              <a:t> statue-counterpart survives change of parts, </a:t>
            </a:r>
            <a:r>
              <a:rPr lang="en-US" dirty="0" smtClean="0"/>
              <a:t>Goliath </a:t>
            </a:r>
            <a:r>
              <a:rPr lang="en-US" i="1" dirty="0" smtClean="0"/>
              <a:t>can</a:t>
            </a:r>
            <a:r>
              <a:rPr lang="en-US" dirty="0"/>
              <a:t> </a:t>
            </a:r>
            <a:r>
              <a:rPr lang="en-US" dirty="0" smtClean="0"/>
              <a:t>survive that change.</a:t>
            </a:r>
          </a:p>
          <a:p>
            <a:pPr lvl="1"/>
            <a:r>
              <a:rPr lang="en-US" dirty="0" smtClean="0"/>
              <a:t>Since </a:t>
            </a:r>
            <a:r>
              <a:rPr lang="en-US" dirty="0" smtClean="0"/>
              <a:t>Goliath/</a:t>
            </a:r>
            <a:r>
              <a:rPr lang="en-US" dirty="0" err="1" smtClean="0"/>
              <a:t>Lumpl’s</a:t>
            </a:r>
            <a:r>
              <a:rPr lang="en-US" dirty="0" smtClean="0"/>
              <a:t> lump-counterpart doesn’t, </a:t>
            </a:r>
            <a:r>
              <a:rPr lang="en-US" dirty="0" err="1" smtClean="0"/>
              <a:t>Lumpl</a:t>
            </a:r>
            <a:r>
              <a:rPr lang="en-US" dirty="0" smtClean="0"/>
              <a:t> can’t.</a:t>
            </a:r>
            <a:endParaRPr lang="en-US" dirty="0"/>
          </a:p>
        </p:txBody>
      </p:sp>
    </p:spTree>
    <p:extLst>
      <p:ext uri="{BB962C8B-B14F-4D97-AF65-F5344CB8AC3E}">
        <p14:creationId xmlns:p14="http://schemas.microsoft.com/office/powerpoint/2010/main" val="17059544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Heavy Metaphysics</a:t>
            </a:r>
            <a:endParaRPr lang="en-US" dirty="0"/>
          </a:p>
        </p:txBody>
      </p:sp>
      <p:sp>
        <p:nvSpPr>
          <p:cNvPr id="3" name="Content Placeholder 2"/>
          <p:cNvSpPr>
            <a:spLocks noGrp="1"/>
          </p:cNvSpPr>
          <p:nvPr>
            <p:ph idx="1"/>
          </p:nvPr>
        </p:nvSpPr>
        <p:spPr/>
        <p:txBody>
          <a:bodyPr/>
          <a:lstStyle/>
          <a:p>
            <a:pPr>
              <a:spcAft>
                <a:spcPts val="4200"/>
              </a:spcAft>
            </a:pPr>
            <a:r>
              <a:rPr lang="en-US" b="1" dirty="0" smtClean="0"/>
              <a:t>Four-</a:t>
            </a:r>
            <a:r>
              <a:rPr lang="en-US" b="1" dirty="0" err="1" smtClean="0"/>
              <a:t>Dimensionalism</a:t>
            </a:r>
            <a:r>
              <a:rPr lang="en-US" b="1" dirty="0" smtClean="0"/>
              <a:t>: </a:t>
            </a:r>
            <a:r>
              <a:rPr lang="en-US" dirty="0" smtClean="0"/>
              <a:t>ordinary material objects aren’t wholly present at any given time.</a:t>
            </a:r>
          </a:p>
          <a:p>
            <a:pPr>
              <a:spcAft>
                <a:spcPts val="4200"/>
              </a:spcAft>
            </a:pPr>
            <a:r>
              <a:rPr lang="en-US" b="1" dirty="0" smtClean="0"/>
              <a:t>Possible Worlds: </a:t>
            </a:r>
            <a:r>
              <a:rPr lang="en-US" dirty="0" smtClean="0"/>
              <a:t>there are other possible worlds</a:t>
            </a:r>
          </a:p>
          <a:p>
            <a:pPr>
              <a:spcAft>
                <a:spcPts val="4200"/>
              </a:spcAft>
            </a:pPr>
            <a:r>
              <a:rPr lang="en-US" b="1" dirty="0" smtClean="0"/>
              <a:t>Possibility: </a:t>
            </a:r>
            <a:r>
              <a:rPr lang="en-US" dirty="0" smtClean="0"/>
              <a:t>what is possible for a given individual cashes out as what is the case for a </a:t>
            </a:r>
            <a:r>
              <a:rPr lang="en-US" i="1" dirty="0" smtClean="0"/>
              <a:t>different</a:t>
            </a:r>
            <a:r>
              <a:rPr lang="en-US" dirty="0" smtClean="0"/>
              <a:t> individual at some other possible world</a:t>
            </a:r>
            <a:endParaRPr lang="en-US" b="1" dirty="0"/>
          </a:p>
        </p:txBody>
      </p:sp>
    </p:spTree>
    <p:extLst>
      <p:ext uri="{BB962C8B-B14F-4D97-AF65-F5344CB8AC3E}">
        <p14:creationId xmlns:p14="http://schemas.microsoft.com/office/powerpoint/2010/main" val="36142177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Statue and the Clay</a:t>
            </a:r>
            <a:endParaRPr lang="en-US" dirty="0"/>
          </a:p>
        </p:txBody>
      </p:sp>
      <p:sp>
        <p:nvSpPr>
          <p:cNvPr id="3" name="Content Placeholder 2"/>
          <p:cNvSpPr>
            <a:spLocks noGrp="1"/>
          </p:cNvSpPr>
          <p:nvPr>
            <p:ph idx="1"/>
          </p:nvPr>
        </p:nvSpPr>
        <p:spPr>
          <a:xfrm>
            <a:off x="457200" y="973667"/>
            <a:ext cx="8229600" cy="5884333"/>
          </a:xfrm>
        </p:spPr>
        <p:txBody>
          <a:bodyPr>
            <a:normAutofit fontScale="92500" lnSpcReduction="10000"/>
          </a:bodyPr>
          <a:lstStyle/>
          <a:p>
            <a:r>
              <a:rPr lang="en-US" dirty="0" smtClean="0"/>
              <a:t>A sculptor forms a lump of clay, ‘</a:t>
            </a:r>
            <a:r>
              <a:rPr lang="en-US" dirty="0" err="1" smtClean="0"/>
              <a:t>Lumpl</a:t>
            </a:r>
            <a:r>
              <a:rPr lang="en-US" dirty="0" smtClean="0"/>
              <a:t>’ into a statue of David.</a:t>
            </a:r>
          </a:p>
          <a:p>
            <a:r>
              <a:rPr lang="en-US" dirty="0" smtClean="0"/>
              <a:t>Intuitively David = </a:t>
            </a:r>
            <a:r>
              <a:rPr lang="en-US" dirty="0" err="1" smtClean="0"/>
              <a:t>Lumpl</a:t>
            </a:r>
            <a:r>
              <a:rPr lang="en-US" dirty="0" smtClean="0"/>
              <a:t> </a:t>
            </a:r>
          </a:p>
          <a:p>
            <a:r>
              <a:rPr lang="en-US" dirty="0" smtClean="0"/>
              <a:t>But </a:t>
            </a:r>
            <a:r>
              <a:rPr lang="en-US" dirty="0" err="1" smtClean="0"/>
              <a:t>Lumpl</a:t>
            </a:r>
            <a:r>
              <a:rPr lang="en-US" dirty="0" smtClean="0"/>
              <a:t> </a:t>
            </a:r>
            <a:r>
              <a:rPr lang="en-US" dirty="0"/>
              <a:t>and David differ </a:t>
            </a:r>
            <a:r>
              <a:rPr lang="en-US" dirty="0" smtClean="0"/>
              <a:t>in </a:t>
            </a:r>
            <a:r>
              <a:rPr lang="en-US" i="1" dirty="0" smtClean="0"/>
              <a:t>non-categorical properties</a:t>
            </a:r>
            <a:r>
              <a:rPr lang="en-US" dirty="0" smtClean="0"/>
              <a:t>, e.g.</a:t>
            </a:r>
          </a:p>
          <a:p>
            <a:pPr lvl="1"/>
            <a:r>
              <a:rPr lang="en-US" i="1" dirty="0" smtClean="0"/>
              <a:t>temporal propertie</a:t>
            </a:r>
            <a:r>
              <a:rPr lang="en-US" dirty="0" smtClean="0"/>
              <a:t>s</a:t>
            </a:r>
            <a:r>
              <a:rPr lang="en-US" dirty="0"/>
              <a:t>:</a:t>
            </a:r>
            <a:r>
              <a:rPr lang="en-US" dirty="0" smtClean="0"/>
              <a:t> </a:t>
            </a:r>
            <a:r>
              <a:rPr lang="en-US" dirty="0"/>
              <a:t>Lump existed </a:t>
            </a:r>
            <a:r>
              <a:rPr lang="en-US" dirty="0" smtClean="0"/>
              <a:t>before David came into being. </a:t>
            </a:r>
          </a:p>
          <a:p>
            <a:pPr lvl="1"/>
            <a:r>
              <a:rPr lang="en-US" i="1" dirty="0" smtClean="0"/>
              <a:t>persistence conditions</a:t>
            </a:r>
            <a:r>
              <a:rPr lang="en-US" dirty="0" smtClean="0"/>
              <a:t>: </a:t>
            </a:r>
            <a:r>
              <a:rPr lang="en-US" dirty="0" err="1" smtClean="0"/>
              <a:t>Lumpl</a:t>
            </a:r>
            <a:r>
              <a:rPr lang="en-US" dirty="0" smtClean="0"/>
              <a:t> </a:t>
            </a:r>
            <a:r>
              <a:rPr lang="en-US" dirty="0"/>
              <a:t>could survive being squashed, David could </a:t>
            </a:r>
            <a:r>
              <a:rPr lang="en-US" dirty="0" smtClean="0"/>
              <a:t>not.</a:t>
            </a:r>
          </a:p>
          <a:p>
            <a:pPr lvl="1"/>
            <a:r>
              <a:rPr lang="en-US" i="1" dirty="0" smtClean="0"/>
              <a:t>difference in kind</a:t>
            </a:r>
            <a:r>
              <a:rPr lang="en-US" dirty="0"/>
              <a:t>: Lump is a mere lump of clay, while David is a statue. </a:t>
            </a:r>
            <a:endParaRPr lang="en-US" dirty="0" smtClean="0"/>
          </a:p>
          <a:p>
            <a:r>
              <a:rPr lang="en-US" dirty="0" smtClean="0"/>
              <a:t>But Indiscernibility of </a:t>
            </a:r>
            <a:r>
              <a:rPr lang="en-US" dirty="0" err="1" smtClean="0"/>
              <a:t>Identicals</a:t>
            </a:r>
            <a:r>
              <a:rPr lang="en-US" dirty="0" smtClean="0"/>
              <a:t> </a:t>
            </a:r>
            <a:r>
              <a:rPr lang="en-US" dirty="0" err="1" smtClean="0"/>
              <a:t>sez</a:t>
            </a:r>
            <a:r>
              <a:rPr lang="en-US" dirty="0" smtClean="0"/>
              <a:t> for </a:t>
            </a:r>
            <a:r>
              <a:rPr lang="en-US" dirty="0"/>
              <a:t>any </a:t>
            </a:r>
            <a:r>
              <a:rPr lang="en-US" i="1" dirty="0"/>
              <a:t>x</a:t>
            </a:r>
            <a:r>
              <a:rPr lang="en-US" dirty="0"/>
              <a:t> and </a:t>
            </a:r>
            <a:r>
              <a:rPr lang="en-US" i="1" dirty="0"/>
              <a:t>y</a:t>
            </a:r>
            <a:r>
              <a:rPr lang="en-US" dirty="0"/>
              <a:t>, if </a:t>
            </a:r>
            <a:r>
              <a:rPr lang="en-US" i="1" dirty="0"/>
              <a:t>x</a:t>
            </a:r>
            <a:r>
              <a:rPr lang="en-US" dirty="0"/>
              <a:t> = </a:t>
            </a:r>
            <a:r>
              <a:rPr lang="en-US" i="1" dirty="0"/>
              <a:t>y</a:t>
            </a:r>
            <a:r>
              <a:rPr lang="en-US" dirty="0"/>
              <a:t>, then </a:t>
            </a:r>
            <a:r>
              <a:rPr lang="en-US" i="1" dirty="0"/>
              <a:t>x</a:t>
            </a:r>
            <a:r>
              <a:rPr lang="en-US" dirty="0"/>
              <a:t> and </a:t>
            </a:r>
            <a:r>
              <a:rPr lang="en-US" i="1" dirty="0"/>
              <a:t>y</a:t>
            </a:r>
            <a:r>
              <a:rPr lang="en-US" dirty="0"/>
              <a:t> have all the same properties</a:t>
            </a:r>
            <a:r>
              <a:rPr lang="en-US" dirty="0" smtClean="0"/>
              <a:t>.</a:t>
            </a:r>
          </a:p>
          <a:p>
            <a:r>
              <a:rPr lang="en-US" dirty="0" smtClean="0"/>
              <a:t>So looks like we have to say David ≠ Goliath though they occupy the same place at the same time.</a:t>
            </a:r>
            <a:endParaRPr lang="en-US" dirty="0"/>
          </a:p>
        </p:txBody>
      </p:sp>
    </p:spTree>
    <p:extLst>
      <p:ext uri="{BB962C8B-B14F-4D97-AF65-F5344CB8AC3E}">
        <p14:creationId xmlns:p14="http://schemas.microsoft.com/office/powerpoint/2010/main" val="3392920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Eliminativism</a:t>
            </a:r>
            <a:endParaRPr lang="en-US" dirty="0"/>
          </a:p>
        </p:txBody>
      </p:sp>
      <p:sp>
        <p:nvSpPr>
          <p:cNvPr id="3" name="Content Placeholder 2"/>
          <p:cNvSpPr>
            <a:spLocks noGrp="1"/>
          </p:cNvSpPr>
          <p:nvPr>
            <p:ph idx="1"/>
          </p:nvPr>
        </p:nvSpPr>
        <p:spPr/>
        <p:txBody>
          <a:bodyPr/>
          <a:lstStyle/>
          <a:p>
            <a:pPr>
              <a:spcAft>
                <a:spcPts val="2400"/>
              </a:spcAft>
            </a:pPr>
            <a:r>
              <a:rPr lang="en-US" b="1" dirty="0" smtClean="0"/>
              <a:t>The Doctrine of </a:t>
            </a:r>
            <a:r>
              <a:rPr lang="en-US" b="1" dirty="0" err="1" smtClean="0"/>
              <a:t>Arbitary</a:t>
            </a:r>
            <a:r>
              <a:rPr lang="en-US" b="1" dirty="0" smtClean="0"/>
              <a:t> Undetached Parts (DAUP): </a:t>
            </a:r>
            <a:r>
              <a:rPr lang="en-US" dirty="0" smtClean="0"/>
              <a:t>For every material object </a:t>
            </a:r>
            <a:r>
              <a:rPr lang="en-US" i="1" dirty="0" smtClean="0"/>
              <a:t>m, </a:t>
            </a:r>
            <a:r>
              <a:rPr lang="en-US" dirty="0" smtClean="0"/>
              <a:t>time </a:t>
            </a:r>
            <a:r>
              <a:rPr lang="en-US" i="1" dirty="0" smtClean="0"/>
              <a:t>t</a:t>
            </a:r>
            <a:r>
              <a:rPr lang="en-US" dirty="0" smtClean="0"/>
              <a:t>, and regions </a:t>
            </a:r>
            <a:r>
              <a:rPr lang="en-US" i="1" dirty="0"/>
              <a:t>r</a:t>
            </a:r>
            <a:r>
              <a:rPr lang="en-US" i="1" baseline="-25000" dirty="0" smtClean="0"/>
              <a:t>1</a:t>
            </a:r>
            <a:r>
              <a:rPr lang="en-US" i="1" dirty="0" smtClean="0"/>
              <a:t> and r</a:t>
            </a:r>
            <a:r>
              <a:rPr lang="en-US" i="1" baseline="-25000" dirty="0" smtClean="0"/>
              <a:t>2</a:t>
            </a:r>
            <a:r>
              <a:rPr lang="en-US" i="1" dirty="0"/>
              <a:t> </a:t>
            </a:r>
            <a:r>
              <a:rPr lang="en-US" i="1" dirty="0" smtClean="0"/>
              <a:t>if </a:t>
            </a:r>
            <a:r>
              <a:rPr lang="en-US" dirty="0" smtClean="0"/>
              <a:t>m occupies </a:t>
            </a:r>
            <a:r>
              <a:rPr lang="en-US" dirty="0"/>
              <a:t> </a:t>
            </a:r>
            <a:r>
              <a:rPr lang="en-US" i="1" dirty="0"/>
              <a:t>r</a:t>
            </a:r>
            <a:r>
              <a:rPr lang="en-US" i="1" baseline="-25000" dirty="0"/>
              <a:t>1</a:t>
            </a:r>
            <a:r>
              <a:rPr lang="en-US" i="1" dirty="0"/>
              <a:t> </a:t>
            </a:r>
            <a:r>
              <a:rPr lang="en-US" i="1" dirty="0" smtClean="0"/>
              <a:t>at </a:t>
            </a:r>
            <a:r>
              <a:rPr lang="en-US" dirty="0" smtClean="0"/>
              <a:t>t</a:t>
            </a:r>
            <a:r>
              <a:rPr lang="en-US" i="1" dirty="0" smtClean="0"/>
              <a:t> and </a:t>
            </a:r>
            <a:r>
              <a:rPr lang="en-US" dirty="0" smtClean="0"/>
              <a:t>t</a:t>
            </a:r>
            <a:r>
              <a:rPr lang="en-US" baseline="-25000" dirty="0" smtClean="0"/>
              <a:t>2</a:t>
            </a:r>
            <a:r>
              <a:rPr lang="en-US" dirty="0" smtClean="0"/>
              <a:t> is a sub-region of </a:t>
            </a:r>
            <a:r>
              <a:rPr lang="en-US" i="1" dirty="0" smtClean="0"/>
              <a:t>t</a:t>
            </a:r>
            <a:r>
              <a:rPr lang="en-US" i="1" baseline="-25000" dirty="0" smtClean="0"/>
              <a:t>1</a:t>
            </a:r>
            <a:r>
              <a:rPr lang="en-US" i="1" dirty="0"/>
              <a:t> </a:t>
            </a:r>
            <a:r>
              <a:rPr lang="en-US" dirty="0" smtClean="0"/>
              <a:t>then there is a part of </a:t>
            </a:r>
            <a:r>
              <a:rPr lang="en-US" i="1" dirty="0" smtClean="0"/>
              <a:t>m</a:t>
            </a:r>
            <a:r>
              <a:rPr lang="en-US" dirty="0" smtClean="0"/>
              <a:t> that occupies </a:t>
            </a:r>
            <a:r>
              <a:rPr lang="en-US" i="1" dirty="0" smtClean="0"/>
              <a:t>t</a:t>
            </a:r>
            <a:r>
              <a:rPr lang="en-US" i="1" baseline="-25000" dirty="0" smtClean="0"/>
              <a:t>2</a:t>
            </a:r>
            <a:r>
              <a:rPr lang="en-US" i="1" dirty="0" smtClean="0"/>
              <a:t> </a:t>
            </a:r>
            <a:r>
              <a:rPr lang="en-US" dirty="0" smtClean="0"/>
              <a:t>at </a:t>
            </a:r>
            <a:r>
              <a:rPr lang="en-US" i="1" dirty="0" smtClean="0"/>
              <a:t>t. </a:t>
            </a:r>
            <a:r>
              <a:rPr lang="en-US" dirty="0" smtClean="0"/>
              <a:t>[van </a:t>
            </a:r>
            <a:r>
              <a:rPr lang="en-US" dirty="0" err="1" smtClean="0"/>
              <a:t>Inwagen</a:t>
            </a:r>
            <a:r>
              <a:rPr lang="en-US" dirty="0" smtClean="0"/>
              <a:t>]</a:t>
            </a:r>
          </a:p>
          <a:p>
            <a:pPr>
              <a:spcAft>
                <a:spcPts val="2400"/>
              </a:spcAft>
            </a:pPr>
            <a:r>
              <a:rPr lang="en-US" b="1" dirty="0" err="1" smtClean="0"/>
              <a:t>Eliminativists</a:t>
            </a:r>
            <a:r>
              <a:rPr lang="en-US" b="1" dirty="0" smtClean="0"/>
              <a:t> reject DAUP: </a:t>
            </a:r>
            <a:r>
              <a:rPr lang="en-US" dirty="0" smtClean="0"/>
              <a:t>e.g. at </a:t>
            </a:r>
            <a:r>
              <a:rPr lang="en-US" i="1" dirty="0" smtClean="0"/>
              <a:t>t</a:t>
            </a:r>
            <a:r>
              <a:rPr lang="en-US" baseline="-25000" dirty="0" smtClean="0"/>
              <a:t>1</a:t>
            </a:r>
            <a:r>
              <a:rPr lang="en-US" dirty="0" smtClean="0"/>
              <a:t> there is no such thing as </a:t>
            </a:r>
            <a:r>
              <a:rPr lang="en-US" dirty="0" err="1" smtClean="0"/>
              <a:t>Tib</a:t>
            </a:r>
            <a:r>
              <a:rPr lang="en-US" dirty="0" smtClean="0"/>
              <a:t>; at </a:t>
            </a:r>
            <a:r>
              <a:rPr lang="en-US" i="1" dirty="0" smtClean="0"/>
              <a:t>t</a:t>
            </a:r>
            <a:r>
              <a:rPr lang="en-US" i="1" baseline="-25000" dirty="0"/>
              <a:t>3</a:t>
            </a:r>
            <a:r>
              <a:rPr lang="en-US" i="1" dirty="0" smtClean="0"/>
              <a:t> </a:t>
            </a:r>
            <a:r>
              <a:rPr lang="en-US" dirty="0" err="1" smtClean="0"/>
              <a:t>Tib</a:t>
            </a:r>
            <a:r>
              <a:rPr lang="en-US" dirty="0" smtClean="0"/>
              <a:t> = </a:t>
            </a:r>
            <a:r>
              <a:rPr lang="en-US" dirty="0" err="1" smtClean="0"/>
              <a:t>Tibbles</a:t>
            </a:r>
            <a:endParaRPr lang="en-US" dirty="0"/>
          </a:p>
          <a:p>
            <a:pPr lvl="1">
              <a:spcAft>
                <a:spcPts val="2400"/>
              </a:spcAft>
            </a:pPr>
            <a:r>
              <a:rPr lang="en-US" dirty="0" smtClean="0"/>
              <a:t> There is no thing at </a:t>
            </a:r>
            <a:r>
              <a:rPr lang="en-US" i="1" dirty="0" smtClean="0"/>
              <a:t>t</a:t>
            </a:r>
            <a:r>
              <a:rPr lang="en-US" i="1" baseline="-25000" dirty="0" smtClean="0"/>
              <a:t>1</a:t>
            </a:r>
            <a:r>
              <a:rPr lang="en-US" i="1" dirty="0" smtClean="0"/>
              <a:t> </a:t>
            </a:r>
            <a:r>
              <a:rPr lang="en-US" dirty="0" smtClean="0"/>
              <a:t>such that </a:t>
            </a:r>
            <a:r>
              <a:rPr lang="en-US" dirty="0" err="1" smtClean="0"/>
              <a:t>Tib</a:t>
            </a:r>
            <a:r>
              <a:rPr lang="en-US" dirty="0" smtClean="0"/>
              <a:t> is identical with it.</a:t>
            </a:r>
          </a:p>
          <a:p>
            <a:pPr>
              <a:spcAft>
                <a:spcPts val="2400"/>
              </a:spcAft>
            </a:pPr>
            <a:r>
              <a:rPr lang="en-US" dirty="0" smtClean="0"/>
              <a:t>So, at </a:t>
            </a:r>
            <a:r>
              <a:rPr lang="en-US" i="1" dirty="0" smtClean="0"/>
              <a:t>t</a:t>
            </a:r>
            <a:r>
              <a:rPr lang="en-US" i="1" baseline="-25000" dirty="0" smtClean="0"/>
              <a:t>3</a:t>
            </a:r>
            <a:r>
              <a:rPr lang="en-US" i="1" dirty="0" smtClean="0"/>
              <a:t> </a:t>
            </a:r>
            <a:r>
              <a:rPr lang="en-US" dirty="0" smtClean="0"/>
              <a:t>there is just </a:t>
            </a:r>
            <a:r>
              <a:rPr lang="en-US" u="sng" dirty="0" smtClean="0"/>
              <a:t>one</a:t>
            </a:r>
            <a:r>
              <a:rPr lang="en-US" dirty="0" smtClean="0"/>
              <a:t> thing on the mat with two names: </a:t>
            </a:r>
            <a:r>
              <a:rPr lang="en-US" dirty="0" err="1" smtClean="0"/>
              <a:t>Tib</a:t>
            </a:r>
            <a:r>
              <a:rPr lang="en-US" dirty="0" smtClean="0"/>
              <a:t> and </a:t>
            </a:r>
            <a:r>
              <a:rPr lang="en-US" dirty="0" err="1" smtClean="0"/>
              <a:t>Tibbles</a:t>
            </a:r>
            <a:r>
              <a:rPr lang="en-US" dirty="0" smtClean="0"/>
              <a:t>.</a:t>
            </a:r>
            <a:endParaRPr lang="en-US" dirty="0"/>
          </a:p>
        </p:txBody>
      </p:sp>
    </p:spTree>
    <p:extLst>
      <p:ext uri="{BB962C8B-B14F-4D97-AF65-F5344CB8AC3E}">
        <p14:creationId xmlns:p14="http://schemas.microsoft.com/office/powerpoint/2010/main" val="2982188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a:t>
            </a:r>
            <a:r>
              <a:rPr lang="en-US" dirty="0" err="1" smtClean="0"/>
              <a:t>Eliminativism</a:t>
            </a:r>
            <a:endParaRPr lang="en-US" dirty="0"/>
          </a:p>
        </p:txBody>
      </p:sp>
      <p:sp>
        <p:nvSpPr>
          <p:cNvPr id="3" name="Content Placeholder 2"/>
          <p:cNvSpPr>
            <a:spLocks noGrp="1"/>
          </p:cNvSpPr>
          <p:nvPr>
            <p:ph idx="1"/>
          </p:nvPr>
        </p:nvSpPr>
        <p:spPr/>
        <p:txBody>
          <a:bodyPr/>
          <a:lstStyle/>
          <a:p>
            <a:r>
              <a:rPr lang="en-US" b="1" dirty="0" smtClean="0"/>
              <a:t>Unintuitive: </a:t>
            </a:r>
            <a:r>
              <a:rPr lang="en-US" dirty="0" smtClean="0"/>
              <a:t>proper parts of things (e.g. </a:t>
            </a:r>
            <a:r>
              <a:rPr lang="en-US" dirty="0" err="1" smtClean="0"/>
              <a:t>Tib</a:t>
            </a:r>
            <a:r>
              <a:rPr lang="en-US" dirty="0" smtClean="0"/>
              <a:t>) don’t exist? Give me a break.</a:t>
            </a:r>
          </a:p>
          <a:p>
            <a:r>
              <a:rPr lang="en-US" b="1" dirty="0" smtClean="0"/>
              <a:t>Seems to imply that identity is </a:t>
            </a:r>
            <a:r>
              <a:rPr lang="en-US" b="1" u="sng" dirty="0" smtClean="0"/>
              <a:t>extrinsically grounded</a:t>
            </a:r>
            <a:endParaRPr lang="en-US" b="1" u="sng" dirty="0" smtClean="0"/>
          </a:p>
          <a:p>
            <a:pPr lvl="1"/>
            <a:r>
              <a:rPr lang="en-US" dirty="0" err="1" smtClean="0"/>
              <a:t>Tib</a:t>
            </a:r>
            <a:r>
              <a:rPr lang="en-US" dirty="0" smtClean="0"/>
              <a:t> would not have existed if Tail hadn’t been cut </a:t>
            </a:r>
            <a:r>
              <a:rPr lang="en-US" dirty="0" smtClean="0"/>
              <a:t>off, because </a:t>
            </a:r>
            <a:r>
              <a:rPr lang="en-US" dirty="0" smtClean="0"/>
              <a:t>it would have been, throughout its history, an </a:t>
            </a:r>
            <a:r>
              <a:rPr lang="en-US" i="1" dirty="0" smtClean="0"/>
              <a:t>arbitrary undetached part.</a:t>
            </a:r>
          </a:p>
          <a:p>
            <a:pPr lvl="1"/>
            <a:r>
              <a:rPr lang="en-US" dirty="0" smtClean="0"/>
              <a:t>Since Tail is cut off, </a:t>
            </a:r>
            <a:r>
              <a:rPr lang="en-US" dirty="0" err="1" smtClean="0"/>
              <a:t>Tib</a:t>
            </a:r>
            <a:r>
              <a:rPr lang="en-US" dirty="0" smtClean="0"/>
              <a:t> = </a:t>
            </a:r>
            <a:r>
              <a:rPr lang="en-US" dirty="0" err="1" smtClean="0"/>
              <a:t>Tibbles</a:t>
            </a:r>
            <a:r>
              <a:rPr lang="en-US" dirty="0" smtClean="0"/>
              <a:t>—so it exists. But…</a:t>
            </a:r>
          </a:p>
          <a:p>
            <a:pPr lvl="1"/>
            <a:r>
              <a:rPr lang="en-US" dirty="0" smtClean="0"/>
              <a:t>Jeez</a:t>
            </a:r>
            <a:r>
              <a:rPr lang="en-US" dirty="0" smtClean="0"/>
              <a:t>, why should something extrinsic make a difference to whether I exist??</a:t>
            </a:r>
            <a:r>
              <a:rPr lang="en-US" dirty="0" smtClean="0"/>
              <a:t>?</a:t>
            </a:r>
            <a:endParaRPr lang="en-US" dirty="0" smtClean="0"/>
          </a:p>
        </p:txBody>
      </p:sp>
    </p:spTree>
    <p:extLst>
      <p:ext uri="{BB962C8B-B14F-4D97-AF65-F5344CB8AC3E}">
        <p14:creationId xmlns:p14="http://schemas.microsoft.com/office/powerpoint/2010/main" val="339093672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Summery</a:t>
            </a:r>
            <a:endParaRPr lang="en-US" dirty="0"/>
          </a:p>
        </p:txBody>
      </p:sp>
      <p:sp>
        <p:nvSpPr>
          <p:cNvPr id="3" name="Content Placeholder 2"/>
          <p:cNvSpPr>
            <a:spLocks noGrp="1"/>
          </p:cNvSpPr>
          <p:nvPr>
            <p:ph idx="1"/>
          </p:nvPr>
        </p:nvSpPr>
        <p:spPr/>
        <p:txBody>
          <a:bodyPr/>
          <a:lstStyle/>
          <a:p>
            <a:pPr>
              <a:spcAft>
                <a:spcPts val="2400"/>
              </a:spcAft>
            </a:pPr>
            <a:r>
              <a:rPr lang="en-US" dirty="0" smtClean="0"/>
              <a:t>The Spatial Coincidence Problem</a:t>
            </a:r>
          </a:p>
          <a:p>
            <a:pPr lvl="1">
              <a:spcAft>
                <a:spcPts val="2400"/>
              </a:spcAft>
            </a:pPr>
            <a:r>
              <a:rPr lang="en-US" dirty="0" smtClean="0"/>
              <a:t>Can two different material things be in the same place at the same time?</a:t>
            </a:r>
          </a:p>
          <a:p>
            <a:pPr lvl="1">
              <a:spcAft>
                <a:spcPts val="2400"/>
              </a:spcAft>
            </a:pPr>
            <a:r>
              <a:rPr lang="en-US" dirty="0" smtClean="0"/>
              <a:t>If so, how?</a:t>
            </a:r>
          </a:p>
          <a:p>
            <a:pPr>
              <a:spcAft>
                <a:spcPts val="2400"/>
              </a:spcAft>
            </a:pPr>
            <a:r>
              <a:rPr lang="en-US" dirty="0" smtClean="0"/>
              <a:t>Solutions</a:t>
            </a:r>
          </a:p>
          <a:p>
            <a:pPr lvl="1">
              <a:spcAft>
                <a:spcPts val="2400"/>
              </a:spcAft>
            </a:pPr>
            <a:r>
              <a:rPr lang="en-US" dirty="0" smtClean="0"/>
              <a:t>The Constitution View</a:t>
            </a:r>
          </a:p>
          <a:p>
            <a:pPr lvl="1">
              <a:spcAft>
                <a:spcPts val="2400"/>
              </a:spcAft>
            </a:pPr>
            <a:r>
              <a:rPr lang="en-US" dirty="0" smtClean="0"/>
              <a:t>Four-</a:t>
            </a:r>
            <a:r>
              <a:rPr lang="en-US" dirty="0" err="1" smtClean="0"/>
              <a:t>Dimensionalism</a:t>
            </a:r>
            <a:endParaRPr lang="en-US" dirty="0" smtClean="0"/>
          </a:p>
          <a:p>
            <a:pPr lvl="1">
              <a:spcAft>
                <a:spcPts val="2400"/>
              </a:spcAft>
            </a:pPr>
            <a:r>
              <a:rPr lang="en-US" smtClean="0"/>
              <a:t>Eliminativism</a:t>
            </a:r>
            <a:endParaRPr lang="en-US" dirty="0"/>
          </a:p>
        </p:txBody>
      </p:sp>
    </p:spTree>
    <p:extLst>
      <p:ext uri="{BB962C8B-B14F-4D97-AF65-F5344CB8AC3E}">
        <p14:creationId xmlns:p14="http://schemas.microsoft.com/office/powerpoint/2010/main" val="35376298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1608666" y="1029838"/>
            <a:ext cx="7196667" cy="1862048"/>
          </a:xfrm>
          <a:prstGeom prst="rect">
            <a:avLst/>
          </a:prstGeom>
          <a:noFill/>
        </p:spPr>
        <p:txBody>
          <a:bodyPr wrap="square" rtlCol="0">
            <a:spAutoFit/>
          </a:bodyPr>
          <a:lstStyle/>
          <a:p>
            <a:r>
              <a:rPr lang="en-US" sz="11500" dirty="0" smtClean="0">
                <a:ln w="1905"/>
                <a:solidFill>
                  <a:srgbClr val="FF6600"/>
                </a:solidFill>
                <a:effectLst>
                  <a:innerShdw blurRad="69850" dist="43180" dir="5400000">
                    <a:srgbClr val="000000">
                      <a:alpha val="65000"/>
                    </a:srgbClr>
                  </a:innerShdw>
                </a:effectLst>
                <a:latin typeface="Brush Script MT Italic"/>
                <a:cs typeface="Brush Script MT Italic"/>
              </a:rPr>
              <a:t>Go </a:t>
            </a:r>
            <a:r>
              <a:rPr lang="en-US" sz="11500" dirty="0" err="1" smtClean="0">
                <a:ln w="1905"/>
                <a:solidFill>
                  <a:srgbClr val="FF6600"/>
                </a:solidFill>
                <a:effectLst>
                  <a:innerShdw blurRad="69850" dist="43180" dir="5400000">
                    <a:srgbClr val="000000">
                      <a:alpha val="65000"/>
                    </a:srgbClr>
                  </a:innerShdw>
                </a:effectLst>
                <a:latin typeface="Brush Script MT Italic"/>
                <a:cs typeface="Brush Script MT Italic"/>
              </a:rPr>
              <a:t>Figger</a:t>
            </a:r>
            <a:r>
              <a:rPr lang="en-US" sz="11500" dirty="0" smtClean="0">
                <a:ln w="1905"/>
                <a:solidFill>
                  <a:srgbClr val="FF6600"/>
                </a:solidFill>
                <a:effectLst>
                  <a:innerShdw blurRad="69850" dist="43180" dir="5400000">
                    <a:srgbClr val="000000">
                      <a:alpha val="65000"/>
                    </a:srgbClr>
                  </a:innerShdw>
                </a:effectLst>
                <a:latin typeface="Brush Script MT Italic"/>
                <a:cs typeface="Brush Script MT Italic"/>
              </a:rPr>
              <a:t>!!!</a:t>
            </a:r>
            <a:endParaRPr lang="en-US" sz="11500" dirty="0">
              <a:solidFill>
                <a:srgbClr val="FF6600"/>
              </a:solidFill>
              <a:latin typeface="Brush Script MT Italic"/>
              <a:cs typeface="Brush Script MT Italic"/>
            </a:endParaRPr>
          </a:p>
        </p:txBody>
      </p:sp>
    </p:spTree>
    <p:extLst>
      <p:ext uri="{BB962C8B-B14F-4D97-AF65-F5344CB8AC3E}">
        <p14:creationId xmlns:p14="http://schemas.microsoft.com/office/powerpoint/2010/main" val="5673978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Solutions (and More)</a:t>
            </a:r>
            <a:endParaRPr lang="en-US" dirty="0"/>
          </a:p>
        </p:txBody>
      </p:sp>
      <p:sp>
        <p:nvSpPr>
          <p:cNvPr id="3" name="Content Placeholder 2"/>
          <p:cNvSpPr>
            <a:spLocks noGrp="1"/>
          </p:cNvSpPr>
          <p:nvPr>
            <p:ph idx="1"/>
          </p:nvPr>
        </p:nvSpPr>
        <p:spPr/>
        <p:txBody>
          <a:bodyPr/>
          <a:lstStyle/>
          <a:p>
            <a:r>
              <a:rPr lang="en-US" b="1" dirty="0" smtClean="0"/>
              <a:t>The Constitution View: </a:t>
            </a:r>
            <a:r>
              <a:rPr lang="en-US" dirty="0" smtClean="0"/>
              <a:t>the object and the lump of stuff of which it’s constituted are not identical</a:t>
            </a:r>
          </a:p>
          <a:p>
            <a:pPr lvl="1"/>
            <a:r>
              <a:rPr lang="en-US" dirty="0" smtClean="0"/>
              <a:t>Things of </a:t>
            </a:r>
            <a:r>
              <a:rPr lang="en-US" i="1" dirty="0" smtClean="0"/>
              <a:t>different</a:t>
            </a:r>
            <a:r>
              <a:rPr lang="en-US" dirty="0" smtClean="0"/>
              <a:t> kinds can be in the same place at the same time, e.g. things and what they’re constituted of</a:t>
            </a:r>
          </a:p>
          <a:p>
            <a:pPr lvl="1"/>
            <a:r>
              <a:rPr lang="en-US" dirty="0" smtClean="0"/>
              <a:t>Constitution is not identity</a:t>
            </a:r>
          </a:p>
          <a:p>
            <a:pPr lvl="1"/>
            <a:r>
              <a:rPr lang="en-US" dirty="0" smtClean="0"/>
              <a:t>Constitution is asymmetric</a:t>
            </a:r>
          </a:p>
          <a:p>
            <a:r>
              <a:rPr lang="en-US" b="1" dirty="0" smtClean="0"/>
              <a:t>Four-</a:t>
            </a:r>
            <a:r>
              <a:rPr lang="en-US" b="1" dirty="0" err="1" smtClean="0"/>
              <a:t>Dimensionalism</a:t>
            </a:r>
            <a:endParaRPr lang="en-US" b="1" dirty="0" smtClean="0"/>
          </a:p>
          <a:p>
            <a:pPr lvl="1"/>
            <a:r>
              <a:rPr lang="en-US" dirty="0" smtClean="0"/>
              <a:t>Ordinary objects are </a:t>
            </a:r>
            <a:r>
              <a:rPr lang="en-US" i="1" dirty="0" smtClean="0"/>
              <a:t>4-dimensional</a:t>
            </a:r>
            <a:r>
              <a:rPr lang="en-US" dirty="0" smtClean="0"/>
              <a:t>: consisting of temporal as well as spatial parts</a:t>
            </a:r>
          </a:p>
          <a:p>
            <a:pPr lvl="1"/>
            <a:r>
              <a:rPr lang="en-US" dirty="0" smtClean="0"/>
              <a:t>4-dimensional objects can overlap</a:t>
            </a:r>
            <a:endParaRPr lang="en-US" dirty="0"/>
          </a:p>
        </p:txBody>
      </p:sp>
    </p:spTree>
    <p:extLst>
      <p:ext uri="{BB962C8B-B14F-4D97-AF65-F5344CB8AC3E}">
        <p14:creationId xmlns:p14="http://schemas.microsoft.com/office/powerpoint/2010/main" val="8718974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Debtor’s Argument</a:t>
            </a:r>
            <a:endParaRPr lang="en-US" dirty="0"/>
          </a:p>
        </p:txBody>
      </p:sp>
      <p:sp>
        <p:nvSpPr>
          <p:cNvPr id="3" name="Content Placeholder 2"/>
          <p:cNvSpPr>
            <a:spLocks noGrp="1"/>
          </p:cNvSpPr>
          <p:nvPr>
            <p:ph idx="1"/>
          </p:nvPr>
        </p:nvSpPr>
        <p:spPr/>
        <p:txBody>
          <a:bodyPr/>
          <a:lstStyle/>
          <a:p>
            <a:pPr marL="457200" indent="-457200">
              <a:spcAft>
                <a:spcPts val="3600"/>
              </a:spcAft>
              <a:buFont typeface="+mj-lt"/>
              <a:buAutoNum type="arabicPeriod"/>
            </a:pPr>
            <a:r>
              <a:rPr lang="en-US" dirty="0" smtClean="0"/>
              <a:t>P2 is responsible for P1’s debts if and only if P1 = P2</a:t>
            </a:r>
          </a:p>
          <a:p>
            <a:pPr marL="457200" indent="-457200">
              <a:spcAft>
                <a:spcPts val="3600"/>
              </a:spcAft>
              <a:buFont typeface="+mj-lt"/>
              <a:buAutoNum type="arabicPeriod"/>
            </a:pPr>
            <a:r>
              <a:rPr lang="en-US" dirty="0" smtClean="0"/>
              <a:t>P1 = the mass of matter that composes him, M1</a:t>
            </a:r>
          </a:p>
          <a:p>
            <a:pPr marL="457200" indent="-457200">
              <a:spcAft>
                <a:spcPts val="3600"/>
              </a:spcAft>
              <a:buFont typeface="+mj-lt"/>
              <a:buAutoNum type="arabicPeriod"/>
            </a:pPr>
            <a:r>
              <a:rPr lang="en-US" dirty="0" smtClean="0"/>
              <a:t>P2 = the mass of matter that composes him, M2</a:t>
            </a:r>
          </a:p>
          <a:p>
            <a:pPr marL="457200" indent="-457200">
              <a:spcAft>
                <a:spcPts val="3600"/>
              </a:spcAft>
              <a:buFont typeface="+mj-lt"/>
              <a:buAutoNum type="arabicPeriod"/>
            </a:pPr>
            <a:r>
              <a:rPr lang="en-US" dirty="0" smtClean="0"/>
              <a:t>M1 ≠ M2 [the identity of a portion of matter depends on its having exactly the same constituents, e.g. add or subtract a pebble and you no longer have the same collection]</a:t>
            </a:r>
          </a:p>
          <a:p>
            <a:pPr marL="457200" indent="-457200">
              <a:spcAft>
                <a:spcPts val="3600"/>
              </a:spcAft>
              <a:buFont typeface="+mj-lt"/>
              <a:buAutoNum type="arabicPeriod"/>
            </a:pPr>
            <a:r>
              <a:rPr lang="en-US" dirty="0" smtClean="0"/>
              <a:t>Therefore, P1 ≠ P2 [2, 3, 4 by transitivity of identity]</a:t>
            </a:r>
            <a:endParaRPr lang="en-US" dirty="0"/>
          </a:p>
        </p:txBody>
      </p:sp>
      <p:sp>
        <p:nvSpPr>
          <p:cNvPr id="4" name="Action Button: Custom 3">
            <a:hlinkClick r:id="rId2" action="ppaction://hlinksldjump" highlightClick="1"/>
          </p:cNvPr>
          <p:cNvSpPr/>
          <p:nvPr/>
        </p:nvSpPr>
        <p:spPr>
          <a:xfrm>
            <a:off x="7140222" y="6053667"/>
            <a:ext cx="945445" cy="46566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to tree</a:t>
            </a:r>
            <a:endParaRPr lang="en-US" dirty="0"/>
          </a:p>
        </p:txBody>
      </p:sp>
    </p:spTree>
    <p:extLst>
      <p:ext uri="{BB962C8B-B14F-4D97-AF65-F5344CB8AC3E}">
        <p14:creationId xmlns:p14="http://schemas.microsoft.com/office/powerpoint/2010/main" val="2402428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Identity</a:t>
            </a:r>
            <a:endParaRPr lang="en-US" dirty="0"/>
          </a:p>
        </p:txBody>
      </p:sp>
      <p:sp>
        <p:nvSpPr>
          <p:cNvPr id="3" name="Content Placeholder 2"/>
          <p:cNvSpPr>
            <a:spLocks noGrp="1"/>
          </p:cNvSpPr>
          <p:nvPr>
            <p:ph idx="1"/>
          </p:nvPr>
        </p:nvSpPr>
        <p:spPr/>
        <p:txBody>
          <a:bodyPr/>
          <a:lstStyle/>
          <a:p>
            <a:pPr>
              <a:spcAft>
                <a:spcPts val="1800"/>
              </a:spcAft>
            </a:pPr>
            <a:r>
              <a:rPr lang="en-US" dirty="0" smtClean="0"/>
              <a:t>Identity is an </a:t>
            </a:r>
            <a:r>
              <a:rPr lang="en-US" b="1" dirty="0" smtClean="0"/>
              <a:t>Equivalence Relation,</a:t>
            </a:r>
            <a:br>
              <a:rPr lang="en-US" b="1" dirty="0" smtClean="0"/>
            </a:br>
            <a:r>
              <a:rPr lang="en-US" dirty="0" smtClean="0"/>
              <a:t>which means it is:</a:t>
            </a:r>
          </a:p>
          <a:p>
            <a:pPr lvl="1">
              <a:spcAft>
                <a:spcPts val="1800"/>
              </a:spcAft>
            </a:pPr>
            <a:r>
              <a:rPr lang="en-US" b="1" dirty="0" smtClean="0"/>
              <a:t>Reflexive: </a:t>
            </a:r>
            <a:r>
              <a:rPr lang="en-US" dirty="0" smtClean="0"/>
              <a:t>For all x, x = x</a:t>
            </a:r>
          </a:p>
          <a:p>
            <a:pPr lvl="1">
              <a:spcAft>
                <a:spcPts val="1800"/>
              </a:spcAft>
            </a:pPr>
            <a:r>
              <a:rPr lang="en-US" b="1" dirty="0" smtClean="0"/>
              <a:t>Symmetric: </a:t>
            </a:r>
            <a:r>
              <a:rPr lang="en-US" dirty="0" smtClean="0"/>
              <a:t>For all x, y, if x = y then y = x</a:t>
            </a:r>
          </a:p>
          <a:p>
            <a:pPr lvl="1">
              <a:spcAft>
                <a:spcPts val="1800"/>
              </a:spcAft>
            </a:pPr>
            <a:r>
              <a:rPr lang="en-US" b="1" dirty="0" smtClean="0"/>
              <a:t>Transitive: </a:t>
            </a:r>
            <a:r>
              <a:rPr lang="en-US" dirty="0" smtClean="0"/>
              <a:t>For all x, y, z, if x = y and y = z then x = z</a:t>
            </a:r>
          </a:p>
          <a:p>
            <a:pPr>
              <a:spcAft>
                <a:spcPts val="1800"/>
              </a:spcAft>
            </a:pPr>
            <a:r>
              <a:rPr lang="en-US" dirty="0" smtClean="0"/>
              <a:t>Identity is an </a:t>
            </a:r>
            <a:r>
              <a:rPr lang="en-US" b="1" dirty="0" smtClean="0"/>
              <a:t>Indiscernibility Relation</a:t>
            </a:r>
          </a:p>
          <a:p>
            <a:pPr lvl="1">
              <a:spcAft>
                <a:spcPts val="1800"/>
              </a:spcAft>
            </a:pPr>
            <a:r>
              <a:rPr lang="en-US" b="1" dirty="0" smtClean="0"/>
              <a:t>Indiscernibility of </a:t>
            </a:r>
            <a:r>
              <a:rPr lang="en-US" b="1" dirty="0" err="1" smtClean="0"/>
              <a:t>Identicals</a:t>
            </a:r>
            <a:r>
              <a:rPr lang="en-US" b="1" dirty="0" smtClean="0"/>
              <a:t>: </a:t>
            </a:r>
            <a:r>
              <a:rPr lang="en-US" dirty="0" smtClean="0"/>
              <a:t>If x = y then x and y have exactly the same properties</a:t>
            </a:r>
            <a:endParaRPr lang="en-US" b="1" dirty="0"/>
          </a:p>
        </p:txBody>
      </p:sp>
      <p:sp>
        <p:nvSpPr>
          <p:cNvPr id="4" name="Action Button: Back or Previous 3">
            <a:hlinkClick r:id="" action="ppaction://hlinkshowjump?jump=previousslide" highlightClick="1"/>
          </p:cNvPr>
          <p:cNvSpPr/>
          <p:nvPr/>
        </p:nvSpPr>
        <p:spPr>
          <a:xfrm>
            <a:off x="7394223" y="6126163"/>
            <a:ext cx="691443" cy="393169"/>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back</a:t>
            </a:r>
            <a:endParaRPr lang="en-US" dirty="0"/>
          </a:p>
        </p:txBody>
      </p:sp>
      <p:pic>
        <p:nvPicPr>
          <p:cNvPr id="5" name="Picture 4"/>
          <p:cNvPicPr>
            <a:picLocks noChangeAspect="1"/>
          </p:cNvPicPr>
          <p:nvPr/>
        </p:nvPicPr>
        <p:blipFill>
          <a:blip r:embed="rId2"/>
          <a:stretch>
            <a:fillRect/>
          </a:stretch>
        </p:blipFill>
        <p:spPr>
          <a:xfrm>
            <a:off x="7162800" y="395692"/>
            <a:ext cx="1524000" cy="1452282"/>
          </a:xfrm>
          <a:prstGeom prst="rect">
            <a:avLst/>
          </a:prstGeom>
        </p:spPr>
      </p:pic>
    </p:spTree>
    <p:extLst>
      <p:ext uri="{BB962C8B-B14F-4D97-AF65-F5344CB8AC3E}">
        <p14:creationId xmlns:p14="http://schemas.microsoft.com/office/powerpoint/2010/main" val="41041234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artisticPencilSketch/>
                    </a14:imgEffect>
                  </a14:imgLayer>
                </a14:imgProps>
              </a:ext>
            </a:extLst>
          </a:blip>
          <a:stretch>
            <a:fillRect/>
          </a:stretch>
        </p:blipFill>
        <p:spPr>
          <a:xfrm>
            <a:off x="1015628" y="1975555"/>
            <a:ext cx="3342423" cy="3781777"/>
          </a:xfrm>
          <a:prstGeom prst="rect">
            <a:avLst/>
          </a:prstGeom>
        </p:spPr>
      </p:pic>
      <p:sp>
        <p:nvSpPr>
          <p:cNvPr id="2" name="Title 1"/>
          <p:cNvSpPr>
            <a:spLocks noGrp="1"/>
          </p:cNvSpPr>
          <p:nvPr>
            <p:ph type="title"/>
          </p:nvPr>
        </p:nvSpPr>
        <p:spPr/>
        <p:txBody>
          <a:bodyPr>
            <a:normAutofit fontScale="90000"/>
          </a:bodyPr>
          <a:lstStyle/>
          <a:p>
            <a:r>
              <a:rPr lang="en-US" dirty="0" smtClean="0"/>
              <a:t>Response: Constitution is not Identity</a:t>
            </a:r>
            <a:endParaRPr lang="en-US" dirty="0"/>
          </a:p>
        </p:txBody>
      </p:sp>
      <p:pic>
        <p:nvPicPr>
          <p:cNvPr id="6" name="Picture 5"/>
          <p:cNvPicPr>
            <a:picLocks noChangeAspect="1"/>
          </p:cNvPicPr>
          <p:nvPr/>
        </p:nvPicPr>
        <p:blipFill>
          <a:blip r:embed="rId4"/>
          <a:stretch>
            <a:fillRect/>
          </a:stretch>
        </p:blipFill>
        <p:spPr>
          <a:xfrm>
            <a:off x="1015628" y="1975555"/>
            <a:ext cx="3342423" cy="3781777"/>
          </a:xfrm>
          <a:prstGeom prst="rect">
            <a:avLst/>
          </a:prstGeom>
        </p:spPr>
      </p:pic>
      <p:sp>
        <p:nvSpPr>
          <p:cNvPr id="3" name="TextBox 2"/>
          <p:cNvSpPr txBox="1"/>
          <p:nvPr/>
        </p:nvSpPr>
        <p:spPr>
          <a:xfrm>
            <a:off x="5037667" y="1742722"/>
            <a:ext cx="3649133" cy="4801315"/>
          </a:xfrm>
          <a:prstGeom prst="rect">
            <a:avLst/>
          </a:prstGeom>
          <a:noFill/>
        </p:spPr>
        <p:txBody>
          <a:bodyPr wrap="square" rtlCol="0">
            <a:spAutoFit/>
          </a:bodyPr>
          <a:lstStyle/>
          <a:p>
            <a:r>
              <a:rPr lang="en-US" dirty="0"/>
              <a:t>How, then, does an oak differ from a mass of matter? The answer seems to me to be this: the </a:t>
            </a:r>
            <a:r>
              <a:rPr lang="en-US" i="1" dirty="0"/>
              <a:t>mass </a:t>
            </a:r>
            <a:r>
              <a:rPr lang="en-US" dirty="0"/>
              <a:t>is merely the cohesion of particles of matter anyhow united, </a:t>
            </a:r>
            <a:r>
              <a:rPr lang="en-US" dirty="0" smtClean="0"/>
              <a:t>whereas…something </a:t>
            </a:r>
            <a:r>
              <a:rPr lang="en-US" dirty="0"/>
              <a:t>is </a:t>
            </a:r>
            <a:r>
              <a:rPr lang="en-US" i="1" dirty="0"/>
              <a:t>one plant </a:t>
            </a:r>
            <a:r>
              <a:rPr lang="en-US" dirty="0"/>
              <a:t>if it has an organization of parts in one cohering body partaking of one common life, and it continues to be </a:t>
            </a:r>
            <a:r>
              <a:rPr lang="en-US" i="1" dirty="0"/>
              <a:t>the same plant </a:t>
            </a:r>
            <a:r>
              <a:rPr lang="en-US" dirty="0"/>
              <a:t>as long as it partakes of the same </a:t>
            </a:r>
            <a:r>
              <a:rPr lang="en-US" dirty="0" smtClean="0"/>
              <a:t>life…This </a:t>
            </a:r>
            <a:r>
              <a:rPr lang="en-US" dirty="0"/>
              <a:t>organization is at any one instant in some one </a:t>
            </a:r>
            <a:r>
              <a:rPr lang="en-US" i="1" dirty="0"/>
              <a:t>collection of matter, </a:t>
            </a:r>
            <a:r>
              <a:rPr lang="en-US" dirty="0"/>
              <a:t>which distinguishes it from all others at that instant </a:t>
            </a:r>
            <a:r>
              <a:rPr lang="en-US" dirty="0" smtClean="0"/>
              <a:t>.</a:t>
            </a:r>
          </a:p>
          <a:p>
            <a:endParaRPr lang="en-US" dirty="0"/>
          </a:p>
          <a:p>
            <a:r>
              <a:rPr lang="en-US" dirty="0" smtClean="0"/>
              <a:t>			-----Locke </a:t>
            </a:r>
            <a:r>
              <a:rPr lang="en-US" i="1" dirty="0" smtClean="0"/>
              <a:t>Essay </a:t>
            </a:r>
            <a:r>
              <a:rPr lang="en-US" dirty="0" err="1" smtClean="0"/>
              <a:t>II.xxvii</a:t>
            </a:r>
            <a:endParaRPr lang="en-US" dirty="0"/>
          </a:p>
          <a:p>
            <a:endParaRPr lang="en-US" dirty="0"/>
          </a:p>
        </p:txBody>
      </p:sp>
    </p:spTree>
    <p:extLst>
      <p:ext uri="{BB962C8B-B14F-4D97-AF65-F5344CB8AC3E}">
        <p14:creationId xmlns:p14="http://schemas.microsoft.com/office/powerpoint/2010/main" val="34724651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and Cellulose Molecules</a:t>
            </a:r>
            <a:endParaRPr lang="en-US" dirty="0"/>
          </a:p>
        </p:txBody>
      </p:sp>
      <p:pic>
        <p:nvPicPr>
          <p:cNvPr id="6" name="Picture 5"/>
          <p:cNvPicPr>
            <a:picLocks noChangeAspect="1"/>
          </p:cNvPicPr>
          <p:nvPr/>
        </p:nvPicPr>
        <p:blipFill>
          <a:blip r:embed="rId2"/>
          <a:stretch>
            <a:fillRect/>
          </a:stretch>
        </p:blipFill>
        <p:spPr>
          <a:xfrm>
            <a:off x="1015628" y="1975555"/>
            <a:ext cx="3342423" cy="3781777"/>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artisticPencilSketch/>
                    </a14:imgEffect>
                  </a14:imgLayer>
                </a14:imgProps>
              </a:ext>
            </a:extLst>
          </a:blip>
          <a:stretch>
            <a:fillRect/>
          </a:stretch>
        </p:blipFill>
        <p:spPr>
          <a:xfrm>
            <a:off x="4628072" y="1975555"/>
            <a:ext cx="3342423" cy="3781777"/>
          </a:xfrm>
          <a:prstGeom prst="rect">
            <a:avLst/>
          </a:prstGeom>
        </p:spPr>
      </p:pic>
      <p:sp>
        <p:nvSpPr>
          <p:cNvPr id="3" name="TextBox 2"/>
          <p:cNvSpPr txBox="1"/>
          <p:nvPr/>
        </p:nvSpPr>
        <p:spPr>
          <a:xfrm>
            <a:off x="2455333" y="5757332"/>
            <a:ext cx="575734" cy="461665"/>
          </a:xfrm>
          <a:prstGeom prst="rect">
            <a:avLst/>
          </a:prstGeom>
          <a:noFill/>
        </p:spPr>
        <p:txBody>
          <a:bodyPr wrap="square" rtlCol="0">
            <a:spAutoFit/>
          </a:bodyPr>
          <a:lstStyle/>
          <a:p>
            <a:pPr algn="ctr"/>
            <a:r>
              <a:rPr lang="en-US" sz="2400" b="1" dirty="0" smtClean="0"/>
              <a:t>T</a:t>
            </a:r>
            <a:endParaRPr lang="en-US" sz="2400" b="1" dirty="0"/>
          </a:p>
        </p:txBody>
      </p:sp>
      <p:sp>
        <p:nvSpPr>
          <p:cNvPr id="8" name="TextBox 7"/>
          <p:cNvSpPr txBox="1"/>
          <p:nvPr/>
        </p:nvSpPr>
        <p:spPr>
          <a:xfrm>
            <a:off x="6062133" y="5757332"/>
            <a:ext cx="575734" cy="461665"/>
          </a:xfrm>
          <a:prstGeom prst="rect">
            <a:avLst/>
          </a:prstGeom>
          <a:noFill/>
        </p:spPr>
        <p:txBody>
          <a:bodyPr wrap="square" rtlCol="0">
            <a:spAutoFit/>
          </a:bodyPr>
          <a:lstStyle/>
          <a:p>
            <a:pPr algn="ctr"/>
            <a:r>
              <a:rPr lang="en-US" sz="2400" b="1" dirty="0"/>
              <a:t>W</a:t>
            </a:r>
          </a:p>
        </p:txBody>
      </p:sp>
    </p:spTree>
    <p:extLst>
      <p:ext uri="{BB962C8B-B14F-4D97-AF65-F5344CB8AC3E}">
        <p14:creationId xmlns:p14="http://schemas.microsoft.com/office/powerpoint/2010/main" val="16140996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3304</TotalTime>
  <Words>2591</Words>
  <Application>Microsoft Macintosh PowerPoint</Application>
  <PresentationFormat>On-screen Show (4:3)</PresentationFormat>
  <Paragraphs>210</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On Being in the Same Place at the Same Time</vt:lpstr>
      <vt:lpstr>Puzzles of Material Constitution</vt:lpstr>
      <vt:lpstr>The Debtor’s Paradox</vt:lpstr>
      <vt:lpstr>The Statue and the Clay</vt:lpstr>
      <vt:lpstr>Two Solutions (and More)</vt:lpstr>
      <vt:lpstr>The Debtor’s Argument</vt:lpstr>
      <vt:lpstr>Defining Identity</vt:lpstr>
      <vt:lpstr>Response: Constitution is not Identity</vt:lpstr>
      <vt:lpstr>Tree and Cellulose Molecules</vt:lpstr>
      <vt:lpstr>T loses its leaves</vt:lpstr>
      <vt:lpstr>Tree is chopped up</vt:lpstr>
      <vt:lpstr>Trees and their Stuff</vt:lpstr>
      <vt:lpstr>Contrapositive</vt:lpstr>
      <vt:lpstr>Wiggins argues T ≠ W </vt:lpstr>
      <vt:lpstr>The same is true of artifacts</vt:lpstr>
      <vt:lpstr>The Statue and the Clay</vt:lpstr>
      <vt:lpstr>The Constitution View</vt:lpstr>
      <vt:lpstr>Reject S in favor of S*</vt:lpstr>
      <vt:lpstr>Identity Criteria</vt:lpstr>
      <vt:lpstr>Tibbles and Tail</vt:lpstr>
      <vt:lpstr>At t1, Tibbles consists of Tib and Tail</vt:lpstr>
      <vt:lpstr>At t2, Tibbles loses Tail</vt:lpstr>
      <vt:lpstr>At t3, Tibbles = Tib?</vt:lpstr>
      <vt:lpstr>The Tibbles’ Timeline</vt:lpstr>
      <vt:lpstr>At t3, Tib is a cat</vt:lpstr>
      <vt:lpstr>At t1, Tib ≠ Tibbles</vt:lpstr>
      <vt:lpstr>At t1, Tib ≠ Tibbles</vt:lpstr>
      <vt:lpstr>Once Identical, Always Identical</vt:lpstr>
      <vt:lpstr>Wiggins Response</vt:lpstr>
      <vt:lpstr>PowerPoint Presentation</vt:lpstr>
      <vt:lpstr>The Extensionality Objection</vt:lpstr>
      <vt:lpstr>The Grounding Objection</vt:lpstr>
      <vt:lpstr>The Anthropic Objection</vt:lpstr>
      <vt:lpstr>An Alternative to Constitution</vt:lpstr>
      <vt:lpstr>Four-Dimensionalism</vt:lpstr>
      <vt:lpstr>Problem with Four-Dimensionalism</vt:lpstr>
      <vt:lpstr>Response: Counterpart Theory</vt:lpstr>
      <vt:lpstr>Goliath and Lumpl</vt:lpstr>
      <vt:lpstr>Problem: Heavy Metaphysics</vt:lpstr>
      <vt:lpstr>Eliminativism</vt:lpstr>
      <vt:lpstr>Problems with Eliminativism</vt:lpstr>
      <vt:lpstr>Summery</vt:lpstr>
      <vt:lpstr>PowerPoint Presentation</vt:lpstr>
    </vt:vector>
  </TitlesOfParts>
  <Company>University of San Diego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Being in the Same Place at the Same Time</dc:title>
  <dc:creator>H. E. Baber</dc:creator>
  <cp:lastModifiedBy>H. E. Baber</cp:lastModifiedBy>
  <cp:revision>99</cp:revision>
  <dcterms:created xsi:type="dcterms:W3CDTF">2012-07-20T14:57:06Z</dcterms:created>
  <dcterms:modified xsi:type="dcterms:W3CDTF">2012-10-10T01:38:42Z</dcterms:modified>
</cp:coreProperties>
</file>