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36"/>
  </p:notesMasterIdLst>
  <p:handoutMasterIdLst>
    <p:handoutMasterId r:id="rId37"/>
  </p:handoutMasterIdLst>
  <p:sldIdLst>
    <p:sldId id="276" r:id="rId2"/>
    <p:sldId id="290" r:id="rId3"/>
    <p:sldId id="306" r:id="rId4"/>
    <p:sldId id="311" r:id="rId5"/>
    <p:sldId id="309" r:id="rId6"/>
    <p:sldId id="308" r:id="rId7"/>
    <p:sldId id="312" r:id="rId8"/>
    <p:sldId id="313" r:id="rId9"/>
    <p:sldId id="314" r:id="rId10"/>
    <p:sldId id="315" r:id="rId11"/>
    <p:sldId id="316" r:id="rId12"/>
    <p:sldId id="273" r:id="rId13"/>
    <p:sldId id="296" r:id="rId14"/>
    <p:sldId id="291" r:id="rId15"/>
    <p:sldId id="292" r:id="rId16"/>
    <p:sldId id="258" r:id="rId17"/>
    <p:sldId id="293" r:id="rId18"/>
    <p:sldId id="295" r:id="rId19"/>
    <p:sldId id="260" r:id="rId20"/>
    <p:sldId id="261" r:id="rId21"/>
    <p:sldId id="297" r:id="rId22"/>
    <p:sldId id="305" r:id="rId23"/>
    <p:sldId id="298" r:id="rId24"/>
    <p:sldId id="299" r:id="rId25"/>
    <p:sldId id="300" r:id="rId26"/>
    <p:sldId id="283" r:id="rId27"/>
    <p:sldId id="289" r:id="rId28"/>
    <p:sldId id="266" r:id="rId29"/>
    <p:sldId id="301" r:id="rId30"/>
    <p:sldId id="302" r:id="rId31"/>
    <p:sldId id="268" r:id="rId32"/>
    <p:sldId id="264" r:id="rId33"/>
    <p:sldId id="303" r:id="rId34"/>
    <p:sldId id="304" r:id="rId3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6101" autoAdjust="0"/>
    <p:restoredTop sz="94660"/>
  </p:normalViewPr>
  <p:slideViewPr>
    <p:cSldViewPr>
      <p:cViewPr varScale="1">
        <p:scale>
          <a:sx n="37" d="100"/>
          <a:sy n="37" d="100"/>
        </p:scale>
        <p:origin x="-120" y="-10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A32C2BE-09EC-6A4C-854C-D9243EFC8139}" type="slidenum">
              <a:rPr lang="en-US"/>
              <a:pPr>
                <a:defRPr/>
              </a:pPr>
              <a:t>‹#›</a:t>
            </a:fld>
            <a:endParaRPr lang="en-US"/>
          </a:p>
        </p:txBody>
      </p:sp>
    </p:spTree>
    <p:extLst>
      <p:ext uri="{BB962C8B-B14F-4D97-AF65-F5344CB8AC3E}">
        <p14:creationId xmlns:p14="http://schemas.microsoft.com/office/powerpoint/2010/main" val="1953747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A100F3D-3F1A-D242-B8B3-E04EBAFBD8B7}" type="slidenum">
              <a:rPr lang="en-US"/>
              <a:pPr>
                <a:defRPr/>
              </a:pPr>
              <a:t>‹#›</a:t>
            </a:fld>
            <a:endParaRPr lang="en-US"/>
          </a:p>
        </p:txBody>
      </p:sp>
    </p:spTree>
    <p:extLst>
      <p:ext uri="{BB962C8B-B14F-4D97-AF65-F5344CB8AC3E}">
        <p14:creationId xmlns:p14="http://schemas.microsoft.com/office/powerpoint/2010/main" val="7636316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Aft>
                <a:spcPts val="1200"/>
              </a:spcAft>
              <a:buFontTx/>
              <a:buChar char="•"/>
            </a:pPr>
            <a:r>
              <a:rPr lang="en-US">
                <a:latin typeface="Gill Sans" charset="0"/>
                <a:ea typeface="ＭＳ Ｐゴシック" charset="0"/>
                <a:cs typeface="ＭＳ Ｐゴシック" charset="0"/>
              </a:rPr>
              <a:t>The ontology of a theory: the list of (kinds of) objects to whose existence a theory is committed.</a:t>
            </a:r>
          </a:p>
          <a:p>
            <a:pPr eaLnBrk="1" hangingPunct="1">
              <a:lnSpc>
                <a:spcPct val="90000"/>
              </a:lnSpc>
              <a:spcAft>
                <a:spcPts val="1200"/>
              </a:spcAft>
              <a:buFontTx/>
              <a:buChar char="•"/>
            </a:pPr>
            <a:endParaRPr lang="en-US">
              <a:latin typeface="Gill Sans" charset="0"/>
              <a:ea typeface="ＭＳ Ｐゴシック" charset="0"/>
              <a:cs typeface="ＭＳ Ｐゴシック" charset="0"/>
            </a:endParaRPr>
          </a:p>
          <a:p>
            <a:pPr eaLnBrk="1" hangingPunct="1">
              <a:lnSpc>
                <a:spcPct val="90000"/>
              </a:lnSpc>
              <a:spcAft>
                <a:spcPts val="1200"/>
              </a:spcAft>
              <a:buFontTx/>
              <a:buChar char="•"/>
            </a:pPr>
            <a:r>
              <a:rPr lang="en-US">
                <a:latin typeface="Gill Sans" charset="0"/>
                <a:ea typeface="ＭＳ Ｐゴシック" charset="0"/>
                <a:cs typeface="ＭＳ Ｐゴシック" charset="0"/>
              </a:rPr>
              <a:t>Spatio-temporal: occupies space and lasts through time</a:t>
            </a:r>
          </a:p>
          <a:p>
            <a:pPr eaLnBrk="1" hangingPunct="1">
              <a:lnSpc>
                <a:spcPct val="90000"/>
              </a:lnSpc>
              <a:spcAft>
                <a:spcPts val="1200"/>
              </a:spcAft>
              <a:buFontTx/>
              <a:buChar char="•"/>
            </a:pPr>
            <a:endParaRPr lang="en-US">
              <a:latin typeface="Gill Sans" charset="0"/>
              <a:ea typeface="ＭＳ Ｐゴシック" charset="0"/>
              <a:cs typeface="ＭＳ Ｐゴシック" charset="0"/>
            </a:endParaRPr>
          </a:p>
          <a:p>
            <a:pPr eaLnBrk="1" hangingPunct="1">
              <a:lnSpc>
                <a:spcPct val="90000"/>
              </a:lnSpc>
              <a:spcAft>
                <a:spcPts val="1200"/>
              </a:spcAft>
              <a:buFontTx/>
              <a:buChar char="•"/>
            </a:pPr>
            <a:r>
              <a:rPr lang="en-US">
                <a:latin typeface="Gill Sans" charset="0"/>
                <a:ea typeface="ＭＳ Ｐゴシック" charset="0"/>
                <a:cs typeface="ＭＳ Ｐゴシック" charset="0"/>
              </a:rPr>
              <a:t>Abstracta: objects that are not spatio-temporal and don</a:t>
            </a:r>
            <a:r>
              <a:rPr lang="ja-JP" altLang="en-US">
                <a:latin typeface="Gill Sans" charset="0"/>
                <a:ea typeface="ＭＳ Ｐゴシック" charset="0"/>
                <a:cs typeface="ＭＳ Ｐゴシック" charset="0"/>
              </a:rPr>
              <a:t>’</a:t>
            </a:r>
            <a:r>
              <a:rPr lang="en-US" altLang="ja-JP">
                <a:latin typeface="Gill Sans" charset="0"/>
                <a:ea typeface="ＭＳ Ｐゴシック" charset="0"/>
                <a:cs typeface="ＭＳ Ｐゴシック" charset="0"/>
              </a:rPr>
              <a:t>t have causal powers</a:t>
            </a:r>
          </a:p>
          <a:p>
            <a:pPr eaLnBrk="1" hangingPunct="1">
              <a:lnSpc>
                <a:spcPct val="90000"/>
              </a:lnSpc>
              <a:spcAft>
                <a:spcPts val="1200"/>
              </a:spcAft>
              <a:buFontTx/>
              <a:buChar char="•"/>
            </a:pPr>
            <a:endParaRPr lang="en-US">
              <a:latin typeface="Gill Sans" charset="0"/>
              <a:ea typeface="ＭＳ Ｐゴシック" charset="0"/>
              <a:cs typeface="ＭＳ Ｐゴシック" charset="0"/>
            </a:endParaRPr>
          </a:p>
          <a:p>
            <a:pPr eaLnBrk="1" hangingPunct="1">
              <a:lnSpc>
                <a:spcPct val="90000"/>
              </a:lnSpc>
              <a:spcAft>
                <a:spcPts val="1200"/>
              </a:spcAft>
              <a:buFontTx/>
              <a:buChar char="•"/>
            </a:pPr>
            <a:r>
              <a:rPr lang="en-US">
                <a:latin typeface="Gill Sans" charset="0"/>
                <a:ea typeface="ＭＳ Ｐゴシック" charset="0"/>
                <a:cs typeface="ＭＳ Ｐゴシック" charset="0"/>
              </a:rPr>
              <a:t>Universals: objects that have instances</a:t>
            </a: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81191EB-A15E-914C-8ADE-D7FB477C88C9}" type="slidenum">
              <a:rPr lang="en-US" sz="1200"/>
              <a:pPr/>
              <a:t>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244201-1983-7C44-9363-3F42FC4400A1}" type="slidenum">
              <a:rPr lang="en-US" sz="1200">
                <a:latin typeface="Gill Sans" charset="0"/>
              </a:rPr>
              <a:pPr/>
              <a:t>6</a:t>
            </a:fld>
            <a:endParaRPr lang="en-US" sz="1200">
              <a:latin typeface="Gill Sans" charset="0"/>
            </a:endParaRPr>
          </a:p>
        </p:txBody>
      </p:sp>
      <p:sp>
        <p:nvSpPr>
          <p:cNvPr id="58370" name="Rectangle 1026"/>
          <p:cNvSpPr>
            <a:spLocks noGrp="1" noRot="1" noChangeAspect="1" noChangeArrowheads="1" noTextEdit="1"/>
          </p:cNvSpPr>
          <p:nvPr>
            <p:ph type="sldImg"/>
          </p:nvPr>
        </p:nvSpPr>
        <p:spPr>
          <a:ln/>
        </p:spPr>
      </p:sp>
      <p:sp>
        <p:nvSpPr>
          <p:cNvPr id="5837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Gill San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3244201-1983-7C44-9363-3F42FC4400A1}" type="slidenum">
              <a:rPr lang="en-US" sz="1200">
                <a:latin typeface="Gill Sans" charset="0"/>
              </a:rPr>
              <a:pPr/>
              <a:t>7</a:t>
            </a:fld>
            <a:endParaRPr lang="en-US" sz="1200">
              <a:latin typeface="Gill Sans" charset="0"/>
            </a:endParaRPr>
          </a:p>
        </p:txBody>
      </p:sp>
      <p:sp>
        <p:nvSpPr>
          <p:cNvPr id="58370" name="Rectangle 1026"/>
          <p:cNvSpPr>
            <a:spLocks noGrp="1" noRot="1" noChangeAspect="1" noChangeArrowheads="1" noTextEdit="1"/>
          </p:cNvSpPr>
          <p:nvPr>
            <p:ph type="sldImg"/>
          </p:nvPr>
        </p:nvSpPr>
        <p:spPr>
          <a:ln/>
        </p:spPr>
      </p:sp>
      <p:sp>
        <p:nvSpPr>
          <p:cNvPr id="5837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Gill San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Gill Sans" charset="0"/>
                <a:ea typeface="ＭＳ Ｐゴシック" charset="0"/>
                <a:cs typeface="ＭＳ Ｐゴシック" charset="0"/>
              </a:rPr>
              <a:t>McX</a:t>
            </a:r>
            <a:r>
              <a:rPr lang="ja-JP" altLang="en-US">
                <a:latin typeface="Gill Sans" charset="0"/>
                <a:ea typeface="ＭＳ Ｐゴシック" charset="0"/>
                <a:cs typeface="ＭＳ Ｐゴシック" charset="0"/>
              </a:rPr>
              <a:t>’</a:t>
            </a:r>
            <a:r>
              <a:rPr lang="en-US" altLang="ja-JP">
                <a:latin typeface="Gill Sans" charset="0"/>
                <a:ea typeface="ＭＳ Ｐゴシック" charset="0"/>
                <a:cs typeface="ＭＳ Ｐゴシック" charset="0"/>
              </a:rPr>
              <a:t>s Bad Argument</a:t>
            </a:r>
          </a:p>
          <a:p>
            <a:pPr eaLnBrk="1" hangingPunct="1"/>
            <a:r>
              <a:rPr lang="en-US">
                <a:latin typeface="Gill Sans" charset="0"/>
                <a:ea typeface="ＭＳ Ｐゴシック" charset="0"/>
                <a:cs typeface="ＭＳ Ｐゴシック" charset="0"/>
              </a:rPr>
              <a:t>If something isn</a:t>
            </a:r>
            <a:r>
              <a:rPr lang="ja-JP" altLang="en-US">
                <a:latin typeface="Gill Sans" charset="0"/>
                <a:ea typeface="ＭＳ Ｐゴシック" charset="0"/>
                <a:cs typeface="ＭＳ Ｐゴシック" charset="0"/>
              </a:rPr>
              <a:t>’</a:t>
            </a:r>
            <a:r>
              <a:rPr lang="en-US" altLang="ja-JP">
                <a:latin typeface="Gill Sans" charset="0"/>
                <a:ea typeface="ＭＳ Ｐゴシック" charset="0"/>
                <a:cs typeface="ＭＳ Ｐゴシック" charset="0"/>
              </a:rPr>
              <a:t>t physical it must be mental.</a:t>
            </a:r>
          </a:p>
          <a:p>
            <a:pPr eaLnBrk="1" hangingPunct="1"/>
            <a:r>
              <a:rPr lang="en-US">
                <a:latin typeface="Gill Sans" charset="0"/>
                <a:ea typeface="ＭＳ Ｐゴシック" charset="0"/>
                <a:cs typeface="ＭＳ Ｐゴシック" charset="0"/>
              </a:rPr>
              <a:t>Non-existent objects aren</a:t>
            </a:r>
            <a:r>
              <a:rPr lang="ja-JP" altLang="en-US">
                <a:latin typeface="Gill Sans" charset="0"/>
                <a:ea typeface="ＭＳ Ｐゴシック" charset="0"/>
                <a:cs typeface="ＭＳ Ｐゴシック" charset="0"/>
              </a:rPr>
              <a:t>’</a:t>
            </a:r>
            <a:r>
              <a:rPr lang="en-US" altLang="ja-JP">
                <a:latin typeface="Gill Sans" charset="0"/>
                <a:ea typeface="ＭＳ Ｐゴシック" charset="0"/>
                <a:cs typeface="ＭＳ Ｐゴシック" charset="0"/>
              </a:rPr>
              <a:t>t physical.</a:t>
            </a:r>
          </a:p>
          <a:p>
            <a:pPr eaLnBrk="1" hangingPunct="1"/>
            <a:r>
              <a:rPr lang="en-US">
                <a:latin typeface="Gill Sans" charset="0"/>
                <a:ea typeface="ＭＳ Ｐゴシック" charset="0"/>
                <a:cs typeface="ＭＳ Ｐゴシック" charset="0"/>
              </a:rPr>
              <a:t>So they must be ideas in our heads!</a:t>
            </a:r>
          </a:p>
          <a:p>
            <a:pPr eaLnBrk="1" hangingPunct="1"/>
            <a:endParaRPr lang="en-US">
              <a:latin typeface="Times" charset="0"/>
              <a:ea typeface="ＭＳ Ｐゴシック" charset="0"/>
              <a:cs typeface="ＭＳ Ｐゴシック" charset="0"/>
            </a:endParaRPr>
          </a:p>
          <a:p>
            <a:pPr eaLnBrk="1" hangingPunct="1"/>
            <a:endParaRPr lang="en-US">
              <a:latin typeface="Times" charset="0"/>
              <a:ea typeface="ＭＳ Ｐゴシック" charset="0"/>
              <a:cs typeface="ＭＳ Ｐゴシック" charset="0"/>
            </a:endParaRP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52A8D3F-6238-574C-9197-5FBA256D8815}" type="slidenum">
              <a:rPr lang="en-US" sz="1200"/>
              <a:pPr/>
              <a:t>14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8034FB3-D002-BA4B-93C5-43FA7F9D11FC}" type="slidenum">
              <a:rPr lang="en-US" sz="1200">
                <a:latin typeface="Gill Sans" charset="0"/>
              </a:rPr>
              <a:pPr/>
              <a:t>15</a:t>
            </a:fld>
            <a:endParaRPr lang="en-US" sz="1200">
              <a:latin typeface="Gill Sans"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Gill San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C228495-05AB-6949-8487-BFBF0B5C208C}" type="slidenum">
              <a:rPr lang="en-US" sz="1200"/>
              <a:pPr/>
              <a:t>16</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The myth that if something isn</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t physical it must be mental, the mind as a dumping ground for whatever doesn</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t belong anywhere else, e.g. God is an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idea</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or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belief.</a:t>
            </a:r>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250ED82-E036-B449-966B-FB3CE85B2848}" type="slidenum">
              <a:rPr lang="en-US" sz="1200">
                <a:latin typeface="Gill Sans" charset="0"/>
              </a:rPr>
              <a:pPr/>
              <a:t>17</a:t>
            </a:fld>
            <a:endParaRPr lang="en-US" sz="1200">
              <a:latin typeface="Gill Sans"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Gill San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4E7FEA7-B070-CB40-A2EB-B1ED151A8FEE}" type="slidenum">
              <a:rPr lang="en-US" sz="1200">
                <a:latin typeface="Gill Sans" charset="0"/>
              </a:rPr>
              <a:pPr/>
              <a:t>18</a:t>
            </a:fld>
            <a:endParaRPr lang="en-US" sz="1200">
              <a:latin typeface="Gill Sans"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Gill Sans" charset="0"/>
                <a:ea typeface="ＭＳ Ｐゴシック" charset="0"/>
                <a:cs typeface="ＭＳ Ｐゴシック" charset="0"/>
              </a:rPr>
              <a:t>Note: Quine</a:t>
            </a:r>
            <a:r>
              <a:rPr lang="ja-JP" altLang="en-US">
                <a:latin typeface="Gill Sans" charset="0"/>
                <a:ea typeface="ＭＳ Ｐゴシック" charset="0"/>
                <a:cs typeface="ＭＳ Ｐゴシック" charset="0"/>
              </a:rPr>
              <a:t>’</a:t>
            </a:r>
            <a:r>
              <a:rPr lang="en-US" altLang="ja-JP">
                <a:latin typeface="Gill Sans" charset="0"/>
                <a:ea typeface="ＭＳ Ｐゴシック" charset="0"/>
                <a:cs typeface="ＭＳ Ｐゴシック" charset="0"/>
              </a:rPr>
              <a:t>s claim here is controversial. Modal realists, like David Lewis, argue that we ought to understand possible worlds as aggregates of concrete objects</a:t>
            </a:r>
            <a:endParaRPr lang="en-US">
              <a:latin typeface="Gill San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6F80B71-EE21-0F4B-8B80-67679E744024}" type="slidenum">
              <a:rPr lang="en-US" sz="1200"/>
              <a:pPr/>
              <a:t>19</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cs typeface="ＭＳ Ｐゴシック" charset="0"/>
              </a:rPr>
              <a:t>Mean Value Theorem: If f is a differentiable function on the interval [a,b] then there exists a number c between a and b s.t. f</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(c) = f(b) - f(a)/b - a, i.e.there is at least one point on the graph wehre the slope of the tangent line is the same as the slope of the secant line. </a:t>
            </a:r>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457200" cap="flat" cmpd="sng" algn="ctr">
            <a:solidFill>
              <a:schemeClr val="bg1">
                <a:lumMod val="85000"/>
              </a:schemeClr>
            </a:solid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C7D94-7162-9542-8198-434A465C4A77}" type="slidenum">
              <a:rPr lang="en-US"/>
              <a:pPr>
                <a:defRPr/>
              </a:pPr>
              <a:t>‹#›</a:t>
            </a:fld>
            <a:endParaRPr lang="en-US"/>
          </a:p>
        </p:txBody>
      </p:sp>
    </p:spTree>
    <p:extLst>
      <p:ext uri="{BB962C8B-B14F-4D97-AF65-F5344CB8AC3E}">
        <p14:creationId xmlns:p14="http://schemas.microsoft.com/office/powerpoint/2010/main" val="208995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D518A0-2F59-2040-98CA-22270C6055EE}" type="slidenum">
              <a:rPr lang="en-US"/>
              <a:pPr>
                <a:defRPr/>
              </a:pPr>
              <a:t>‹#›</a:t>
            </a:fld>
            <a:endParaRPr lang="en-US"/>
          </a:p>
        </p:txBody>
      </p:sp>
    </p:spTree>
    <p:extLst>
      <p:ext uri="{BB962C8B-B14F-4D97-AF65-F5344CB8AC3E}">
        <p14:creationId xmlns:p14="http://schemas.microsoft.com/office/powerpoint/2010/main" val="333531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5C64C1-BB60-5249-A0B9-DCE8682E35AB}" type="slidenum">
              <a:rPr lang="en-US"/>
              <a:pPr>
                <a:defRPr/>
              </a:pPr>
              <a:t>‹#›</a:t>
            </a:fld>
            <a:endParaRPr lang="en-US"/>
          </a:p>
        </p:txBody>
      </p:sp>
    </p:spTree>
    <p:extLst>
      <p:ext uri="{BB962C8B-B14F-4D97-AF65-F5344CB8AC3E}">
        <p14:creationId xmlns:p14="http://schemas.microsoft.com/office/powerpoint/2010/main" val="2109847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42422"/>
          </a:xfrm>
        </p:spPr>
        <p:txBody>
          <a:bodyPr/>
          <a:lstStyle>
            <a:lvl1pPr>
              <a:defRPr sz="2800">
                <a:solidFill>
                  <a:schemeClr val="bg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990600"/>
            <a:ext cx="8229600" cy="5708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66DD44-0254-3146-AD0A-B70F73C83E20}" type="slidenum">
              <a:rPr lang="en-US"/>
              <a:pPr>
                <a:defRPr/>
              </a:pPr>
              <a:t>‹#›</a:t>
            </a:fld>
            <a:endParaRPr lang="en-US"/>
          </a:p>
        </p:txBody>
      </p:sp>
    </p:spTree>
    <p:extLst>
      <p:ext uri="{BB962C8B-B14F-4D97-AF65-F5344CB8AC3E}">
        <p14:creationId xmlns:p14="http://schemas.microsoft.com/office/powerpoint/2010/main" val="146836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702F1F-ABDF-434D-B69B-EE207C25CD24}" type="slidenum">
              <a:rPr lang="en-US"/>
              <a:pPr>
                <a:defRPr/>
              </a:pPr>
              <a:t>‹#›</a:t>
            </a:fld>
            <a:endParaRPr lang="en-US"/>
          </a:p>
        </p:txBody>
      </p:sp>
    </p:spTree>
    <p:extLst>
      <p:ext uri="{BB962C8B-B14F-4D97-AF65-F5344CB8AC3E}">
        <p14:creationId xmlns:p14="http://schemas.microsoft.com/office/powerpoint/2010/main" val="299068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CA164EA-CCCF-2846-A80F-FDCC3B2A7FE8}" type="slidenum">
              <a:rPr lang="en-US"/>
              <a:pPr>
                <a:defRPr/>
              </a:pPr>
              <a:t>‹#›</a:t>
            </a:fld>
            <a:endParaRPr lang="en-US"/>
          </a:p>
        </p:txBody>
      </p:sp>
    </p:spTree>
    <p:extLst>
      <p:ext uri="{BB962C8B-B14F-4D97-AF65-F5344CB8AC3E}">
        <p14:creationId xmlns:p14="http://schemas.microsoft.com/office/powerpoint/2010/main" val="10949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856F51C-74A7-2A46-BE44-CA382BFF8215}" type="slidenum">
              <a:rPr lang="en-US"/>
              <a:pPr>
                <a:defRPr/>
              </a:pPr>
              <a:t>‹#›</a:t>
            </a:fld>
            <a:endParaRPr lang="en-US"/>
          </a:p>
        </p:txBody>
      </p:sp>
    </p:spTree>
    <p:extLst>
      <p:ext uri="{BB962C8B-B14F-4D97-AF65-F5344CB8AC3E}">
        <p14:creationId xmlns:p14="http://schemas.microsoft.com/office/powerpoint/2010/main" val="1495699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9F43A8E-0F4E-9A47-9DEE-2033BF112729}" type="slidenum">
              <a:rPr lang="en-US"/>
              <a:pPr>
                <a:defRPr/>
              </a:pPr>
              <a:t>‹#›</a:t>
            </a:fld>
            <a:endParaRPr lang="en-US"/>
          </a:p>
        </p:txBody>
      </p:sp>
    </p:spTree>
    <p:extLst>
      <p:ext uri="{BB962C8B-B14F-4D97-AF65-F5344CB8AC3E}">
        <p14:creationId xmlns:p14="http://schemas.microsoft.com/office/powerpoint/2010/main" val="2035413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648C2A6-8046-FD45-85AB-13FB47C315BA}" type="slidenum">
              <a:rPr lang="en-US"/>
              <a:pPr>
                <a:defRPr/>
              </a:pPr>
              <a:t>‹#›</a:t>
            </a:fld>
            <a:endParaRPr lang="en-US"/>
          </a:p>
        </p:txBody>
      </p:sp>
    </p:spTree>
    <p:extLst>
      <p:ext uri="{BB962C8B-B14F-4D97-AF65-F5344CB8AC3E}">
        <p14:creationId xmlns:p14="http://schemas.microsoft.com/office/powerpoint/2010/main" val="38219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B63444-1B88-F749-8D77-619B539312BC}" type="slidenum">
              <a:rPr lang="en-US"/>
              <a:pPr>
                <a:defRPr/>
              </a:pPr>
              <a:t>‹#›</a:t>
            </a:fld>
            <a:endParaRPr lang="en-US"/>
          </a:p>
        </p:txBody>
      </p:sp>
    </p:spTree>
    <p:extLst>
      <p:ext uri="{BB962C8B-B14F-4D97-AF65-F5344CB8AC3E}">
        <p14:creationId xmlns:p14="http://schemas.microsoft.com/office/powerpoint/2010/main" val="397389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7C66CB-01B5-B64A-8242-A9219D4CC466}" type="slidenum">
              <a:rPr lang="en-US"/>
              <a:pPr>
                <a:defRPr/>
              </a:pPr>
              <a:t>‹#›</a:t>
            </a:fld>
            <a:endParaRPr lang="en-US"/>
          </a:p>
        </p:txBody>
      </p:sp>
    </p:spTree>
    <p:extLst>
      <p:ext uri="{BB962C8B-B14F-4D97-AF65-F5344CB8AC3E}">
        <p14:creationId xmlns:p14="http://schemas.microsoft.com/office/powerpoint/2010/main" val="35194423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762000"/>
            <a:ext cx="8229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ill Sans"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Gill Sans"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ill Sans" charset="0"/>
              </a:defRPr>
            </a:lvl1pPr>
          </a:lstStyle>
          <a:p>
            <a:pPr>
              <a:defRPr/>
            </a:pPr>
            <a:fld id="{B663986D-69BE-BF4E-AF25-DC3101C916BD}" type="slidenum">
              <a:rPr lang="en-US"/>
              <a:pPr>
                <a:defRPr/>
              </a:pPr>
              <a:t>‹#›</a:t>
            </a:fld>
            <a:endParaRPr lang="en-US"/>
          </a:p>
        </p:txBody>
      </p:sp>
      <p:sp>
        <p:nvSpPr>
          <p:cNvPr id="1030" name="Title Placeholder 1"/>
          <p:cNvSpPr>
            <a:spLocks noGrp="1"/>
          </p:cNvSpPr>
          <p:nvPr>
            <p:ph type="title"/>
          </p:nvPr>
        </p:nvSpPr>
        <p:spPr bwMode="auto">
          <a:xfrm>
            <a:off x="0" y="0"/>
            <a:ext cx="9144000" cy="523875"/>
          </a:xfrm>
          <a:prstGeom prst="rect">
            <a:avLst/>
          </a:prstGeom>
          <a:solidFill>
            <a:srgbClr val="7C7C7C"/>
          </a:solid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92"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xmlns:p14="http://schemas.microsoft.com/office/powerpoint/2010/main" id="1" dur="indefinite" restart="never" nodeType="tmRoot"/>
      </p:par>
    </p:tnLst>
  </p:timing>
  <p:txStyles>
    <p:titleStyle>
      <a:lvl1pPr algn="ctr" defTabSz="457200" rtl="0" eaLnBrk="0" fontAlgn="base" hangingPunct="0">
        <a:spcBef>
          <a:spcPct val="0"/>
        </a:spcBef>
        <a:spcAft>
          <a:spcPct val="0"/>
        </a:spcAft>
        <a:defRPr sz="2800" b="1" kern="1200">
          <a:solidFill>
            <a:srgbClr val="F8F8F8"/>
          </a:solidFill>
          <a:effectLst>
            <a:outerShdw blurRad="50800" dist="38100" dir="2700000">
              <a:srgbClr val="000000">
                <a:alpha val="43000"/>
              </a:srgbClr>
            </a:outerShdw>
          </a:effectLst>
          <a:latin typeface="Gill Sans"/>
          <a:ea typeface="ＭＳ Ｐゴシック" pitchFamily="-97" charset="-128"/>
          <a:cs typeface="Gill Sans"/>
        </a:defRPr>
      </a:lvl1pPr>
      <a:lvl2pPr algn="ctr" defTabSz="457200" rtl="0" eaLnBrk="0" fontAlgn="base" hangingPunct="0">
        <a:spcBef>
          <a:spcPct val="0"/>
        </a:spcBef>
        <a:spcAft>
          <a:spcPct val="0"/>
        </a:spcAft>
        <a:defRPr sz="2800" b="1">
          <a:solidFill>
            <a:srgbClr val="F8F8F8"/>
          </a:solidFill>
          <a:latin typeface="Gill Sans" pitchFamily="-97" charset="0"/>
          <a:ea typeface="ＭＳ Ｐゴシック" pitchFamily="-97" charset="-128"/>
        </a:defRPr>
      </a:lvl2pPr>
      <a:lvl3pPr algn="ctr" defTabSz="457200" rtl="0" eaLnBrk="0" fontAlgn="base" hangingPunct="0">
        <a:spcBef>
          <a:spcPct val="0"/>
        </a:spcBef>
        <a:spcAft>
          <a:spcPct val="0"/>
        </a:spcAft>
        <a:defRPr sz="2800" b="1">
          <a:solidFill>
            <a:srgbClr val="F8F8F8"/>
          </a:solidFill>
          <a:latin typeface="Gill Sans" pitchFamily="-97" charset="0"/>
          <a:ea typeface="ＭＳ Ｐゴシック" pitchFamily="-97" charset="-128"/>
        </a:defRPr>
      </a:lvl3pPr>
      <a:lvl4pPr algn="ctr" defTabSz="457200" rtl="0" eaLnBrk="0" fontAlgn="base" hangingPunct="0">
        <a:spcBef>
          <a:spcPct val="0"/>
        </a:spcBef>
        <a:spcAft>
          <a:spcPct val="0"/>
        </a:spcAft>
        <a:defRPr sz="2800" b="1">
          <a:solidFill>
            <a:srgbClr val="F8F8F8"/>
          </a:solidFill>
          <a:latin typeface="Gill Sans" pitchFamily="-97" charset="0"/>
          <a:ea typeface="ＭＳ Ｐゴシック" pitchFamily="-97" charset="-128"/>
        </a:defRPr>
      </a:lvl4pPr>
      <a:lvl5pPr algn="ctr" defTabSz="457200" rtl="0" eaLnBrk="0" fontAlgn="base" hangingPunct="0">
        <a:spcBef>
          <a:spcPct val="0"/>
        </a:spcBef>
        <a:spcAft>
          <a:spcPct val="0"/>
        </a:spcAft>
        <a:defRPr sz="2800" b="1">
          <a:solidFill>
            <a:srgbClr val="F8F8F8"/>
          </a:solidFill>
          <a:latin typeface="Gill Sans" pitchFamily="-97" charset="0"/>
          <a:ea typeface="ＭＳ Ｐゴシック" pitchFamily="-97" charset="-128"/>
        </a:defRPr>
      </a:lvl5pPr>
      <a:lvl6pPr marL="457200" algn="ctr" defTabSz="457200" rtl="0" eaLnBrk="1" fontAlgn="base" hangingPunct="1">
        <a:spcBef>
          <a:spcPct val="0"/>
        </a:spcBef>
        <a:spcAft>
          <a:spcPct val="0"/>
        </a:spcAft>
        <a:defRPr sz="3600" b="1">
          <a:solidFill>
            <a:schemeClr val="tx1"/>
          </a:solidFill>
          <a:latin typeface="Gill Sans" pitchFamily="-97" charset="0"/>
          <a:ea typeface="ＭＳ Ｐゴシック" pitchFamily="-97" charset="-128"/>
        </a:defRPr>
      </a:lvl6pPr>
      <a:lvl7pPr marL="914400" algn="ctr" defTabSz="457200" rtl="0" eaLnBrk="1" fontAlgn="base" hangingPunct="1">
        <a:spcBef>
          <a:spcPct val="0"/>
        </a:spcBef>
        <a:spcAft>
          <a:spcPct val="0"/>
        </a:spcAft>
        <a:defRPr sz="3600" b="1">
          <a:solidFill>
            <a:schemeClr val="tx1"/>
          </a:solidFill>
          <a:latin typeface="Gill Sans" pitchFamily="-97" charset="0"/>
          <a:ea typeface="ＭＳ Ｐゴシック" pitchFamily="-97" charset="-128"/>
        </a:defRPr>
      </a:lvl7pPr>
      <a:lvl8pPr marL="1371600" algn="ctr" defTabSz="457200" rtl="0" eaLnBrk="1" fontAlgn="base" hangingPunct="1">
        <a:spcBef>
          <a:spcPct val="0"/>
        </a:spcBef>
        <a:spcAft>
          <a:spcPct val="0"/>
        </a:spcAft>
        <a:defRPr sz="3600" b="1">
          <a:solidFill>
            <a:schemeClr val="tx1"/>
          </a:solidFill>
          <a:latin typeface="Gill Sans" pitchFamily="-97" charset="0"/>
          <a:ea typeface="ＭＳ Ｐゴシック" pitchFamily="-97" charset="-128"/>
        </a:defRPr>
      </a:lvl8pPr>
      <a:lvl9pPr marL="1828800" algn="ctr" defTabSz="457200" rtl="0" eaLnBrk="1" fontAlgn="base" hangingPunct="1">
        <a:spcBef>
          <a:spcPct val="0"/>
        </a:spcBef>
        <a:spcAft>
          <a:spcPct val="0"/>
        </a:spcAft>
        <a:defRPr sz="3600" b="1">
          <a:solidFill>
            <a:schemeClr val="tx1"/>
          </a:solidFill>
          <a:latin typeface="Gill Sans" pitchFamily="-97" charset="0"/>
          <a:ea typeface="ＭＳ Ｐゴシック" pitchFamily="-97" charset="-128"/>
        </a:defRPr>
      </a:lvl9pPr>
    </p:titleStyle>
    <p:bodyStyle>
      <a:lvl1pPr marL="342900" indent="-3429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1pPr>
      <a:lvl2pPr marL="742950" indent="-28575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2pPr>
      <a:lvl3pPr marL="1143000" indent="-2286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3pPr>
      <a:lvl4pPr marL="1600200" indent="-2286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4pPr>
      <a:lvl5pPr marL="2057400" indent="-2286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Ontological Commitment</a:t>
            </a:r>
          </a:p>
        </p:txBody>
      </p:sp>
      <p:sp>
        <p:nvSpPr>
          <p:cNvPr id="58371" name="Rectangle 3"/>
          <p:cNvSpPr>
            <a:spLocks noGrp="1" noChangeArrowheads="1"/>
          </p:cNvSpPr>
          <p:nvPr>
            <p:ph type="subTitle" idx="1"/>
          </p:nvPr>
        </p:nvSpPr>
        <p:spPr>
          <a:xfrm>
            <a:off x="2209800" y="2895600"/>
            <a:ext cx="4648200" cy="492125"/>
          </a:xfrm>
        </p:spPr>
        <p:txBody>
          <a:bodyPr/>
          <a:lstStyle/>
          <a:p>
            <a:pPr eaLnBrk="1" hangingPunct="1">
              <a:defRPr/>
            </a:pPr>
            <a:r>
              <a:rPr lang="en-US">
                <a:solidFill>
                  <a:schemeClr val="bg1"/>
                </a:solidFill>
                <a:effectLst>
                  <a:outerShdw blurRad="38100" dist="38100" dir="2700000" algn="tl">
                    <a:srgbClr val="DDDDDD"/>
                  </a:outerShdw>
                </a:effectLst>
                <a:latin typeface="Gill Sans" charset="0"/>
                <a:ea typeface="ＭＳ Ｐゴシック" charset="0"/>
              </a:rPr>
              <a:t>Quine On What There Is</a:t>
            </a:r>
          </a:p>
        </p:txBody>
      </p:sp>
      <p:pic>
        <p:nvPicPr>
          <p:cNvPr id="153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388" y="4038600"/>
            <a:ext cx="3275012"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Names of “non-existent objects”</a:t>
            </a:r>
            <a:endParaRPr lang="en-US" dirty="0"/>
          </a:p>
        </p:txBody>
      </p:sp>
      <p:sp>
        <p:nvSpPr>
          <p:cNvPr id="3" name="Content Placeholder 2"/>
          <p:cNvSpPr>
            <a:spLocks noGrp="1"/>
          </p:cNvSpPr>
          <p:nvPr>
            <p:ph idx="1"/>
          </p:nvPr>
        </p:nvSpPr>
        <p:spPr>
          <a:xfrm>
            <a:off x="3810000" y="990600"/>
            <a:ext cx="4876800" cy="5708650"/>
          </a:xfrm>
        </p:spPr>
        <p:txBody>
          <a:bodyPr/>
          <a:lstStyle/>
          <a:p>
            <a:r>
              <a:rPr lang="en-US" dirty="0" smtClean="0"/>
              <a:t>Apollo is the Greek sun god</a:t>
            </a:r>
          </a:p>
          <a:p>
            <a:r>
              <a:rPr lang="en-US" dirty="0" smtClean="0"/>
              <a:t>“Apollo” and other names that fail to refer are “disguised descriptions” and, according to Russell, should be understood in terms of long conjunctions assigning the various properties the individual is supposed to have, e.g.</a:t>
            </a:r>
          </a:p>
          <a:p>
            <a:r>
              <a:rPr lang="en-US" dirty="0" smtClean="0"/>
              <a:t>There exists and x such that x is the twin brother of Artemis and son of </a:t>
            </a:r>
            <a:r>
              <a:rPr lang="en-US" dirty="0" err="1" smtClean="0"/>
              <a:t>Leto</a:t>
            </a:r>
            <a:r>
              <a:rPr lang="en-US" dirty="0" smtClean="0"/>
              <a:t> and has an oracle at Delphi…and x is Greek sun god (and for all y, y is Greek sun god only if y = x)</a:t>
            </a:r>
            <a:endParaRPr lang="en-US" dirty="0"/>
          </a:p>
        </p:txBody>
      </p:sp>
      <p:pic>
        <p:nvPicPr>
          <p:cNvPr id="4" name="Picture 3"/>
          <p:cNvPicPr>
            <a:picLocks noChangeAspect="1"/>
          </p:cNvPicPr>
          <p:nvPr/>
        </p:nvPicPr>
        <p:blipFill>
          <a:blip r:embed="rId2"/>
          <a:stretch>
            <a:fillRect/>
          </a:stretch>
        </p:blipFill>
        <p:spPr>
          <a:xfrm>
            <a:off x="18473" y="1507570"/>
            <a:ext cx="3639127" cy="5315794"/>
          </a:xfrm>
          <a:prstGeom prst="rect">
            <a:avLst/>
          </a:prstGeom>
        </p:spPr>
      </p:pic>
    </p:spTree>
    <p:extLst>
      <p:ext uri="{BB962C8B-B14F-4D97-AF65-F5344CB8AC3E}">
        <p14:creationId xmlns:p14="http://schemas.microsoft.com/office/powerpoint/2010/main" val="39206676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point?</a:t>
            </a:r>
            <a:endParaRPr lang="en-US" dirty="0"/>
          </a:p>
        </p:txBody>
      </p:sp>
      <p:sp>
        <p:nvSpPr>
          <p:cNvPr id="3" name="Content Placeholder 2"/>
          <p:cNvSpPr>
            <a:spLocks noGrp="1"/>
          </p:cNvSpPr>
          <p:nvPr>
            <p:ph idx="1"/>
          </p:nvPr>
        </p:nvSpPr>
        <p:spPr/>
        <p:txBody>
          <a:bodyPr/>
          <a:lstStyle/>
          <a:p>
            <a:r>
              <a:rPr lang="en-US" dirty="0" smtClean="0"/>
              <a:t>Responding to Parmenides Paradox of Non-Being</a:t>
            </a:r>
          </a:p>
          <a:p>
            <a:pPr lvl="1"/>
            <a:r>
              <a:rPr lang="en-US" dirty="0" smtClean="0"/>
              <a:t>negative </a:t>
            </a:r>
            <a:r>
              <a:rPr lang="en-US" dirty="0" err="1" smtClean="0"/>
              <a:t>existentials</a:t>
            </a:r>
            <a:r>
              <a:rPr lang="en-US" dirty="0" smtClean="0"/>
              <a:t> </a:t>
            </a:r>
            <a:r>
              <a:rPr lang="en-US" i="1" dirty="0" smtClean="0"/>
              <a:t>seem</a:t>
            </a:r>
            <a:r>
              <a:rPr lang="en-US" dirty="0" smtClean="0"/>
              <a:t> to commit us to assuming, absurdly, that things that don’t exist, exist (otherwise how could we talk or think about them)</a:t>
            </a:r>
          </a:p>
          <a:p>
            <a:pPr lvl="1"/>
            <a:r>
              <a:rPr lang="en-US" dirty="0" smtClean="0"/>
              <a:t>Russell’s solution: sentences that seem to be about non-existent objects aren’t really </a:t>
            </a:r>
            <a:r>
              <a:rPr lang="en-US" i="1" dirty="0" smtClean="0"/>
              <a:t>about</a:t>
            </a:r>
            <a:r>
              <a:rPr lang="en-US" dirty="0" smtClean="0"/>
              <a:t> (i.e. not singular statements)</a:t>
            </a:r>
          </a:p>
          <a:p>
            <a:r>
              <a:rPr lang="en-US" dirty="0" smtClean="0"/>
              <a:t>Avoiding commitment to </a:t>
            </a:r>
            <a:r>
              <a:rPr lang="en-US" dirty="0" err="1" smtClean="0"/>
              <a:t>Meinong’s</a:t>
            </a:r>
            <a:r>
              <a:rPr lang="en-US" dirty="0" smtClean="0"/>
              <a:t> inflated ontology which includes objects that “subsist” but do not exist, e.g. the present King of France</a:t>
            </a:r>
          </a:p>
          <a:p>
            <a:r>
              <a:rPr lang="en-US" dirty="0" smtClean="0"/>
              <a:t>But what about those predicates? Do we have to have things for them to refer to, i.e. </a:t>
            </a:r>
            <a:r>
              <a:rPr lang="en-US" i="1" dirty="0" smtClean="0"/>
              <a:t>properties</a:t>
            </a:r>
            <a:r>
              <a:rPr lang="en-US" dirty="0" smtClean="0"/>
              <a:t>?</a:t>
            </a:r>
          </a:p>
          <a:p>
            <a:r>
              <a:rPr lang="en-US" dirty="0" err="1" smtClean="0"/>
              <a:t>Quine</a:t>
            </a:r>
            <a:r>
              <a:rPr lang="en-US" dirty="0" smtClean="0"/>
              <a:t> argues that we can push Russell’s analysis further to get rid of properties understood as Platonic universals, and </a:t>
            </a:r>
            <a:r>
              <a:rPr lang="en-US" dirty="0" err="1" smtClean="0"/>
              <a:t>Fregian</a:t>
            </a:r>
            <a:r>
              <a:rPr lang="en-US" dirty="0" smtClean="0"/>
              <a:t> senses.</a:t>
            </a:r>
            <a:endParaRPr lang="en-US" dirty="0"/>
          </a:p>
        </p:txBody>
      </p:sp>
    </p:spTree>
    <p:extLst>
      <p:ext uri="{BB962C8B-B14F-4D97-AF65-F5344CB8AC3E}">
        <p14:creationId xmlns:p14="http://schemas.microsoft.com/office/powerpoint/2010/main" val="37191955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0" y="0"/>
            <a:ext cx="9144000" cy="542925"/>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Quine</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s goals</a:t>
            </a:r>
          </a:p>
        </p:txBody>
      </p:sp>
      <p:sp>
        <p:nvSpPr>
          <p:cNvPr id="22531" name="Rectangle 3"/>
          <p:cNvSpPr>
            <a:spLocks noGrp="1" noChangeArrowheads="1"/>
          </p:cNvSpPr>
          <p:nvPr>
            <p:ph idx="1"/>
          </p:nvPr>
        </p:nvSpPr>
        <p:spPr/>
        <p:txBody>
          <a:bodyPr/>
          <a:lstStyle/>
          <a:p>
            <a:pPr eaLnBrk="1" hangingPunct="1"/>
            <a:r>
              <a:rPr lang="en-US">
                <a:latin typeface="Gill Sans" charset="0"/>
                <a:ea typeface="ＭＳ Ｐゴシック" charset="0"/>
              </a:rPr>
              <a:t>Show that some common arguments in favor of certain ontologies* are fallacious, including:</a:t>
            </a:r>
          </a:p>
          <a:p>
            <a:pPr lvl="1" eaLnBrk="1" hangingPunct="1"/>
            <a:r>
              <a:rPr lang="en-US">
                <a:latin typeface="Gill Sans" charset="0"/>
                <a:ea typeface="ＭＳ Ｐゴシック" charset="0"/>
              </a:rPr>
              <a:t>Arguments for Meinongian objects (see Russell!)</a:t>
            </a:r>
          </a:p>
          <a:p>
            <a:pPr lvl="1" eaLnBrk="1" hangingPunct="1"/>
            <a:r>
              <a:rPr lang="en-US">
                <a:latin typeface="Gill Sans" charset="0"/>
                <a:ea typeface="ＭＳ Ｐゴシック" charset="0"/>
              </a:rPr>
              <a:t>Arguments for Platonic universals</a:t>
            </a:r>
          </a:p>
          <a:p>
            <a:pPr lvl="1" eaLnBrk="1" hangingPunct="1"/>
            <a:r>
              <a:rPr lang="en-US">
                <a:latin typeface="Gill Sans" charset="0"/>
                <a:ea typeface="ＭＳ Ｐゴシック" charset="0"/>
              </a:rPr>
              <a:t>Arguments for Fregean senses (</a:t>
            </a:r>
            <a:r>
              <a:rPr lang="ja-JP" altLang="en-US">
                <a:latin typeface="Gill Sans" charset="0"/>
                <a:ea typeface="ＭＳ Ｐゴシック" charset="0"/>
              </a:rPr>
              <a:t>“</a:t>
            </a:r>
            <a:r>
              <a:rPr lang="en-US" altLang="ja-JP">
                <a:latin typeface="Gill Sans" charset="0"/>
                <a:ea typeface="ＭＳ Ｐゴシック" charset="0"/>
              </a:rPr>
              <a:t>meanings</a:t>
            </a:r>
            <a:r>
              <a:rPr lang="ja-JP" altLang="en-US">
                <a:latin typeface="Gill Sans" charset="0"/>
                <a:ea typeface="ＭＳ Ｐゴシック" charset="0"/>
              </a:rPr>
              <a:t>”</a:t>
            </a:r>
            <a:r>
              <a:rPr lang="en-US" altLang="ja-JP">
                <a:latin typeface="Gill Sans" charset="0"/>
                <a:ea typeface="ＭＳ Ｐゴシック" charset="0"/>
              </a:rPr>
              <a:t>)</a:t>
            </a:r>
          </a:p>
          <a:p>
            <a:pPr eaLnBrk="1" hangingPunct="1"/>
            <a:r>
              <a:rPr lang="en-US">
                <a:latin typeface="Gill Sans" charset="0"/>
                <a:ea typeface="ＭＳ Ｐゴシック" charset="0"/>
              </a:rPr>
              <a:t>Establish a standard for deciding what the </a:t>
            </a:r>
            <a:r>
              <a:rPr lang="ja-JP" altLang="en-US">
                <a:latin typeface="Gill Sans" charset="0"/>
                <a:ea typeface="ＭＳ Ｐゴシック" charset="0"/>
              </a:rPr>
              <a:t>“</a:t>
            </a:r>
            <a:r>
              <a:rPr lang="en-US" altLang="ja-JP">
                <a:latin typeface="Gill Sans" charset="0"/>
                <a:ea typeface="ＭＳ Ｐゴシック" charset="0"/>
              </a:rPr>
              <a:t>ontological commitment</a:t>
            </a:r>
            <a:r>
              <a:rPr lang="ja-JP" altLang="en-US">
                <a:latin typeface="Gill Sans" charset="0"/>
                <a:ea typeface="ＭＳ Ｐゴシック" charset="0"/>
              </a:rPr>
              <a:t>”</a:t>
            </a:r>
            <a:r>
              <a:rPr lang="en-US" altLang="ja-JP">
                <a:latin typeface="Gill Sans" charset="0"/>
                <a:ea typeface="ＭＳ Ｐゴシック" charset="0"/>
              </a:rPr>
              <a:t> of a theory is</a:t>
            </a:r>
          </a:p>
          <a:p>
            <a:pPr eaLnBrk="1" hangingPunct="1"/>
            <a:r>
              <a:rPr lang="en-US">
                <a:latin typeface="Gill Sans" charset="0"/>
                <a:ea typeface="ＭＳ Ｐゴシック" charset="0"/>
              </a:rPr>
              <a:t>Suggest how we should decide between competing theories</a:t>
            </a:r>
          </a:p>
          <a:p>
            <a:pPr eaLnBrk="1" hangingPunct="1">
              <a:buFont typeface="Arial" charset="0"/>
              <a:buNone/>
            </a:pPr>
            <a:r>
              <a:rPr lang="en-US" sz="1600">
                <a:latin typeface="Gill Sans" charset="0"/>
                <a:ea typeface="ＭＳ Ｐゴシック" charset="0"/>
              </a:rPr>
              <a:t>   *  Ontology: an account of what there is. The ontology of a theory is the list of (kinds of) objects to which a theory is committed.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lstStyle/>
          <a:p>
            <a:pPr>
              <a:defRPr/>
            </a:pPr>
            <a:r>
              <a:rPr lang="en-US">
                <a:effectLst>
                  <a:outerShdw blurRad="38100" dist="38100" dir="2700000" algn="tl">
                    <a:srgbClr val="000000"/>
                  </a:outerShdw>
                </a:effectLst>
                <a:latin typeface="Gill Sans" charset="0"/>
                <a:ea typeface="ＭＳ Ｐゴシック" charset="0"/>
              </a:rPr>
              <a:t>The Riddle of Non-Being</a:t>
            </a:r>
          </a:p>
        </p:txBody>
      </p:sp>
      <p:sp>
        <p:nvSpPr>
          <p:cNvPr id="19459" name="Content Placeholder 2"/>
          <p:cNvSpPr>
            <a:spLocks noGrp="1"/>
          </p:cNvSpPr>
          <p:nvPr>
            <p:ph idx="1"/>
          </p:nvPr>
        </p:nvSpPr>
        <p:spPr>
          <a:xfrm>
            <a:off x="457200" y="914400"/>
            <a:ext cx="8229600" cy="5708650"/>
          </a:xfrm>
        </p:spPr>
        <p:txBody>
          <a:bodyPr/>
          <a:lstStyle/>
          <a:p>
            <a:r>
              <a:rPr lang="en-US">
                <a:latin typeface="Gill Sans" charset="0"/>
                <a:ea typeface="ＭＳ Ｐゴシック" charset="0"/>
              </a:rPr>
              <a:t>Plato</a:t>
            </a:r>
            <a:r>
              <a:rPr lang="ja-JP" altLang="en-US">
                <a:latin typeface="Gill Sans" charset="0"/>
                <a:ea typeface="ＭＳ Ｐゴシック" charset="0"/>
              </a:rPr>
              <a:t>’</a:t>
            </a:r>
            <a:r>
              <a:rPr lang="en-US" altLang="ja-JP">
                <a:latin typeface="Gill Sans" charset="0"/>
                <a:ea typeface="ＭＳ Ｐゴシック" charset="0"/>
              </a:rPr>
              <a:t>s Beard: </a:t>
            </a:r>
            <a:r>
              <a:rPr lang="en-US" altLang="ja-JP" i="1">
                <a:latin typeface="Gill Sans" charset="0"/>
                <a:ea typeface="ＭＳ Ｐゴシック" charset="0"/>
              </a:rPr>
              <a:t>Non-being must in some sense be, otherwise what is it that there is not?</a:t>
            </a:r>
          </a:p>
          <a:p>
            <a:r>
              <a:rPr lang="en-US">
                <a:latin typeface="Gill Sans" charset="0"/>
                <a:ea typeface="ＭＳ Ｐゴシック" charset="0"/>
              </a:rPr>
              <a:t>Statements to the effect that some object or kind of objects don</a:t>
            </a:r>
            <a:r>
              <a:rPr lang="ja-JP" altLang="en-US">
                <a:latin typeface="Gill Sans" charset="0"/>
                <a:ea typeface="ＭＳ Ｐゴシック" charset="0"/>
              </a:rPr>
              <a:t>’</a:t>
            </a:r>
            <a:r>
              <a:rPr lang="en-US" altLang="ja-JP">
                <a:latin typeface="Gill Sans" charset="0"/>
                <a:ea typeface="ＭＳ Ｐゴシック" charset="0"/>
              </a:rPr>
              <a:t>t exist appear to be self-refuting since</a:t>
            </a:r>
          </a:p>
          <a:p>
            <a:pPr lvl="1"/>
            <a:r>
              <a:rPr lang="en-US">
                <a:latin typeface="Gill Sans" charset="0"/>
                <a:ea typeface="ＭＳ Ｐゴシック" charset="0"/>
              </a:rPr>
              <a:t>they are meaningful only if there is something which one claims doesn</a:t>
            </a:r>
            <a:r>
              <a:rPr lang="ja-JP" altLang="en-US">
                <a:latin typeface="Gill Sans" charset="0"/>
                <a:ea typeface="ＭＳ Ｐゴシック" charset="0"/>
              </a:rPr>
              <a:t>’</a:t>
            </a:r>
            <a:r>
              <a:rPr lang="en-US" altLang="ja-JP">
                <a:latin typeface="Gill Sans" charset="0"/>
                <a:ea typeface="ＭＳ Ｐゴシック" charset="0"/>
              </a:rPr>
              <a:t>t exist and</a:t>
            </a:r>
          </a:p>
          <a:p>
            <a:pPr lvl="1"/>
            <a:r>
              <a:rPr lang="en-US">
                <a:latin typeface="Gill Sans" charset="0"/>
                <a:ea typeface="ＭＳ Ｐゴシック" charset="0"/>
              </a:rPr>
              <a:t>if there </a:t>
            </a:r>
            <a:r>
              <a:rPr lang="en-US" i="1">
                <a:latin typeface="Gill Sans" charset="0"/>
                <a:ea typeface="ＭＳ Ｐゴシック" charset="0"/>
              </a:rPr>
              <a:t>is</a:t>
            </a:r>
            <a:r>
              <a:rPr lang="en-US">
                <a:latin typeface="Gill Sans" charset="0"/>
                <a:ea typeface="ＭＳ Ｐゴシック" charset="0"/>
              </a:rPr>
              <a:t> something about which one makes that claim</a:t>
            </a:r>
            <a:br>
              <a:rPr lang="en-US">
                <a:latin typeface="Gill Sans" charset="0"/>
                <a:ea typeface="ＭＳ Ｐゴシック" charset="0"/>
              </a:rPr>
            </a:br>
            <a:r>
              <a:rPr lang="en-US">
                <a:latin typeface="Gill Sans" charset="0"/>
                <a:ea typeface="ＭＳ Ｐゴシック" charset="0"/>
              </a:rPr>
              <a:t>the claim must be false so</a:t>
            </a:r>
          </a:p>
          <a:p>
            <a:pPr>
              <a:buFont typeface="Arial" charset="0"/>
              <a:buNone/>
            </a:pPr>
            <a:r>
              <a:rPr lang="en-US" i="1">
                <a:latin typeface="Gill Sans" charset="0"/>
                <a:ea typeface="ＭＳ Ｐゴシック" charset="0"/>
              </a:rPr>
              <a:t>	[I]n any ontological dispute the proponent of the negative</a:t>
            </a:r>
            <a:br>
              <a:rPr lang="en-US" i="1">
                <a:latin typeface="Gill Sans" charset="0"/>
                <a:ea typeface="ＭＳ Ｐゴシック" charset="0"/>
              </a:rPr>
            </a:br>
            <a:r>
              <a:rPr lang="en-US" i="1">
                <a:latin typeface="Gill Sans" charset="0"/>
                <a:ea typeface="ＭＳ Ｐゴシック" charset="0"/>
              </a:rPr>
              <a:t>side suffers the disadvantage of not being able to admit</a:t>
            </a:r>
            <a:br>
              <a:rPr lang="en-US" i="1">
                <a:latin typeface="Gill Sans" charset="0"/>
                <a:ea typeface="ＭＳ Ｐゴシック" charset="0"/>
              </a:rPr>
            </a:br>
            <a:r>
              <a:rPr lang="en-US" i="1">
                <a:latin typeface="Gill Sans" charset="0"/>
                <a:ea typeface="ＭＳ Ｐゴシック" charset="0"/>
              </a:rPr>
              <a:t>that his opponent disagrees with him.</a:t>
            </a:r>
          </a:p>
          <a:p>
            <a:r>
              <a:rPr lang="en-US">
                <a:latin typeface="Gill Sans" charset="0"/>
                <a:ea typeface="ＭＳ Ｐゴシック" charset="0"/>
              </a:rPr>
              <a:t>To enter into an argument with McX is, ipso facto, to lose!</a:t>
            </a:r>
          </a:p>
        </p:txBody>
      </p:sp>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08800" y="4143375"/>
            <a:ext cx="22352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9763"/>
          </a:xfrm>
        </p:spPr>
        <p:txBody>
          <a:bodyPr>
            <a:normAutofit/>
          </a:bodyPr>
          <a:lstStyle/>
          <a:p>
            <a:pPr eaLnBrk="1" hangingPunct="1">
              <a:defRPr/>
            </a:pPr>
            <a:r>
              <a:rPr lang="en-US">
                <a:effectLst>
                  <a:outerShdw blurRad="38100" dist="38100" dir="2700000" algn="tl">
                    <a:srgbClr val="000000"/>
                  </a:outerShdw>
                </a:effectLst>
                <a:latin typeface="Gill Sans" charset="0"/>
                <a:ea typeface="ＭＳ Ｐゴシック" charset="0"/>
              </a:rPr>
              <a:t>McX</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s Proposal: Non-Existent Things are Ideas</a:t>
            </a:r>
          </a:p>
        </p:txBody>
      </p:sp>
      <p:sp>
        <p:nvSpPr>
          <p:cNvPr id="20482" name="Content Placeholder 2"/>
          <p:cNvSpPr>
            <a:spLocks noGrp="1"/>
          </p:cNvSpPr>
          <p:nvPr>
            <p:ph idx="1"/>
          </p:nvPr>
        </p:nvSpPr>
        <p:spPr>
          <a:xfrm>
            <a:off x="3200400" y="5029200"/>
            <a:ext cx="5562600" cy="1524000"/>
          </a:xfrm>
        </p:spPr>
        <p:txBody>
          <a:bodyPr/>
          <a:lstStyle/>
          <a:p>
            <a:pPr>
              <a:buFont typeface="Arial" charset="0"/>
              <a:buNone/>
            </a:pPr>
            <a:r>
              <a:rPr lang="en-US" i="1">
                <a:latin typeface="Gill Sans" charset="0"/>
                <a:ea typeface="ＭＳ Ｐゴシック" charset="0"/>
              </a:rPr>
              <a:t>	McX cannot, indeed, quite persuade himself that any region of space-time…contains a flying horse…Pressed for further details on Pegasus, then, he says that Pegasus is an idea in men</a:t>
            </a:r>
            <a:r>
              <a:rPr lang="ja-JP" altLang="en-US" i="1">
                <a:latin typeface="Gill Sans" charset="0"/>
                <a:ea typeface="ＭＳ Ｐゴシック" charset="0"/>
              </a:rPr>
              <a:t>’</a:t>
            </a:r>
            <a:r>
              <a:rPr lang="en-US" altLang="ja-JP" i="1">
                <a:latin typeface="Gill Sans" charset="0"/>
                <a:ea typeface="ＭＳ Ｐゴシック" charset="0"/>
              </a:rPr>
              <a:t>s minds.</a:t>
            </a:r>
          </a:p>
          <a:p>
            <a:pPr eaLnBrk="1" hangingPunct="1"/>
            <a:endParaRPr lang="en-US">
              <a:latin typeface="Gill Sans" charset="0"/>
              <a:ea typeface="ＭＳ Ｐゴシック" charset="0"/>
            </a:endParaRPr>
          </a:p>
        </p:txBody>
      </p:sp>
      <p:pic>
        <p:nvPicPr>
          <p:cNvPr id="2048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838200" y="3581400"/>
            <a:ext cx="2195513"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2"/>
          <p:cNvPicPr>
            <a:picLocks noChangeAspect="1"/>
          </p:cNvPicPr>
          <p:nvPr/>
        </p:nvPicPr>
        <p:blipFill>
          <a:blip r:embed="rId4"/>
          <a:srcRect/>
          <a:stretch>
            <a:fillRect/>
          </a:stretch>
        </p:blipFill>
        <p:spPr bwMode="auto">
          <a:xfrm flipH="1">
            <a:off x="2057400" y="1447800"/>
            <a:ext cx="3429160" cy="2571192"/>
          </a:xfrm>
          <a:prstGeom prst="cloudCallout">
            <a:avLst>
              <a:gd name="adj1" fmla="val 41535"/>
              <a:gd name="adj2" fmla="val 39435"/>
            </a:avLst>
          </a:prstGeom>
          <a:ln w="3175" cap="flat" cmpd="sng" algn="ctr">
            <a:noFill/>
            <a:prstDash val="solid"/>
            <a:round/>
            <a:headEnd type="none" w="med" len="med"/>
            <a:tailEnd type="none" w="med" len="med"/>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81200"/>
            <a:ext cx="248285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loud Callout 24"/>
          <p:cNvSpPr/>
          <p:nvPr/>
        </p:nvSpPr>
        <p:spPr>
          <a:xfrm>
            <a:off x="2057400" y="914400"/>
            <a:ext cx="2057400" cy="1295400"/>
          </a:xfrm>
          <a:prstGeom prst="cloudCallout">
            <a:avLst>
              <a:gd name="adj1" fmla="val 45756"/>
              <a:gd name="adj2" fmla="val 39368"/>
            </a:avLst>
          </a:prstGeom>
          <a:solidFill>
            <a:srgbClr val="FFFFFF"/>
          </a:solidFill>
          <a:effectLst>
            <a:outerShdw blurRad="508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1266" name="Rectangle 2"/>
          <p:cNvSpPr>
            <a:spLocks noGrp="1" noChangeArrowheads="1"/>
          </p:cNvSpPr>
          <p:nvPr>
            <p:ph type="title"/>
          </p:nvPr>
        </p:nvSpPr>
        <p:spPr>
          <a:xfrm>
            <a:off x="0" y="0"/>
            <a:ext cx="9144000" cy="609600"/>
          </a:xfrm>
        </p:spPr>
        <p:txBody>
          <a:bodyPr>
            <a:normAutofit fontScale="90000"/>
          </a:bodyPr>
          <a:lstStyle/>
          <a:p>
            <a:pPr eaLnBrk="1" hangingPunct="1">
              <a:defRPr/>
            </a:pPr>
            <a:r>
              <a:rPr lang="en-US" sz="3600">
                <a:effectLst>
                  <a:outerShdw blurRad="38100" dist="38100" dir="2700000" algn="tl">
                    <a:srgbClr val="000000"/>
                  </a:outerShdw>
                </a:effectLst>
                <a:latin typeface="Gill Sans" charset="0"/>
                <a:ea typeface="ＭＳ Ｐゴシック" charset="0"/>
              </a:rPr>
              <a:t>Talking about real things</a:t>
            </a:r>
          </a:p>
        </p:txBody>
      </p:sp>
      <p:sp>
        <p:nvSpPr>
          <p:cNvPr id="22532" name="Text Box 26"/>
          <p:cNvSpPr txBox="1">
            <a:spLocks noChangeArrowheads="1"/>
          </p:cNvSpPr>
          <p:nvPr/>
        </p:nvSpPr>
        <p:spPr bwMode="auto">
          <a:xfrm>
            <a:off x="381000" y="4800600"/>
            <a:ext cx="8382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000">
                <a:latin typeface="Gill Sans" charset="0"/>
              </a:rPr>
              <a:t>But wait! When I talk about real things I distinguish talk about those things from talk about </a:t>
            </a:r>
            <a:r>
              <a:rPr lang="en-US" sz="2000" i="1">
                <a:latin typeface="Gill Sans" charset="0"/>
              </a:rPr>
              <a:t>ideas</a:t>
            </a:r>
            <a:r>
              <a:rPr lang="en-US" sz="2000">
                <a:latin typeface="Gill Sans" charset="0"/>
              </a:rPr>
              <a:t> of those things! I ask, e.g. whether my </a:t>
            </a:r>
            <a:r>
              <a:rPr lang="en-US" sz="2000" i="1">
                <a:latin typeface="Gill Sans" charset="0"/>
              </a:rPr>
              <a:t>idea</a:t>
            </a:r>
            <a:r>
              <a:rPr lang="en-US" sz="2000">
                <a:latin typeface="Gill Sans" charset="0"/>
              </a:rPr>
              <a:t> of the table is a brain state or a state of a spiritual substance or whatever. I say my </a:t>
            </a:r>
            <a:r>
              <a:rPr lang="en-US" sz="2000" i="1">
                <a:latin typeface="Gill Sans" charset="0"/>
              </a:rPr>
              <a:t>idea</a:t>
            </a:r>
            <a:r>
              <a:rPr lang="en-US" sz="2000">
                <a:latin typeface="Gill Sans" charset="0"/>
              </a:rPr>
              <a:t> of the table is private. I don</a:t>
            </a:r>
            <a:r>
              <a:rPr lang="ja-JP" altLang="en-US" sz="2000">
                <a:latin typeface="Gill Sans" charset="0"/>
              </a:rPr>
              <a:t>’</a:t>
            </a:r>
            <a:r>
              <a:rPr lang="en-US" altLang="ja-JP" sz="2000">
                <a:latin typeface="Gill Sans" charset="0"/>
              </a:rPr>
              <a:t>t ask these questions or say these things about </a:t>
            </a:r>
            <a:r>
              <a:rPr lang="en-US" altLang="ja-JP" sz="2000" i="1">
                <a:latin typeface="Gill Sans" charset="0"/>
              </a:rPr>
              <a:t>tables</a:t>
            </a:r>
            <a:r>
              <a:rPr lang="en-US" altLang="ja-JP" sz="2000">
                <a:latin typeface="Gill Sans" charset="0"/>
              </a:rPr>
              <a:t> but about </a:t>
            </a:r>
            <a:r>
              <a:rPr lang="en-US" altLang="ja-JP" sz="2000" i="1">
                <a:latin typeface="Gill Sans" charset="0"/>
              </a:rPr>
              <a:t>table-ideas</a:t>
            </a:r>
            <a:r>
              <a:rPr lang="en-US" altLang="ja-JP" sz="2000">
                <a:latin typeface="Gill Sans" charset="0"/>
              </a:rPr>
              <a:t> which are quite a different thing!</a:t>
            </a:r>
            <a:endParaRPr lang="en-US" sz="2000">
              <a:latin typeface="Gill Sans" charset="0"/>
            </a:endParaRPr>
          </a:p>
        </p:txBody>
      </p:sp>
      <p:pic>
        <p:nvPicPr>
          <p:cNvPr id="22533" name="Picture 21"/>
          <p:cNvPicPr>
            <a:picLocks noChangeAspect="1"/>
          </p:cNvPicPr>
          <p:nvPr/>
        </p:nvPicPr>
        <p:blipFill>
          <a:blip r:embed="rId4">
            <a:extLst>
              <a:ext uri="{28A0092B-C50C-407E-A947-70E740481C1C}">
                <a14:useLocalDpi xmlns:a14="http://schemas.microsoft.com/office/drawing/2010/main" val="0"/>
              </a:ext>
            </a:extLst>
          </a:blip>
          <a:srcRect t="11176" b="11177"/>
          <a:stretch>
            <a:fillRect/>
          </a:stretch>
        </p:blipFill>
        <p:spPr bwMode="auto">
          <a:xfrm>
            <a:off x="6172200" y="2590800"/>
            <a:ext cx="2159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3"/>
          <p:cNvPicPr>
            <a:picLocks noChangeAspect="1"/>
          </p:cNvPicPr>
          <p:nvPr/>
        </p:nvPicPr>
        <p:blipFill>
          <a:blip r:embed="rId5">
            <a:extLst>
              <a:ext uri="{28A0092B-C50C-407E-A947-70E740481C1C}">
                <a14:useLocalDpi xmlns:a14="http://schemas.microsoft.com/office/drawing/2010/main" val="0"/>
              </a:ext>
            </a:extLst>
          </a:blip>
          <a:srcRect t="11176" b="11177"/>
          <a:stretch>
            <a:fillRect/>
          </a:stretch>
        </p:blipFill>
        <p:spPr bwMode="auto">
          <a:xfrm>
            <a:off x="2590800" y="1143000"/>
            <a:ext cx="1066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609600"/>
          </a:xfrm>
        </p:spPr>
        <p:txBody>
          <a:bodyPr/>
          <a:lstStyle/>
          <a:p>
            <a:pPr eaLnBrk="1" hangingPunct="1">
              <a:defRPr/>
            </a:pP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Nonexistent objects</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 aren</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t </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ideas</a:t>
            </a:r>
            <a:r>
              <a:rPr lang="ja-JP" altLang="en-US">
                <a:effectLst>
                  <a:outerShdw blurRad="38100" dist="38100" dir="2700000" algn="tl">
                    <a:srgbClr val="000000"/>
                  </a:outerShdw>
                </a:effectLst>
                <a:latin typeface="Gill Sans" charset="0"/>
                <a:ea typeface="ＭＳ Ｐゴシック" charset="0"/>
              </a:rPr>
              <a:t>”</a:t>
            </a:r>
            <a:endParaRPr lang="en-US">
              <a:effectLst>
                <a:outerShdw blurRad="38100" dist="38100" dir="2700000" algn="tl">
                  <a:srgbClr val="000000"/>
                </a:outerShdw>
              </a:effectLst>
              <a:latin typeface="Gill Sans" charset="0"/>
              <a:ea typeface="ＭＳ Ｐゴシック" charset="0"/>
            </a:endParaRPr>
          </a:p>
        </p:txBody>
      </p:sp>
      <p:sp>
        <p:nvSpPr>
          <p:cNvPr id="24579" name="Rectangle 3"/>
          <p:cNvSpPr>
            <a:spLocks noGrp="1" noChangeArrowheads="1"/>
          </p:cNvSpPr>
          <p:nvPr>
            <p:ph idx="1"/>
          </p:nvPr>
        </p:nvSpPr>
        <p:spPr/>
        <p:txBody>
          <a:bodyPr/>
          <a:lstStyle/>
          <a:p>
            <a:pPr eaLnBrk="1" hangingPunct="1">
              <a:lnSpc>
                <a:spcPct val="90000"/>
              </a:lnSpc>
              <a:buFont typeface="Wingdings" charset="0"/>
              <a:buNone/>
            </a:pPr>
            <a:r>
              <a:rPr lang="en-US">
                <a:latin typeface="Gill Sans" charset="0"/>
                <a:ea typeface="ＭＳ Ｐゴシック" charset="0"/>
              </a:rPr>
              <a:t>	</a:t>
            </a:r>
            <a:r>
              <a:rPr lang="ja-JP" altLang="en-US" i="1">
                <a:latin typeface="Gill Sans" charset="0"/>
                <a:ea typeface="ＭＳ Ｐゴシック" charset="0"/>
              </a:rPr>
              <a:t>“</a:t>
            </a:r>
            <a:r>
              <a:rPr lang="en-US" altLang="ja-JP" i="1">
                <a:latin typeface="Gill Sans" charset="0"/>
                <a:ea typeface="ＭＳ Ｐゴシック" charset="0"/>
              </a:rPr>
              <a:t>We may for the sake of argument concede that there is an entity, and even a unique entity…which is the mental Pegasus-idea; but this mental entity is not what people are talking about then they deny Pegasus…McX never confuses the Parthenon with the Parthenon-idea…But when we shift from the Parthenon to Pegasus confusion sets in.</a:t>
            </a:r>
            <a:r>
              <a:rPr lang="ja-JP" altLang="en-US" i="1">
                <a:latin typeface="Gill Sans" charset="0"/>
                <a:ea typeface="ＭＳ Ｐゴシック" charset="0"/>
              </a:rPr>
              <a:t>”</a:t>
            </a:r>
            <a:endParaRPr lang="en-US" altLang="ja-JP" i="1">
              <a:latin typeface="Gill Sans" charset="0"/>
              <a:ea typeface="ＭＳ Ｐゴシック" charset="0"/>
            </a:endParaRPr>
          </a:p>
          <a:p>
            <a:pPr eaLnBrk="1" hangingPunct="1">
              <a:buFont typeface="Arial" charset="0"/>
              <a:buNone/>
            </a:pPr>
            <a:r>
              <a:rPr lang="en-US" b="1">
                <a:latin typeface="Gill Sans" charset="0"/>
                <a:ea typeface="ＭＳ Ｐゴシック" charset="0"/>
              </a:rPr>
              <a:t>Moral: </a:t>
            </a:r>
            <a:r>
              <a:rPr lang="en-US">
                <a:latin typeface="Gill Sans" charset="0"/>
                <a:ea typeface="ＭＳ Ｐゴシック" charset="0"/>
              </a:rPr>
              <a:t>The mind is not a dump for ontolological debris!</a:t>
            </a:r>
            <a:endParaRPr lang="en-US" sz="2800">
              <a:latin typeface="Gill Sans" charset="0"/>
              <a:ea typeface="ＭＳ Ｐゴシック" charset="0"/>
            </a:endParaRPr>
          </a:p>
          <a:p>
            <a:pPr eaLnBrk="1" hangingPunct="1"/>
            <a:r>
              <a:rPr lang="en-US">
                <a:latin typeface="Gill Sans" charset="0"/>
                <a:ea typeface="ＭＳ Ｐゴシック" charset="0"/>
              </a:rPr>
              <a:t>When we seem stuck with weird things that aren</a:t>
            </a:r>
            <a:r>
              <a:rPr lang="ja-JP" altLang="en-US">
                <a:latin typeface="Gill Sans" charset="0"/>
                <a:ea typeface="ＭＳ Ｐゴシック" charset="0"/>
              </a:rPr>
              <a:t>’</a:t>
            </a:r>
            <a:r>
              <a:rPr lang="en-US" altLang="ja-JP">
                <a:latin typeface="Gill Sans" charset="0"/>
                <a:ea typeface="ＭＳ Ｐゴシック" charset="0"/>
              </a:rPr>
              <a:t>t ordinary physical objects--numbers, properties, propositions, possibilia, mythological beasts, etc.--saying </a:t>
            </a:r>
            <a:r>
              <a:rPr lang="ja-JP" altLang="en-US">
                <a:latin typeface="Gill Sans" charset="0"/>
                <a:ea typeface="ＭＳ Ｐゴシック" charset="0"/>
              </a:rPr>
              <a:t>“</a:t>
            </a:r>
            <a:r>
              <a:rPr lang="en-US" altLang="ja-JP">
                <a:latin typeface="Gill Sans" charset="0"/>
                <a:ea typeface="ＭＳ Ｐゴシック" charset="0"/>
              </a:rPr>
              <a:t>they</a:t>
            </a:r>
            <a:r>
              <a:rPr lang="ja-JP" altLang="en-US">
                <a:latin typeface="Gill Sans" charset="0"/>
                <a:ea typeface="ＭＳ Ｐゴシック" charset="0"/>
              </a:rPr>
              <a:t>’</a:t>
            </a:r>
            <a:r>
              <a:rPr lang="en-US" altLang="ja-JP">
                <a:latin typeface="Gill Sans" charset="0"/>
                <a:ea typeface="ＭＳ Ｐゴシック" charset="0"/>
              </a:rPr>
              <a:t>re not physical so they must be mental</a:t>
            </a:r>
            <a:r>
              <a:rPr lang="ja-JP" altLang="en-US">
                <a:latin typeface="Gill Sans" charset="0"/>
                <a:ea typeface="ＭＳ Ｐゴシック" charset="0"/>
              </a:rPr>
              <a:t>”</a:t>
            </a:r>
            <a:r>
              <a:rPr lang="en-US" altLang="ja-JP">
                <a:latin typeface="Gill Sans" charset="0"/>
                <a:ea typeface="ＭＳ Ｐゴシック" charset="0"/>
              </a:rPr>
              <a:t> doesn</a:t>
            </a:r>
            <a:r>
              <a:rPr lang="ja-JP" altLang="en-US">
                <a:latin typeface="Gill Sans" charset="0"/>
                <a:ea typeface="ＭＳ Ｐゴシック" charset="0"/>
              </a:rPr>
              <a:t>’</a:t>
            </a:r>
            <a:r>
              <a:rPr lang="en-US" altLang="ja-JP">
                <a:latin typeface="Gill Sans" charset="0"/>
                <a:ea typeface="ＭＳ Ｐゴシック" charset="0"/>
              </a:rPr>
              <a:t>t help.</a:t>
            </a:r>
          </a:p>
          <a:p>
            <a:pPr eaLnBrk="1" hangingPunct="1"/>
            <a:r>
              <a:rPr lang="en-US">
                <a:latin typeface="Gill Sans" charset="0"/>
                <a:ea typeface="ＭＳ Ｐゴシック" charset="0"/>
              </a:rPr>
              <a:t>Saying, e.g. </a:t>
            </a:r>
            <a:r>
              <a:rPr lang="ja-JP" altLang="en-US">
                <a:latin typeface="Gill Sans" charset="0"/>
                <a:ea typeface="ＭＳ Ｐゴシック" charset="0"/>
              </a:rPr>
              <a:t>“</a:t>
            </a:r>
            <a:r>
              <a:rPr lang="en-US" altLang="ja-JP">
                <a:latin typeface="Gill Sans" charset="0"/>
                <a:ea typeface="ＭＳ Ｐゴシック" charset="0"/>
              </a:rPr>
              <a:t>God is an idea</a:t>
            </a:r>
            <a:r>
              <a:rPr lang="ja-JP" altLang="en-US">
                <a:latin typeface="Gill Sans" charset="0"/>
                <a:ea typeface="ＭＳ Ｐゴシック" charset="0"/>
              </a:rPr>
              <a:t>”</a:t>
            </a:r>
            <a:r>
              <a:rPr lang="en-US" altLang="ja-JP">
                <a:latin typeface="Gill Sans" charset="0"/>
                <a:ea typeface="ＭＳ Ｐゴシック" charset="0"/>
              </a:rPr>
              <a:t> is just saying </a:t>
            </a:r>
            <a:r>
              <a:rPr lang="ja-JP" altLang="en-US">
                <a:latin typeface="Gill Sans" charset="0"/>
                <a:ea typeface="ＭＳ Ｐゴシック" charset="0"/>
              </a:rPr>
              <a:t>“</a:t>
            </a:r>
            <a:r>
              <a:rPr lang="en-US" altLang="ja-JP">
                <a:latin typeface="Gill Sans" charset="0"/>
                <a:ea typeface="ＭＳ Ｐゴシック" charset="0"/>
              </a:rPr>
              <a:t>people have an idea of God but God doesn</a:t>
            </a:r>
            <a:r>
              <a:rPr lang="ja-JP" altLang="en-US">
                <a:latin typeface="Gill Sans" charset="0"/>
                <a:ea typeface="ＭＳ Ｐゴシック" charset="0"/>
              </a:rPr>
              <a:t>’</a:t>
            </a:r>
            <a:r>
              <a:rPr lang="en-US" altLang="ja-JP">
                <a:latin typeface="Gill Sans" charset="0"/>
                <a:ea typeface="ＭＳ Ｐゴシック" charset="0"/>
              </a:rPr>
              <a:t>t exist,</a:t>
            </a:r>
            <a:r>
              <a:rPr lang="ja-JP" altLang="en-US">
                <a:latin typeface="Gill Sans" charset="0"/>
                <a:ea typeface="ＭＳ Ｐゴシック" charset="0"/>
              </a:rPr>
              <a:t>”</a:t>
            </a:r>
            <a:r>
              <a:rPr lang="en-US" altLang="ja-JP">
                <a:latin typeface="Gill Sans" charset="0"/>
                <a:ea typeface="ＭＳ Ｐゴシック" charset="0"/>
              </a:rPr>
              <a:t> however this leaves us with the original question: what is it to say that God (or anything else) doesn</a:t>
            </a:r>
            <a:r>
              <a:rPr lang="ja-JP" altLang="en-US">
                <a:latin typeface="Gill Sans" charset="0"/>
                <a:ea typeface="ＭＳ Ｐゴシック" charset="0"/>
              </a:rPr>
              <a:t>’</a:t>
            </a:r>
            <a:r>
              <a:rPr lang="en-US" altLang="ja-JP">
                <a:latin typeface="Gill Sans" charset="0"/>
                <a:ea typeface="ＭＳ Ｐゴシック" charset="0"/>
              </a:rPr>
              <a:t>t exist?</a:t>
            </a:r>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defRPr/>
            </a:pPr>
            <a:r>
              <a:rPr lang="en-US">
                <a:effectLst>
                  <a:outerShdw blurRad="38100" dist="38100" dir="2700000" algn="tl">
                    <a:srgbClr val="000000"/>
                  </a:outerShdw>
                </a:effectLst>
                <a:latin typeface="Gill Sans" charset="0"/>
                <a:ea typeface="ＭＳ Ｐゴシック" charset="0"/>
              </a:rPr>
              <a:t>Are there unicorns?</a:t>
            </a:r>
          </a:p>
        </p:txBody>
      </p:sp>
      <p:sp>
        <p:nvSpPr>
          <p:cNvPr id="25605" name="Text Box 11"/>
          <p:cNvSpPr txBox="1">
            <a:spLocks noChangeArrowheads="1"/>
          </p:cNvSpPr>
          <p:nvPr/>
        </p:nvSpPr>
        <p:spPr bwMode="auto">
          <a:xfrm>
            <a:off x="381000" y="1225550"/>
            <a:ext cx="3505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spcAft>
                <a:spcPts val="1200"/>
              </a:spcAft>
            </a:pPr>
            <a:r>
              <a:rPr lang="en-US" sz="2000">
                <a:latin typeface="Gill Sans" charset="0"/>
              </a:rPr>
              <a:t>If what I</a:t>
            </a:r>
            <a:r>
              <a:rPr lang="ja-JP" altLang="en-US" sz="2000">
                <a:latin typeface="Gill Sans" charset="0"/>
              </a:rPr>
              <a:t>’</a:t>
            </a:r>
            <a:r>
              <a:rPr lang="en-US" altLang="ja-JP" sz="2000">
                <a:latin typeface="Gill Sans" charset="0"/>
              </a:rPr>
              <a:t>m talking about are </a:t>
            </a:r>
            <a:r>
              <a:rPr lang="en-US" altLang="ja-JP" sz="2000" i="1">
                <a:latin typeface="Gill Sans" charset="0"/>
              </a:rPr>
              <a:t>unicorn-ideas</a:t>
            </a:r>
            <a:r>
              <a:rPr lang="en-US" altLang="ja-JP" sz="2000">
                <a:latin typeface="Gill Sans" charset="0"/>
              </a:rPr>
              <a:t> of course there are! We</a:t>
            </a:r>
            <a:r>
              <a:rPr lang="ja-JP" altLang="en-US" sz="2000">
                <a:latin typeface="Gill Sans" charset="0"/>
              </a:rPr>
              <a:t>’</a:t>
            </a:r>
            <a:r>
              <a:rPr lang="en-US" altLang="ja-JP" sz="2000">
                <a:latin typeface="Gill Sans" charset="0"/>
              </a:rPr>
              <a:t>re having those unicorn-ideas right now!</a:t>
            </a:r>
          </a:p>
          <a:p>
            <a:pPr>
              <a:spcBef>
                <a:spcPct val="50000"/>
              </a:spcBef>
              <a:spcAft>
                <a:spcPts val="1200"/>
              </a:spcAft>
            </a:pPr>
            <a:r>
              <a:rPr lang="en-US" sz="2000" b="1">
                <a:latin typeface="Gill Sans" charset="0"/>
              </a:rPr>
              <a:t>There are unicorn-ideas</a:t>
            </a:r>
          </a:p>
          <a:p>
            <a:pPr>
              <a:spcBef>
                <a:spcPct val="50000"/>
              </a:spcBef>
              <a:spcAft>
                <a:spcPts val="1200"/>
              </a:spcAft>
            </a:pPr>
            <a:r>
              <a:rPr lang="en-US" sz="2000">
                <a:latin typeface="Gill Sans" charset="0"/>
              </a:rPr>
              <a:t>We</a:t>
            </a:r>
            <a:r>
              <a:rPr lang="ja-JP" altLang="en-US" sz="2000">
                <a:latin typeface="Gill Sans" charset="0"/>
              </a:rPr>
              <a:t>’</a:t>
            </a:r>
            <a:r>
              <a:rPr lang="en-US" altLang="ja-JP" sz="2000">
                <a:latin typeface="Gill Sans" charset="0"/>
              </a:rPr>
              <a:t>re not asking whether unicorn-ideas are physical either--that</a:t>
            </a:r>
            <a:r>
              <a:rPr lang="ja-JP" altLang="en-US" sz="2000">
                <a:latin typeface="Gill Sans" charset="0"/>
              </a:rPr>
              <a:t>’</a:t>
            </a:r>
            <a:r>
              <a:rPr lang="en-US" altLang="ja-JP" sz="2000">
                <a:latin typeface="Gill Sans" charset="0"/>
              </a:rPr>
              <a:t>s another question, i.e. whether they</a:t>
            </a:r>
            <a:r>
              <a:rPr lang="ja-JP" altLang="en-US" sz="2000">
                <a:latin typeface="Gill Sans" charset="0"/>
              </a:rPr>
              <a:t>’</a:t>
            </a:r>
            <a:r>
              <a:rPr lang="en-US" altLang="ja-JP" sz="2000">
                <a:latin typeface="Gill Sans" charset="0"/>
              </a:rPr>
              <a:t>re brain-states.</a:t>
            </a:r>
          </a:p>
          <a:p>
            <a:pPr>
              <a:spcBef>
                <a:spcPct val="50000"/>
              </a:spcBef>
              <a:spcAft>
                <a:spcPts val="1200"/>
              </a:spcAft>
            </a:pPr>
            <a:r>
              <a:rPr lang="en-US" sz="2000" b="1">
                <a:latin typeface="Gill Sans" charset="0"/>
              </a:rPr>
              <a:t>We</a:t>
            </a:r>
            <a:r>
              <a:rPr lang="ja-JP" altLang="en-US" sz="2000" b="1">
                <a:latin typeface="Gill Sans" charset="0"/>
              </a:rPr>
              <a:t>’</a:t>
            </a:r>
            <a:r>
              <a:rPr lang="en-US" altLang="ja-JP" sz="2000" b="1">
                <a:latin typeface="Gill Sans" charset="0"/>
              </a:rPr>
              <a:t>re asking whether there are </a:t>
            </a:r>
            <a:r>
              <a:rPr lang="en-US" altLang="ja-JP" sz="2000" b="1" i="1">
                <a:latin typeface="Gill Sans" charset="0"/>
              </a:rPr>
              <a:t>unicorns</a:t>
            </a:r>
          </a:p>
          <a:p>
            <a:pPr>
              <a:spcBef>
                <a:spcPct val="50000"/>
              </a:spcBef>
              <a:spcAft>
                <a:spcPts val="1200"/>
              </a:spcAft>
            </a:pPr>
            <a:r>
              <a:rPr lang="en-US" sz="2000">
                <a:latin typeface="Gill Sans" charset="0"/>
              </a:rPr>
              <a:t>And if there are…</a:t>
            </a:r>
            <a:r>
              <a:rPr lang="en-US" sz="2000" i="1">
                <a:latin typeface="Gill Sans" charset="0"/>
              </a:rPr>
              <a:t>where?</a:t>
            </a:r>
            <a:endParaRPr lang="en-US" sz="2000">
              <a:latin typeface="Gill Sans" charset="0"/>
            </a:endParaRPr>
          </a:p>
          <a:p>
            <a:pPr>
              <a:spcBef>
                <a:spcPct val="50000"/>
              </a:spcBef>
              <a:spcAft>
                <a:spcPts val="1200"/>
              </a:spcAft>
            </a:pPr>
            <a:endParaRPr lang="en-US" sz="2000" b="1">
              <a:latin typeface="Gill Sans" charset="0"/>
            </a:endParaRPr>
          </a:p>
          <a:p>
            <a:pPr>
              <a:spcBef>
                <a:spcPct val="50000"/>
              </a:spcBef>
              <a:spcAft>
                <a:spcPts val="1200"/>
              </a:spcAft>
            </a:pPr>
            <a:endParaRPr lang="en-US" sz="2000" b="1">
              <a:latin typeface="Gill Sans" charset="0"/>
            </a:endParaRPr>
          </a:p>
        </p:txBody>
      </p:sp>
      <p:pic>
        <p:nvPicPr>
          <p:cNvPr id="2662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4343400" y="3429000"/>
            <a:ext cx="2195513"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alphaModFix amt="56000"/>
            <a:lum contrast="28000"/>
          </a:blip>
          <a:stretch>
            <a:fillRect/>
          </a:stretch>
        </p:blipFill>
        <p:spPr>
          <a:xfrm>
            <a:off x="6105906" y="1143000"/>
            <a:ext cx="2733294" cy="2438400"/>
          </a:xfrm>
          <a:prstGeom prst="cloudCallout">
            <a:avLst>
              <a:gd name="adj1" fmla="val -63614"/>
              <a:gd name="adj2" fmla="val 46764"/>
            </a:avLst>
          </a:prstGeom>
          <a:effectLst>
            <a:outerShdw blurRad="393700" dist="38100" dir="2700000">
              <a:srgbClr val="000000">
                <a:alpha val="98000"/>
              </a:srgb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5605">
                                            <p:txEl>
                                              <p:pRg st="0" end="0"/>
                                            </p:txEl>
                                          </p:spTgt>
                                        </p:tgtEl>
                                        <p:attrNameLst>
                                          <p:attrName>ppt_c</p:attrName>
                                        </p:attrNameLst>
                                      </p:cBhvr>
                                      <p:to>
                                        <a:schemeClr val="folHlink"/>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5605">
                                            <p:txEl>
                                              <p:pRg st="1" end="1"/>
                                            </p:txEl>
                                          </p:spTgt>
                                        </p:tgtEl>
                                        <p:attrNameLst>
                                          <p:attrName>ppt_c</p:attrName>
                                        </p:attrNameLst>
                                      </p:cBhvr>
                                      <p:to>
                                        <a:schemeClr val="folHlink"/>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5605">
                                            <p:txEl>
                                              <p:pRg st="2" end="2"/>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5605">
                                            <p:txEl>
                                              <p:pRg st="3" end="3"/>
                                            </p:txEl>
                                          </p:spTgt>
                                        </p:tgtEl>
                                        <p:attrNameLst>
                                          <p:attrName>ppt_c</p:attrName>
                                        </p:attrNameLst>
                                      </p:cBhvr>
                                      <p:to>
                                        <a:schemeClr val="fo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542925"/>
          </a:xfrm>
        </p:spPr>
        <p:txBody>
          <a:bodyPr>
            <a:normAutofit/>
          </a:bodyPr>
          <a:lstStyle/>
          <a:p>
            <a:pPr eaLnBrk="1" hangingPunct="1">
              <a:defRPr/>
            </a:pPr>
            <a:r>
              <a:rPr lang="en-US">
                <a:effectLst>
                  <a:outerShdw blurRad="38100" dist="38100" dir="2700000" algn="tl">
                    <a:srgbClr val="000000"/>
                  </a:outerShdw>
                </a:effectLst>
                <a:latin typeface="Gill Sans" charset="0"/>
                <a:ea typeface="ＭＳ Ｐゴシック" charset="0"/>
              </a:rPr>
              <a:t>Meinong</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s Wyman</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s Bloated Ontology</a:t>
            </a:r>
          </a:p>
        </p:txBody>
      </p:sp>
      <p:sp>
        <p:nvSpPr>
          <p:cNvPr id="35844" name="AutoShape 8"/>
          <p:cNvSpPr>
            <a:spLocks noChangeArrowheads="1"/>
          </p:cNvSpPr>
          <p:nvPr/>
        </p:nvSpPr>
        <p:spPr bwMode="auto">
          <a:xfrm>
            <a:off x="2714625" y="3038475"/>
            <a:ext cx="6096000" cy="1219200"/>
          </a:xfrm>
          <a:prstGeom prst="roundRect">
            <a:avLst>
              <a:gd name="adj" fmla="val 16667"/>
            </a:avLst>
          </a:prstGeom>
          <a:solidFill>
            <a:srgbClr val="4E9E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Gill Sans" charset="0"/>
            </a:endParaRPr>
          </a:p>
        </p:txBody>
      </p:sp>
      <p:sp>
        <p:nvSpPr>
          <p:cNvPr id="35845" name="AutoShape 9"/>
          <p:cNvSpPr>
            <a:spLocks noChangeArrowheads="1"/>
          </p:cNvSpPr>
          <p:nvPr/>
        </p:nvSpPr>
        <p:spPr bwMode="auto">
          <a:xfrm>
            <a:off x="2819400" y="5257800"/>
            <a:ext cx="6096000" cy="1219200"/>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Gill Sans" charset="0"/>
            </a:endParaRPr>
          </a:p>
        </p:txBody>
      </p:sp>
      <p:sp>
        <p:nvSpPr>
          <p:cNvPr id="35846" name="Text Box 10"/>
          <p:cNvSpPr txBox="1">
            <a:spLocks noChangeArrowheads="1"/>
          </p:cNvSpPr>
          <p:nvPr/>
        </p:nvSpPr>
        <p:spPr bwMode="auto">
          <a:xfrm>
            <a:off x="304800" y="1250950"/>
            <a:ext cx="2168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800" b="1">
                <a:latin typeface="Gill Sans" charset="0"/>
              </a:rPr>
              <a:t>Real things (things that actually exist</a:t>
            </a:r>
            <a:r>
              <a:rPr lang="en-US" sz="1800">
                <a:latin typeface="Gill Sans" charset="0"/>
              </a:rPr>
              <a:t>)</a:t>
            </a:r>
            <a:endParaRPr lang="en-US">
              <a:latin typeface="Gill Sans" charset="0"/>
            </a:endParaRPr>
          </a:p>
        </p:txBody>
      </p:sp>
      <p:sp>
        <p:nvSpPr>
          <p:cNvPr id="35847" name="Text Box 11"/>
          <p:cNvSpPr txBox="1">
            <a:spLocks noChangeArrowheads="1"/>
          </p:cNvSpPr>
          <p:nvPr/>
        </p:nvSpPr>
        <p:spPr bwMode="auto">
          <a:xfrm>
            <a:off x="330200" y="3052763"/>
            <a:ext cx="2057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800" b="1">
                <a:latin typeface="Gill Sans" charset="0"/>
              </a:rPr>
              <a:t>Possibilia (don</a:t>
            </a:r>
            <a:r>
              <a:rPr lang="ja-JP" altLang="en-US" sz="1800" b="1">
                <a:latin typeface="Gill Sans" charset="0"/>
              </a:rPr>
              <a:t>’</a:t>
            </a:r>
            <a:r>
              <a:rPr lang="en-US" altLang="ja-JP" sz="1800" b="1">
                <a:latin typeface="Gill Sans" charset="0"/>
              </a:rPr>
              <a:t>t actually exist but could: they </a:t>
            </a:r>
            <a:r>
              <a:rPr lang="ja-JP" altLang="en-US" sz="1800" b="1">
                <a:latin typeface="Gill Sans" charset="0"/>
              </a:rPr>
              <a:t>“</a:t>
            </a:r>
            <a:r>
              <a:rPr lang="en-US" altLang="ja-JP" sz="1800" b="1">
                <a:latin typeface="Gill Sans" charset="0"/>
              </a:rPr>
              <a:t>subsist</a:t>
            </a:r>
            <a:r>
              <a:rPr lang="ja-JP" altLang="en-US" sz="1800" b="1">
                <a:latin typeface="Gill Sans" charset="0"/>
              </a:rPr>
              <a:t>”</a:t>
            </a:r>
            <a:r>
              <a:rPr lang="en-US" altLang="ja-JP" sz="1800" b="1">
                <a:latin typeface="Gill Sans" charset="0"/>
              </a:rPr>
              <a:t>)</a:t>
            </a:r>
            <a:endParaRPr lang="en-US" b="1">
              <a:latin typeface="Gill Sans" charset="0"/>
            </a:endParaRPr>
          </a:p>
        </p:txBody>
      </p:sp>
      <p:sp>
        <p:nvSpPr>
          <p:cNvPr id="35848" name="Text Box 12"/>
          <p:cNvSpPr txBox="1">
            <a:spLocks noChangeArrowheads="1"/>
          </p:cNvSpPr>
          <p:nvPr/>
        </p:nvSpPr>
        <p:spPr bwMode="auto">
          <a:xfrm>
            <a:off x="346075" y="5240338"/>
            <a:ext cx="2244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800" b="1">
                <a:latin typeface="Gill Sans" charset="0"/>
              </a:rPr>
              <a:t>Impossibilia (don</a:t>
            </a:r>
            <a:r>
              <a:rPr lang="ja-JP" altLang="en-US" sz="1800" b="1">
                <a:latin typeface="Gill Sans" charset="0"/>
              </a:rPr>
              <a:t>’</a:t>
            </a:r>
            <a:r>
              <a:rPr lang="en-US" altLang="ja-JP" sz="1800" b="1">
                <a:latin typeface="Gill Sans" charset="0"/>
              </a:rPr>
              <a:t>t exist, can</a:t>
            </a:r>
            <a:r>
              <a:rPr lang="ja-JP" altLang="en-US" sz="1800" b="1">
                <a:latin typeface="Gill Sans" charset="0"/>
              </a:rPr>
              <a:t>’</a:t>
            </a:r>
            <a:r>
              <a:rPr lang="en-US" altLang="ja-JP" sz="1800" b="1">
                <a:latin typeface="Gill Sans" charset="0"/>
              </a:rPr>
              <a:t>t exist and don</a:t>
            </a:r>
            <a:r>
              <a:rPr lang="ja-JP" altLang="en-US" sz="1800" b="1">
                <a:latin typeface="Gill Sans" charset="0"/>
              </a:rPr>
              <a:t>’</a:t>
            </a:r>
            <a:r>
              <a:rPr lang="en-US" altLang="ja-JP" sz="1800" b="1">
                <a:latin typeface="Gill Sans" charset="0"/>
              </a:rPr>
              <a:t>t even </a:t>
            </a:r>
            <a:r>
              <a:rPr lang="ja-JP" altLang="en-US" sz="1800" b="1">
                <a:latin typeface="Gill Sans" charset="0"/>
              </a:rPr>
              <a:t>“</a:t>
            </a:r>
            <a:r>
              <a:rPr lang="en-US" altLang="ja-JP" sz="1800" b="1">
                <a:latin typeface="Gill Sans" charset="0"/>
              </a:rPr>
              <a:t>subsist</a:t>
            </a:r>
            <a:r>
              <a:rPr lang="ja-JP" altLang="en-US" sz="1800" b="1">
                <a:latin typeface="Gill Sans" charset="0"/>
              </a:rPr>
              <a:t>”</a:t>
            </a:r>
            <a:r>
              <a:rPr lang="en-US" altLang="ja-JP" sz="1800" b="1">
                <a:latin typeface="Gill Sans" charset="0"/>
              </a:rPr>
              <a:t>)</a:t>
            </a:r>
            <a:endParaRPr lang="en-US" b="1">
              <a:latin typeface="Gill Sans" charset="0"/>
            </a:endParaRPr>
          </a:p>
        </p:txBody>
      </p:sp>
      <p:pic>
        <p:nvPicPr>
          <p:cNvPr id="35849" name="Picture 19"/>
          <p:cNvPicPr>
            <a:picLocks noChangeAspect="1" noChangeArrowheads="1"/>
          </p:cNvPicPr>
          <p:nvPr/>
        </p:nvPicPr>
        <p:blipFill>
          <a:blip r:embed="rId3"/>
          <a:srcRect t="-1254" b="-8464"/>
          <a:stretch>
            <a:fillRect/>
          </a:stretch>
        </p:blipFill>
        <p:spPr bwMode="auto">
          <a:xfrm>
            <a:off x="4876800" y="1206500"/>
            <a:ext cx="1219200" cy="1111250"/>
          </a:xfrm>
          <a:prstGeom prst="rect">
            <a:avLst/>
          </a:prstGeom>
          <a:ln>
            <a:noFill/>
          </a:ln>
          <a:effectLst>
            <a:softEdge rad="112500"/>
          </a:effectLst>
        </p:spPr>
      </p:pic>
      <p:pic>
        <p:nvPicPr>
          <p:cNvPr id="3585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0938" y="968375"/>
            <a:ext cx="26146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22"/>
          <p:cNvPicPr>
            <a:picLocks noChangeAspect="1" noChangeArrowheads="1"/>
          </p:cNvPicPr>
          <p:nvPr/>
        </p:nvPicPr>
        <p:blipFill>
          <a:blip r:embed="rId5"/>
          <a:srcRect/>
          <a:stretch>
            <a:fillRect/>
          </a:stretch>
        </p:blipFill>
        <p:spPr bwMode="auto">
          <a:xfrm>
            <a:off x="3273425" y="3082925"/>
            <a:ext cx="1489075" cy="1122363"/>
          </a:xfrm>
          <a:prstGeom prst="rect">
            <a:avLst/>
          </a:prstGeom>
          <a:ln>
            <a:noFill/>
          </a:ln>
          <a:effectLst>
            <a:softEdge rad="112500"/>
          </a:effectLst>
        </p:spPr>
      </p:pic>
      <p:pic>
        <p:nvPicPr>
          <p:cNvPr id="35852" name="Picture 23"/>
          <p:cNvPicPr>
            <a:picLocks noChangeAspect="1" noChangeArrowheads="1"/>
          </p:cNvPicPr>
          <p:nvPr/>
        </p:nvPicPr>
        <p:blipFill>
          <a:blip r:embed="rId6"/>
          <a:srcRect/>
          <a:stretch>
            <a:fillRect/>
          </a:stretch>
        </p:blipFill>
        <p:spPr bwMode="auto">
          <a:xfrm>
            <a:off x="7058025" y="3038475"/>
            <a:ext cx="914400" cy="1185863"/>
          </a:xfrm>
          <a:prstGeom prst="rect">
            <a:avLst/>
          </a:prstGeom>
          <a:ln>
            <a:noFill/>
          </a:ln>
          <a:effectLst>
            <a:softEdge rad="112500"/>
          </a:effectLst>
        </p:spPr>
      </p:pic>
      <p:pic>
        <p:nvPicPr>
          <p:cNvPr id="35853" name="Picture 24"/>
          <p:cNvPicPr>
            <a:picLocks noChangeAspect="1" noChangeArrowheads="1"/>
          </p:cNvPicPr>
          <p:nvPr/>
        </p:nvPicPr>
        <p:blipFill>
          <a:blip r:embed="rId7"/>
          <a:srcRect r="46856"/>
          <a:stretch>
            <a:fillRect/>
          </a:stretch>
        </p:blipFill>
        <p:spPr bwMode="auto">
          <a:xfrm>
            <a:off x="5492750" y="3038475"/>
            <a:ext cx="831850" cy="1179513"/>
          </a:xfrm>
          <a:prstGeom prst="rect">
            <a:avLst/>
          </a:prstGeom>
          <a:ln>
            <a:noFill/>
          </a:ln>
          <a:effectLst>
            <a:softEdge rad="112500"/>
          </a:effectLst>
        </p:spPr>
      </p:pic>
      <p:sp>
        <p:nvSpPr>
          <p:cNvPr id="35854" name="Text Box 25"/>
          <p:cNvSpPr txBox="1">
            <a:spLocks noChangeArrowheads="1"/>
          </p:cNvSpPr>
          <p:nvPr/>
        </p:nvSpPr>
        <p:spPr bwMode="auto">
          <a:xfrm>
            <a:off x="3124200" y="5638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solidFill>
                  <a:schemeClr val="bg1"/>
                </a:solidFill>
                <a:latin typeface="Gill Sans" charset="0"/>
              </a:rPr>
              <a:t>Round Squares</a:t>
            </a:r>
          </a:p>
        </p:txBody>
      </p:sp>
      <p:sp>
        <p:nvSpPr>
          <p:cNvPr id="35855" name="Text Box 26"/>
          <p:cNvSpPr txBox="1">
            <a:spLocks noChangeArrowheads="1"/>
          </p:cNvSpPr>
          <p:nvPr/>
        </p:nvSpPr>
        <p:spPr bwMode="auto">
          <a:xfrm>
            <a:off x="5792788" y="5638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a:solidFill>
                  <a:schemeClr val="bg1"/>
                </a:solidFill>
                <a:latin typeface="Gill Sans" charset="0"/>
              </a:rPr>
              <a:t>Married Bachelors</a:t>
            </a:r>
          </a:p>
        </p:txBody>
      </p:sp>
      <p:pic>
        <p:nvPicPr>
          <p:cNvPr id="35856" name="Picture 21"/>
          <p:cNvPicPr>
            <a:picLocks noChangeAspect="1"/>
          </p:cNvPicPr>
          <p:nvPr/>
        </p:nvPicPr>
        <p:blipFill>
          <a:blip r:embed="rId8">
            <a:extLst>
              <a:ext uri="{28A0092B-C50C-407E-A947-70E740481C1C}">
                <a14:useLocalDpi xmlns:a14="http://schemas.microsoft.com/office/drawing/2010/main" val="0"/>
              </a:ext>
            </a:extLst>
          </a:blip>
          <a:srcRect t="11176" b="11177"/>
          <a:stretch>
            <a:fillRect/>
          </a:stretch>
        </p:blipFill>
        <p:spPr bwMode="auto">
          <a:xfrm>
            <a:off x="3124200" y="1195388"/>
            <a:ext cx="13716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a:off x="1038225" y="304800"/>
            <a:ext cx="1981200" cy="1588"/>
          </a:xfrm>
          <a:prstGeom prst="line">
            <a:avLst/>
          </a:prstGeom>
          <a:ln w="57150"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1000"/>
                                  </p:stCondLst>
                                  <p:childTnLst>
                                    <p:set>
                                      <p:cBhvr>
                                        <p:cTn id="9" dur="1" fill="hold">
                                          <p:stCondLst>
                                            <p:cond delay="0"/>
                                          </p:stCondLst>
                                        </p:cTn>
                                        <p:tgtEl>
                                          <p:spTgt spid="3585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35849"/>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3585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584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5844"/>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nodeType="afterEffect">
                                  <p:stCondLst>
                                    <p:cond delay="1000"/>
                                  </p:stCondLst>
                                  <p:childTnLst>
                                    <p:set>
                                      <p:cBhvr>
                                        <p:cTn id="24" dur="1" fill="hold">
                                          <p:stCondLst>
                                            <p:cond delay="0"/>
                                          </p:stCondLst>
                                        </p:cTn>
                                        <p:tgtEl>
                                          <p:spTgt spid="35851"/>
                                        </p:tgtEl>
                                        <p:attrNameLst>
                                          <p:attrName>style.visibility</p:attrName>
                                        </p:attrNameLst>
                                      </p:cBhvr>
                                      <p:to>
                                        <p:strVal val="visible"/>
                                      </p:to>
                                    </p:set>
                                  </p:childTnLst>
                                </p:cTn>
                              </p:par>
                            </p:childTnLst>
                          </p:cTn>
                        </p:par>
                        <p:par>
                          <p:cTn id="25" fill="hold" nodeType="afterGroup">
                            <p:stCondLst>
                              <p:cond delay="1000"/>
                            </p:stCondLst>
                            <p:childTnLst>
                              <p:par>
                                <p:cTn id="26" presetID="1" presetClass="entr" presetSubtype="0" fill="hold" nodeType="afterEffect">
                                  <p:stCondLst>
                                    <p:cond delay="1000"/>
                                  </p:stCondLst>
                                  <p:childTnLst>
                                    <p:set>
                                      <p:cBhvr>
                                        <p:cTn id="27" dur="1" fill="hold">
                                          <p:stCondLst>
                                            <p:cond delay="0"/>
                                          </p:stCondLst>
                                        </p:cTn>
                                        <p:tgtEl>
                                          <p:spTgt spid="35853"/>
                                        </p:tgtEl>
                                        <p:attrNameLst>
                                          <p:attrName>style.visibility</p:attrName>
                                        </p:attrNameLst>
                                      </p:cBhvr>
                                      <p:to>
                                        <p:strVal val="visible"/>
                                      </p:to>
                                    </p:set>
                                  </p:childTnLst>
                                </p:cTn>
                              </p:par>
                            </p:childTnLst>
                          </p:cTn>
                        </p:par>
                        <p:par>
                          <p:cTn id="28" fill="hold" nodeType="afterGroup">
                            <p:stCondLst>
                              <p:cond delay="2000"/>
                            </p:stCondLst>
                            <p:childTnLst>
                              <p:par>
                                <p:cTn id="29" presetID="1" presetClass="entr" presetSubtype="0" fill="hold" nodeType="afterEffect">
                                  <p:stCondLst>
                                    <p:cond delay="1000"/>
                                  </p:stCondLst>
                                  <p:childTnLst>
                                    <p:set>
                                      <p:cBhvr>
                                        <p:cTn id="30" dur="1" fill="hold">
                                          <p:stCondLst>
                                            <p:cond delay="0"/>
                                          </p:stCondLst>
                                        </p:cTn>
                                        <p:tgtEl>
                                          <p:spTgt spid="3585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8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845"/>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1000"/>
                                  </p:stCondLst>
                                  <p:childTnLst>
                                    <p:set>
                                      <p:cBhvr>
                                        <p:cTn id="39" dur="1" fill="hold">
                                          <p:stCondLst>
                                            <p:cond delay="0"/>
                                          </p:stCondLst>
                                        </p:cTn>
                                        <p:tgtEl>
                                          <p:spTgt spid="35854"/>
                                        </p:tgtEl>
                                        <p:attrNameLst>
                                          <p:attrName>style.visibility</p:attrName>
                                        </p:attrNameLst>
                                      </p:cBhvr>
                                      <p:to>
                                        <p:strVal val="visible"/>
                                      </p:to>
                                    </p:set>
                                  </p:childTnLst>
                                </p:cTn>
                              </p:par>
                            </p:childTnLst>
                          </p:cTn>
                        </p:par>
                        <p:par>
                          <p:cTn id="40" fill="hold" nodeType="afterGroup">
                            <p:stCondLst>
                              <p:cond delay="1000"/>
                            </p:stCondLst>
                            <p:childTnLst>
                              <p:par>
                                <p:cTn id="41" presetID="1" presetClass="entr" presetSubtype="0" fill="hold" grpId="0" nodeType="afterEffect">
                                  <p:stCondLst>
                                    <p:cond delay="1000"/>
                                  </p:stCondLst>
                                  <p:childTnLst>
                                    <p:set>
                                      <p:cBhvr>
                                        <p:cTn id="42" dur="1" fill="hold">
                                          <p:stCondLst>
                                            <p:cond delay="0"/>
                                          </p:stCondLst>
                                        </p:cTn>
                                        <p:tgtEl>
                                          <p:spTgt spid="358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animBg="1"/>
      <p:bldP spid="35845" grpId="0" animBg="1"/>
      <p:bldP spid="35846" grpId="0"/>
      <p:bldP spid="35847" grpId="0"/>
      <p:bldP spid="35848" grpId="0"/>
      <p:bldP spid="35854" grpId="0"/>
      <p:bldP spid="358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542925"/>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Problems with Meinongianism</a:t>
            </a:r>
          </a:p>
        </p:txBody>
      </p:sp>
      <p:sp>
        <p:nvSpPr>
          <p:cNvPr id="38915" name="Rectangle 3"/>
          <p:cNvSpPr>
            <a:spLocks noGrp="1" noChangeArrowheads="1"/>
          </p:cNvSpPr>
          <p:nvPr>
            <p:ph idx="1"/>
          </p:nvPr>
        </p:nvSpPr>
        <p:spPr>
          <a:xfrm>
            <a:off x="838200" y="914400"/>
            <a:ext cx="7545388" cy="5486400"/>
          </a:xfrm>
        </p:spPr>
        <p:txBody>
          <a:bodyPr/>
          <a:lstStyle/>
          <a:p>
            <a:pPr eaLnBrk="1" hangingPunct="1"/>
            <a:r>
              <a:rPr lang="ja-JP" altLang="en-US">
                <a:latin typeface="Gill Sans" charset="0"/>
                <a:ea typeface="ＭＳ Ｐゴシック" charset="0"/>
              </a:rPr>
              <a:t>“</a:t>
            </a:r>
            <a:r>
              <a:rPr lang="en-US" altLang="ja-JP">
                <a:latin typeface="Gill Sans" charset="0"/>
                <a:ea typeface="ＭＳ Ｐゴシック" charset="0"/>
              </a:rPr>
              <a:t>Exist</a:t>
            </a:r>
            <a:r>
              <a:rPr lang="ja-JP" altLang="en-US">
                <a:latin typeface="Gill Sans" charset="0"/>
                <a:ea typeface="ＭＳ Ｐゴシック" charset="0"/>
              </a:rPr>
              <a:t>”</a:t>
            </a:r>
            <a:r>
              <a:rPr lang="en-US" altLang="ja-JP">
                <a:latin typeface="Gill Sans" charset="0"/>
                <a:ea typeface="ＭＳ Ｐゴシック" charset="0"/>
              </a:rPr>
              <a:t> is unambiguous: spatio-temporality is a feature of the kinds of thing we</a:t>
            </a:r>
            <a:r>
              <a:rPr lang="ja-JP" altLang="en-US">
                <a:latin typeface="Gill Sans" charset="0"/>
                <a:ea typeface="ＭＳ Ｐゴシック" charset="0"/>
              </a:rPr>
              <a:t>’</a:t>
            </a:r>
            <a:r>
              <a:rPr lang="en-US" altLang="ja-JP">
                <a:latin typeface="Gill Sans" charset="0"/>
                <a:ea typeface="ＭＳ Ｐゴシック" charset="0"/>
              </a:rPr>
              <a:t>re talking about--not a special kind of existence:  </a:t>
            </a:r>
            <a:r>
              <a:rPr lang="ja-JP" altLang="en-US">
                <a:latin typeface="Gill Sans" charset="0"/>
                <a:ea typeface="ＭＳ Ｐゴシック" charset="0"/>
              </a:rPr>
              <a:t>“</a:t>
            </a:r>
            <a:r>
              <a:rPr lang="en-US" altLang="ja-JP">
                <a:latin typeface="Gill Sans" charset="0"/>
                <a:ea typeface="ＭＳ Ｐゴシック" charset="0"/>
              </a:rPr>
              <a:t>exist doesn</a:t>
            </a:r>
            <a:r>
              <a:rPr lang="ja-JP" altLang="en-US">
                <a:latin typeface="Gill Sans" charset="0"/>
                <a:ea typeface="ＭＳ Ｐゴシック" charset="0"/>
              </a:rPr>
              <a:t>’</a:t>
            </a:r>
            <a:r>
              <a:rPr lang="en-US" altLang="ja-JP">
                <a:latin typeface="Gill Sans" charset="0"/>
                <a:ea typeface="ＭＳ Ｐゴシック" charset="0"/>
              </a:rPr>
              <a:t>t mean </a:t>
            </a:r>
            <a:r>
              <a:rPr lang="ja-JP" altLang="en-US">
                <a:latin typeface="Gill Sans" charset="0"/>
                <a:ea typeface="ＭＳ Ｐゴシック" charset="0"/>
              </a:rPr>
              <a:t>“</a:t>
            </a:r>
            <a:r>
              <a:rPr lang="en-US" altLang="ja-JP">
                <a:latin typeface="Gill Sans" charset="0"/>
                <a:ea typeface="ＭＳ Ｐゴシック" charset="0"/>
              </a:rPr>
              <a:t>occupies a spatio-temporal region.</a:t>
            </a:r>
          </a:p>
          <a:p>
            <a:pPr lvl="1" eaLnBrk="1" hangingPunct="1"/>
            <a:r>
              <a:rPr lang="en-US">
                <a:latin typeface="Gill Sans" charset="0"/>
                <a:ea typeface="ＭＳ Ｐゴシック" charset="0"/>
              </a:rPr>
              <a:t>It isn</a:t>
            </a:r>
            <a:r>
              <a:rPr lang="ja-JP" altLang="en-US">
                <a:latin typeface="Gill Sans" charset="0"/>
                <a:ea typeface="ＭＳ Ｐゴシック" charset="0"/>
              </a:rPr>
              <a:t>’</a:t>
            </a:r>
            <a:r>
              <a:rPr lang="en-US" altLang="ja-JP">
                <a:latin typeface="Gill Sans" charset="0"/>
                <a:ea typeface="ＭＳ Ｐゴシック" charset="0"/>
              </a:rPr>
              <a:t>t Pegasus failure to occupy a region of space that</a:t>
            </a:r>
            <a:r>
              <a:rPr lang="ja-JP" altLang="en-US">
                <a:latin typeface="Gill Sans" charset="0"/>
                <a:ea typeface="ＭＳ Ｐゴシック" charset="0"/>
              </a:rPr>
              <a:t>’</a:t>
            </a:r>
            <a:r>
              <a:rPr lang="en-US" altLang="ja-JP">
                <a:latin typeface="Gill Sans" charset="0"/>
                <a:ea typeface="ＭＳ Ｐゴシック" charset="0"/>
              </a:rPr>
              <a:t>s the problem: we</a:t>
            </a:r>
            <a:r>
              <a:rPr lang="ja-JP" altLang="en-US">
                <a:latin typeface="Gill Sans" charset="0"/>
                <a:ea typeface="ＭＳ Ｐゴシック" charset="0"/>
              </a:rPr>
              <a:t>’</a:t>
            </a:r>
            <a:r>
              <a:rPr lang="en-US" altLang="ja-JP">
                <a:latin typeface="Gill Sans" charset="0"/>
                <a:ea typeface="ＭＳ Ｐゴシック" charset="0"/>
              </a:rPr>
              <a:t>re ok with the cube root of 27</a:t>
            </a:r>
          </a:p>
          <a:p>
            <a:pPr eaLnBrk="1" hangingPunct="1"/>
            <a:r>
              <a:rPr lang="en-US">
                <a:latin typeface="Gill Sans" charset="0"/>
                <a:ea typeface="ＭＳ Ｐゴシック" charset="0"/>
              </a:rPr>
              <a:t>Violates Ockham</a:t>
            </a:r>
            <a:r>
              <a:rPr lang="ja-JP" altLang="en-US">
                <a:latin typeface="Gill Sans" charset="0"/>
                <a:ea typeface="ＭＳ Ｐゴシック" charset="0"/>
              </a:rPr>
              <a:t>’</a:t>
            </a:r>
            <a:r>
              <a:rPr lang="en-US" altLang="ja-JP">
                <a:latin typeface="Gill Sans" charset="0"/>
                <a:ea typeface="ＭＳ Ｐゴシック" charset="0"/>
              </a:rPr>
              <a:t>s Razor</a:t>
            </a:r>
          </a:p>
          <a:p>
            <a:pPr eaLnBrk="1" hangingPunct="1"/>
            <a:r>
              <a:rPr lang="en-US">
                <a:latin typeface="Gill Sans" charset="0"/>
                <a:ea typeface="ＭＳ Ｐゴシック" charset="0"/>
              </a:rPr>
              <a:t>Impossibilia (e.g. the round square cupola) can</a:t>
            </a:r>
            <a:r>
              <a:rPr lang="ja-JP" altLang="en-US">
                <a:latin typeface="Gill Sans" charset="0"/>
                <a:ea typeface="ＭＳ Ｐゴシック" charset="0"/>
              </a:rPr>
              <a:t>’</a:t>
            </a:r>
            <a:r>
              <a:rPr lang="en-US" altLang="ja-JP">
                <a:latin typeface="Gill Sans" charset="0"/>
                <a:ea typeface="ＭＳ Ｐゴシック" charset="0"/>
              </a:rPr>
              <a:t>t be talked about without contradiction (as Russell noticed!)</a:t>
            </a:r>
          </a:p>
          <a:p>
            <a:pPr eaLnBrk="1" hangingPunct="1"/>
            <a:r>
              <a:rPr lang="en-US">
                <a:latin typeface="Gill Sans" charset="0"/>
                <a:ea typeface="ＭＳ Ｐゴシック" charset="0"/>
              </a:rPr>
              <a:t>Identity criteria for mere possibilia unclear: </a:t>
            </a:r>
            <a:r>
              <a:rPr lang="ja-JP" altLang="en-US">
                <a:latin typeface="Gill Sans" charset="0"/>
                <a:ea typeface="ＭＳ Ｐゴシック" charset="0"/>
              </a:rPr>
              <a:t>“</a:t>
            </a:r>
            <a:r>
              <a:rPr lang="en-US" altLang="ja-JP">
                <a:latin typeface="Gill Sans" charset="0"/>
                <a:ea typeface="ＭＳ Ｐゴシック" charset="0"/>
              </a:rPr>
              <a:t>No entity without identity</a:t>
            </a:r>
            <a:r>
              <a:rPr lang="ja-JP" altLang="en-US">
                <a:latin typeface="Gill Sans" charset="0"/>
                <a:ea typeface="ＭＳ Ｐゴシック" charset="0"/>
              </a:rPr>
              <a:t>”</a:t>
            </a:r>
            <a:endParaRPr lang="en-US" altLang="ja-JP">
              <a:latin typeface="Gill Sans" charset="0"/>
              <a:ea typeface="ＭＳ Ｐゴシック" charset="0"/>
            </a:endParaRPr>
          </a:p>
          <a:p>
            <a:pPr eaLnBrk="1" hangingPunct="1"/>
            <a:r>
              <a:rPr lang="en-US">
                <a:latin typeface="Gill Sans" charset="0"/>
                <a:ea typeface="ＭＳ Ｐゴシック" charset="0"/>
              </a:rPr>
              <a:t>So what do we do about </a:t>
            </a:r>
            <a:r>
              <a:rPr lang="ja-JP" altLang="en-US">
                <a:latin typeface="Gill Sans" charset="0"/>
                <a:ea typeface="ＭＳ Ｐゴシック" charset="0"/>
              </a:rPr>
              <a:t>“</a:t>
            </a:r>
            <a:r>
              <a:rPr lang="en-US" altLang="ja-JP">
                <a:latin typeface="Gill Sans" charset="0"/>
                <a:ea typeface="ＭＳ Ｐゴシック" charset="0"/>
              </a:rPr>
              <a:t>possible objects?</a:t>
            </a:r>
          </a:p>
          <a:p>
            <a:pPr eaLnBrk="1" hangingPunct="1"/>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The Problem of Ontology: What is there?</a:t>
            </a:r>
          </a:p>
        </p:txBody>
      </p:sp>
      <p:grpSp>
        <p:nvGrpSpPr>
          <p:cNvPr id="2" name="Group 7"/>
          <p:cNvGrpSpPr>
            <a:grpSpLocks/>
          </p:cNvGrpSpPr>
          <p:nvPr/>
        </p:nvGrpSpPr>
        <p:grpSpPr bwMode="auto">
          <a:xfrm>
            <a:off x="914400" y="1219200"/>
            <a:ext cx="1962150" cy="1785938"/>
            <a:chOff x="304800" y="685800"/>
            <a:chExt cx="1962150" cy="1786354"/>
          </a:xfrm>
        </p:grpSpPr>
        <p:pic>
          <p:nvPicPr>
            <p:cNvPr id="1640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1962150" cy="147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9" name="TextBox 6"/>
            <p:cNvSpPr txBox="1">
              <a:spLocks noChangeArrowheads="1"/>
            </p:cNvSpPr>
            <p:nvPr/>
          </p:nvSpPr>
          <p:spPr bwMode="auto">
            <a:xfrm>
              <a:off x="381000" y="2133600"/>
              <a:ext cx="175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Gill Sans" charset="0"/>
                  <a:cs typeface="Gill Sans" charset="0"/>
                </a:rPr>
                <a:t>physical objects?</a:t>
              </a:r>
            </a:p>
          </p:txBody>
        </p:sp>
      </p:grpSp>
      <p:grpSp>
        <p:nvGrpSpPr>
          <p:cNvPr id="3" name="Group 11"/>
          <p:cNvGrpSpPr>
            <a:grpSpLocks/>
          </p:cNvGrpSpPr>
          <p:nvPr/>
        </p:nvGrpSpPr>
        <p:grpSpPr bwMode="auto">
          <a:xfrm>
            <a:off x="3276600" y="1905000"/>
            <a:ext cx="2057400" cy="1785938"/>
            <a:chOff x="2514600" y="685800"/>
            <a:chExt cx="2057400" cy="1786354"/>
          </a:xfrm>
        </p:grpSpPr>
        <p:pic>
          <p:nvPicPr>
            <p:cNvPr id="1640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8664" y="685800"/>
              <a:ext cx="181254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0"/>
            <p:cNvSpPr txBox="1">
              <a:spLocks noChangeArrowheads="1"/>
            </p:cNvSpPr>
            <p:nvPr/>
          </p:nvSpPr>
          <p:spPr bwMode="auto">
            <a:xfrm>
              <a:off x="2514600" y="2133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Gill Sans" charset="0"/>
                  <a:cs typeface="Gill Sans" charset="0"/>
                </a:rPr>
                <a:t>fictional characters?</a:t>
              </a:r>
            </a:p>
          </p:txBody>
        </p:sp>
      </p:grpSp>
      <p:grpSp>
        <p:nvGrpSpPr>
          <p:cNvPr id="5" name="Group 14"/>
          <p:cNvGrpSpPr>
            <a:grpSpLocks/>
          </p:cNvGrpSpPr>
          <p:nvPr/>
        </p:nvGrpSpPr>
        <p:grpSpPr bwMode="auto">
          <a:xfrm>
            <a:off x="6477000" y="762000"/>
            <a:ext cx="1841500" cy="1785938"/>
            <a:chOff x="6477000" y="685800"/>
            <a:chExt cx="1841500" cy="1786354"/>
          </a:xfrm>
        </p:grpSpPr>
        <p:pic>
          <p:nvPicPr>
            <p:cNvPr id="16404"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685800"/>
              <a:ext cx="16129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5" name="TextBox 13"/>
            <p:cNvSpPr txBox="1">
              <a:spLocks noChangeArrowheads="1"/>
            </p:cNvSpPr>
            <p:nvPr/>
          </p:nvSpPr>
          <p:spPr bwMode="auto">
            <a:xfrm>
              <a:off x="6477000" y="2133600"/>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Gill Sans" charset="0"/>
                  <a:cs typeface="Gill Sans" charset="0"/>
                </a:rPr>
                <a:t>numbers?</a:t>
              </a:r>
            </a:p>
          </p:txBody>
        </p:sp>
      </p:grpSp>
      <p:grpSp>
        <p:nvGrpSpPr>
          <p:cNvPr id="6" name="Group 24"/>
          <p:cNvGrpSpPr>
            <a:grpSpLocks/>
          </p:cNvGrpSpPr>
          <p:nvPr/>
        </p:nvGrpSpPr>
        <p:grpSpPr bwMode="auto">
          <a:xfrm>
            <a:off x="4343400" y="762000"/>
            <a:ext cx="1600200" cy="1633538"/>
            <a:chOff x="3771900" y="2590800"/>
            <a:chExt cx="1600200" cy="1633954"/>
          </a:xfrm>
        </p:grpSpPr>
        <p:sp>
          <p:nvSpPr>
            <p:cNvPr id="17" name="Cloud Callout 16"/>
            <p:cNvSpPr/>
            <p:nvPr/>
          </p:nvSpPr>
          <p:spPr>
            <a:xfrm>
              <a:off x="3771900" y="2590800"/>
              <a:ext cx="1600200" cy="1067072"/>
            </a:xfrm>
            <a:prstGeom prst="cloud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16403" name="TextBox 17"/>
            <p:cNvSpPr txBox="1">
              <a:spLocks noChangeArrowheads="1"/>
            </p:cNvSpPr>
            <p:nvPr/>
          </p:nvSpPr>
          <p:spPr bwMode="auto">
            <a:xfrm>
              <a:off x="3771900" y="3886200"/>
              <a:ext cx="1600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Gill Sans" charset="0"/>
                  <a:cs typeface="Gill Sans" charset="0"/>
                </a:rPr>
                <a:t>ideas?</a:t>
              </a:r>
            </a:p>
          </p:txBody>
        </p:sp>
      </p:grpSp>
      <p:grpSp>
        <p:nvGrpSpPr>
          <p:cNvPr id="7" name="Group 25"/>
          <p:cNvGrpSpPr>
            <a:grpSpLocks/>
          </p:cNvGrpSpPr>
          <p:nvPr/>
        </p:nvGrpSpPr>
        <p:grpSpPr bwMode="auto">
          <a:xfrm>
            <a:off x="6705600" y="2590800"/>
            <a:ext cx="1524000" cy="1676400"/>
            <a:chOff x="6705600" y="2705100"/>
            <a:chExt cx="1600200" cy="1824454"/>
          </a:xfrm>
        </p:grpSpPr>
        <p:sp>
          <p:nvSpPr>
            <p:cNvPr id="16400" name="TextBox 19"/>
            <p:cNvSpPr txBox="1">
              <a:spLocks noChangeArrowheads="1"/>
            </p:cNvSpPr>
            <p:nvPr/>
          </p:nvSpPr>
          <p:spPr bwMode="auto">
            <a:xfrm>
              <a:off x="6705600" y="4191000"/>
              <a:ext cx="1600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t>colors?</a:t>
              </a:r>
            </a:p>
          </p:txBody>
        </p:sp>
        <p:pic>
          <p:nvPicPr>
            <p:cNvPr id="16401" name="Picture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705100"/>
              <a:ext cx="138678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23"/>
          <p:cNvGrpSpPr>
            <a:grpSpLocks/>
          </p:cNvGrpSpPr>
          <p:nvPr/>
        </p:nvGrpSpPr>
        <p:grpSpPr bwMode="auto">
          <a:xfrm>
            <a:off x="1143000" y="4038600"/>
            <a:ext cx="1752600" cy="2243138"/>
            <a:chOff x="533400" y="2971800"/>
            <a:chExt cx="1752600" cy="2243554"/>
          </a:xfrm>
        </p:grpSpPr>
        <p:pic>
          <p:nvPicPr>
            <p:cNvPr id="16398" name="Picture 18"/>
            <p:cNvPicPr>
              <a:picLocks noChangeAspect="1"/>
            </p:cNvPicPr>
            <p:nvPr/>
          </p:nvPicPr>
          <p:blipFill>
            <a:blip r:embed="rId7">
              <a:extLst>
                <a:ext uri="{28A0092B-C50C-407E-A947-70E740481C1C}">
                  <a14:useLocalDpi xmlns:a14="http://schemas.microsoft.com/office/drawing/2010/main" val="0"/>
                </a:ext>
              </a:extLst>
            </a:blip>
            <a:srcRect b="21318"/>
            <a:stretch>
              <a:fillRect/>
            </a:stretch>
          </p:blipFill>
          <p:spPr bwMode="auto">
            <a:xfrm>
              <a:off x="533400" y="2971800"/>
              <a:ext cx="1752600" cy="1879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TextBox 21"/>
            <p:cNvSpPr txBox="1">
              <a:spLocks noChangeArrowheads="1"/>
            </p:cNvSpPr>
            <p:nvPr/>
          </p:nvSpPr>
          <p:spPr bwMode="auto">
            <a:xfrm>
              <a:off x="609600" y="4876800"/>
              <a:ext cx="1600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600">
                  <a:latin typeface="Gill Sans" charset="0"/>
                  <a:cs typeface="Gill Sans" charset="0"/>
                </a:rPr>
                <a:t>God?</a:t>
              </a:r>
            </a:p>
          </p:txBody>
        </p:sp>
      </p:grpSp>
      <p:grpSp>
        <p:nvGrpSpPr>
          <p:cNvPr id="9" name="Group 30"/>
          <p:cNvGrpSpPr>
            <a:grpSpLocks/>
          </p:cNvGrpSpPr>
          <p:nvPr/>
        </p:nvGrpSpPr>
        <p:grpSpPr bwMode="auto">
          <a:xfrm>
            <a:off x="5334000" y="4267200"/>
            <a:ext cx="2806700" cy="2030413"/>
            <a:chOff x="6052522" y="4648200"/>
            <a:chExt cx="2807880" cy="2029810"/>
          </a:xfrm>
        </p:grpSpPr>
        <p:pic>
          <p:nvPicPr>
            <p:cNvPr id="16396" name="Picture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648200"/>
              <a:ext cx="12446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TextBox 27"/>
            <p:cNvSpPr txBox="1">
              <a:spLocks noChangeArrowheads="1"/>
            </p:cNvSpPr>
            <p:nvPr/>
          </p:nvSpPr>
          <p:spPr bwMode="auto">
            <a:xfrm>
              <a:off x="6052522" y="6339456"/>
              <a:ext cx="28078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latin typeface="Gill Sans" charset="0"/>
                  <a:cs typeface="Gill Sans" charset="0"/>
                </a:rPr>
                <a:t>The Present King of France?</a:t>
              </a:r>
            </a:p>
          </p:txBody>
        </p:sp>
      </p:grpSp>
      <p:grpSp>
        <p:nvGrpSpPr>
          <p:cNvPr id="10" name="Group 29"/>
          <p:cNvGrpSpPr>
            <a:grpSpLocks/>
          </p:cNvGrpSpPr>
          <p:nvPr/>
        </p:nvGrpSpPr>
        <p:grpSpPr bwMode="auto">
          <a:xfrm>
            <a:off x="3505200" y="3886200"/>
            <a:ext cx="1981200" cy="1862138"/>
            <a:chOff x="3200400" y="4800600"/>
            <a:chExt cx="1981200" cy="1862630"/>
          </a:xfrm>
        </p:grpSpPr>
        <p:pic>
          <p:nvPicPr>
            <p:cNvPr id="16394" name="Picture 2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flipH="1">
              <a:off x="3200400" y="48006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TextBox 28"/>
            <p:cNvSpPr txBox="1">
              <a:spLocks noChangeArrowheads="1"/>
            </p:cNvSpPr>
            <p:nvPr/>
          </p:nvSpPr>
          <p:spPr bwMode="auto">
            <a:xfrm>
              <a:off x="3733800" y="6324600"/>
              <a:ext cx="886380" cy="33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latin typeface="Gill Sans" charset="0"/>
                  <a:cs typeface="Gill Sans" charset="0"/>
                </a:rPr>
                <a:t>Pegasus?</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ntr" presetSubtype="0" fill="hold" nodeType="afterEffect">
                                  <p:stCondLst>
                                    <p:cond delay="50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nodeType="afterGroup">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nodeType="afterGroup">
                            <p:stCondLst>
                              <p:cond delay="3000"/>
                            </p:stCondLst>
                            <p:childTnLst>
                              <p:par>
                                <p:cTn id="26" presetID="1" presetClass="entr" presetSubtype="0" fill="hold" nodeType="afterEffect">
                                  <p:stCondLst>
                                    <p:cond delay="50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09600"/>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Modality limited to whole sentences</a:t>
            </a:r>
          </a:p>
        </p:txBody>
      </p:sp>
      <p:sp>
        <p:nvSpPr>
          <p:cNvPr id="32770" name="Rectangle 3"/>
          <p:cNvSpPr>
            <a:spLocks noGrp="1" noChangeArrowheads="1"/>
          </p:cNvSpPr>
          <p:nvPr>
            <p:ph idx="1"/>
          </p:nvPr>
        </p:nvSpPr>
        <p:spPr/>
        <p:txBody>
          <a:bodyPr/>
          <a:lstStyle/>
          <a:p>
            <a:pPr eaLnBrk="1" hangingPunct="1"/>
            <a:r>
              <a:rPr lang="en-US">
                <a:latin typeface="Gill Sans" charset="0"/>
                <a:ea typeface="ＭＳ Ｐゴシック" charset="0"/>
              </a:rPr>
              <a:t>There is a possible winged horse → Possibly, there is a winged horse.</a:t>
            </a:r>
          </a:p>
          <a:p>
            <a:pPr eaLnBrk="1" hangingPunct="1"/>
            <a:r>
              <a:rPr lang="en-US">
                <a:latin typeface="Gill Sans" charset="0"/>
                <a:ea typeface="ＭＳ Ｐゴシック" charset="0"/>
              </a:rPr>
              <a:t>This gets rid of merely possible objects</a:t>
            </a:r>
          </a:p>
          <a:p>
            <a:pPr eaLnBrk="1" hangingPunct="1"/>
            <a:r>
              <a:rPr lang="en-US">
                <a:latin typeface="Gill Sans" charset="0"/>
                <a:ea typeface="ＭＳ Ｐゴシック" charset="0"/>
              </a:rPr>
              <a:t>There are </a:t>
            </a:r>
            <a:r>
              <a:rPr lang="en-US" i="1">
                <a:latin typeface="Gill Sans" charset="0"/>
                <a:ea typeface="ＭＳ Ｐゴシック" charset="0"/>
              </a:rPr>
              <a:t>modal sentences</a:t>
            </a:r>
            <a:r>
              <a:rPr lang="en-US">
                <a:latin typeface="Gill Sans" charset="0"/>
                <a:ea typeface="ＭＳ Ｐゴシック" charset="0"/>
              </a:rPr>
              <a:t>, e.g.</a:t>
            </a:r>
          </a:p>
          <a:p>
            <a:pPr lvl="1" eaLnBrk="1" hangingPunct="1"/>
            <a:r>
              <a:rPr lang="en-US" b="1">
                <a:solidFill>
                  <a:srgbClr val="FF0000"/>
                </a:solidFill>
                <a:latin typeface="Gill Sans" charset="0"/>
                <a:ea typeface="ＭＳ Ｐゴシック" charset="0"/>
              </a:rPr>
              <a:t>It is possible that </a:t>
            </a:r>
            <a:r>
              <a:rPr lang="en-US">
                <a:latin typeface="Gill Sans" charset="0"/>
                <a:ea typeface="ＭＳ Ｐゴシック" charset="0"/>
              </a:rPr>
              <a:t>pigs fly</a:t>
            </a:r>
          </a:p>
          <a:p>
            <a:pPr lvl="1" eaLnBrk="1" hangingPunct="1"/>
            <a:r>
              <a:rPr lang="en-US" b="1">
                <a:solidFill>
                  <a:srgbClr val="FF0000"/>
                </a:solidFill>
                <a:latin typeface="Gill Sans" charset="0"/>
                <a:ea typeface="ＭＳ Ｐゴシック" charset="0"/>
              </a:rPr>
              <a:t>Necessarily</a:t>
            </a:r>
            <a:r>
              <a:rPr lang="en-US">
                <a:latin typeface="Gill Sans" charset="0"/>
                <a:ea typeface="ＭＳ Ｐゴシック" charset="0"/>
              </a:rPr>
              <a:t>, for any two real numbers there is another one in between them.</a:t>
            </a:r>
          </a:p>
          <a:p>
            <a:pPr lvl="1" eaLnBrk="1" hangingPunct="1"/>
            <a:r>
              <a:rPr lang="en-US" b="1">
                <a:solidFill>
                  <a:srgbClr val="FF0000"/>
                </a:solidFill>
                <a:latin typeface="Gill Sans" charset="0"/>
                <a:ea typeface="ＭＳ Ｐゴシック" charset="0"/>
              </a:rPr>
              <a:t>It is not possible that </a:t>
            </a:r>
            <a:r>
              <a:rPr lang="en-US">
                <a:latin typeface="Gill Sans" charset="0"/>
                <a:ea typeface="ＭＳ Ｐゴシック" charset="0"/>
              </a:rPr>
              <a:t>there be married bachelors</a:t>
            </a:r>
          </a:p>
          <a:p>
            <a:pPr eaLnBrk="1" hangingPunct="1"/>
            <a:r>
              <a:rPr lang="en-US">
                <a:latin typeface="Gill Sans" charset="0"/>
                <a:ea typeface="ＭＳ Ｐゴシック" charset="0"/>
              </a:rPr>
              <a:t>There are no merely possible objects, e.g. possible flying pigs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lstStyle/>
          <a:p>
            <a:pPr>
              <a:defRPr/>
            </a:pPr>
            <a:r>
              <a:rPr lang="en-US">
                <a:effectLst>
                  <a:outerShdw blurRad="38100" dist="38100" dir="2700000" algn="tl">
                    <a:srgbClr val="000000"/>
                  </a:outerShdw>
                </a:effectLst>
                <a:latin typeface="Gill Sans" charset="0"/>
                <a:ea typeface="ＭＳ Ｐゴシック" charset="0"/>
              </a:rPr>
              <a:t>Shaving Plato</a:t>
            </a:r>
            <a:r>
              <a:rPr lang="ja-JP" altLang="en-US">
                <a:effectLst>
                  <a:outerShdw blurRad="38100" dist="38100" dir="2700000" algn="tl">
                    <a:srgbClr val="000000"/>
                  </a:outerShdw>
                </a:effectLst>
                <a:latin typeface="Gill Sans" charset="0"/>
                <a:ea typeface="ＭＳ Ｐゴシック" charset="0"/>
              </a:rPr>
              <a:t>’</a:t>
            </a:r>
            <a:r>
              <a:rPr lang="en-US">
                <a:effectLst>
                  <a:outerShdw blurRad="38100" dist="38100" dir="2700000" algn="tl">
                    <a:srgbClr val="000000"/>
                  </a:outerShdw>
                </a:effectLst>
                <a:latin typeface="Gill Sans" charset="0"/>
                <a:ea typeface="ＭＳ Ｐゴシック" charset="0"/>
              </a:rPr>
              <a:t>s Beard</a:t>
            </a:r>
          </a:p>
        </p:txBody>
      </p:sp>
      <p:sp>
        <p:nvSpPr>
          <p:cNvPr id="3" name="Content Placeholder 2"/>
          <p:cNvSpPr>
            <a:spLocks noGrp="1"/>
          </p:cNvSpPr>
          <p:nvPr>
            <p:ph idx="1"/>
          </p:nvPr>
        </p:nvSpPr>
        <p:spPr>
          <a:xfrm>
            <a:off x="457200" y="838200"/>
            <a:ext cx="8229600" cy="5791200"/>
          </a:xfrm>
        </p:spPr>
        <p:txBody>
          <a:bodyPr>
            <a:normAutofit/>
          </a:bodyPr>
          <a:lstStyle/>
          <a:p>
            <a:pPr>
              <a:lnSpc>
                <a:spcPct val="80000"/>
              </a:lnSpc>
              <a:buFont typeface="Arial" charset="0"/>
              <a:buNone/>
              <a:defRPr/>
            </a:pPr>
            <a:r>
              <a:rPr lang="en-US" sz="1800" i="1" dirty="0">
                <a:latin typeface="Gill Sans" charset="0"/>
                <a:ea typeface="ＭＳ Ｐゴシック" charset="0"/>
              </a:rPr>
              <a:t>	Russell, in his theory of so-called singular descriptions showed clearly how we might meaningfully use seeming names without supposing that the entities allegedly named be…The burden of objective reference which had been put upon the descriptive phrases is now taken over by…bound variables…No unified expression offered as an analysis of the descriptive phrase, but the statement as a whole which was the context of that phrase still gets its full quota of meaning.</a:t>
            </a:r>
          </a:p>
          <a:p>
            <a:pPr eaLnBrk="1" hangingPunct="1">
              <a:lnSpc>
                <a:spcPct val="80000"/>
              </a:lnSpc>
              <a:defRPr/>
            </a:pPr>
            <a:r>
              <a:rPr lang="en-US" sz="1800" dirty="0">
                <a:latin typeface="Gill Sans" charset="0"/>
                <a:ea typeface="ＭＳ Ｐゴシック" charset="0"/>
              </a:rPr>
              <a:t>Variables: think of them as a pronouns…</a:t>
            </a:r>
          </a:p>
          <a:p>
            <a:pPr eaLnBrk="1" hangingPunct="1">
              <a:lnSpc>
                <a:spcPct val="80000"/>
              </a:lnSpc>
              <a:defRPr/>
            </a:pPr>
            <a:r>
              <a:rPr lang="en-US" sz="1800" dirty="0">
                <a:latin typeface="Gill Sans" charset="0"/>
                <a:ea typeface="ＭＳ Ｐゴシック" charset="0"/>
              </a:rPr>
              <a:t>There</a:t>
            </a:r>
            <a:r>
              <a:rPr lang="ja-JP" altLang="en-US" sz="1800" dirty="0">
                <a:latin typeface="Gill Sans" charset="0"/>
                <a:ea typeface="ＭＳ Ｐゴシック" charset="0"/>
              </a:rPr>
              <a:t>’</a:t>
            </a:r>
            <a:r>
              <a:rPr lang="en-US" sz="1800" dirty="0">
                <a:latin typeface="Gill Sans" charset="0"/>
                <a:ea typeface="ＭＳ Ｐゴシック" charset="0"/>
              </a:rPr>
              <a:t>s a hole in the bottom of the sea</a:t>
            </a:r>
          </a:p>
          <a:p>
            <a:pPr marL="457200" lvl="1" indent="0" eaLnBrk="1" hangingPunct="1">
              <a:lnSpc>
                <a:spcPct val="80000"/>
              </a:lnSpc>
              <a:buFont typeface="Arial" charset="0"/>
              <a:buNone/>
              <a:defRPr/>
            </a:pPr>
            <a:r>
              <a:rPr lang="en-US" sz="1800" dirty="0" smtClean="0">
                <a:solidFill>
                  <a:srgbClr val="FF0000"/>
                </a:solidFill>
                <a:latin typeface="Gill Sans" charset="0"/>
                <a:ea typeface="ＭＳ Ｐゴシック" charset="0"/>
              </a:rPr>
              <a:t>	(</a:t>
            </a:r>
            <a:r>
              <a:rPr lang="en-US" sz="1800" dirty="0">
                <a:solidFill>
                  <a:srgbClr val="FF0000"/>
                </a:solidFill>
                <a:latin typeface="Gill Sans" charset="0"/>
                <a:ea typeface="ＭＳ Ｐゴシック" charset="0"/>
                <a:sym typeface="Symbol" charset="0"/>
              </a:rPr>
              <a:t>x)</a:t>
            </a:r>
            <a:r>
              <a:rPr lang="en-US" sz="1800" dirty="0">
                <a:latin typeface="Gill Sans" charset="0"/>
                <a:ea typeface="ＭＳ Ｐゴシック" charset="0"/>
                <a:sym typeface="Symbol" charset="0"/>
              </a:rPr>
              <a:t>(</a:t>
            </a:r>
            <a:r>
              <a:rPr lang="en-US" sz="1800" dirty="0" err="1">
                <a:latin typeface="Gill Sans" charset="0"/>
                <a:ea typeface="ＭＳ Ｐゴシック" charset="0"/>
                <a:sym typeface="Symbol" charset="0"/>
              </a:rPr>
              <a:t>H</a:t>
            </a:r>
            <a:r>
              <a:rPr lang="en-US" sz="1800" dirty="0" err="1">
                <a:solidFill>
                  <a:srgbClr val="FF0000"/>
                </a:solidFill>
                <a:latin typeface="Gill Sans" charset="0"/>
                <a:ea typeface="ＭＳ Ｐゴシック" charset="0"/>
                <a:sym typeface="Symbol" charset="0"/>
              </a:rPr>
              <a:t>x</a:t>
            </a:r>
            <a:r>
              <a:rPr lang="en-US" sz="1800" dirty="0">
                <a:latin typeface="Gill Sans" charset="0"/>
                <a:ea typeface="ＭＳ Ｐゴシック" charset="0"/>
                <a:sym typeface="Symbol" charset="0"/>
              </a:rPr>
              <a:t> • </a:t>
            </a:r>
            <a:r>
              <a:rPr lang="en-US" sz="1800" dirty="0" err="1">
                <a:latin typeface="Gill Sans" charset="0"/>
                <a:ea typeface="ＭＳ Ｐゴシック" charset="0"/>
                <a:sym typeface="Symbol" charset="0"/>
              </a:rPr>
              <a:t>Bs</a:t>
            </a:r>
            <a:r>
              <a:rPr lang="en-US" sz="1800" dirty="0" err="1">
                <a:solidFill>
                  <a:srgbClr val="FF0000"/>
                </a:solidFill>
                <a:latin typeface="Gill Sans" charset="0"/>
                <a:ea typeface="ＭＳ Ｐゴシック" charset="0"/>
                <a:sym typeface="Symbol" charset="0"/>
              </a:rPr>
              <a:t>x</a:t>
            </a:r>
            <a:r>
              <a:rPr lang="en-US" sz="1800" dirty="0">
                <a:latin typeface="Gill Sans" charset="0"/>
                <a:ea typeface="ＭＳ Ｐゴシック" charset="0"/>
                <a:sym typeface="Symbol" charset="0"/>
              </a:rPr>
              <a:t>)</a:t>
            </a:r>
            <a:endParaRPr lang="en-US" sz="1800" dirty="0">
              <a:latin typeface="Gill Sans" charset="0"/>
              <a:ea typeface="ＭＳ Ｐゴシック" charset="0"/>
            </a:endParaRPr>
          </a:p>
          <a:p>
            <a:pPr lvl="1" eaLnBrk="1" hangingPunct="1">
              <a:lnSpc>
                <a:spcPct val="80000"/>
              </a:lnSpc>
              <a:defRPr/>
            </a:pPr>
            <a:r>
              <a:rPr lang="en-US" sz="1800" dirty="0">
                <a:latin typeface="Gill Sans" charset="0"/>
                <a:ea typeface="ＭＳ Ｐゴシック" charset="0"/>
              </a:rPr>
              <a:t>There</a:t>
            </a:r>
            <a:r>
              <a:rPr lang="ja-JP" altLang="en-US" sz="1800" dirty="0">
                <a:latin typeface="Gill Sans" charset="0"/>
                <a:ea typeface="ＭＳ Ｐゴシック" charset="0"/>
              </a:rPr>
              <a:t>’</a:t>
            </a:r>
            <a:r>
              <a:rPr lang="en-US" sz="1800" dirty="0">
                <a:latin typeface="Gill Sans" charset="0"/>
                <a:ea typeface="ＭＳ Ｐゴシック" charset="0"/>
              </a:rPr>
              <a:t>s an x such that </a:t>
            </a:r>
            <a:r>
              <a:rPr lang="en-US" sz="1800" dirty="0">
                <a:solidFill>
                  <a:srgbClr val="FF0000"/>
                </a:solidFill>
                <a:latin typeface="Gill Sans" charset="0"/>
                <a:ea typeface="ＭＳ Ｐゴシック" charset="0"/>
              </a:rPr>
              <a:t>it</a:t>
            </a:r>
            <a:r>
              <a:rPr lang="en-US" sz="1800" dirty="0">
                <a:latin typeface="Gill Sans" charset="0"/>
                <a:ea typeface="ＭＳ Ｐゴシック" charset="0"/>
              </a:rPr>
              <a:t> is a hole and </a:t>
            </a:r>
            <a:r>
              <a:rPr lang="en-US" sz="1800" dirty="0">
                <a:solidFill>
                  <a:srgbClr val="FF0000"/>
                </a:solidFill>
                <a:latin typeface="Gill Sans" charset="0"/>
                <a:ea typeface="ＭＳ Ｐゴシック" charset="0"/>
              </a:rPr>
              <a:t>it</a:t>
            </a:r>
            <a:r>
              <a:rPr lang="en-US" sz="1800" dirty="0">
                <a:latin typeface="Gill Sans" charset="0"/>
                <a:ea typeface="ＭＳ Ｐゴシック" charset="0"/>
              </a:rPr>
              <a:t> is at the bottom of the sea.</a:t>
            </a:r>
          </a:p>
          <a:p>
            <a:pPr eaLnBrk="1" hangingPunct="1">
              <a:lnSpc>
                <a:spcPct val="80000"/>
              </a:lnSpc>
              <a:defRPr/>
            </a:pPr>
            <a:r>
              <a:rPr lang="en-US" sz="1800" dirty="0">
                <a:latin typeface="Gill Sans" charset="0"/>
                <a:ea typeface="ＭＳ Ｐゴシック" charset="0"/>
              </a:rPr>
              <a:t>There</a:t>
            </a:r>
            <a:r>
              <a:rPr lang="ja-JP" altLang="en-US" sz="1800" dirty="0">
                <a:latin typeface="Gill Sans" charset="0"/>
                <a:ea typeface="ＭＳ Ｐゴシック" charset="0"/>
              </a:rPr>
              <a:t>’</a:t>
            </a:r>
            <a:r>
              <a:rPr lang="en-US" sz="1800" dirty="0">
                <a:latin typeface="Gill Sans" charset="0"/>
                <a:ea typeface="ＭＳ Ｐゴシック" charset="0"/>
              </a:rPr>
              <a:t>s a song everybody knows</a:t>
            </a:r>
          </a:p>
          <a:p>
            <a:pPr marL="457200" lvl="1" indent="0" eaLnBrk="1" hangingPunct="1">
              <a:lnSpc>
                <a:spcPct val="80000"/>
              </a:lnSpc>
              <a:buFont typeface="Arial" charset="0"/>
              <a:buNone/>
              <a:defRPr/>
            </a:pPr>
            <a:r>
              <a:rPr lang="en-US" sz="1800" smtClean="0">
                <a:solidFill>
                  <a:srgbClr val="FF0000"/>
                </a:solidFill>
                <a:latin typeface="Gill Sans" charset="0"/>
                <a:ea typeface="ＭＳ Ｐゴシック" charset="0"/>
              </a:rPr>
              <a:t>	(</a:t>
            </a:r>
            <a:r>
              <a:rPr lang="en-US" sz="1800" dirty="0">
                <a:solidFill>
                  <a:srgbClr val="FF0000"/>
                </a:solidFill>
                <a:latin typeface="Gill Sans" charset="0"/>
                <a:ea typeface="ＭＳ Ｐゴシック" charset="0"/>
                <a:sym typeface="Symbol" charset="0"/>
              </a:rPr>
              <a:t>x)</a:t>
            </a:r>
            <a:r>
              <a:rPr lang="en-US" sz="1800" dirty="0">
                <a:latin typeface="Gill Sans" charset="0"/>
                <a:ea typeface="ＭＳ Ｐゴシック" charset="0"/>
                <a:sym typeface="Symbol" charset="0"/>
              </a:rPr>
              <a:t>[(</a:t>
            </a:r>
            <a:r>
              <a:rPr lang="en-US" sz="1800" dirty="0" err="1">
                <a:latin typeface="Gill Sans" charset="0"/>
                <a:ea typeface="ＭＳ Ｐゴシック" charset="0"/>
                <a:sym typeface="Symbol" charset="0"/>
              </a:rPr>
              <a:t>S</a:t>
            </a:r>
            <a:r>
              <a:rPr lang="en-US" sz="1800" dirty="0" err="1">
                <a:solidFill>
                  <a:srgbClr val="FF0000"/>
                </a:solidFill>
                <a:latin typeface="Gill Sans" charset="0"/>
                <a:ea typeface="ＭＳ Ｐゴシック" charset="0"/>
                <a:sym typeface="Symbol" charset="0"/>
              </a:rPr>
              <a:t>x</a:t>
            </a:r>
            <a:r>
              <a:rPr lang="en-US" sz="1800" dirty="0">
                <a:latin typeface="Gill Sans" charset="0"/>
                <a:ea typeface="ＭＳ Ｐゴシック" charset="0"/>
                <a:sym typeface="Symbol" charset="0"/>
              </a:rPr>
              <a:t> • </a:t>
            </a:r>
            <a:r>
              <a:rPr lang="en-US" sz="1800" dirty="0">
                <a:solidFill>
                  <a:srgbClr val="3366FF"/>
                </a:solidFill>
                <a:latin typeface="Gill Sans" charset="0"/>
                <a:ea typeface="ＭＳ Ｐゴシック" charset="0"/>
                <a:sym typeface="Symbol" charset="0"/>
              </a:rPr>
              <a:t>(y)</a:t>
            </a:r>
            <a:r>
              <a:rPr lang="en-US" sz="1800" dirty="0" err="1">
                <a:latin typeface="Gill Sans" charset="0"/>
                <a:ea typeface="ＭＳ Ｐゴシック" charset="0"/>
                <a:sym typeface="Symbol" charset="0"/>
              </a:rPr>
              <a:t>K</a:t>
            </a:r>
            <a:r>
              <a:rPr lang="en-US" sz="1800" dirty="0" err="1">
                <a:solidFill>
                  <a:srgbClr val="3366FF"/>
                </a:solidFill>
                <a:latin typeface="Gill Sans" charset="0"/>
                <a:ea typeface="ＭＳ Ｐゴシック" charset="0"/>
                <a:sym typeface="Symbol" charset="0"/>
              </a:rPr>
              <a:t>y</a:t>
            </a:r>
            <a:r>
              <a:rPr lang="en-US" sz="1800" dirty="0" err="1">
                <a:solidFill>
                  <a:srgbClr val="FF0000"/>
                </a:solidFill>
                <a:latin typeface="Gill Sans" charset="0"/>
                <a:ea typeface="ＭＳ Ｐゴシック" charset="0"/>
                <a:sym typeface="Symbol" charset="0"/>
              </a:rPr>
              <a:t>x</a:t>
            </a:r>
            <a:r>
              <a:rPr lang="en-US" sz="1800" dirty="0">
                <a:latin typeface="Gill Sans" charset="0"/>
                <a:ea typeface="ＭＳ Ｐゴシック" charset="0"/>
                <a:sym typeface="Symbol" charset="0"/>
              </a:rPr>
              <a:t>)]</a:t>
            </a:r>
            <a:endParaRPr lang="en-US" sz="1800" dirty="0">
              <a:latin typeface="Gill Sans" charset="0"/>
              <a:ea typeface="ＭＳ Ｐゴシック" charset="0"/>
            </a:endParaRPr>
          </a:p>
          <a:p>
            <a:pPr>
              <a:lnSpc>
                <a:spcPct val="80000"/>
              </a:lnSpc>
              <a:buFont typeface="Arial" charset="0"/>
              <a:buNone/>
              <a:defRPr/>
            </a:pPr>
            <a:endParaRPr lang="en-US" sz="1600" i="1" dirty="0">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lstStyle/>
          <a:p>
            <a:pPr>
              <a:defRPr/>
            </a:pPr>
            <a:endParaRPr lang="en-US"/>
          </a:p>
        </p:txBody>
      </p:sp>
      <p:sp>
        <p:nvSpPr>
          <p:cNvPr id="48130" name="Content Placeholder 2"/>
          <p:cNvSpPr>
            <a:spLocks noGrp="1"/>
          </p:cNvSpPr>
          <p:nvPr>
            <p:ph idx="1"/>
          </p:nvPr>
        </p:nvSpPr>
        <p:spPr/>
        <p:txBody>
          <a:bodyPr/>
          <a:lstStyle/>
          <a:p>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lstStyle/>
          <a:p>
            <a:pPr>
              <a:defRPr/>
            </a:pPr>
            <a:r>
              <a:rPr lang="en-US">
                <a:effectLst>
                  <a:outerShdw blurRad="38100" dist="38100" dir="2700000" algn="tl">
                    <a:srgbClr val="000000"/>
                  </a:outerShdw>
                </a:effectLst>
                <a:latin typeface="Gill Sans" charset="0"/>
                <a:ea typeface="ＭＳ Ｐゴシック" charset="0"/>
              </a:rPr>
              <a:t>Paraphrasing away singular terms</a:t>
            </a:r>
          </a:p>
        </p:txBody>
      </p:sp>
      <p:sp>
        <p:nvSpPr>
          <p:cNvPr id="3" name="Content Placeholder 2"/>
          <p:cNvSpPr>
            <a:spLocks noGrp="1"/>
          </p:cNvSpPr>
          <p:nvPr>
            <p:ph idx="1"/>
          </p:nvPr>
        </p:nvSpPr>
        <p:spPr>
          <a:xfrm>
            <a:off x="457200" y="838200"/>
            <a:ext cx="8229600" cy="5791200"/>
          </a:xfrm>
        </p:spPr>
        <p:txBody>
          <a:bodyPr/>
          <a:lstStyle/>
          <a:p>
            <a:r>
              <a:rPr lang="en-US">
                <a:latin typeface="Gill Sans" charset="0"/>
                <a:ea typeface="ＭＳ Ｐゴシック" charset="0"/>
              </a:rPr>
              <a:t>Definite descriptions, e.g. </a:t>
            </a:r>
            <a:r>
              <a:rPr lang="ja-JP" altLang="en-US">
                <a:latin typeface="Gill Sans" charset="0"/>
                <a:ea typeface="ＭＳ Ｐゴシック" charset="0"/>
              </a:rPr>
              <a:t>“</a:t>
            </a:r>
            <a:r>
              <a:rPr lang="en-US" altLang="ja-JP">
                <a:latin typeface="Gill Sans" charset="0"/>
                <a:ea typeface="ＭＳ Ｐゴシック" charset="0"/>
              </a:rPr>
              <a:t>the </a:t>
            </a:r>
            <a:r>
              <a:rPr lang="en-US" altLang="ja-JP">
                <a:solidFill>
                  <a:srgbClr val="FF0000"/>
                </a:solidFill>
                <a:latin typeface="Gill Sans" charset="0"/>
                <a:ea typeface="ＭＳ Ｐゴシック" charset="0"/>
              </a:rPr>
              <a:t>author of Waverly</a:t>
            </a:r>
            <a:r>
              <a:rPr lang="en-US" altLang="ja-JP">
                <a:latin typeface="Gill Sans" charset="0"/>
                <a:ea typeface="ＭＳ Ｐゴシック" charset="0"/>
              </a:rPr>
              <a:t>,</a:t>
            </a:r>
            <a:r>
              <a:rPr lang="ja-JP" altLang="en-US">
                <a:latin typeface="Gill Sans" charset="0"/>
                <a:ea typeface="ＭＳ Ｐゴシック" charset="0"/>
              </a:rPr>
              <a:t>”</a:t>
            </a:r>
            <a:r>
              <a:rPr lang="en-US" altLang="ja-JP">
                <a:latin typeface="Gill Sans" charset="0"/>
                <a:ea typeface="ＭＳ Ｐゴシック" charset="0"/>
              </a:rPr>
              <a:t> are paraphrased away as, e.g. </a:t>
            </a:r>
            <a:r>
              <a:rPr lang="ja-JP" altLang="en-US">
                <a:latin typeface="Gill Sans" charset="0"/>
                <a:ea typeface="ＭＳ Ｐゴシック" charset="0"/>
              </a:rPr>
              <a:t>“</a:t>
            </a:r>
            <a:r>
              <a:rPr lang="en-US" altLang="ja-JP">
                <a:latin typeface="Gill Sans" charset="0"/>
                <a:ea typeface="ＭＳ Ｐゴシック" charset="0"/>
              </a:rPr>
              <a:t>There is one and only one x such that x </a:t>
            </a:r>
            <a:r>
              <a:rPr lang="en-US" altLang="ja-JP">
                <a:solidFill>
                  <a:srgbClr val="FF0000"/>
                </a:solidFill>
                <a:latin typeface="Gill Sans" charset="0"/>
                <a:ea typeface="ＭＳ Ｐゴシック" charset="0"/>
              </a:rPr>
              <a:t>wrote Waverly </a:t>
            </a:r>
            <a:r>
              <a:rPr lang="en-US" altLang="ja-JP">
                <a:latin typeface="Gill Sans" charset="0"/>
                <a:ea typeface="ＭＳ Ｐゴシック" charset="0"/>
              </a:rPr>
              <a:t>and x [does whatever].</a:t>
            </a:r>
            <a:r>
              <a:rPr lang="ja-JP" altLang="en-US">
                <a:latin typeface="Gill Sans" charset="0"/>
                <a:ea typeface="ＭＳ Ｐゴシック" charset="0"/>
              </a:rPr>
              <a:t>”</a:t>
            </a:r>
            <a:endParaRPr lang="en-US" altLang="ja-JP">
              <a:latin typeface="Gill Sans" charset="0"/>
              <a:ea typeface="ＭＳ Ｐゴシック" charset="0"/>
            </a:endParaRPr>
          </a:p>
          <a:p>
            <a:r>
              <a:rPr lang="en-US">
                <a:latin typeface="Gill Sans" charset="0"/>
                <a:ea typeface="ＭＳ Ｐゴシック" charset="0"/>
              </a:rPr>
              <a:t>Proper names, e.g. </a:t>
            </a:r>
            <a:r>
              <a:rPr lang="ja-JP" altLang="en-US">
                <a:latin typeface="Gill Sans" charset="0"/>
                <a:ea typeface="ＭＳ Ｐゴシック" charset="0"/>
              </a:rPr>
              <a:t>“</a:t>
            </a:r>
            <a:r>
              <a:rPr lang="en-US" altLang="ja-JP">
                <a:solidFill>
                  <a:srgbClr val="FF0000"/>
                </a:solidFill>
                <a:latin typeface="Gill Sans" charset="0"/>
                <a:ea typeface="ＭＳ Ｐゴシック" charset="0"/>
              </a:rPr>
              <a:t>Pegasus</a:t>
            </a:r>
            <a:r>
              <a:rPr lang="en-US" altLang="ja-JP">
                <a:latin typeface="Gill Sans" charset="0"/>
                <a:ea typeface="ＭＳ Ｐゴシック" charset="0"/>
              </a:rPr>
              <a:t>,</a:t>
            </a:r>
            <a:r>
              <a:rPr lang="ja-JP" altLang="en-US">
                <a:latin typeface="Gill Sans" charset="0"/>
                <a:ea typeface="ＭＳ Ｐゴシック" charset="0"/>
              </a:rPr>
              <a:t>”</a:t>
            </a:r>
            <a:r>
              <a:rPr lang="en-US" altLang="ja-JP">
                <a:latin typeface="Gill Sans" charset="0"/>
                <a:ea typeface="ＭＳ Ｐゴシック" charset="0"/>
              </a:rPr>
              <a:t> can be paraphrased away in similar manner, e.g. </a:t>
            </a:r>
            <a:r>
              <a:rPr lang="ja-JP" altLang="en-US">
                <a:latin typeface="Gill Sans" charset="0"/>
                <a:ea typeface="ＭＳ Ｐゴシック" charset="0"/>
              </a:rPr>
              <a:t>“</a:t>
            </a:r>
            <a:r>
              <a:rPr lang="en-US" altLang="ja-JP">
                <a:latin typeface="Gill Sans" charset="0"/>
                <a:ea typeface="ＭＳ Ｐゴシック" charset="0"/>
              </a:rPr>
              <a:t>There is one and only one x such that x </a:t>
            </a:r>
            <a:r>
              <a:rPr lang="en-US" altLang="ja-JP">
                <a:solidFill>
                  <a:srgbClr val="FF0000"/>
                </a:solidFill>
                <a:latin typeface="Gill Sans" charset="0"/>
                <a:ea typeface="ＭＳ Ｐゴシック" charset="0"/>
              </a:rPr>
              <a:t>Pegasizes</a:t>
            </a:r>
            <a:r>
              <a:rPr lang="en-US" altLang="ja-JP">
                <a:latin typeface="Gill Sans" charset="0"/>
                <a:ea typeface="ＭＳ Ｐゴシック" charset="0"/>
              </a:rPr>
              <a:t> and [does whatever]</a:t>
            </a:r>
            <a:r>
              <a:rPr lang="ja-JP" altLang="en-US">
                <a:latin typeface="Gill Sans" charset="0"/>
                <a:ea typeface="ＭＳ Ｐゴシック" charset="0"/>
              </a:rPr>
              <a:t>”</a:t>
            </a:r>
            <a:endParaRPr lang="en-US" altLang="ja-JP">
              <a:latin typeface="Gill Sans" charset="0"/>
              <a:ea typeface="ＭＳ Ｐゴシック" charset="0"/>
            </a:endParaRPr>
          </a:p>
          <a:p>
            <a:r>
              <a:rPr lang="en-US">
                <a:latin typeface="Gill Sans" charset="0"/>
                <a:ea typeface="ＭＳ Ｐゴシック" charset="0"/>
              </a:rPr>
              <a:t>In both cases the meaning is sucked out of singular terms, which are reduced to mere variables, and loaded into predicates.</a:t>
            </a:r>
          </a:p>
          <a:p>
            <a:r>
              <a:rPr lang="en-US">
                <a:latin typeface="Gill Sans" charset="0"/>
                <a:ea typeface="ＭＳ Ｐゴシック" charset="0"/>
              </a:rPr>
              <a:t>Buy what about those predicates into which the meaning</a:t>
            </a:r>
            <a:br>
              <a:rPr lang="en-US">
                <a:latin typeface="Gill Sans" charset="0"/>
                <a:ea typeface="ＭＳ Ｐゴシック" charset="0"/>
              </a:rPr>
            </a:br>
            <a:r>
              <a:rPr lang="en-US">
                <a:latin typeface="Gill Sans" charset="0"/>
                <a:ea typeface="ＭＳ Ｐゴシック" charset="0"/>
              </a:rPr>
              <a:t>is loaded…</a:t>
            </a:r>
          </a:p>
          <a:p>
            <a:r>
              <a:rPr lang="en-US">
                <a:latin typeface="Gill Sans" charset="0"/>
                <a:ea typeface="ＭＳ Ｐゴシック" charset="0"/>
              </a:rPr>
              <a:t>Could this analysis stick us with…</a:t>
            </a:r>
            <a:r>
              <a:rPr lang="en-US" i="1">
                <a:latin typeface="Gill Sans" charset="0"/>
                <a:ea typeface="ＭＳ Ｐゴシック" charset="0"/>
              </a:rPr>
              <a:t>universals??!!?</a:t>
            </a:r>
            <a:r>
              <a:rPr lang="en-US">
                <a:latin typeface="Gill Sans" charset="0"/>
                <a:ea typeface="ＭＳ Ｐゴシック"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53200" y="4843463"/>
            <a:ext cx="221138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nodeType="afterGroup">
                            <p:stCondLst>
                              <p:cond delay="0"/>
                            </p:stCondLst>
                            <p:childTnLst>
                              <p:par>
                                <p:cTn id="24" presetID="2" presetClass="entr" presetSubtype="4" accel="50000" decel="50000" fill="hold" nodeType="afterEffect">
                                  <p:stCondLst>
                                    <p:cond delay="100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Surprise"/>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lstStyle/>
          <a:p>
            <a:pPr>
              <a:defRPr/>
            </a:pPr>
            <a:r>
              <a:rPr lang="en-US">
                <a:effectLst>
                  <a:outerShdw blurRad="38100" dist="38100" dir="2700000" algn="tl">
                    <a:srgbClr val="000000"/>
                  </a:outerShdw>
                </a:effectLst>
                <a:latin typeface="Gill Sans" charset="0"/>
                <a:ea typeface="ＭＳ Ｐゴシック" charset="0"/>
              </a:rPr>
              <a:t>The Problem of Universals</a:t>
            </a:r>
          </a:p>
        </p:txBody>
      </p:sp>
      <p:sp>
        <p:nvSpPr>
          <p:cNvPr id="34819" name="Content Placeholder 2"/>
          <p:cNvSpPr>
            <a:spLocks noGrp="1"/>
          </p:cNvSpPr>
          <p:nvPr>
            <p:ph idx="1"/>
          </p:nvPr>
        </p:nvSpPr>
        <p:spPr>
          <a:xfrm>
            <a:off x="457200" y="838200"/>
            <a:ext cx="8229600" cy="5708650"/>
          </a:xfrm>
        </p:spPr>
        <p:txBody>
          <a:bodyPr/>
          <a:lstStyle/>
          <a:p>
            <a:pPr>
              <a:buFont typeface="Arial" charset="0"/>
              <a:buNone/>
            </a:pPr>
            <a:r>
              <a:rPr lang="en-US" i="1">
                <a:latin typeface="Gill Sans" charset="0"/>
                <a:ea typeface="ＭＳ Ｐゴシック" charset="0"/>
              </a:rPr>
              <a:t>	Now let us turn to the ontological problem of universals: the question whether there are such entities as attributes, relations, classes, numbers, functions. McX, characteristically enough, thinks there are. Speaking of attributes, he ways: </a:t>
            </a:r>
            <a:r>
              <a:rPr lang="ja-JP" altLang="en-US" i="1">
                <a:latin typeface="Gill Sans" charset="0"/>
                <a:ea typeface="ＭＳ Ｐゴシック" charset="0"/>
              </a:rPr>
              <a:t>‘</a:t>
            </a:r>
            <a:r>
              <a:rPr lang="en-US" altLang="ja-JP" i="1">
                <a:latin typeface="Gill Sans" charset="0"/>
                <a:ea typeface="ＭＳ Ｐゴシック" charset="0"/>
              </a:rPr>
              <a:t>There are red houses, red roses, red sunsets…These houses, roses, and sunsets, then have something in common; and this which they have in common is all I mean by the attribute of redness.</a:t>
            </a:r>
          </a:p>
          <a:p>
            <a:pPr algn="ctr">
              <a:buFont typeface="Arial" charset="0"/>
              <a:buNone/>
            </a:pPr>
            <a:r>
              <a:rPr lang="en-US" b="1">
                <a:latin typeface="Gill Sans" charset="0"/>
                <a:ea typeface="ＭＳ Ｐゴシック" charset="0"/>
              </a:rPr>
              <a:t>McX</a:t>
            </a:r>
            <a:r>
              <a:rPr lang="ja-JP" altLang="en-US" b="1">
                <a:latin typeface="Gill Sans" charset="0"/>
                <a:ea typeface="ＭＳ Ｐゴシック" charset="0"/>
              </a:rPr>
              <a:t>’</a:t>
            </a:r>
            <a:r>
              <a:rPr lang="en-US" altLang="ja-JP" b="1">
                <a:latin typeface="Gill Sans" charset="0"/>
                <a:ea typeface="ＭＳ Ｐゴシック" charset="0"/>
              </a:rPr>
              <a:t>s Argument for Universals</a:t>
            </a:r>
          </a:p>
          <a:p>
            <a:pPr eaLnBrk="1" hangingPunct="1"/>
            <a:r>
              <a:rPr lang="en-US">
                <a:latin typeface="Gill Sans" charset="0"/>
                <a:ea typeface="ＭＳ Ｐゴシック" charset="0"/>
              </a:rPr>
              <a:t>We correctly classify red houses, red roses and red sunsets as same-colored.</a:t>
            </a:r>
          </a:p>
          <a:p>
            <a:pPr eaLnBrk="1" hangingPunct="1"/>
            <a:r>
              <a:rPr lang="en-US">
                <a:latin typeface="Gill Sans" charset="0"/>
                <a:ea typeface="ＭＳ Ｐゴシック" charset="0"/>
              </a:rPr>
              <a:t>There must be something in the world that makes grouping them as same-colored </a:t>
            </a:r>
            <a:r>
              <a:rPr lang="en-US" i="1">
                <a:latin typeface="Gill Sans" charset="0"/>
                <a:ea typeface="ＭＳ Ｐゴシック" charset="0"/>
              </a:rPr>
              <a:t>correct</a:t>
            </a:r>
            <a:r>
              <a:rPr lang="en-US">
                <a:latin typeface="Gill Sans" charset="0"/>
                <a:ea typeface="ＭＳ Ｐゴシック" charset="0"/>
              </a:rPr>
              <a:t> (throwing in a green avocado would be </a:t>
            </a:r>
            <a:r>
              <a:rPr lang="en-US" i="1">
                <a:latin typeface="Gill Sans" charset="0"/>
                <a:ea typeface="ＭＳ Ｐゴシック" charset="0"/>
              </a:rPr>
              <a:t>incorrect</a:t>
            </a:r>
            <a:r>
              <a:rPr lang="en-US">
                <a:latin typeface="Gill Sans" charset="0"/>
                <a:ea typeface="ＭＳ Ｐゴシック" charset="0"/>
              </a:rPr>
              <a:t>)</a:t>
            </a:r>
          </a:p>
          <a:p>
            <a:pPr eaLnBrk="1" hangingPunct="1"/>
            <a:r>
              <a:rPr lang="en-US">
                <a:latin typeface="Gill Sans" charset="0"/>
                <a:ea typeface="ＭＳ Ｐゴシック" charset="0"/>
              </a:rPr>
              <a:t>Therefore, there exists an x that is the shared property of redness: assuming there are properties is the best explanation for classifying.</a:t>
            </a:r>
          </a:p>
          <a:p>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lstStyle/>
          <a:p>
            <a:pPr>
              <a:defRPr/>
            </a:pPr>
            <a:r>
              <a:rPr lang="en-US">
                <a:effectLst>
                  <a:outerShdw blurRad="38100" dist="38100" dir="2700000" algn="tl">
                    <a:srgbClr val="000000"/>
                  </a:outerShdw>
                </a:effectLst>
                <a:latin typeface="Gill Sans" charset="0"/>
                <a:ea typeface="ＭＳ Ｐゴシック" charset="0"/>
              </a:rPr>
              <a:t>Quine Against Universals</a:t>
            </a:r>
          </a:p>
        </p:txBody>
      </p:sp>
      <p:sp>
        <p:nvSpPr>
          <p:cNvPr id="35843" name="Content Placeholder 2"/>
          <p:cNvSpPr>
            <a:spLocks noGrp="1"/>
          </p:cNvSpPr>
          <p:nvPr>
            <p:ph idx="1"/>
          </p:nvPr>
        </p:nvSpPr>
        <p:spPr/>
        <p:txBody>
          <a:bodyPr/>
          <a:lstStyle/>
          <a:p>
            <a:pPr>
              <a:buFont typeface="Arial" charset="0"/>
              <a:buNone/>
            </a:pPr>
            <a:r>
              <a:rPr lang="en-US" i="1">
                <a:latin typeface="Gill Sans" charset="0"/>
                <a:ea typeface="ＭＳ Ｐゴシック" charset="0"/>
              </a:rPr>
              <a:t>	One may admit that there are red houses, roses, and sunsets, but deny…that they have anything in common. ..[T]he word </a:t>
            </a:r>
            <a:r>
              <a:rPr lang="ja-JP" altLang="en-US" i="1">
                <a:latin typeface="Gill Sans" charset="0"/>
                <a:ea typeface="ＭＳ Ｐゴシック" charset="0"/>
              </a:rPr>
              <a:t>‘</a:t>
            </a:r>
            <a:r>
              <a:rPr lang="en-US" altLang="ja-JP" i="1">
                <a:latin typeface="Gill Sans" charset="0"/>
                <a:ea typeface="ＭＳ Ｐゴシック" charset="0"/>
              </a:rPr>
              <a:t>red</a:t>
            </a:r>
            <a:r>
              <a:rPr lang="ja-JP" altLang="en-US" i="1">
                <a:latin typeface="Gill Sans" charset="0"/>
                <a:ea typeface="ＭＳ Ｐゴシック" charset="0"/>
              </a:rPr>
              <a:t>’</a:t>
            </a:r>
            <a:r>
              <a:rPr lang="en-US" altLang="ja-JP" i="1">
                <a:latin typeface="Gill Sans" charset="0"/>
                <a:ea typeface="ＭＳ Ｐゴシック" charset="0"/>
              </a:rPr>
              <a:t> or </a:t>
            </a:r>
            <a:r>
              <a:rPr lang="ja-JP" altLang="en-US" i="1">
                <a:latin typeface="Gill Sans" charset="0"/>
                <a:ea typeface="ＭＳ Ｐゴシック" charset="0"/>
              </a:rPr>
              <a:t>‘</a:t>
            </a:r>
            <a:r>
              <a:rPr lang="en-US" altLang="ja-JP" i="1">
                <a:latin typeface="Gill Sans" charset="0"/>
                <a:ea typeface="ＭＳ Ｐゴシック" charset="0"/>
              </a:rPr>
              <a:t>red object</a:t>
            </a:r>
            <a:r>
              <a:rPr lang="ja-JP" altLang="en-US" i="1">
                <a:latin typeface="Gill Sans" charset="0"/>
                <a:ea typeface="ＭＳ Ｐゴシック" charset="0"/>
              </a:rPr>
              <a:t>’</a:t>
            </a:r>
            <a:r>
              <a:rPr lang="en-US" altLang="ja-JP" i="1">
                <a:latin typeface="Gill Sans" charset="0"/>
                <a:ea typeface="ＭＳ Ｐゴシック" charset="0"/>
              </a:rPr>
              <a:t> denotes each of sundry individual entities which are red houses, red roses, red sunsets; but there is not, in addition, any entity whatsoever, individual or otherwise, which is named by the word </a:t>
            </a:r>
            <a:r>
              <a:rPr lang="ja-JP" altLang="en-US" i="1">
                <a:latin typeface="Gill Sans" charset="0"/>
                <a:ea typeface="ＭＳ Ｐゴシック" charset="0"/>
              </a:rPr>
              <a:t>‘</a:t>
            </a:r>
            <a:r>
              <a:rPr lang="en-US" altLang="ja-JP" i="1">
                <a:latin typeface="Gill Sans" charset="0"/>
                <a:ea typeface="ＭＳ Ｐゴシック" charset="0"/>
              </a:rPr>
              <a:t>redness.</a:t>
            </a:r>
            <a:r>
              <a:rPr lang="ja-JP" altLang="en-US" i="1">
                <a:latin typeface="Gill Sans" charset="0"/>
                <a:ea typeface="ＭＳ Ｐゴシック" charset="0"/>
              </a:rPr>
              <a:t>’</a:t>
            </a:r>
            <a:r>
              <a:rPr lang="en-US" altLang="ja-JP" i="1">
                <a:latin typeface="Gill Sans" charset="0"/>
                <a:ea typeface="ＭＳ Ｐゴシック" charset="0"/>
              </a:rPr>
              <a:t> That houses and roses and sunsets are all of them red may be taken as ultimate and irreducible.</a:t>
            </a:r>
          </a:p>
          <a:p>
            <a:pPr>
              <a:buFont typeface="Arial" charset="0"/>
              <a:buNone/>
            </a:pPr>
            <a:r>
              <a:rPr lang="en-US" b="1">
                <a:latin typeface="Gill Sans" charset="0"/>
                <a:ea typeface="ＭＳ Ｐゴシック" charset="0"/>
              </a:rPr>
              <a:t>Quine argues that universals don</a:t>
            </a:r>
            <a:r>
              <a:rPr lang="ja-JP" altLang="en-US" b="1">
                <a:latin typeface="Gill Sans" charset="0"/>
                <a:ea typeface="ＭＳ Ｐゴシック" charset="0"/>
              </a:rPr>
              <a:t>’</a:t>
            </a:r>
            <a:r>
              <a:rPr lang="en-US" altLang="ja-JP" b="1">
                <a:latin typeface="Gill Sans" charset="0"/>
                <a:ea typeface="ＭＳ Ｐゴシック" charset="0"/>
              </a:rPr>
              <a:t>t do any explanatory work</a:t>
            </a:r>
          </a:p>
          <a:p>
            <a:pPr lvl="1">
              <a:buFont typeface="Arial" charset="0"/>
              <a:buNone/>
            </a:pPr>
            <a:r>
              <a:rPr lang="en-US">
                <a:latin typeface="Gill Sans" charset="0"/>
                <a:ea typeface="ＭＳ Ｐゴシック" charset="0"/>
              </a:rPr>
              <a:t>Q:  Why do we classify all these things together as </a:t>
            </a:r>
            <a:r>
              <a:rPr lang="ja-JP" altLang="en-US">
                <a:latin typeface="Gill Sans" charset="0"/>
                <a:ea typeface="ＭＳ Ｐゴシック" charset="0"/>
              </a:rPr>
              <a:t>‘</a:t>
            </a:r>
            <a:r>
              <a:rPr lang="en-US" altLang="ja-JP">
                <a:latin typeface="Gill Sans" charset="0"/>
                <a:ea typeface="ＭＳ Ｐゴシック" charset="0"/>
              </a:rPr>
              <a:t>red</a:t>
            </a:r>
            <a:r>
              <a:rPr lang="ja-JP" altLang="en-US">
                <a:latin typeface="Gill Sans" charset="0"/>
                <a:ea typeface="ＭＳ Ｐゴシック" charset="0"/>
              </a:rPr>
              <a:t>’</a:t>
            </a:r>
            <a:r>
              <a:rPr lang="en-US" altLang="ja-JP">
                <a:latin typeface="Gill Sans" charset="0"/>
                <a:ea typeface="ＭＳ Ｐゴシック" charset="0"/>
              </a:rPr>
              <a:t>?</a:t>
            </a:r>
          </a:p>
          <a:p>
            <a:pPr lvl="1">
              <a:buFont typeface="Arial" charset="0"/>
              <a:buNone/>
            </a:pPr>
            <a:r>
              <a:rPr lang="en-US">
                <a:latin typeface="Gill Sans" charset="0"/>
                <a:ea typeface="ＭＳ Ｐゴシック" charset="0"/>
              </a:rPr>
              <a:t>A:  Because they have a common property, viz. </a:t>
            </a:r>
            <a:r>
              <a:rPr lang="en-US" i="1">
                <a:latin typeface="Gill Sans" charset="0"/>
                <a:ea typeface="ＭＳ Ｐゴシック" charset="0"/>
              </a:rPr>
              <a:t>redness</a:t>
            </a:r>
          </a:p>
          <a:p>
            <a:pPr lvl="1">
              <a:buFont typeface="Arial" charset="0"/>
              <a:buNone/>
            </a:pPr>
            <a:r>
              <a:rPr lang="en-US">
                <a:latin typeface="Gill Sans" charset="0"/>
                <a:ea typeface="ＭＳ Ｐゴシック" charset="0"/>
              </a:rPr>
              <a:t>Q:  And what is this </a:t>
            </a:r>
            <a:r>
              <a:rPr lang="en-US" i="1">
                <a:latin typeface="Gill Sans" charset="0"/>
                <a:ea typeface="ＭＳ Ｐゴシック" charset="0"/>
              </a:rPr>
              <a:t>redness</a:t>
            </a:r>
            <a:r>
              <a:rPr lang="en-US">
                <a:latin typeface="Gill Sans" charset="0"/>
                <a:ea typeface="ＭＳ Ｐゴシック" charset="0"/>
              </a:rPr>
              <a:t> property?</a:t>
            </a:r>
          </a:p>
          <a:p>
            <a:pPr lvl="1">
              <a:buFont typeface="Arial" charset="0"/>
              <a:buNone/>
            </a:pPr>
            <a:r>
              <a:rPr lang="en-US">
                <a:latin typeface="Gill Sans" charset="0"/>
                <a:ea typeface="ＭＳ Ｐゴシック" charset="0"/>
              </a:rPr>
              <a:t>A:  Oh, um…it</a:t>
            </a:r>
            <a:r>
              <a:rPr lang="ja-JP" altLang="en-US">
                <a:latin typeface="Gill Sans" charset="0"/>
                <a:ea typeface="ＭＳ Ｐゴシック" charset="0"/>
              </a:rPr>
              <a:t>’</a:t>
            </a:r>
            <a:r>
              <a:rPr lang="en-US" altLang="ja-JP">
                <a:latin typeface="Gill Sans" charset="0"/>
                <a:ea typeface="ＭＳ Ｐゴシック" charset="0"/>
              </a:rPr>
              <a:t>s the property that all red things have in common.</a:t>
            </a:r>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542925"/>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Just say no to properties!</a:t>
            </a:r>
          </a:p>
        </p:txBody>
      </p:sp>
      <p:sp>
        <p:nvSpPr>
          <p:cNvPr id="36867" name="Rectangle 3"/>
          <p:cNvSpPr>
            <a:spLocks noGrp="1" noChangeArrowheads="1"/>
          </p:cNvSpPr>
          <p:nvPr>
            <p:ph idx="1"/>
          </p:nvPr>
        </p:nvSpPr>
        <p:spPr>
          <a:xfrm>
            <a:off x="457200" y="914400"/>
            <a:ext cx="8229600" cy="5708650"/>
          </a:xfrm>
        </p:spPr>
        <p:txBody>
          <a:bodyPr/>
          <a:lstStyle/>
          <a:p>
            <a:pPr eaLnBrk="1" hangingPunct="1"/>
            <a:r>
              <a:rPr lang="en-US">
                <a:latin typeface="Gill Sans" charset="0"/>
                <a:ea typeface="ＭＳ Ｐゴシック" charset="0"/>
              </a:rPr>
              <a:t>Commitment to properties isn</a:t>
            </a:r>
            <a:r>
              <a:rPr lang="ja-JP" altLang="en-US">
                <a:latin typeface="Gill Sans" charset="0"/>
                <a:ea typeface="ＭＳ Ｐゴシック" charset="0"/>
              </a:rPr>
              <a:t>’</a:t>
            </a:r>
            <a:r>
              <a:rPr lang="en-US" altLang="ja-JP">
                <a:latin typeface="Gill Sans" charset="0"/>
                <a:ea typeface="ＭＳ Ｐゴシック" charset="0"/>
              </a:rPr>
              <a:t>t informative as an explanation of similarity</a:t>
            </a:r>
          </a:p>
          <a:p>
            <a:pPr eaLnBrk="1" hangingPunct="1"/>
            <a:r>
              <a:rPr lang="en-US">
                <a:latin typeface="Gill Sans" charset="0"/>
                <a:ea typeface="ＭＳ Ｐゴシック" charset="0"/>
              </a:rPr>
              <a:t>We may as well say that similarity is a brute fact</a:t>
            </a:r>
          </a:p>
          <a:p>
            <a:pPr eaLnBrk="1" hangingPunct="1"/>
            <a:r>
              <a:rPr lang="en-US">
                <a:latin typeface="Gill Sans" charset="0"/>
                <a:ea typeface="ＭＳ Ｐゴシック" charset="0"/>
              </a:rPr>
              <a:t>[Is this satisfactory? If classification is something we </a:t>
            </a:r>
            <a:r>
              <a:rPr lang="ja-JP" altLang="en-US">
                <a:latin typeface="Gill Sans" charset="0"/>
                <a:ea typeface="ＭＳ Ｐゴシック" charset="0"/>
              </a:rPr>
              <a:t>“</a:t>
            </a:r>
            <a:r>
              <a:rPr lang="en-US" altLang="ja-JP">
                <a:latin typeface="Gill Sans" charset="0"/>
                <a:ea typeface="ＭＳ Ｐゴシック" charset="0"/>
              </a:rPr>
              <a:t>just do</a:t>
            </a:r>
            <a:r>
              <a:rPr lang="ja-JP" altLang="en-US">
                <a:latin typeface="Gill Sans" charset="0"/>
                <a:ea typeface="ＭＳ Ｐゴシック" charset="0"/>
              </a:rPr>
              <a:t>”</a:t>
            </a:r>
            <a:r>
              <a:rPr lang="en-US" altLang="ja-JP">
                <a:latin typeface="Gill Sans" charset="0"/>
                <a:ea typeface="ＭＳ Ｐゴシック" charset="0"/>
              </a:rPr>
              <a:t> how can we make sense of the difference between getting it right and getting it wrong?]</a:t>
            </a:r>
          </a:p>
          <a:p>
            <a:pPr algn="ctr" eaLnBrk="1" hangingPunct="1">
              <a:buFont typeface="Arial" charset="0"/>
              <a:buNone/>
            </a:pPr>
            <a:r>
              <a:rPr lang="en-US" b="1">
                <a:latin typeface="Gill Sans" charset="0"/>
                <a:ea typeface="ＭＳ Ｐゴシック" charset="0"/>
              </a:rPr>
              <a:t>Two Good Principles</a:t>
            </a:r>
          </a:p>
          <a:p>
            <a:pPr eaLnBrk="1" hangingPunct="1"/>
            <a:r>
              <a:rPr lang="en-US">
                <a:latin typeface="Gill Sans" charset="0"/>
                <a:ea typeface="ＭＳ Ｐゴシック" charset="0"/>
              </a:rPr>
              <a:t>Ockham</a:t>
            </a:r>
            <a:r>
              <a:rPr lang="ja-JP" altLang="en-US">
                <a:latin typeface="Gill Sans" charset="0"/>
                <a:ea typeface="ＭＳ Ｐゴシック" charset="0"/>
              </a:rPr>
              <a:t>’</a:t>
            </a:r>
            <a:r>
              <a:rPr lang="en-US" altLang="ja-JP">
                <a:latin typeface="Gill Sans" charset="0"/>
                <a:ea typeface="ＭＳ Ｐゴシック" charset="0"/>
              </a:rPr>
              <a:t>s Razor: Do not multiply entities unnecessarily--aim for </a:t>
            </a:r>
            <a:r>
              <a:rPr lang="ja-JP" altLang="en-US">
                <a:latin typeface="Gill Sans" charset="0"/>
                <a:ea typeface="ＭＳ Ｐゴシック" charset="0"/>
              </a:rPr>
              <a:t>“</a:t>
            </a:r>
            <a:r>
              <a:rPr lang="en-US" altLang="ja-JP">
                <a:latin typeface="Gill Sans" charset="0"/>
                <a:ea typeface="ＭＳ Ｐゴシック" charset="0"/>
              </a:rPr>
              <a:t>ontological parsimony.</a:t>
            </a:r>
            <a:r>
              <a:rPr lang="ja-JP" altLang="en-US">
                <a:latin typeface="Gill Sans" charset="0"/>
                <a:ea typeface="ＭＳ Ｐゴシック" charset="0"/>
              </a:rPr>
              <a:t>”</a:t>
            </a:r>
            <a:endParaRPr lang="en-US" altLang="ja-JP">
              <a:latin typeface="Gill Sans" charset="0"/>
              <a:ea typeface="ＭＳ Ｐゴシック" charset="0"/>
            </a:endParaRPr>
          </a:p>
          <a:p>
            <a:pPr eaLnBrk="1" hangingPunct="1"/>
            <a:r>
              <a:rPr lang="en-US">
                <a:latin typeface="Gill Sans" charset="0"/>
                <a:ea typeface="ＭＳ Ｐゴシック" charset="0"/>
              </a:rPr>
              <a:t>Minimize brute facts</a:t>
            </a:r>
          </a:p>
          <a:p>
            <a:pPr eaLnBrk="1" hangingPunct="1"/>
            <a:r>
              <a:rPr lang="en-US">
                <a:latin typeface="Gill Sans" charset="0"/>
                <a:ea typeface="ＭＳ Ｐゴシック" charset="0"/>
              </a:rPr>
              <a:t>Unfortunately, sometimes ontological parsimony introduces brute facts and minimizing brute facts multiplies entities!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542925"/>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Meanings</a:t>
            </a:r>
          </a:p>
        </p:txBody>
      </p:sp>
      <p:sp>
        <p:nvSpPr>
          <p:cNvPr id="37891" name="Rectangle 3"/>
          <p:cNvSpPr>
            <a:spLocks noGrp="1" noChangeArrowheads="1"/>
          </p:cNvSpPr>
          <p:nvPr>
            <p:ph idx="1"/>
          </p:nvPr>
        </p:nvSpPr>
        <p:spPr>
          <a:xfrm>
            <a:off x="457200" y="762000"/>
            <a:ext cx="8229600" cy="5708650"/>
          </a:xfrm>
        </p:spPr>
        <p:txBody>
          <a:bodyPr/>
          <a:lstStyle/>
          <a:p>
            <a:pPr eaLnBrk="1" hangingPunct="1">
              <a:spcAft>
                <a:spcPts val="1800"/>
              </a:spcAft>
              <a:buFont typeface="Arial" charset="0"/>
              <a:buNone/>
            </a:pPr>
            <a:r>
              <a:rPr lang="en-US" i="1">
                <a:latin typeface="Gill Sans" charset="0"/>
                <a:ea typeface="ＭＳ Ｐゴシック" charset="0"/>
              </a:rPr>
              <a:t>	McX hits upon a different strategem. </a:t>
            </a:r>
            <a:r>
              <a:rPr lang="ja-JP" altLang="en-US" i="1">
                <a:latin typeface="Gill Sans" charset="0"/>
                <a:ea typeface="ＭＳ Ｐゴシック" charset="0"/>
              </a:rPr>
              <a:t>‘</a:t>
            </a:r>
            <a:r>
              <a:rPr lang="en-US" altLang="ja-JP" i="1">
                <a:latin typeface="Gill Sans" charset="0"/>
                <a:ea typeface="ＭＳ Ｐゴシック" charset="0"/>
              </a:rPr>
              <a:t>Let us grant,</a:t>
            </a:r>
            <a:r>
              <a:rPr lang="ja-JP" altLang="en-US" i="1">
                <a:latin typeface="Gill Sans" charset="0"/>
                <a:ea typeface="ＭＳ Ｐゴシック" charset="0"/>
              </a:rPr>
              <a:t>’</a:t>
            </a:r>
            <a:r>
              <a:rPr lang="en-US" altLang="ja-JP" i="1">
                <a:latin typeface="Gill Sans" charset="0"/>
                <a:ea typeface="ＭＳ Ｐゴシック" charset="0"/>
              </a:rPr>
              <a:t> he says, </a:t>
            </a:r>
            <a:r>
              <a:rPr lang="ja-JP" altLang="en-US" i="1">
                <a:latin typeface="Gill Sans" charset="0"/>
                <a:ea typeface="ＭＳ Ｐゴシック" charset="0"/>
              </a:rPr>
              <a:t>‘</a:t>
            </a:r>
            <a:r>
              <a:rPr lang="en-US" altLang="ja-JP" i="1">
                <a:latin typeface="Gill Sans" charset="0"/>
                <a:ea typeface="ＭＳ Ｐゴシック" charset="0"/>
              </a:rPr>
              <a:t>this distinction between meaning and naming of which you make so much. Let us even grant that </a:t>
            </a:r>
            <a:r>
              <a:rPr lang="ja-JP" altLang="en-US" i="1">
                <a:latin typeface="Gill Sans" charset="0"/>
                <a:ea typeface="ＭＳ Ｐゴシック" charset="0"/>
              </a:rPr>
              <a:t>‘</a:t>
            </a:r>
            <a:r>
              <a:rPr lang="en-US" altLang="ja-JP" i="1">
                <a:latin typeface="Gill Sans" charset="0"/>
                <a:ea typeface="ＭＳ Ｐゴシック" charset="0"/>
              </a:rPr>
              <a:t>is red,</a:t>
            </a:r>
            <a:r>
              <a:rPr lang="ja-JP" altLang="en-US" i="1">
                <a:latin typeface="Gill Sans" charset="0"/>
                <a:ea typeface="ＭＳ Ｐゴシック" charset="0"/>
              </a:rPr>
              <a:t>’</a:t>
            </a:r>
            <a:r>
              <a:rPr lang="en-US" altLang="ja-JP" i="1">
                <a:latin typeface="Gill Sans" charset="0"/>
                <a:ea typeface="ＭＳ Ｐゴシック" charset="0"/>
              </a:rPr>
              <a:t> </a:t>
            </a:r>
            <a:r>
              <a:rPr lang="ja-JP" altLang="en-US" i="1">
                <a:latin typeface="Gill Sans" charset="0"/>
                <a:ea typeface="ＭＳ Ｐゴシック" charset="0"/>
              </a:rPr>
              <a:t>‘</a:t>
            </a:r>
            <a:r>
              <a:rPr lang="en-US" altLang="ja-JP" i="1">
                <a:latin typeface="Gill Sans" charset="0"/>
                <a:ea typeface="ＭＳ Ｐゴシック" charset="0"/>
              </a:rPr>
              <a:t>pegasizes,</a:t>
            </a:r>
            <a:r>
              <a:rPr lang="ja-JP" altLang="en-US" i="1">
                <a:latin typeface="Gill Sans" charset="0"/>
                <a:ea typeface="ＭＳ Ｐゴシック" charset="0"/>
              </a:rPr>
              <a:t>’</a:t>
            </a:r>
            <a:r>
              <a:rPr lang="en-US" altLang="ja-JP" i="1">
                <a:latin typeface="Gill Sans" charset="0"/>
                <a:ea typeface="ＭＳ Ｐゴシック" charset="0"/>
              </a:rPr>
              <a:t> etc. are not names of attributes. Still, you admit they have meanings. But these meanings, whether they are named or not, are still universals.</a:t>
            </a:r>
          </a:p>
          <a:p>
            <a:pPr algn="ctr" eaLnBrk="1" hangingPunct="1">
              <a:spcAft>
                <a:spcPts val="1800"/>
              </a:spcAft>
              <a:buFont typeface="Arial" charset="0"/>
              <a:buNone/>
            </a:pPr>
            <a:r>
              <a:rPr lang="en-US" b="1">
                <a:latin typeface="Gill Sans" charset="0"/>
                <a:ea typeface="ＭＳ Ｐゴシック" charset="0"/>
              </a:rPr>
              <a:t>McX</a:t>
            </a:r>
            <a:r>
              <a:rPr lang="ja-JP" altLang="en-US" b="1">
                <a:latin typeface="Gill Sans" charset="0"/>
                <a:ea typeface="ＭＳ Ｐゴシック" charset="0"/>
              </a:rPr>
              <a:t>’</a:t>
            </a:r>
            <a:r>
              <a:rPr lang="en-US" altLang="ja-JP" b="1">
                <a:latin typeface="Gill Sans" charset="0"/>
                <a:ea typeface="ＭＳ Ｐゴシック" charset="0"/>
              </a:rPr>
              <a:t>s Argument for Meanings</a:t>
            </a:r>
          </a:p>
          <a:p>
            <a:pPr eaLnBrk="1" hangingPunct="1">
              <a:spcAft>
                <a:spcPts val="1800"/>
              </a:spcAft>
            </a:pPr>
            <a:r>
              <a:rPr lang="en-US">
                <a:latin typeface="Gill Sans" charset="0"/>
                <a:ea typeface="ＭＳ Ｐゴシック" charset="0"/>
              </a:rPr>
              <a:t>As competent English-speakers we usually get it right when we classify things as, e.g. red things.</a:t>
            </a:r>
          </a:p>
          <a:p>
            <a:pPr eaLnBrk="1" hangingPunct="1">
              <a:spcAft>
                <a:spcPts val="1800"/>
              </a:spcAft>
            </a:pPr>
            <a:r>
              <a:rPr lang="en-US">
                <a:latin typeface="Gill Sans" charset="0"/>
                <a:ea typeface="ＭＳ Ｐゴシック" charset="0"/>
              </a:rPr>
              <a:t>So there must be something responsible for our ability to do this, i.e. meanings (in our heads or elsewhere) we compare to objects to be classified.</a:t>
            </a:r>
          </a:p>
          <a:p>
            <a:pPr eaLnBrk="1" hangingPunct="1">
              <a:spcAft>
                <a:spcPts val="1800"/>
              </a:spcAft>
            </a:pPr>
            <a:r>
              <a:rPr lang="en-US">
                <a:latin typeface="Gill Sans" charset="0"/>
                <a:ea typeface="ＭＳ Ｐゴシック" charset="0"/>
              </a:rPr>
              <a:t>Otherwise this ability seems to be a brute fact.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542925"/>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Quine against Meanings</a:t>
            </a:r>
          </a:p>
        </p:txBody>
      </p:sp>
      <p:sp>
        <p:nvSpPr>
          <p:cNvPr id="38915" name="Rectangle 3"/>
          <p:cNvSpPr>
            <a:spLocks noGrp="1" noChangeArrowheads="1"/>
          </p:cNvSpPr>
          <p:nvPr>
            <p:ph idx="1"/>
          </p:nvPr>
        </p:nvSpPr>
        <p:spPr/>
        <p:txBody>
          <a:bodyPr/>
          <a:lstStyle/>
          <a:p>
            <a:pPr eaLnBrk="1" hangingPunct="1">
              <a:buFont typeface="Arial" charset="0"/>
              <a:buNone/>
            </a:pPr>
            <a:r>
              <a:rPr lang="en-US" i="1">
                <a:latin typeface="Gill Sans" charset="0"/>
                <a:ea typeface="ＭＳ Ｐゴシック" charset="0"/>
              </a:rPr>
              <a:t>	The fact that a given linguistic utterance is meaningful…is an ultimate and irreducible matter of fact; or, I may undertake to analyze it in terms directly of what people do in the presence of the linguistic utterance in question and other utterances similar to it.</a:t>
            </a:r>
          </a:p>
          <a:p>
            <a:pPr eaLnBrk="1" hangingPunct="1"/>
            <a:r>
              <a:rPr lang="en-US">
                <a:latin typeface="Gill Sans" charset="0"/>
                <a:ea typeface="ＭＳ Ｐゴシック" charset="0"/>
              </a:rPr>
              <a:t>Behavioristic account of language-use: understanding can be understood as the disposition to behave in certain ways.</a:t>
            </a:r>
          </a:p>
          <a:p>
            <a:pPr lvl="1" eaLnBrk="1" hangingPunct="1"/>
            <a:r>
              <a:rPr lang="ja-JP" altLang="en-US">
                <a:latin typeface="Gill Sans" charset="0"/>
                <a:ea typeface="ＭＳ Ｐゴシック" charset="0"/>
              </a:rPr>
              <a:t>“</a:t>
            </a:r>
            <a:r>
              <a:rPr lang="en-US" altLang="ja-JP">
                <a:latin typeface="Gill Sans" charset="0"/>
                <a:ea typeface="ＭＳ Ｐゴシック" charset="0"/>
              </a:rPr>
              <a:t>having a meaning</a:t>
            </a:r>
            <a:r>
              <a:rPr lang="ja-JP" altLang="en-US">
                <a:latin typeface="Gill Sans" charset="0"/>
                <a:ea typeface="ＭＳ Ｐゴシック" charset="0"/>
              </a:rPr>
              <a:t>”</a:t>
            </a:r>
            <a:r>
              <a:rPr lang="en-US" altLang="ja-JP">
                <a:latin typeface="Gill Sans" charset="0"/>
                <a:ea typeface="ＭＳ Ｐゴシック" charset="0"/>
              </a:rPr>
              <a:t> doesn</a:t>
            </a:r>
            <a:r>
              <a:rPr lang="ja-JP" altLang="en-US">
                <a:latin typeface="Gill Sans" charset="0"/>
                <a:ea typeface="ＭＳ Ｐゴシック" charset="0"/>
              </a:rPr>
              <a:t>’</a:t>
            </a:r>
            <a:r>
              <a:rPr lang="en-US" altLang="ja-JP">
                <a:latin typeface="Gill Sans" charset="0"/>
                <a:ea typeface="ＭＳ Ｐゴシック" charset="0"/>
              </a:rPr>
              <a:t>t mean that there</a:t>
            </a:r>
            <a:r>
              <a:rPr lang="ja-JP" altLang="en-US">
                <a:latin typeface="Gill Sans" charset="0"/>
                <a:ea typeface="ＭＳ Ｐゴシック" charset="0"/>
              </a:rPr>
              <a:t>’</a:t>
            </a:r>
            <a:r>
              <a:rPr lang="en-US" altLang="ja-JP">
                <a:latin typeface="Gill Sans" charset="0"/>
                <a:ea typeface="ＭＳ Ｐゴシック" charset="0"/>
              </a:rPr>
              <a:t>s a meaning something has any more (or less) than having a grudge means there</a:t>
            </a:r>
            <a:r>
              <a:rPr lang="ja-JP" altLang="en-US">
                <a:latin typeface="Gill Sans" charset="0"/>
                <a:ea typeface="ＭＳ Ｐゴシック" charset="0"/>
              </a:rPr>
              <a:t>’</a:t>
            </a:r>
            <a:r>
              <a:rPr lang="en-US" altLang="ja-JP">
                <a:latin typeface="Gill Sans" charset="0"/>
                <a:ea typeface="ＭＳ Ｐゴシック" charset="0"/>
              </a:rPr>
              <a:t>s this thing, a grudge, that someone has.</a:t>
            </a:r>
          </a:p>
          <a:p>
            <a:pPr eaLnBrk="1" hangingPunct="1"/>
            <a:r>
              <a:rPr lang="en-US">
                <a:latin typeface="Gill Sans" charset="0"/>
                <a:ea typeface="ＭＳ Ｐゴシック" charset="0"/>
              </a:rPr>
              <a:t>Sameness of meaning can be paraphrased as synonomy and cashed out in behavioristic terms</a:t>
            </a:r>
          </a:p>
          <a:p>
            <a:pPr eaLnBrk="1" hangingPunct="1"/>
            <a:r>
              <a:rPr lang="en-US">
                <a:latin typeface="Gill Sans" charset="0"/>
                <a:ea typeface="ＭＳ Ｐゴシック" charset="0"/>
              </a:rPr>
              <a:t>[Is this satisfactory? Quine will elaborate this account in </a:t>
            </a:r>
            <a:r>
              <a:rPr lang="en-US" i="1">
                <a:latin typeface="Gill Sans" charset="0"/>
                <a:ea typeface="ＭＳ Ｐゴシック" charset="0"/>
              </a:rPr>
              <a:t>Word and Object</a:t>
            </a:r>
            <a:r>
              <a:rPr lang="en-US">
                <a:latin typeface="Gill Sans" charset="0"/>
                <a:ea typeface="ＭＳ Ｐゴシック"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lstStyle/>
          <a:p>
            <a:pPr>
              <a:defRPr/>
            </a:pPr>
            <a:r>
              <a:rPr lang="en-US">
                <a:effectLst>
                  <a:outerShdw blurRad="38100" dist="38100" dir="2700000" algn="tl">
                    <a:srgbClr val="000000"/>
                  </a:outerShdw>
                </a:effectLst>
                <a:latin typeface="Gill Sans" charset="0"/>
                <a:ea typeface="ＭＳ Ｐゴシック" charset="0"/>
              </a:rPr>
              <a:t>Ontological Commitment</a:t>
            </a:r>
          </a:p>
        </p:txBody>
      </p:sp>
      <p:sp>
        <p:nvSpPr>
          <p:cNvPr id="39939" name="Content Placeholder 2"/>
          <p:cNvSpPr>
            <a:spLocks noGrp="1"/>
          </p:cNvSpPr>
          <p:nvPr>
            <p:ph idx="1"/>
          </p:nvPr>
        </p:nvSpPr>
        <p:spPr/>
        <p:txBody>
          <a:bodyPr/>
          <a:lstStyle/>
          <a:p>
            <a:pPr>
              <a:buFont typeface="Arial" charset="0"/>
              <a:buNone/>
            </a:pPr>
            <a:r>
              <a:rPr lang="en-US" i="1">
                <a:latin typeface="Gill Sans" charset="0"/>
                <a:ea typeface="ＭＳ Ｐゴシック" charset="0"/>
              </a:rPr>
              <a:t>	We can very easily involve ourselves in ontological commitments by saying, e.g., that </a:t>
            </a:r>
            <a:r>
              <a:rPr lang="en-US" i="1" u="sng">
                <a:latin typeface="Gill Sans" charset="0"/>
                <a:ea typeface="ＭＳ Ｐゴシック" charset="0"/>
              </a:rPr>
              <a:t>there is something</a:t>
            </a:r>
            <a:r>
              <a:rPr lang="en-US" i="1">
                <a:latin typeface="Gill Sans" charset="0"/>
                <a:ea typeface="ＭＳ Ｐゴシック" charset="0"/>
              </a:rPr>
              <a:t> (bound variable) which red houses and sunsets have in common…but that is, essentially, the </a:t>
            </a:r>
            <a:r>
              <a:rPr lang="en-US" i="1" u="sng">
                <a:latin typeface="Gill Sans" charset="0"/>
                <a:ea typeface="ＭＳ Ｐゴシック" charset="0"/>
              </a:rPr>
              <a:t>only</a:t>
            </a:r>
            <a:r>
              <a:rPr lang="en-US" i="1">
                <a:latin typeface="Gill Sans" charset="0"/>
                <a:ea typeface="ＭＳ Ｐゴシック" charset="0"/>
              </a:rPr>
              <a:t> way we can involve ourselves in ontological commitments: by our use of bound variables…[W]hen we say that some zoölogical species are cross-fertile, we are committing ourselves to recognizing as entities the several species themselves, abstract though they be. We remain so committed at least until we devise some way of so paraphrasing the statement as to show that the seeming reference to species on the part of our bound variable was an avoidable manner of speaking.</a:t>
            </a:r>
          </a:p>
          <a:p>
            <a:r>
              <a:rPr lang="en-US">
                <a:latin typeface="Gill Sans" charset="0"/>
                <a:ea typeface="ＭＳ Ｐゴシック" charset="0"/>
              </a:rPr>
              <a:t>To be, according to Quine, is to be the value of a bound variable.</a:t>
            </a:r>
          </a:p>
          <a:p>
            <a:r>
              <a:rPr lang="en-US" i="1">
                <a:latin typeface="Gill Sans" charset="0"/>
                <a:ea typeface="ＭＳ Ｐゴシック" charset="0"/>
              </a:rPr>
              <a:t>A theory is committed to those and only those entities to which the bound variables of the theory must be capable of referring in order that the affirmations made in the theory be true</a:t>
            </a:r>
            <a:r>
              <a:rPr lang="en-US">
                <a:latin typeface="Gill Sans" charset="0"/>
                <a:ea typeface="ＭＳ Ｐゴシック" charset="0"/>
              </a:rPr>
              <a:t>.</a:t>
            </a:r>
          </a:p>
          <a:p>
            <a:r>
              <a:rPr lang="en-US">
                <a:latin typeface="Gill Sans" charset="0"/>
                <a:ea typeface="ＭＳ Ｐゴシック" charset="0"/>
              </a:rPr>
              <a:t>We avoid ontological commitment by </a:t>
            </a:r>
            <a:r>
              <a:rPr lang="en-US" i="1">
                <a:latin typeface="Gill Sans" charset="0"/>
                <a:ea typeface="ＭＳ Ｐゴシック" charset="0"/>
              </a:rPr>
              <a:t>paraphrase</a:t>
            </a:r>
            <a:r>
              <a:rPr lang="en-US">
                <a:latin typeface="Gill Sans" charset="0"/>
                <a:ea typeface="ＭＳ Ｐゴシック"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Back-Story: Russell’s Theory of Descriptions</a:t>
            </a:r>
            <a:endParaRPr lang="en-US" dirty="0"/>
          </a:p>
        </p:txBody>
      </p:sp>
      <p:sp>
        <p:nvSpPr>
          <p:cNvPr id="3" name="TextBox 2"/>
          <p:cNvSpPr txBox="1"/>
          <p:nvPr/>
        </p:nvSpPr>
        <p:spPr>
          <a:xfrm>
            <a:off x="2863273" y="1824182"/>
            <a:ext cx="184666" cy="461665"/>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alphaModFix amt="62000"/>
            <a:extLst>
              <a:ext uri="{28A0092B-C50C-407E-A947-70E740481C1C}">
                <a14:useLocalDpi xmlns:a14="http://schemas.microsoft.com/office/drawing/2010/main" val="0"/>
              </a:ext>
            </a:extLst>
          </a:blip>
          <a:srcRect/>
          <a:stretch>
            <a:fillRect/>
          </a:stretch>
        </p:blipFill>
        <p:spPr bwMode="auto">
          <a:xfrm>
            <a:off x="0" y="457201"/>
            <a:ext cx="9144000" cy="6433126"/>
          </a:xfrm>
          <a:prstGeom prst="rect">
            <a:avLst/>
          </a:prstGeom>
          <a:noFill/>
          <a:ln>
            <a:noFill/>
          </a:ln>
          <a:extLst>
            <a:ext uri="{909E8E84-426E-40dd-AFC4-6F175D3DCCD1}">
              <a14:hiddenFill xmlns:a14="http://schemas.microsoft.com/office/drawing/2010/main">
                <a:solidFill>
                  <a:srgbClr val="FFFFFF">
                    <a:alpha val="6196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481263" y="3689927"/>
            <a:ext cx="8181474"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2800" b="1" kern="1200">
                <a:solidFill>
                  <a:srgbClr val="F8F8F8"/>
                </a:solidFill>
                <a:effectLst>
                  <a:outerShdw blurRad="50800" dist="38100" dir="2700000">
                    <a:srgbClr val="000000">
                      <a:alpha val="43000"/>
                    </a:srgbClr>
                  </a:outerShdw>
                </a:effectLst>
                <a:latin typeface="Gill Sans"/>
                <a:ea typeface="ＭＳ Ｐゴシック" pitchFamily="-97" charset="-128"/>
                <a:cs typeface="Gill Sans"/>
              </a:defRPr>
            </a:lvl1pPr>
            <a:lvl2pPr algn="ctr" defTabSz="457200" rtl="0" eaLnBrk="0" fontAlgn="base" hangingPunct="0">
              <a:spcBef>
                <a:spcPct val="0"/>
              </a:spcBef>
              <a:spcAft>
                <a:spcPct val="0"/>
              </a:spcAft>
              <a:defRPr sz="2800" b="1">
                <a:solidFill>
                  <a:srgbClr val="F8F8F8"/>
                </a:solidFill>
                <a:latin typeface="Gill Sans" pitchFamily="-97" charset="0"/>
                <a:ea typeface="ＭＳ Ｐゴシック" pitchFamily="-97" charset="-128"/>
              </a:defRPr>
            </a:lvl2pPr>
            <a:lvl3pPr algn="ctr" defTabSz="457200" rtl="0" eaLnBrk="0" fontAlgn="base" hangingPunct="0">
              <a:spcBef>
                <a:spcPct val="0"/>
              </a:spcBef>
              <a:spcAft>
                <a:spcPct val="0"/>
              </a:spcAft>
              <a:defRPr sz="2800" b="1">
                <a:solidFill>
                  <a:srgbClr val="F8F8F8"/>
                </a:solidFill>
                <a:latin typeface="Gill Sans" pitchFamily="-97" charset="0"/>
                <a:ea typeface="ＭＳ Ｐゴシック" pitchFamily="-97" charset="-128"/>
              </a:defRPr>
            </a:lvl3pPr>
            <a:lvl4pPr algn="ctr" defTabSz="457200" rtl="0" eaLnBrk="0" fontAlgn="base" hangingPunct="0">
              <a:spcBef>
                <a:spcPct val="0"/>
              </a:spcBef>
              <a:spcAft>
                <a:spcPct val="0"/>
              </a:spcAft>
              <a:defRPr sz="2800" b="1">
                <a:solidFill>
                  <a:srgbClr val="F8F8F8"/>
                </a:solidFill>
                <a:latin typeface="Gill Sans" pitchFamily="-97" charset="0"/>
                <a:ea typeface="ＭＳ Ｐゴシック" pitchFamily="-97" charset="-128"/>
              </a:defRPr>
            </a:lvl4pPr>
            <a:lvl5pPr algn="ctr" defTabSz="457200" rtl="0" eaLnBrk="0" fontAlgn="base" hangingPunct="0">
              <a:spcBef>
                <a:spcPct val="0"/>
              </a:spcBef>
              <a:spcAft>
                <a:spcPct val="0"/>
              </a:spcAft>
              <a:defRPr sz="2800" b="1">
                <a:solidFill>
                  <a:srgbClr val="F8F8F8"/>
                </a:solidFill>
                <a:latin typeface="Gill Sans" pitchFamily="-97" charset="0"/>
                <a:ea typeface="ＭＳ Ｐゴシック" pitchFamily="-97" charset="-128"/>
              </a:defRPr>
            </a:lvl5pPr>
            <a:lvl6pPr marL="457200" algn="ctr" defTabSz="457200" rtl="0" eaLnBrk="1" fontAlgn="base" hangingPunct="1">
              <a:spcBef>
                <a:spcPct val="0"/>
              </a:spcBef>
              <a:spcAft>
                <a:spcPct val="0"/>
              </a:spcAft>
              <a:defRPr sz="3600" b="1">
                <a:solidFill>
                  <a:schemeClr val="tx1"/>
                </a:solidFill>
                <a:latin typeface="Gill Sans" pitchFamily="-97" charset="0"/>
                <a:ea typeface="ＭＳ Ｐゴシック" pitchFamily="-97" charset="-128"/>
              </a:defRPr>
            </a:lvl6pPr>
            <a:lvl7pPr marL="914400" algn="ctr" defTabSz="457200" rtl="0" eaLnBrk="1" fontAlgn="base" hangingPunct="1">
              <a:spcBef>
                <a:spcPct val="0"/>
              </a:spcBef>
              <a:spcAft>
                <a:spcPct val="0"/>
              </a:spcAft>
              <a:defRPr sz="3600" b="1">
                <a:solidFill>
                  <a:schemeClr val="tx1"/>
                </a:solidFill>
                <a:latin typeface="Gill Sans" pitchFamily="-97" charset="0"/>
                <a:ea typeface="ＭＳ Ｐゴシック" pitchFamily="-97" charset="-128"/>
              </a:defRPr>
            </a:lvl7pPr>
            <a:lvl8pPr marL="1371600" algn="ctr" defTabSz="457200" rtl="0" eaLnBrk="1" fontAlgn="base" hangingPunct="1">
              <a:spcBef>
                <a:spcPct val="0"/>
              </a:spcBef>
              <a:spcAft>
                <a:spcPct val="0"/>
              </a:spcAft>
              <a:defRPr sz="3600" b="1">
                <a:solidFill>
                  <a:schemeClr val="tx1"/>
                </a:solidFill>
                <a:latin typeface="Gill Sans" pitchFamily="-97" charset="0"/>
                <a:ea typeface="ＭＳ Ｐゴシック" pitchFamily="-97" charset="-128"/>
              </a:defRPr>
            </a:lvl8pPr>
            <a:lvl9pPr marL="1828800" algn="ctr" defTabSz="457200" rtl="0" eaLnBrk="1" fontAlgn="base" hangingPunct="1">
              <a:spcBef>
                <a:spcPct val="0"/>
              </a:spcBef>
              <a:spcAft>
                <a:spcPct val="0"/>
              </a:spcAft>
              <a:defRPr sz="3600" b="1">
                <a:solidFill>
                  <a:schemeClr val="tx1"/>
                </a:solidFill>
                <a:latin typeface="Gill Sans" pitchFamily="-97" charset="0"/>
                <a:ea typeface="ＭＳ Ｐゴシック" pitchFamily="-97" charset="-128"/>
              </a:defRPr>
            </a:lvl9pPr>
          </a:lstStyle>
          <a:p>
            <a:pPr eaLnBrk="1" hangingPunct="1">
              <a:defRPr/>
            </a:pPr>
            <a:r>
              <a:rPr lang="en-US" sz="6000" smtClean="0">
                <a:solidFill>
                  <a:schemeClr val="tx2"/>
                </a:solidFill>
                <a:effectLst>
                  <a:outerShdw blurRad="38100" dist="38100" dir="2700000" algn="tl">
                    <a:srgbClr val="DDDDDD"/>
                  </a:outerShdw>
                </a:effectLst>
                <a:latin typeface="Gill Sans" charset="0"/>
                <a:ea typeface="ＭＳ Ｐゴシック" charset="0"/>
              </a:rPr>
              <a:t>On Denoting</a:t>
            </a:r>
            <a:endParaRPr lang="en-US" sz="6000" dirty="0">
              <a:solidFill>
                <a:schemeClr val="tx2"/>
              </a:solidFill>
              <a:effectLst>
                <a:outerShdw blurRad="38100" dist="38100" dir="2700000" algn="tl">
                  <a:srgbClr val="DDDDDD"/>
                </a:outerShdw>
              </a:effectLst>
              <a:latin typeface="Gill Sans" charset="0"/>
              <a:ea typeface="ＭＳ Ｐゴシック" charset="0"/>
            </a:endParaRPr>
          </a:p>
        </p:txBody>
      </p:sp>
      <p:sp>
        <p:nvSpPr>
          <p:cNvPr id="6" name="Rectangle 3"/>
          <p:cNvSpPr txBox="1">
            <a:spLocks noChangeArrowheads="1"/>
          </p:cNvSpPr>
          <p:nvPr/>
        </p:nvSpPr>
        <p:spPr>
          <a:xfrm>
            <a:off x="1524000" y="4876800"/>
            <a:ext cx="6400800" cy="762000"/>
          </a:xfrm>
          <a:prstGeom prst="rect">
            <a:avLst/>
          </a:prstGeom>
        </p:spPr>
        <p:txBody>
          <a:bodyPr/>
          <a:lstStyle>
            <a:lvl1pPr marL="342900" indent="-3429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1pPr>
            <a:lvl2pPr marL="742950" indent="-28575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2pPr>
            <a:lvl3pPr marL="1143000" indent="-2286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3pPr>
            <a:lvl4pPr marL="1600200" indent="-2286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4pPr>
            <a:lvl5pPr marL="2057400" indent="-228600" algn="l" defTabSz="457200" rtl="0" eaLnBrk="0" fontAlgn="base" hangingPunct="0">
              <a:spcBef>
                <a:spcPct val="20000"/>
              </a:spcBef>
              <a:spcAft>
                <a:spcPts val="2400"/>
              </a:spcAft>
              <a:buFont typeface="Arial" charset="0"/>
              <a:buChar char="»"/>
              <a:defRPr sz="2000" kern="1200">
                <a:solidFill>
                  <a:schemeClr val="tx1"/>
                </a:solidFill>
                <a:latin typeface="Gill Sans"/>
                <a:ea typeface="ＭＳ Ｐゴシック" pitchFamily="-97" charset="-128"/>
                <a:cs typeface="Gill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n-US" sz="3200" smtClean="0">
                <a:solidFill>
                  <a:srgbClr val="000000"/>
                </a:solidFill>
                <a:latin typeface="Gill Sans" charset="0"/>
                <a:ea typeface="ＭＳ Ｐゴシック" charset="0"/>
              </a:rPr>
              <a:t>Bertrand Russell</a:t>
            </a:r>
            <a:endParaRPr lang="en-US" sz="3200" dirty="0">
              <a:solidFill>
                <a:srgbClr val="000000"/>
              </a:solidFill>
              <a:latin typeface="Gill Sans" charset="0"/>
              <a:ea typeface="ＭＳ Ｐゴシック" charset="0"/>
            </a:endParaRPr>
          </a:p>
        </p:txBody>
      </p:sp>
    </p:spTree>
    <p:extLst>
      <p:ext uri="{BB962C8B-B14F-4D97-AF65-F5344CB8AC3E}">
        <p14:creationId xmlns:p14="http://schemas.microsoft.com/office/powerpoint/2010/main" val="12749331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lstStyle/>
          <a:p>
            <a:pPr>
              <a:defRPr/>
            </a:pPr>
            <a:r>
              <a:rPr lang="en-US">
                <a:effectLst>
                  <a:outerShdw blurRad="38100" dist="38100" dir="2700000" algn="tl">
                    <a:srgbClr val="000000"/>
                  </a:outerShdw>
                </a:effectLst>
                <a:latin typeface="Gill Sans" charset="0"/>
                <a:ea typeface="ＭＳ Ｐゴシック" charset="0"/>
              </a:rPr>
              <a:t>Paraphrase</a:t>
            </a:r>
          </a:p>
        </p:txBody>
      </p:sp>
      <p:sp>
        <p:nvSpPr>
          <p:cNvPr id="40963" name="Content Placeholder 2"/>
          <p:cNvSpPr>
            <a:spLocks noGrp="1"/>
          </p:cNvSpPr>
          <p:nvPr>
            <p:ph idx="1"/>
          </p:nvPr>
        </p:nvSpPr>
        <p:spPr/>
        <p:txBody>
          <a:bodyPr/>
          <a:lstStyle/>
          <a:p>
            <a:pPr>
              <a:spcAft>
                <a:spcPts val="3000"/>
              </a:spcAft>
            </a:pPr>
            <a:r>
              <a:rPr lang="en-US" b="1">
                <a:latin typeface="Gill Sans" charset="0"/>
                <a:ea typeface="ＭＳ Ｐゴシック" charset="0"/>
              </a:rPr>
              <a:t>There is </a:t>
            </a:r>
            <a:r>
              <a:rPr lang="en-US">
                <a:latin typeface="Gill Sans" charset="0"/>
                <a:ea typeface="ＭＳ Ｐゴシック" charset="0"/>
              </a:rPr>
              <a:t>a </a:t>
            </a:r>
            <a:r>
              <a:rPr lang="en-US" b="1">
                <a:solidFill>
                  <a:srgbClr val="FF0000"/>
                </a:solidFill>
                <a:latin typeface="Gill Sans" charset="0"/>
                <a:ea typeface="ＭＳ Ｐゴシック" charset="0"/>
              </a:rPr>
              <a:t>tide</a:t>
            </a:r>
            <a:r>
              <a:rPr lang="en-US">
                <a:solidFill>
                  <a:srgbClr val="FF0000"/>
                </a:solidFill>
                <a:latin typeface="Gill Sans" charset="0"/>
                <a:ea typeface="ＭＳ Ｐゴシック" charset="0"/>
              </a:rPr>
              <a:t> </a:t>
            </a:r>
            <a:r>
              <a:rPr lang="en-US">
                <a:latin typeface="Gill Sans" charset="0"/>
                <a:ea typeface="ＭＳ Ｐゴシック" charset="0"/>
              </a:rPr>
              <a:t>in the affairs of men,</a:t>
            </a:r>
            <a:br>
              <a:rPr lang="en-US">
                <a:latin typeface="Gill Sans" charset="0"/>
                <a:ea typeface="ＭＳ Ｐゴシック" charset="0"/>
              </a:rPr>
            </a:br>
            <a:r>
              <a:rPr lang="en-US">
                <a:latin typeface="Gill Sans" charset="0"/>
                <a:ea typeface="ＭＳ Ｐゴシック" charset="0"/>
              </a:rPr>
              <a:t>Which, taken at the flood, leads on to fortune.</a:t>
            </a:r>
          </a:p>
          <a:p>
            <a:pPr lvl="1">
              <a:spcAft>
                <a:spcPts val="3000"/>
              </a:spcAft>
            </a:pPr>
            <a:r>
              <a:rPr lang="en-US">
                <a:latin typeface="Gill Sans" charset="0"/>
                <a:ea typeface="ＭＳ Ｐゴシック" charset="0"/>
              </a:rPr>
              <a:t>Men who time things right do well</a:t>
            </a:r>
          </a:p>
          <a:p>
            <a:pPr>
              <a:spcAft>
                <a:spcPts val="3000"/>
              </a:spcAft>
            </a:pPr>
            <a:r>
              <a:rPr lang="en-US">
                <a:latin typeface="Gill Sans" charset="0"/>
                <a:ea typeface="ＭＳ Ｐゴシック" charset="0"/>
              </a:rPr>
              <a:t>Where </a:t>
            </a:r>
            <a:r>
              <a:rPr lang="en-US" b="1">
                <a:latin typeface="Gill Sans" charset="0"/>
                <a:ea typeface="ＭＳ Ｐゴシック" charset="0"/>
              </a:rPr>
              <a:t>there</a:t>
            </a:r>
            <a:r>
              <a:rPr lang="ja-JP" altLang="en-US" b="1">
                <a:latin typeface="Gill Sans" charset="0"/>
                <a:ea typeface="ＭＳ Ｐゴシック" charset="0"/>
              </a:rPr>
              <a:t>’</a:t>
            </a:r>
            <a:r>
              <a:rPr lang="en-US" altLang="ja-JP" b="1">
                <a:latin typeface="Gill Sans" charset="0"/>
                <a:ea typeface="ＭＳ Ｐゴシック" charset="0"/>
              </a:rPr>
              <a:t>s</a:t>
            </a:r>
            <a:r>
              <a:rPr lang="en-US" altLang="ja-JP">
                <a:latin typeface="Gill Sans" charset="0"/>
                <a:ea typeface="ＭＳ Ｐゴシック" charset="0"/>
              </a:rPr>
              <a:t> a </a:t>
            </a:r>
            <a:r>
              <a:rPr lang="en-US" altLang="ja-JP" b="1">
                <a:solidFill>
                  <a:srgbClr val="FF0000"/>
                </a:solidFill>
                <a:latin typeface="Gill Sans" charset="0"/>
                <a:ea typeface="ＭＳ Ｐゴシック" charset="0"/>
              </a:rPr>
              <a:t>will</a:t>
            </a:r>
            <a:r>
              <a:rPr lang="en-US" altLang="ja-JP">
                <a:latin typeface="Gill Sans" charset="0"/>
                <a:ea typeface="ＭＳ Ｐゴシック" charset="0"/>
              </a:rPr>
              <a:t> </a:t>
            </a:r>
            <a:r>
              <a:rPr lang="en-US" altLang="ja-JP" b="1">
                <a:latin typeface="Gill Sans" charset="0"/>
                <a:ea typeface="ＭＳ Ｐゴシック" charset="0"/>
              </a:rPr>
              <a:t>there</a:t>
            </a:r>
            <a:r>
              <a:rPr lang="ja-JP" altLang="en-US" b="1">
                <a:latin typeface="Gill Sans" charset="0"/>
                <a:ea typeface="ＭＳ Ｐゴシック" charset="0"/>
              </a:rPr>
              <a:t>’</a:t>
            </a:r>
            <a:r>
              <a:rPr lang="en-US" altLang="ja-JP" b="1">
                <a:latin typeface="Gill Sans" charset="0"/>
                <a:ea typeface="ＭＳ Ｐゴシック" charset="0"/>
              </a:rPr>
              <a:t>s</a:t>
            </a:r>
            <a:r>
              <a:rPr lang="en-US" altLang="ja-JP">
                <a:latin typeface="Gill Sans" charset="0"/>
                <a:ea typeface="ＭＳ Ｐゴシック" charset="0"/>
              </a:rPr>
              <a:t> a </a:t>
            </a:r>
            <a:r>
              <a:rPr lang="en-US" altLang="ja-JP" b="1">
                <a:solidFill>
                  <a:srgbClr val="FF0000"/>
                </a:solidFill>
                <a:latin typeface="Gill Sans" charset="0"/>
                <a:ea typeface="ＭＳ Ｐゴシック" charset="0"/>
              </a:rPr>
              <a:t>way</a:t>
            </a:r>
            <a:r>
              <a:rPr lang="en-US" altLang="ja-JP">
                <a:latin typeface="Gill Sans" charset="0"/>
                <a:ea typeface="ＭＳ Ｐゴシック" charset="0"/>
              </a:rPr>
              <a:t>.</a:t>
            </a:r>
          </a:p>
          <a:p>
            <a:pPr lvl="1">
              <a:spcAft>
                <a:spcPts val="3000"/>
              </a:spcAft>
            </a:pPr>
            <a:r>
              <a:rPr lang="en-US">
                <a:latin typeface="Gill Sans" charset="0"/>
                <a:ea typeface="ＭＳ Ｐゴシック" charset="0"/>
              </a:rPr>
              <a:t>If you want to achieve a goal you will be able to achieve it.</a:t>
            </a:r>
          </a:p>
          <a:p>
            <a:pPr>
              <a:spcAft>
                <a:spcPts val="3000"/>
              </a:spcAft>
            </a:pPr>
            <a:r>
              <a:rPr lang="en-US">
                <a:latin typeface="Gill Sans" charset="0"/>
                <a:ea typeface="ＭＳ Ｐゴシック" charset="0"/>
              </a:rPr>
              <a:t>When I have an afterimage, even though there is no physical object I am seeing </a:t>
            </a:r>
            <a:r>
              <a:rPr lang="en-US" b="1">
                <a:latin typeface="Gill Sans" charset="0"/>
                <a:ea typeface="ＭＳ Ｐゴシック" charset="0"/>
              </a:rPr>
              <a:t>there is </a:t>
            </a:r>
            <a:r>
              <a:rPr lang="en-US">
                <a:latin typeface="Gill Sans" charset="0"/>
                <a:ea typeface="ＭＳ Ｐゴシック" charset="0"/>
              </a:rPr>
              <a:t>nevertheless a </a:t>
            </a:r>
            <a:r>
              <a:rPr lang="en-US" b="1">
                <a:solidFill>
                  <a:srgbClr val="FF0000"/>
                </a:solidFill>
                <a:latin typeface="Gill Sans" charset="0"/>
                <a:ea typeface="ＭＳ Ｐゴシック" charset="0"/>
              </a:rPr>
              <a:t>sense-datum </a:t>
            </a:r>
            <a:r>
              <a:rPr lang="en-US">
                <a:latin typeface="Gill Sans" charset="0"/>
                <a:ea typeface="ＭＳ Ｐゴシック" charset="0"/>
              </a:rPr>
              <a:t>I experience.</a:t>
            </a:r>
          </a:p>
          <a:p>
            <a:pPr lvl="1">
              <a:spcAft>
                <a:spcPts val="3000"/>
              </a:spcAft>
            </a:pPr>
            <a:r>
              <a:rPr lang="en-US">
                <a:latin typeface="Gill Sans" charset="0"/>
                <a:ea typeface="ＭＳ Ｐゴシック" charset="0"/>
              </a:rPr>
              <a:t>When I have an afterimage, even though there is no physical object I am seeing, I </a:t>
            </a:r>
            <a:r>
              <a:rPr lang="en-US" i="1">
                <a:latin typeface="Gill Sans" charset="0"/>
                <a:ea typeface="ＭＳ Ｐゴシック" charset="0"/>
              </a:rPr>
              <a:t>seem</a:t>
            </a:r>
            <a:r>
              <a:rPr lang="en-US">
                <a:latin typeface="Gill Sans" charset="0"/>
                <a:ea typeface="ＭＳ Ｐゴシック" charset="0"/>
              </a:rPr>
              <a:t> to see a physical object.</a:t>
            </a:r>
          </a:p>
          <a:p>
            <a:endParaRPr lang="en-US">
              <a:latin typeface="Gill Sans" charset="0"/>
              <a:ea typeface="ＭＳ Ｐゴシック" charset="0"/>
            </a:endParaRPr>
          </a:p>
          <a:p>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542925"/>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Example: Does math need universals?</a:t>
            </a:r>
          </a:p>
        </p:txBody>
      </p:sp>
      <p:graphicFrame>
        <p:nvGraphicFramePr>
          <p:cNvPr id="6" name="Content Placeholder 5"/>
          <p:cNvGraphicFramePr>
            <a:graphicFrameLocks noGrp="1"/>
          </p:cNvGraphicFramePr>
          <p:nvPr>
            <p:ph idx="1"/>
          </p:nvPr>
        </p:nvGraphicFramePr>
        <p:xfrm>
          <a:off x="457200" y="990600"/>
          <a:ext cx="8229600" cy="5410200"/>
        </p:xfrm>
        <a:graphic>
          <a:graphicData uri="http://schemas.openxmlformats.org/drawingml/2006/table">
            <a:tbl>
              <a:tblPr/>
              <a:tblGrid>
                <a:gridCol w="4114800"/>
                <a:gridCol w="4114800"/>
              </a:tblGrid>
              <a:tr h="1803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Realism: </a:t>
                      </a:r>
                      <a:r>
                        <a:rPr kumimoji="0" lang="en-US" sz="1800" b="0" i="1" u="none" strike="noStrike" cap="none" normalizeH="0" baseline="0">
                          <a:ln>
                            <a:noFill/>
                          </a:ln>
                          <a:solidFill>
                            <a:srgbClr val="000000"/>
                          </a:solidFill>
                          <a:effectLst/>
                          <a:latin typeface="Calibri" charset="0"/>
                          <a:ea typeface="ＭＳ Ｐゴシック" charset="0"/>
                          <a:cs typeface="ＭＳ Ｐゴシック" charset="0"/>
                        </a:rPr>
                        <a:t>The Platonic doctrine that universals or abstract entities have being independntly of the mind</a:t>
                      </a:r>
                      <a:endParaRPr kumimoji="0" lang="en-US" sz="1800" b="1"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Logicism, </a:t>
                      </a:r>
                      <a:r>
                        <a:rPr kumimoji="0" lang="en-US" sz="1800" b="0" i="1" u="none" strike="noStrike" cap="none" normalizeH="0" baseline="0">
                          <a:ln>
                            <a:noFill/>
                          </a:ln>
                          <a:solidFill>
                            <a:srgbClr val="000000"/>
                          </a:solidFill>
                          <a:effectLst/>
                          <a:latin typeface="Calibri" charset="0"/>
                          <a:ea typeface="ＭＳ Ｐゴシック" charset="0"/>
                          <a:cs typeface="ＭＳ Ｐゴシック" charset="0"/>
                        </a:rPr>
                        <a:t>represented by Platonists as Frege, Russell, Whitehead, and Carnap, condones the use of bound variables to refer to abstract entities, known and unknown</a:t>
                      </a:r>
                      <a:endParaRPr kumimoji="0" lang="en-US" sz="1800" b="1"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1803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Conceptualism </a:t>
                      </a:r>
                      <a:r>
                        <a:rPr kumimoji="0" lang="en-US" sz="1800" b="0" i="1" u="none" strike="noStrike" cap="none" normalizeH="0" baseline="0">
                          <a:ln>
                            <a:noFill/>
                          </a:ln>
                          <a:solidFill>
                            <a:srgbClr val="000000"/>
                          </a:solidFill>
                          <a:effectLst/>
                          <a:latin typeface="Calibri" charset="0"/>
                          <a:ea typeface="ＭＳ Ｐゴシック" charset="0"/>
                          <a:cs typeface="ＭＳ Ｐゴシック" charset="0"/>
                        </a:rPr>
                        <a:t>holds that there are universals but they are mind-made</a:t>
                      </a:r>
                      <a:endParaRPr kumimoji="0" lang="en-US" sz="1800" b="1"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Intuitionism</a:t>
                      </a:r>
                      <a:r>
                        <a:rPr kumimoji="0" lang="en-US" sz="1800" b="0" i="0" u="none" strike="noStrike" cap="none" normalizeH="0" baseline="0">
                          <a:ln>
                            <a:noFill/>
                          </a:ln>
                          <a:solidFill>
                            <a:srgbClr val="000000"/>
                          </a:solidFill>
                          <a:effectLst/>
                          <a:latin typeface="Calibri" charset="0"/>
                          <a:ea typeface="ＭＳ Ｐゴシック" charset="0"/>
                          <a:cs typeface="ＭＳ Ｐゴシック" charset="0"/>
                        </a:rPr>
                        <a:t>, </a:t>
                      </a:r>
                      <a:r>
                        <a:rPr kumimoji="0" lang="en-US" sz="1800" b="0" i="1" u="none" strike="noStrike" cap="none" normalizeH="0" baseline="0">
                          <a:ln>
                            <a:noFill/>
                          </a:ln>
                          <a:solidFill>
                            <a:srgbClr val="000000"/>
                          </a:solidFill>
                          <a:effectLst/>
                          <a:latin typeface="Calibri" charset="0"/>
                          <a:ea typeface="ＭＳ Ｐゴシック" charset="0"/>
                          <a:cs typeface="ＭＳ Ｐゴシック" charset="0"/>
                        </a:rPr>
                        <a:t>espoused…by Poincaré, Brouwer, Weyl, and others, countenances the use of bound variables to refer to abstract entities only when those entities are capable of being cooked up…[C]lasses are invented</a:t>
                      </a:r>
                      <a:endParaRPr kumimoji="0" lang="en-US" sz="1800" b="1"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CBCB"/>
                    </a:solidFill>
                  </a:tcPr>
                </a:tc>
              </a:tr>
              <a:tr h="1803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Nominalism: </a:t>
                      </a:r>
                      <a:r>
                        <a:rPr kumimoji="0" lang="en-US" sz="1800" b="0" i="1" u="none" strike="noStrike" cap="none" normalizeH="0" baseline="0">
                          <a:ln>
                            <a:noFill/>
                          </a:ln>
                          <a:solidFill>
                            <a:srgbClr val="000000"/>
                          </a:solidFill>
                          <a:effectLst/>
                          <a:latin typeface="Calibri" charset="0"/>
                          <a:ea typeface="ＭＳ Ｐゴシック" charset="0"/>
                          <a:cs typeface="ＭＳ Ｐゴシック" charset="0"/>
                        </a:rPr>
                        <a:t>Nominalists…object to admitting abstract entities at all</a:t>
                      </a:r>
                      <a:endParaRPr kumimoji="0" lang="en-US" sz="1800" b="1"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Calibri" charset="0"/>
                          <a:ea typeface="ＭＳ Ｐゴシック" charset="0"/>
                          <a:cs typeface="ＭＳ Ｐゴシック" charset="0"/>
                        </a:rPr>
                        <a:t>Formalism</a:t>
                      </a:r>
                      <a:r>
                        <a:rPr kumimoji="0" lang="en-US" sz="1800" b="0" i="1" u="none" strike="noStrike" cap="none" normalizeH="0" baseline="0">
                          <a:ln>
                            <a:noFill/>
                          </a:ln>
                          <a:solidFill>
                            <a:srgbClr val="000000"/>
                          </a:solidFill>
                          <a:effectLst/>
                          <a:latin typeface="Calibri" charset="0"/>
                          <a:ea typeface="ＭＳ Ｐゴシック" charset="0"/>
                          <a:cs typeface="ＭＳ Ｐゴシック" charset="0"/>
                        </a:rPr>
                        <a:t>, associated with the name of Hilbert, echoes intuitionism in deploring the logicist</a:t>
                      </a:r>
                      <a:r>
                        <a:rPr kumimoji="0" lang="ja-JP" altLang="en-US" sz="1800" b="0" i="1" u="none" strike="noStrike" cap="none" normalizeH="0" baseline="0">
                          <a:ln>
                            <a:noFill/>
                          </a:ln>
                          <a:solidFill>
                            <a:srgbClr val="000000"/>
                          </a:solidFill>
                          <a:effectLst/>
                          <a:latin typeface="Calibri" charset="0"/>
                          <a:ea typeface="ＭＳ Ｐゴシック" charset="0"/>
                          <a:cs typeface="ＭＳ Ｐゴシック" charset="0"/>
                        </a:rPr>
                        <a:t>’</a:t>
                      </a:r>
                      <a:r>
                        <a:rPr kumimoji="0" lang="en-US" sz="1800" b="0" i="1" u="none" strike="noStrike" cap="none" normalizeH="0" baseline="0">
                          <a:ln>
                            <a:noFill/>
                          </a:ln>
                          <a:solidFill>
                            <a:srgbClr val="000000"/>
                          </a:solidFill>
                          <a:effectLst/>
                          <a:latin typeface="Calibri" charset="0"/>
                          <a:ea typeface="ＭＳ Ｐゴシック" charset="0"/>
                          <a:cs typeface="ＭＳ Ｐゴシック" charset="0"/>
                        </a:rPr>
                        <a:t>s unbridled recourse to universals. But…might…object to the crippling of classical mathematics or…to admitting abstract entities at all</a:t>
                      </a:r>
                      <a:endParaRPr kumimoji="0" lang="en-US" sz="1800" b="1" i="0" u="none" strike="noStrike" cap="none" normalizeH="0" baseline="0">
                        <a:ln>
                          <a:noFill/>
                        </a:ln>
                        <a:solidFill>
                          <a:srgbClr val="000000"/>
                        </a:solidFill>
                        <a:effectLst/>
                        <a:latin typeface="Calibri"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542925"/>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Adjudicating Among Rival Ontologies</a:t>
            </a:r>
          </a:p>
        </p:txBody>
      </p:sp>
      <p:sp>
        <p:nvSpPr>
          <p:cNvPr id="44034" name="Rectangle 3"/>
          <p:cNvSpPr>
            <a:spLocks noGrp="1" noChangeArrowheads="1"/>
          </p:cNvSpPr>
          <p:nvPr>
            <p:ph idx="1"/>
          </p:nvPr>
        </p:nvSpPr>
        <p:spPr>
          <a:xfrm>
            <a:off x="304800" y="990600"/>
            <a:ext cx="8382000" cy="5708650"/>
          </a:xfrm>
        </p:spPr>
        <p:txBody>
          <a:bodyPr/>
          <a:lstStyle/>
          <a:p>
            <a:pPr eaLnBrk="1" hangingPunct="1">
              <a:lnSpc>
                <a:spcPct val="90000"/>
              </a:lnSpc>
              <a:buFont typeface="Arial" charset="0"/>
              <a:buNone/>
            </a:pPr>
            <a:r>
              <a:rPr lang="en-US" i="1">
                <a:latin typeface="Gill Sans" charset="0"/>
                <a:ea typeface="ＭＳ Ｐゴシック" charset="0"/>
              </a:rPr>
              <a:t>	We look to bound variables in connection with ontology not in order to know what there is, but in order to know what a given remark or doctrine…</a:t>
            </a:r>
            <a:r>
              <a:rPr lang="en-US" i="1" u="sng">
                <a:latin typeface="Gill Sans" charset="0"/>
                <a:ea typeface="ＭＳ Ｐゴシック" charset="0"/>
              </a:rPr>
              <a:t>says</a:t>
            </a:r>
            <a:r>
              <a:rPr lang="en-US" i="1">
                <a:latin typeface="Gill Sans" charset="0"/>
                <a:ea typeface="ＭＳ Ｐゴシック" charset="0"/>
              </a:rPr>
              <a:t> there is</a:t>
            </a:r>
          </a:p>
          <a:p>
            <a:pPr eaLnBrk="1" hangingPunct="1">
              <a:lnSpc>
                <a:spcPct val="90000"/>
              </a:lnSpc>
            </a:pPr>
            <a:r>
              <a:rPr lang="en-US">
                <a:latin typeface="Gill Sans" charset="0"/>
                <a:ea typeface="ＭＳ Ｐゴシック" charset="0"/>
              </a:rPr>
              <a:t>Ontological commitment is relative to a theory: </a:t>
            </a:r>
            <a:r>
              <a:rPr lang="ja-JP" altLang="en-US">
                <a:latin typeface="Gill Sans" charset="0"/>
                <a:ea typeface="ＭＳ Ｐゴシック" charset="0"/>
              </a:rPr>
              <a:t>“</a:t>
            </a:r>
            <a:r>
              <a:rPr lang="en-US" altLang="ja-JP">
                <a:latin typeface="Gill Sans" charset="0"/>
                <a:ea typeface="ＭＳ Ｐゴシック" charset="0"/>
              </a:rPr>
              <a:t>to be is to be the value of a bound variable</a:t>
            </a:r>
            <a:r>
              <a:rPr lang="ja-JP" altLang="en-US">
                <a:latin typeface="Gill Sans" charset="0"/>
                <a:ea typeface="ＭＳ Ｐゴシック" charset="0"/>
              </a:rPr>
              <a:t>”</a:t>
            </a:r>
            <a:r>
              <a:rPr lang="en-US" altLang="ja-JP">
                <a:latin typeface="Gill Sans" charset="0"/>
                <a:ea typeface="ＭＳ Ｐゴシック" charset="0"/>
              </a:rPr>
              <a:t> doesn</a:t>
            </a:r>
            <a:r>
              <a:rPr lang="ja-JP" altLang="en-US">
                <a:latin typeface="Gill Sans" charset="0"/>
                <a:ea typeface="ＭＳ Ｐゴシック" charset="0"/>
              </a:rPr>
              <a:t>’</a:t>
            </a:r>
            <a:r>
              <a:rPr lang="en-US" altLang="ja-JP">
                <a:latin typeface="Gill Sans" charset="0"/>
                <a:ea typeface="ＭＳ Ｐゴシック" charset="0"/>
              </a:rPr>
              <a:t>t tell us what theory to choose</a:t>
            </a:r>
          </a:p>
          <a:p>
            <a:pPr eaLnBrk="1" hangingPunct="1">
              <a:lnSpc>
                <a:spcPct val="90000"/>
              </a:lnSpc>
              <a:buFont typeface="Arial" charset="0"/>
              <a:buNone/>
            </a:pPr>
            <a:r>
              <a:rPr lang="en-US" i="1">
                <a:latin typeface="Gill Sans" charset="0"/>
                <a:ea typeface="ＭＳ Ｐゴシック" charset="0"/>
              </a:rPr>
              <a:t>	Our acceptance of an ontology is…similar in principle to our acceptance of a scientific theory…we adopt…the simplest conceptual scheme into which the disordered fragments of raw experience can be fitted and arranged. Physical objects are postulated entities which round out and simplify our account of the flux of experience just as the introduction of irrational numbers simplifies laws of arithmetic.</a:t>
            </a:r>
          </a:p>
          <a:p>
            <a:pPr eaLnBrk="1" hangingPunct="1"/>
            <a:r>
              <a:rPr lang="en-US">
                <a:latin typeface="Gill Sans" charset="0"/>
                <a:ea typeface="ＭＳ Ｐゴシック" charset="0"/>
              </a:rPr>
              <a:t>We choose the theory on pragmatic grounds: what</a:t>
            </a:r>
            <a:r>
              <a:rPr lang="ja-JP" altLang="en-US">
                <a:latin typeface="Gill Sans" charset="0"/>
                <a:ea typeface="ＭＳ Ｐゴシック" charset="0"/>
              </a:rPr>
              <a:t>’</a:t>
            </a:r>
            <a:r>
              <a:rPr lang="en-US" altLang="ja-JP">
                <a:latin typeface="Gill Sans" charset="0"/>
                <a:ea typeface="ＭＳ Ｐゴシック" charset="0"/>
              </a:rPr>
              <a:t>s the best mathematical theory or physical theory?</a:t>
            </a:r>
          </a:p>
          <a:p>
            <a:pPr eaLnBrk="1" hangingPunct="1"/>
            <a:r>
              <a:rPr lang="en-US">
                <a:latin typeface="Gill Sans" charset="0"/>
                <a:ea typeface="ＭＳ Ｐゴシック" charset="0"/>
              </a:rPr>
              <a:t>We then apply the criterion for ontological commitment to the theory.</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lstStyle/>
          <a:p>
            <a:pPr>
              <a:defRPr/>
            </a:pPr>
            <a:r>
              <a:rPr lang="en-US">
                <a:effectLst>
                  <a:outerShdw blurRad="38100" dist="38100" dir="2700000" algn="tl">
                    <a:srgbClr val="000000"/>
                  </a:outerShdw>
                </a:effectLst>
                <a:latin typeface="Gill Sans" charset="0"/>
                <a:ea typeface="ＭＳ Ｐゴシック" charset="0"/>
              </a:rPr>
              <a:t>Example: Physicalism or Phenomenalism</a:t>
            </a:r>
          </a:p>
        </p:txBody>
      </p:sp>
      <p:sp>
        <p:nvSpPr>
          <p:cNvPr id="45058" name="Content Placeholder 2"/>
          <p:cNvSpPr>
            <a:spLocks noGrp="1"/>
          </p:cNvSpPr>
          <p:nvPr>
            <p:ph idx="1"/>
          </p:nvPr>
        </p:nvSpPr>
        <p:spPr/>
        <p:txBody>
          <a:bodyPr/>
          <a:lstStyle/>
          <a:p>
            <a:pPr>
              <a:buFont typeface="Arial" charset="0"/>
              <a:buNone/>
            </a:pPr>
            <a:r>
              <a:rPr lang="en-US" i="1">
                <a:latin typeface="Gill Sans" charset="0"/>
                <a:ea typeface="ＭＳ Ｐゴシック" charset="0"/>
              </a:rPr>
              <a:t>	Here we have two competing conceptual schemes, a phenomenalistic one and a physicalistic one…Each has its advantages…the one is epistemologically, the other physically, fundamental.</a:t>
            </a:r>
          </a:p>
          <a:p>
            <a:r>
              <a:rPr lang="en-US">
                <a:latin typeface="Gill Sans" charset="0"/>
                <a:ea typeface="ＭＳ Ｐゴシック" charset="0"/>
              </a:rPr>
              <a:t>Note the motivation for Russell</a:t>
            </a:r>
            <a:r>
              <a:rPr lang="ja-JP" altLang="en-US">
                <a:latin typeface="Gill Sans" charset="0"/>
                <a:ea typeface="ＭＳ Ｐゴシック" charset="0"/>
              </a:rPr>
              <a:t>’</a:t>
            </a:r>
            <a:r>
              <a:rPr lang="en-US" altLang="ja-JP">
                <a:latin typeface="Gill Sans" charset="0"/>
                <a:ea typeface="ＭＳ Ｐゴシック" charset="0"/>
              </a:rPr>
              <a:t>s adopting a conceptual scheme in which sense-data are fundamental—to avoid skepticism.</a:t>
            </a:r>
          </a:p>
          <a:p>
            <a:pPr>
              <a:buFont typeface="Arial" charset="0"/>
              <a:buNone/>
            </a:pPr>
            <a:r>
              <a:rPr lang="en-US" i="1">
                <a:latin typeface="Gill Sans" charset="0"/>
                <a:ea typeface="ＭＳ Ｐゴシック" charset="0"/>
              </a:rPr>
              <a:t>	The physical conceptual scheme simplifies our account of experience because of the way myriad scattered sense events come to be associated with single so-called objects…Physical objects are postulated entities which round out and simplify our account of the flux of experience, just as the introduction of irrational numbers simplifies that laws of arithmetic.</a:t>
            </a:r>
          </a:p>
          <a:p>
            <a:r>
              <a:rPr lang="en-US">
                <a:latin typeface="Gill Sans" charset="0"/>
                <a:ea typeface="ＭＳ Ｐゴシック" charset="0"/>
              </a:rPr>
              <a:t>There is a way things are but we choose the conceptual scheme to account for it on pragmatic grounds</a:t>
            </a:r>
          </a:p>
          <a:p>
            <a:endParaRPr lang="en-US">
              <a:latin typeface="Gill Sans"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2925"/>
          </a:xfrm>
        </p:spPr>
        <p:txBody>
          <a:bodyPr/>
          <a:lstStyle/>
          <a:p>
            <a:pPr>
              <a:defRPr/>
            </a:pPr>
            <a:r>
              <a:rPr lang="en-US">
                <a:effectLst>
                  <a:outerShdw blurRad="38100" dist="38100" dir="2700000" algn="tl">
                    <a:srgbClr val="000000"/>
                  </a:outerShdw>
                </a:effectLst>
                <a:latin typeface="Gill Sans" charset="0"/>
                <a:ea typeface="ＭＳ Ｐゴシック" charset="0"/>
              </a:rPr>
              <a:t>Conclusion: Inconclusive</a:t>
            </a:r>
          </a:p>
        </p:txBody>
      </p:sp>
      <p:sp>
        <p:nvSpPr>
          <p:cNvPr id="3" name="Content Placeholder 2"/>
          <p:cNvSpPr>
            <a:spLocks noGrp="1"/>
          </p:cNvSpPr>
          <p:nvPr>
            <p:ph idx="1"/>
          </p:nvPr>
        </p:nvSpPr>
        <p:spPr/>
        <p:txBody>
          <a:bodyPr/>
          <a:lstStyle/>
          <a:p>
            <a:pPr>
              <a:buFont typeface="Arial" charset="0"/>
              <a:buNone/>
              <a:defRPr/>
            </a:pPr>
            <a:r>
              <a:rPr lang="en-US" i="1">
                <a:latin typeface="Gill Sans" charset="0"/>
                <a:ea typeface="ＭＳ Ｐゴシック" charset="0"/>
              </a:rPr>
              <a:t>	The question of what ontology actually to adopt still stands open…Let us by all means see how much of the physicalistic conceptual scheme can be reduced to a phenomenalistic one…Viewed from within the phenomenalistic conceptual scheme, the ontologies of physical objects and mathematical objects are myths. The quality of myth, however, is relative; relative in this case, to the epistemological point of view. This point of view is one among various, corresponding to one among our various interests and purposes.</a:t>
            </a:r>
          </a:p>
          <a:p>
            <a:pPr>
              <a:buFont typeface="Arial" charset="0"/>
              <a:buNone/>
              <a:defRPr/>
            </a:pPr>
            <a:endParaRPr lang="en-US" i="1">
              <a:latin typeface="Gill Sans" charset="0"/>
              <a:ea typeface="ＭＳ Ｐゴシック" charset="0"/>
            </a:endParaRPr>
          </a:p>
          <a:p>
            <a:pPr algn="ctr">
              <a:buFont typeface="Arial" charset="0"/>
              <a:buNone/>
              <a:defRPr/>
            </a:pPr>
            <a:r>
              <a:rPr lang="en-US" sz="6000">
                <a:solidFill>
                  <a:srgbClr val="4D4D4D"/>
                </a:solidFill>
                <a:effectLst>
                  <a:outerShdw blurRad="38100" dist="38100" dir="2700000" algn="tl">
                    <a:srgbClr val="DDDDDD"/>
                  </a:outerShdw>
                </a:effectLst>
                <a:latin typeface="Bauhaus 93" charset="0"/>
                <a:ea typeface="ＭＳ Ｐゴシック" charset="0"/>
                <a:cs typeface="Bauhaus 93" charset="0"/>
              </a:rPr>
              <a:t>The End</a:t>
            </a:r>
          </a:p>
        </p:txBody>
      </p:sp>
      <p:sp>
        <p:nvSpPr>
          <p:cNvPr id="4" name="TextBox 3"/>
          <p:cNvSpPr txBox="1"/>
          <p:nvPr/>
        </p:nvSpPr>
        <p:spPr>
          <a:xfrm>
            <a:off x="1368250" y="4222845"/>
            <a:ext cx="6553200" cy="1200329"/>
          </a:xfrm>
          <a:prstGeom prst="rect">
            <a:avLst/>
          </a:prstGeom>
          <a:noFill/>
        </p:spPr>
        <p:txBody>
          <a:bodyPr>
            <a:spAutoFit/>
          </a:bodyPr>
          <a:lstStyle/>
          <a:p>
            <a:pPr algn="ctr">
              <a:defRPr/>
            </a:pPr>
            <a:r>
              <a:rPr lang="en-US" sz="7200" dirty="0">
                <a:solidFill>
                  <a:srgbClr val="4D4D4D"/>
                </a:solidFill>
                <a:effectLst>
                  <a:reflection stA="50000" endPos="75000" dist="12700" dir="5400000" sy="-100000" algn="bl" rotWithShape="0"/>
                </a:effectLst>
                <a:latin typeface="Bauhaus 93"/>
                <a:ea typeface="+mn-ea"/>
                <a:cs typeface="Bauhaus 93"/>
              </a:rPr>
              <a:t>The Beginning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3">
                                            <p:txEl>
                                              <p:pRg st="2" end="2"/>
                                            </p:txEl>
                                          </p:spTgt>
                                        </p:tgtEl>
                                      </p:cBhvr>
                                    </p:animEffect>
                                    <p:set>
                                      <p:cBhvr>
                                        <p:cTn id="7" dur="1" fill="hold">
                                          <p:stCondLst>
                                            <p:cond delay="1999"/>
                                          </p:stCondLst>
                                        </p:cTn>
                                        <p:tgtEl>
                                          <p:spTgt spid="3">
                                            <p:txEl>
                                              <p:pRg st="2" end="2"/>
                                            </p:txEl>
                                          </p:spTgt>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Denoting Phrase</a:t>
            </a:r>
            <a:endParaRPr lang="en-US" dirty="0"/>
          </a:p>
        </p:txBody>
      </p:sp>
      <p:sp>
        <p:nvSpPr>
          <p:cNvPr id="5" name="Content Placeholder 4"/>
          <p:cNvSpPr>
            <a:spLocks noGrp="1"/>
          </p:cNvSpPr>
          <p:nvPr>
            <p:ph idx="1"/>
          </p:nvPr>
        </p:nvSpPr>
        <p:spPr/>
        <p:txBody>
          <a:bodyPr/>
          <a:lstStyle/>
          <a:p>
            <a:pPr marL="0" indent="0">
              <a:buNone/>
            </a:pPr>
            <a:r>
              <a:rPr lang="en-US" i="1" dirty="0"/>
              <a:t>By a `denoting phrase' I mean a phrase such as any one of the following: a man, some man, any man, every man, all men, the present King of England, </a:t>
            </a:r>
            <a:r>
              <a:rPr lang="en-US" i="1" dirty="0" smtClean="0"/>
              <a:t>the </a:t>
            </a:r>
            <a:r>
              <a:rPr lang="en-US" i="1" dirty="0"/>
              <a:t>center of mass of the solar system at the first instant of the twentieth century, the revolution of the earth round the sun, the revolution of the sun round the earth. Thus a phrase is denoting solely in virtue of its </a:t>
            </a:r>
            <a:r>
              <a:rPr lang="en-US" i="1" u="sng" dirty="0"/>
              <a:t>form</a:t>
            </a:r>
            <a:r>
              <a:rPr lang="en-US" i="1" dirty="0" smtClean="0"/>
              <a:t>. </a:t>
            </a:r>
            <a:r>
              <a:rPr lang="en-US" dirty="0" smtClean="0"/>
              <a:t>[Russell. “On Denoting”]</a:t>
            </a:r>
            <a:endParaRPr lang="en-US" i="1" dirty="0" smtClean="0"/>
          </a:p>
          <a:p>
            <a:r>
              <a:rPr lang="en-US" dirty="0" smtClean="0"/>
              <a:t>Note: Russell characterizes denoting phrases in terms of </a:t>
            </a:r>
            <a:r>
              <a:rPr lang="en-US" i="1" dirty="0" smtClean="0"/>
              <a:t>form</a:t>
            </a:r>
            <a:r>
              <a:rPr lang="en-US" dirty="0" smtClean="0"/>
              <a:t> rather than the semantic job they do because—because that’s controversial.</a:t>
            </a:r>
          </a:p>
          <a:p>
            <a:r>
              <a:rPr lang="en-US" dirty="0" smtClean="0"/>
              <a:t>Denoting phrases may be the </a:t>
            </a:r>
            <a:r>
              <a:rPr lang="en-US" i="1" dirty="0" smtClean="0"/>
              <a:t>surface-grammatical </a:t>
            </a:r>
            <a:r>
              <a:rPr lang="en-US" dirty="0" smtClean="0"/>
              <a:t>subjects of sentences</a:t>
            </a:r>
          </a:p>
          <a:p>
            <a:pPr lvl="1"/>
            <a:r>
              <a:rPr lang="en-US" dirty="0" smtClean="0"/>
              <a:t>All men are mortal</a:t>
            </a:r>
          </a:p>
          <a:p>
            <a:pPr lvl="1"/>
            <a:r>
              <a:rPr lang="en-US" dirty="0" smtClean="0"/>
              <a:t>The present King of France is bald</a:t>
            </a:r>
          </a:p>
          <a:p>
            <a:r>
              <a:rPr lang="en-US" dirty="0" smtClean="0"/>
              <a:t>But surface grammar is misleading: if we take denoting phrases to pick out objects we’re thinking or talking about, we get into trouble…</a:t>
            </a:r>
          </a:p>
          <a:p>
            <a:endParaRPr lang="en-US" dirty="0"/>
          </a:p>
        </p:txBody>
      </p:sp>
    </p:spTree>
    <p:extLst>
      <p:ext uri="{BB962C8B-B14F-4D97-AF65-F5344CB8AC3E}">
        <p14:creationId xmlns:p14="http://schemas.microsoft.com/office/powerpoint/2010/main" val="3007971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542925"/>
          </a:xfrm>
        </p:spPr>
        <p:txBody>
          <a:bodyPr/>
          <a:lstStyle/>
          <a:p>
            <a:pPr eaLnBrk="1" hangingPunct="1">
              <a:defRPr/>
            </a:pPr>
            <a:r>
              <a:rPr lang="en-US">
                <a:effectLst>
                  <a:outerShdw blurRad="38100" dist="38100" dir="2700000" algn="tl">
                    <a:srgbClr val="000000"/>
                  </a:outerShdw>
                </a:effectLst>
                <a:latin typeface="Gill Sans" charset="0"/>
                <a:ea typeface="ＭＳ Ｐゴシック" charset="0"/>
              </a:rPr>
              <a:t>The Paradox of Non-Being</a:t>
            </a:r>
          </a:p>
        </p:txBody>
      </p:sp>
      <p:pic>
        <p:nvPicPr>
          <p:cNvPr id="4915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188" y="4370388"/>
            <a:ext cx="1790700"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5" name="Group 6"/>
          <p:cNvGrpSpPr>
            <a:grpSpLocks/>
          </p:cNvGrpSpPr>
          <p:nvPr/>
        </p:nvGrpSpPr>
        <p:grpSpPr bwMode="auto">
          <a:xfrm>
            <a:off x="1600200" y="1524000"/>
            <a:ext cx="4876800" cy="2971800"/>
            <a:chOff x="2133600" y="1371600"/>
            <a:chExt cx="4876800" cy="2971800"/>
          </a:xfrm>
        </p:grpSpPr>
        <p:sp>
          <p:nvSpPr>
            <p:cNvPr id="6" name="Cloud Callout 5"/>
            <p:cNvSpPr/>
            <p:nvPr/>
          </p:nvSpPr>
          <p:spPr>
            <a:xfrm>
              <a:off x="2133600" y="1371600"/>
              <a:ext cx="4876800" cy="2971800"/>
            </a:xfrm>
            <a:prstGeom prst="cloudCallout">
              <a:avLst>
                <a:gd name="adj1" fmla="val -46133"/>
                <a:gd name="adj2" fmla="val 51104"/>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ＭＳ Ｐゴシック" charset="0"/>
              </a:endParaRPr>
            </a:p>
          </p:txBody>
        </p:sp>
        <p:sp>
          <p:nvSpPr>
            <p:cNvPr id="49158" name="TextBox 4"/>
            <p:cNvSpPr txBox="1">
              <a:spLocks noChangeArrowheads="1"/>
            </p:cNvSpPr>
            <p:nvPr/>
          </p:nvSpPr>
          <p:spPr bwMode="auto">
            <a:xfrm>
              <a:off x="2667000" y="1905000"/>
              <a:ext cx="3962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a:latin typeface="Gill Sans" charset="0"/>
                </a:rPr>
                <a:t>What can be spoken of and thought must be;</a:t>
              </a:r>
            </a:p>
            <a:p>
              <a:pPr algn="ctr"/>
              <a:r>
                <a:rPr lang="en-US">
                  <a:latin typeface="Gill Sans" charset="0"/>
                </a:rPr>
                <a:t>for it is possible for it to be, but it is not possible for </a:t>
              </a:r>
              <a:r>
                <a:rPr lang="ja-JP" altLang="en-US">
                  <a:latin typeface="Gill Sans" charset="0"/>
                </a:rPr>
                <a:t>“</a:t>
              </a:r>
              <a:r>
                <a:rPr lang="en-US" altLang="ja-JP">
                  <a:latin typeface="Gill Sans" charset="0"/>
                </a:rPr>
                <a:t>nothing</a:t>
              </a:r>
              <a:r>
                <a:rPr lang="ja-JP" altLang="en-US">
                  <a:latin typeface="Gill Sans" charset="0"/>
                </a:rPr>
                <a:t>”</a:t>
              </a:r>
              <a:r>
                <a:rPr lang="en-US" altLang="ja-JP">
                  <a:latin typeface="Gill Sans" charset="0"/>
                </a:rPr>
                <a:t> to be.</a:t>
              </a:r>
              <a:endParaRPr lang="en-US">
                <a:latin typeface="Gill Sans" charset="0"/>
              </a:endParaRPr>
            </a:p>
          </p:txBody>
        </p:sp>
      </p:grpSp>
      <p:sp>
        <p:nvSpPr>
          <p:cNvPr id="49156" name="TextBox 7"/>
          <p:cNvSpPr txBox="1">
            <a:spLocks noChangeArrowheads="1"/>
          </p:cNvSpPr>
          <p:nvPr/>
        </p:nvSpPr>
        <p:spPr bwMode="auto">
          <a:xfrm>
            <a:off x="2667000" y="6172200"/>
            <a:ext cx="556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Parmenides posed the Paradox of Non-Being</a:t>
            </a:r>
          </a:p>
        </p:txBody>
      </p:sp>
    </p:spTree>
    <p:extLst>
      <p:ext uri="{BB962C8B-B14F-4D97-AF65-F5344CB8AC3E}">
        <p14:creationId xmlns:p14="http://schemas.microsoft.com/office/powerpoint/2010/main" val="20584947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542925"/>
          </a:xfrm>
        </p:spPr>
        <p:txBody>
          <a:bodyPr>
            <a:normAutofit/>
          </a:bodyPr>
          <a:lstStyle/>
          <a:p>
            <a:pPr eaLnBrk="1" hangingPunct="1">
              <a:defRPr/>
            </a:pPr>
            <a:r>
              <a:rPr lang="en-US" dirty="0" smtClean="0">
                <a:effectLst>
                  <a:outerShdw blurRad="38100" dist="38100" dir="2700000" algn="tl">
                    <a:srgbClr val="000000"/>
                  </a:outerShdw>
                </a:effectLst>
                <a:latin typeface="Gill Sans" charset="0"/>
                <a:ea typeface="ＭＳ Ｐゴシック" charset="0"/>
              </a:rPr>
              <a:t>Speaking of Nothing</a:t>
            </a:r>
            <a:endParaRPr lang="en-US" dirty="0">
              <a:effectLst>
                <a:outerShdw blurRad="38100" dist="38100" dir="2700000" algn="tl">
                  <a:srgbClr val="000000"/>
                </a:outerShdw>
              </a:effectLst>
              <a:latin typeface="Gill Sans" charset="0"/>
              <a:ea typeface="ＭＳ Ｐゴシック" charset="0"/>
            </a:endParaRPr>
          </a:p>
        </p:txBody>
      </p:sp>
      <p:sp>
        <p:nvSpPr>
          <p:cNvPr id="57346" name="Rectangle 3"/>
          <p:cNvSpPr>
            <a:spLocks noGrp="1" noChangeArrowheads="1"/>
          </p:cNvSpPr>
          <p:nvPr>
            <p:ph idx="1"/>
          </p:nvPr>
        </p:nvSpPr>
        <p:spPr/>
        <p:txBody>
          <a:bodyPr/>
          <a:lstStyle/>
          <a:p>
            <a:pPr marL="609600" indent="-609600" eaLnBrk="1" hangingPunct="1">
              <a:lnSpc>
                <a:spcPct val="90000"/>
              </a:lnSpc>
            </a:pPr>
            <a:r>
              <a:rPr lang="en-US" dirty="0" smtClean="0">
                <a:latin typeface="Gill Sans" charset="0"/>
                <a:ea typeface="ＭＳ Ｐゴシック" charset="0"/>
              </a:rPr>
              <a:t>We need to explain how we can understand sentences whose surface-grammatical subjects don’t seem to pick anything out, e.g.</a:t>
            </a:r>
            <a:endParaRPr lang="en-US" i="1" dirty="0" smtClean="0">
              <a:latin typeface="Gill Sans" charset="0"/>
              <a:ea typeface="ＭＳ Ｐゴシック" charset="0"/>
            </a:endParaRPr>
          </a:p>
          <a:p>
            <a:pPr marL="990600" lvl="1" indent="-533400" eaLnBrk="1" hangingPunct="1">
              <a:lnSpc>
                <a:spcPct val="90000"/>
              </a:lnSpc>
              <a:buFont typeface="Arial" charset="0"/>
              <a:buAutoNum type="arabicPeriod"/>
            </a:pPr>
            <a:r>
              <a:rPr lang="en-US" dirty="0" smtClean="0">
                <a:latin typeface="Gill Sans" charset="0"/>
                <a:ea typeface="ＭＳ Ｐゴシック" charset="0"/>
              </a:rPr>
              <a:t>Unicorns don</a:t>
            </a:r>
            <a:r>
              <a:rPr lang="ja-JP" altLang="en-US" dirty="0" smtClean="0">
                <a:latin typeface="Gill Sans" charset="0"/>
                <a:ea typeface="ＭＳ Ｐゴシック" charset="0"/>
              </a:rPr>
              <a:t>’</a:t>
            </a:r>
            <a:r>
              <a:rPr lang="en-US" altLang="ja-JP" dirty="0" smtClean="0">
                <a:latin typeface="Gill Sans" charset="0"/>
                <a:ea typeface="ＭＳ Ｐゴシック" charset="0"/>
              </a:rPr>
              <a:t>t exist.</a:t>
            </a:r>
          </a:p>
          <a:p>
            <a:pPr marL="990600" lvl="1" indent="-533400" eaLnBrk="1" hangingPunct="1">
              <a:lnSpc>
                <a:spcPct val="90000"/>
              </a:lnSpc>
              <a:buFont typeface="Arial" charset="0"/>
              <a:buAutoNum type="arabicPeriod"/>
            </a:pPr>
            <a:r>
              <a:rPr lang="en-US" altLang="ja-JP" dirty="0" smtClean="0">
                <a:latin typeface="Gill Sans" charset="0"/>
                <a:ea typeface="ＭＳ Ｐゴシック" charset="0"/>
              </a:rPr>
              <a:t>The present King of France</a:t>
            </a:r>
            <a:endParaRPr lang="en-US" altLang="ja-JP" dirty="0">
              <a:latin typeface="Gill Sans" charset="0"/>
              <a:ea typeface="ＭＳ Ｐゴシック" charset="0"/>
            </a:endParaRPr>
          </a:p>
          <a:p>
            <a:pPr marL="990600" lvl="1" indent="-533400" eaLnBrk="1" hangingPunct="1">
              <a:lnSpc>
                <a:spcPct val="90000"/>
              </a:lnSpc>
              <a:buFont typeface="Arial" charset="0"/>
              <a:buAutoNum type="arabicPeriod"/>
            </a:pPr>
            <a:r>
              <a:rPr lang="en-US" dirty="0">
                <a:latin typeface="Gill Sans" charset="0"/>
                <a:ea typeface="ＭＳ Ｐゴシック" charset="0"/>
              </a:rPr>
              <a:t>The Fountain of </a:t>
            </a:r>
            <a:r>
              <a:rPr lang="en-US" dirty="0" smtClean="0">
                <a:latin typeface="Gill Sans" charset="0"/>
                <a:ea typeface="ＭＳ Ｐゴシック" charset="0"/>
              </a:rPr>
              <a:t> Youth </a:t>
            </a:r>
            <a:r>
              <a:rPr lang="en-US" dirty="0" err="1">
                <a:latin typeface="Gill Sans" charset="0"/>
                <a:ea typeface="ＭＳ Ｐゴシック" charset="0"/>
              </a:rPr>
              <a:t>doesn</a:t>
            </a:r>
            <a:r>
              <a:rPr lang="ja-JP" altLang="en-US" dirty="0">
                <a:latin typeface="Gill Sans" charset="0"/>
                <a:ea typeface="ＭＳ Ｐゴシック" charset="0"/>
              </a:rPr>
              <a:t>’</a:t>
            </a:r>
            <a:r>
              <a:rPr lang="en-US" altLang="ja-JP" dirty="0">
                <a:latin typeface="Gill Sans" charset="0"/>
                <a:ea typeface="ＭＳ Ｐゴシック" charset="0"/>
              </a:rPr>
              <a:t>t exist.</a:t>
            </a:r>
          </a:p>
          <a:p>
            <a:pPr marL="990600" lvl="1" indent="-533400" eaLnBrk="1" hangingPunct="1">
              <a:lnSpc>
                <a:spcPct val="90000"/>
              </a:lnSpc>
              <a:buFont typeface="Arial" charset="0"/>
              <a:buAutoNum type="arabicPeriod"/>
            </a:pPr>
            <a:r>
              <a:rPr lang="en-US" dirty="0">
                <a:latin typeface="Gill Sans" charset="0"/>
                <a:ea typeface="ＭＳ Ｐゴシック" charset="0"/>
              </a:rPr>
              <a:t>Apollo </a:t>
            </a:r>
            <a:r>
              <a:rPr lang="en-US" dirty="0" smtClean="0">
                <a:latin typeface="Gill Sans" charset="0"/>
                <a:ea typeface="ＭＳ Ｐゴシック" charset="0"/>
              </a:rPr>
              <a:t>is the Greek sun god.</a:t>
            </a:r>
            <a:endParaRPr lang="en-US" altLang="ja-JP" dirty="0">
              <a:latin typeface="Gill Sans" charset="0"/>
              <a:ea typeface="ＭＳ Ｐゴシック" charset="0"/>
            </a:endParaRPr>
          </a:p>
          <a:p>
            <a:pPr marL="609600" indent="-609600" eaLnBrk="1" hangingPunct="1">
              <a:lnSpc>
                <a:spcPct val="90000"/>
              </a:lnSpc>
            </a:pPr>
            <a:r>
              <a:rPr lang="en-US" dirty="0">
                <a:latin typeface="Gill Sans" charset="0"/>
                <a:ea typeface="ＭＳ Ｐゴシック" charset="0"/>
              </a:rPr>
              <a:t>Note</a:t>
            </a:r>
            <a:r>
              <a:rPr lang="en-US" dirty="0" smtClean="0">
                <a:latin typeface="Gill Sans" charset="0"/>
                <a:ea typeface="ＭＳ Ｐゴシック" charset="0"/>
              </a:rPr>
              <a:t>:  </a:t>
            </a:r>
            <a:r>
              <a:rPr lang="en-US" dirty="0">
                <a:latin typeface="Gill Sans" charset="0"/>
                <a:ea typeface="ＭＳ Ｐゴシック" charset="0"/>
              </a:rPr>
              <a:t>in </a:t>
            </a:r>
            <a:r>
              <a:rPr lang="en-US" dirty="0" smtClean="0">
                <a:latin typeface="Gill Sans" charset="0"/>
                <a:ea typeface="ＭＳ Ｐゴシック" charset="0"/>
              </a:rPr>
              <a:t>1 </a:t>
            </a:r>
            <a:r>
              <a:rPr lang="en-US" dirty="0">
                <a:latin typeface="Gill Sans" charset="0"/>
                <a:ea typeface="ＭＳ Ｐゴシック" charset="0"/>
              </a:rPr>
              <a:t>the surface-grammatical subject is a general term, </a:t>
            </a:r>
            <a:r>
              <a:rPr lang="en-US" dirty="0" smtClean="0">
                <a:latin typeface="Gill Sans" charset="0"/>
                <a:ea typeface="ＭＳ Ｐゴシック" charset="0"/>
              </a:rPr>
              <a:t>not strictly a denoting phrase by Russell’s criterion, in 2 and 3</a:t>
            </a:r>
            <a:r>
              <a:rPr lang="en-US" altLang="ja-JP" dirty="0" smtClean="0">
                <a:latin typeface="Gill Sans" charset="0"/>
                <a:ea typeface="ＭＳ Ｐゴシック" charset="0"/>
              </a:rPr>
              <a:t> </a:t>
            </a:r>
            <a:r>
              <a:rPr lang="en-US" altLang="ja-JP" dirty="0">
                <a:latin typeface="Gill Sans" charset="0"/>
                <a:ea typeface="ＭＳ Ｐゴシック" charset="0"/>
              </a:rPr>
              <a:t>a definite description, and </a:t>
            </a:r>
            <a:r>
              <a:rPr lang="en-US" altLang="ja-JP" dirty="0" smtClean="0">
                <a:latin typeface="Gill Sans" charset="0"/>
                <a:ea typeface="ＭＳ Ｐゴシック" charset="0"/>
              </a:rPr>
              <a:t>in </a:t>
            </a:r>
            <a:r>
              <a:rPr lang="en-US" altLang="ja-JP" dirty="0">
                <a:latin typeface="Gill Sans" charset="0"/>
                <a:ea typeface="ＭＳ Ｐゴシック" charset="0"/>
              </a:rPr>
              <a:t>a </a:t>
            </a:r>
            <a:r>
              <a:rPr lang="en-US" altLang="ja-JP" dirty="0" smtClean="0">
                <a:latin typeface="Gill Sans" charset="0"/>
                <a:ea typeface="ＭＳ Ｐゴシック" charset="0"/>
              </a:rPr>
              <a:t>name</a:t>
            </a:r>
          </a:p>
          <a:p>
            <a:pPr marL="609600" indent="-609600" eaLnBrk="1" hangingPunct="1">
              <a:lnSpc>
                <a:spcPct val="90000"/>
              </a:lnSpc>
            </a:pPr>
            <a:r>
              <a:rPr lang="en-US" altLang="ja-JP" dirty="0" smtClean="0">
                <a:latin typeface="Gill Sans" charset="0"/>
                <a:ea typeface="ＭＳ Ｐゴシック" charset="0"/>
              </a:rPr>
              <a:t>Russell will argue that in each case surface grammar is misleading (and </a:t>
            </a:r>
            <a:r>
              <a:rPr lang="en-US" altLang="ja-JP" dirty="0" err="1" smtClean="0">
                <a:latin typeface="Gill Sans" charset="0"/>
                <a:ea typeface="ＭＳ Ｐゴシック" charset="0"/>
              </a:rPr>
              <a:t>Quine’s</a:t>
            </a:r>
            <a:r>
              <a:rPr lang="en-US" altLang="ja-JP" dirty="0" smtClean="0">
                <a:latin typeface="Gill Sans" charset="0"/>
                <a:ea typeface="ＭＳ Ｐゴシック" charset="0"/>
              </a:rPr>
              <a:t> will rehearse Russell’s argument)</a:t>
            </a:r>
            <a:endParaRPr lang="en-US" altLang="ja-JP" dirty="0">
              <a:latin typeface="Gill Sans" charset="0"/>
              <a:ea typeface="ＭＳ Ｐゴシック" charset="0"/>
            </a:endParaRPr>
          </a:p>
          <a:p>
            <a:pPr marL="609600" indent="-609600" eaLnBrk="1" hangingPunct="1"/>
            <a:endParaRPr lang="en-US" dirty="0">
              <a:latin typeface="Gill Sans" charset="0"/>
              <a:ea typeface="ＭＳ Ｐゴシック" charset="0"/>
            </a:endParaRPr>
          </a:p>
          <a:p>
            <a:pPr marL="609600" indent="-609600" eaLnBrk="1" hangingPunct="1"/>
            <a:endParaRPr lang="en-US" dirty="0">
              <a:latin typeface="Gill Sans" charset="0"/>
              <a:ea typeface="ＭＳ Ｐゴシック" charset="0"/>
            </a:endParaRPr>
          </a:p>
        </p:txBody>
      </p:sp>
    </p:spTree>
    <p:extLst>
      <p:ext uri="{BB962C8B-B14F-4D97-AF65-F5344CB8AC3E}">
        <p14:creationId xmlns:p14="http://schemas.microsoft.com/office/powerpoint/2010/main" val="12532986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542925"/>
          </a:xfrm>
        </p:spPr>
        <p:txBody>
          <a:bodyPr>
            <a:normAutofit/>
          </a:bodyPr>
          <a:lstStyle/>
          <a:p>
            <a:pPr eaLnBrk="1" hangingPunct="1">
              <a:defRPr/>
            </a:pPr>
            <a:r>
              <a:rPr lang="en-US" dirty="0" smtClean="0">
                <a:effectLst>
                  <a:outerShdw blurRad="38100" dist="38100" dir="2700000" algn="tl">
                    <a:srgbClr val="000000"/>
                  </a:outerShdw>
                </a:effectLst>
                <a:latin typeface="Gill Sans" charset="0"/>
                <a:ea typeface="ＭＳ Ｐゴシック" charset="0"/>
              </a:rPr>
              <a:t>Motivation: Ontological Parsimony</a:t>
            </a:r>
            <a:endParaRPr lang="en-US" dirty="0">
              <a:effectLst>
                <a:outerShdw blurRad="38100" dist="38100" dir="2700000" algn="tl">
                  <a:srgbClr val="000000"/>
                </a:outerShdw>
              </a:effectLst>
              <a:latin typeface="Gill Sans" charset="0"/>
              <a:ea typeface="ＭＳ Ｐゴシック" charset="0"/>
            </a:endParaRPr>
          </a:p>
        </p:txBody>
      </p:sp>
      <p:sp>
        <p:nvSpPr>
          <p:cNvPr id="57346" name="Rectangle 3"/>
          <p:cNvSpPr>
            <a:spLocks noGrp="1" noChangeArrowheads="1"/>
          </p:cNvSpPr>
          <p:nvPr>
            <p:ph idx="1"/>
          </p:nvPr>
        </p:nvSpPr>
        <p:spPr/>
        <p:txBody>
          <a:bodyPr/>
          <a:lstStyle/>
          <a:p>
            <a:pPr marL="0" indent="0" algn="ctr" eaLnBrk="1" hangingPunct="1">
              <a:lnSpc>
                <a:spcPct val="90000"/>
              </a:lnSpc>
              <a:buNone/>
            </a:pPr>
            <a:r>
              <a:rPr lang="en-US" i="1" dirty="0"/>
              <a:t>Logic . . . must no more admit a unicorn than zoology can</a:t>
            </a:r>
            <a:r>
              <a:rPr lang="en-US" i="1" dirty="0" smtClean="0"/>
              <a:t>. </a:t>
            </a:r>
            <a:endParaRPr lang="en-US" i="1" dirty="0" smtClean="0">
              <a:latin typeface="Gill Sans" charset="0"/>
              <a:ea typeface="ＭＳ Ｐゴシック" charset="0"/>
            </a:endParaRPr>
          </a:p>
          <a:p>
            <a:pPr eaLnBrk="1" hangingPunct="1">
              <a:lnSpc>
                <a:spcPct val="90000"/>
              </a:lnSpc>
            </a:pPr>
            <a:r>
              <a:rPr lang="en-US" dirty="0" smtClean="0">
                <a:latin typeface="Gill Sans" charset="0"/>
                <a:ea typeface="ＭＳ Ｐゴシック" charset="0"/>
              </a:rPr>
              <a:t>To avoid commitment to “non-existent objects” we paraphrase sentences like this, recognizing that their surface-</a:t>
            </a:r>
            <a:r>
              <a:rPr lang="en-US" dirty="0" err="1" smtClean="0">
                <a:latin typeface="Gill Sans" charset="0"/>
                <a:ea typeface="ＭＳ Ｐゴシック" charset="0"/>
              </a:rPr>
              <a:t>gramatical</a:t>
            </a:r>
            <a:r>
              <a:rPr lang="en-US" dirty="0" smtClean="0">
                <a:latin typeface="Gill Sans" charset="0"/>
                <a:ea typeface="ＭＳ Ｐゴシック" charset="0"/>
              </a:rPr>
              <a:t> subjects aren’t really their subjects—i.e. not what we’re talking or thinking about.</a:t>
            </a:r>
          </a:p>
          <a:p>
            <a:pPr marL="990600" lvl="1" indent="-533400" eaLnBrk="1" hangingPunct="1">
              <a:lnSpc>
                <a:spcPct val="90000"/>
              </a:lnSpc>
              <a:buFont typeface="Arial" charset="0"/>
              <a:buAutoNum type="arabicPeriod"/>
            </a:pPr>
            <a:r>
              <a:rPr lang="en-US" dirty="0" smtClean="0">
                <a:latin typeface="Gill Sans" charset="0"/>
                <a:ea typeface="ＭＳ Ｐゴシック" charset="0"/>
              </a:rPr>
              <a:t>Unicorns don</a:t>
            </a:r>
            <a:r>
              <a:rPr lang="ja-JP" altLang="en-US" dirty="0" smtClean="0">
                <a:latin typeface="Gill Sans" charset="0"/>
                <a:ea typeface="ＭＳ Ｐゴシック" charset="0"/>
              </a:rPr>
              <a:t>’</a:t>
            </a:r>
            <a:r>
              <a:rPr lang="en-US" altLang="ja-JP" dirty="0" smtClean="0">
                <a:latin typeface="Gill Sans" charset="0"/>
                <a:ea typeface="ＭＳ Ｐゴシック" charset="0"/>
              </a:rPr>
              <a:t>t exist.</a:t>
            </a:r>
          </a:p>
          <a:p>
            <a:pPr marL="857250" lvl="2" indent="0" eaLnBrk="1" hangingPunct="1">
              <a:lnSpc>
                <a:spcPct val="90000"/>
              </a:lnSpc>
              <a:buNone/>
            </a:pPr>
            <a:r>
              <a:rPr lang="en-US" altLang="ja-JP" dirty="0" smtClean="0">
                <a:latin typeface="Gill Sans" charset="0"/>
                <a:ea typeface="ＭＳ Ｐゴシック" charset="0"/>
              </a:rPr>
              <a:t>It is not the case that there exists and x such that x is a unicorn.</a:t>
            </a:r>
          </a:p>
          <a:p>
            <a:pPr marL="400050" eaLnBrk="1" hangingPunct="1">
              <a:lnSpc>
                <a:spcPct val="90000"/>
              </a:lnSpc>
            </a:pPr>
            <a:r>
              <a:rPr lang="en-US" dirty="0" smtClean="0">
                <a:latin typeface="Gill Sans" charset="0"/>
                <a:ea typeface="ＭＳ Ｐゴシック" charset="0"/>
              </a:rPr>
              <a:t>Subject-predicate form is misleading</a:t>
            </a:r>
          </a:p>
          <a:p>
            <a:pPr marL="400050" eaLnBrk="1" hangingPunct="1">
              <a:lnSpc>
                <a:spcPct val="90000"/>
              </a:lnSpc>
            </a:pPr>
            <a:r>
              <a:rPr lang="en-US" dirty="0" smtClean="0">
                <a:latin typeface="Gill Sans" charset="0"/>
                <a:ea typeface="ＭＳ Ｐゴシック" charset="0"/>
              </a:rPr>
              <a:t>Sentence 1is the negation of a sentence that’s existential and general (when you say “There exists…” your aren’t talking </a:t>
            </a:r>
            <a:r>
              <a:rPr lang="en-US" i="1" dirty="0" smtClean="0">
                <a:latin typeface="Gill Sans" charset="0"/>
                <a:ea typeface="ＭＳ Ｐゴシック" charset="0"/>
              </a:rPr>
              <a:t>about</a:t>
            </a:r>
            <a:r>
              <a:rPr lang="en-US" dirty="0" smtClean="0">
                <a:latin typeface="Gill Sans" charset="0"/>
                <a:ea typeface="ＭＳ Ｐゴシック" charset="0"/>
              </a:rPr>
              <a:t> any individual)</a:t>
            </a:r>
          </a:p>
          <a:p>
            <a:pPr marL="400050" eaLnBrk="1" hangingPunct="1">
              <a:lnSpc>
                <a:spcPct val="90000"/>
              </a:lnSpc>
            </a:pPr>
            <a:r>
              <a:rPr lang="en-US" dirty="0" smtClean="0">
                <a:latin typeface="Gill Sans" charset="0"/>
                <a:ea typeface="ＭＳ Ｐゴシック" charset="0"/>
              </a:rPr>
              <a:t>“__ is a unicorn” is a predicate—what, if anything does it designate???</a:t>
            </a:r>
          </a:p>
          <a:p>
            <a:pPr marL="400050" eaLnBrk="1" hangingPunct="1">
              <a:lnSpc>
                <a:spcPct val="90000"/>
              </a:lnSpc>
            </a:pPr>
            <a:endParaRPr lang="en-US" dirty="0">
              <a:latin typeface="Gill Sans" charset="0"/>
              <a:ea typeface="ＭＳ Ｐゴシック" charset="0"/>
            </a:endParaRPr>
          </a:p>
          <a:p>
            <a:pPr marL="609600" indent="-609600" eaLnBrk="1" hangingPunct="1"/>
            <a:endParaRPr lang="en-US" dirty="0">
              <a:latin typeface="Gill Sans" charset="0"/>
              <a:ea typeface="ＭＳ Ｐゴシック" charset="0"/>
            </a:endParaRPr>
          </a:p>
        </p:txBody>
      </p:sp>
    </p:spTree>
    <p:extLst>
      <p:ext uri="{BB962C8B-B14F-4D97-AF65-F5344CB8AC3E}">
        <p14:creationId xmlns:p14="http://schemas.microsoft.com/office/powerpoint/2010/main" val="32763021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Definite Descriptions</a:t>
            </a:r>
            <a:endParaRPr lang="en-US" dirty="0"/>
          </a:p>
        </p:txBody>
      </p:sp>
      <p:sp>
        <p:nvSpPr>
          <p:cNvPr id="3" name="Content Placeholder 2"/>
          <p:cNvSpPr>
            <a:spLocks noGrp="1"/>
          </p:cNvSpPr>
          <p:nvPr>
            <p:ph idx="1"/>
          </p:nvPr>
        </p:nvSpPr>
        <p:spPr/>
        <p:txBody>
          <a:bodyPr/>
          <a:lstStyle/>
          <a:p>
            <a:r>
              <a:rPr lang="en-US" dirty="0" smtClean="0"/>
              <a:t>Sentences whose surface-grammatical subjects are definite descriptions are not </a:t>
            </a:r>
            <a:r>
              <a:rPr lang="en-US" i="1" dirty="0" smtClean="0"/>
              <a:t>really</a:t>
            </a:r>
            <a:r>
              <a:rPr lang="en-US" dirty="0" smtClean="0"/>
              <a:t> in subject-predicate form but are existential and general.</a:t>
            </a:r>
          </a:p>
          <a:p>
            <a:r>
              <a:rPr lang="en-US" dirty="0" smtClean="0"/>
              <a:t>“The F is G” is</a:t>
            </a:r>
            <a:r>
              <a:rPr lang="en-US" i="1" dirty="0" smtClean="0"/>
              <a:t> paraphrased </a:t>
            </a:r>
            <a:r>
              <a:rPr lang="en-US" dirty="0" smtClean="0"/>
              <a:t>as ” There is exactly one object that is F and that object is G, i.e. the conjunction of the following</a:t>
            </a:r>
          </a:p>
          <a:p>
            <a:pPr lvl="1"/>
            <a:r>
              <a:rPr lang="en-US" dirty="0" smtClean="0"/>
              <a:t>There exists an </a:t>
            </a:r>
            <a:r>
              <a:rPr lang="en-US" i="1" dirty="0" smtClean="0"/>
              <a:t>x</a:t>
            </a:r>
            <a:r>
              <a:rPr lang="en-US" dirty="0" smtClean="0"/>
              <a:t> such that </a:t>
            </a:r>
            <a:r>
              <a:rPr lang="en-US" i="1" dirty="0" smtClean="0"/>
              <a:t>x</a:t>
            </a:r>
            <a:r>
              <a:rPr lang="en-US" dirty="0" smtClean="0"/>
              <a:t> is </a:t>
            </a:r>
            <a:r>
              <a:rPr lang="en-US" i="1" dirty="0" smtClean="0"/>
              <a:t>F</a:t>
            </a:r>
          </a:p>
          <a:p>
            <a:pPr lvl="1"/>
            <a:r>
              <a:rPr lang="en-US" dirty="0" smtClean="0"/>
              <a:t>For all</a:t>
            </a:r>
            <a:r>
              <a:rPr lang="en-US" i="1" dirty="0" smtClean="0"/>
              <a:t> y, </a:t>
            </a:r>
            <a:r>
              <a:rPr lang="en-US" dirty="0" smtClean="0"/>
              <a:t>if </a:t>
            </a:r>
            <a:r>
              <a:rPr lang="en-US" i="1" dirty="0" smtClean="0"/>
              <a:t>y </a:t>
            </a:r>
            <a:r>
              <a:rPr lang="en-US" dirty="0" smtClean="0"/>
              <a:t>is</a:t>
            </a:r>
            <a:r>
              <a:rPr lang="en-US" i="1" dirty="0" smtClean="0"/>
              <a:t> F </a:t>
            </a:r>
            <a:r>
              <a:rPr lang="en-US" dirty="0" smtClean="0"/>
              <a:t>then </a:t>
            </a:r>
            <a:r>
              <a:rPr lang="en-US" i="1" dirty="0" smtClean="0"/>
              <a:t>y</a:t>
            </a:r>
            <a:r>
              <a:rPr lang="en-US" dirty="0" smtClean="0"/>
              <a:t> = </a:t>
            </a:r>
            <a:r>
              <a:rPr lang="en-US" i="1" dirty="0" smtClean="0"/>
              <a:t>x</a:t>
            </a:r>
          </a:p>
          <a:p>
            <a:pPr lvl="1"/>
            <a:r>
              <a:rPr lang="en-US" i="1" dirty="0" smtClean="0"/>
              <a:t>x</a:t>
            </a:r>
            <a:r>
              <a:rPr lang="en-US" i="1" dirty="0"/>
              <a:t> </a:t>
            </a:r>
            <a:r>
              <a:rPr lang="en-US" dirty="0" smtClean="0"/>
              <a:t>is G</a:t>
            </a:r>
          </a:p>
          <a:p>
            <a:r>
              <a:rPr lang="en-US" dirty="0" smtClean="0"/>
              <a:t>“The present King of France is bald” is paraphrased as</a:t>
            </a:r>
            <a:br>
              <a:rPr lang="en-US" dirty="0" smtClean="0"/>
            </a:br>
            <a:r>
              <a:rPr lang="en-US" dirty="0" smtClean="0"/>
              <a:t>“There is exactly one object that is King of France and</a:t>
            </a:r>
            <a:br>
              <a:rPr lang="en-US" dirty="0" smtClean="0"/>
            </a:br>
            <a:r>
              <a:rPr lang="en-US" dirty="0" smtClean="0"/>
              <a:t>that object is bald.”</a:t>
            </a:r>
          </a:p>
          <a:p>
            <a:r>
              <a:rPr lang="en-US" dirty="0" smtClean="0"/>
              <a:t>False because the first conjunct is.</a:t>
            </a:r>
          </a:p>
          <a:p>
            <a:pPr lvl="1"/>
            <a:endParaRPr lang="en-US" dirty="0" smtClean="0"/>
          </a:p>
        </p:txBody>
      </p:sp>
      <p:pic>
        <p:nvPicPr>
          <p:cNvPr id="4" name="Picture 3"/>
          <p:cNvPicPr>
            <a:picLocks noChangeAspect="1"/>
          </p:cNvPicPr>
          <p:nvPr/>
        </p:nvPicPr>
        <p:blipFill>
          <a:blip r:embed="rId2"/>
          <a:stretch>
            <a:fillRect/>
          </a:stretch>
        </p:blipFill>
        <p:spPr>
          <a:xfrm>
            <a:off x="7086600" y="3611165"/>
            <a:ext cx="2057400" cy="3246835"/>
          </a:xfrm>
          <a:prstGeom prst="rect">
            <a:avLst/>
          </a:prstGeom>
          <a:ln>
            <a:noFill/>
          </a:ln>
          <a:effectLst>
            <a:softEdge rad="112500"/>
          </a:effectLst>
        </p:spPr>
      </p:pic>
    </p:spTree>
    <p:extLst>
      <p:ext uri="{BB962C8B-B14F-4D97-AF65-F5344CB8AC3E}">
        <p14:creationId xmlns:p14="http://schemas.microsoft.com/office/powerpoint/2010/main" val="35818644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a:t>
            </a:r>
            <a:r>
              <a:rPr lang="en-US" dirty="0" err="1" smtClean="0"/>
              <a:t>Existentials</a:t>
            </a:r>
            <a:endParaRPr lang="en-US" dirty="0"/>
          </a:p>
        </p:txBody>
      </p:sp>
      <p:pic>
        <p:nvPicPr>
          <p:cNvPr id="4" name="Picture 3"/>
          <p:cNvPicPr>
            <a:picLocks noChangeAspect="1"/>
          </p:cNvPicPr>
          <p:nvPr/>
        </p:nvPicPr>
        <p:blipFill>
          <a:blip r:embed="rId2"/>
          <a:stretch>
            <a:fillRect/>
          </a:stretch>
        </p:blipFill>
        <p:spPr>
          <a:xfrm>
            <a:off x="5715000" y="2651282"/>
            <a:ext cx="3394363" cy="4028917"/>
          </a:xfrm>
          <a:prstGeom prst="rect">
            <a:avLst/>
          </a:prstGeom>
        </p:spPr>
      </p:pic>
      <p:sp>
        <p:nvSpPr>
          <p:cNvPr id="3" name="Content Placeholder 2"/>
          <p:cNvSpPr>
            <a:spLocks noGrp="1"/>
          </p:cNvSpPr>
          <p:nvPr>
            <p:ph idx="1"/>
          </p:nvPr>
        </p:nvSpPr>
        <p:spPr>
          <a:xfrm>
            <a:off x="457200" y="990600"/>
            <a:ext cx="7391400" cy="5708650"/>
          </a:xfrm>
        </p:spPr>
        <p:txBody>
          <a:bodyPr/>
          <a:lstStyle/>
          <a:p>
            <a:r>
              <a:rPr lang="en-US" dirty="0" smtClean="0"/>
              <a:t>The Fountain of Youth doesn’t exist</a:t>
            </a:r>
          </a:p>
          <a:p>
            <a:r>
              <a:rPr lang="en-US" dirty="0" smtClean="0"/>
              <a:t>Note: unlike “bald,” “exists” isn’t a predicate so we don’t paraphrase this one like “The Present King of France is bald.”</a:t>
            </a:r>
          </a:p>
          <a:p>
            <a:r>
              <a:rPr lang="en-US" dirty="0" smtClean="0"/>
              <a:t>Rather we treat </a:t>
            </a:r>
            <a:r>
              <a:rPr lang="en-US" smtClean="0"/>
              <a:t>it </a:t>
            </a:r>
            <a:r>
              <a:rPr lang="en-US" smtClean="0"/>
              <a:t>like</a:t>
            </a:r>
            <a:r>
              <a:rPr lang="en-US" dirty="0" smtClean="0"/>
              <a:t/>
            </a:r>
            <a:br>
              <a:rPr lang="en-US" dirty="0" smtClean="0"/>
            </a:br>
            <a:r>
              <a:rPr lang="en-US" dirty="0" smtClean="0"/>
              <a:t> “Unicorns don’t exist””</a:t>
            </a:r>
          </a:p>
          <a:p>
            <a:r>
              <a:rPr lang="en-US" dirty="0" smtClean="0"/>
              <a:t>“It is not the case that there exists</a:t>
            </a:r>
            <a:br>
              <a:rPr lang="en-US" dirty="0" smtClean="0"/>
            </a:br>
            <a:r>
              <a:rPr lang="en-US" dirty="0" smtClean="0"/>
              <a:t>and </a:t>
            </a:r>
            <a:r>
              <a:rPr lang="en-US" i="1" dirty="0" smtClean="0"/>
              <a:t>x</a:t>
            </a:r>
            <a:r>
              <a:rPr lang="en-US" dirty="0" smtClean="0"/>
              <a:t> such that </a:t>
            </a:r>
            <a:r>
              <a:rPr lang="en-US" i="1" dirty="0" smtClean="0"/>
              <a:t>x</a:t>
            </a:r>
            <a:r>
              <a:rPr lang="en-US" dirty="0" smtClean="0"/>
              <a:t> is Fountain of Youth”</a:t>
            </a:r>
          </a:p>
          <a:p>
            <a:r>
              <a:rPr lang="en-US" dirty="0" smtClean="0"/>
              <a:t>Note: being fussy, if you think “The Fountain</a:t>
            </a:r>
            <a:br>
              <a:rPr lang="en-US" dirty="0" smtClean="0"/>
            </a:br>
            <a:r>
              <a:rPr lang="en-US" dirty="0" smtClean="0"/>
              <a:t>of Youth doesn’t exist” is true if the</a:t>
            </a:r>
            <a:br>
              <a:rPr lang="en-US" dirty="0" smtClean="0"/>
            </a:br>
            <a:r>
              <a:rPr lang="en-US" dirty="0" smtClean="0"/>
              <a:t>uniqueness condition fails,</a:t>
            </a:r>
            <a:br>
              <a:rPr lang="en-US" dirty="0" smtClean="0"/>
            </a:br>
            <a:r>
              <a:rPr lang="en-US" dirty="0" smtClean="0"/>
              <a:t>i.e. if there’s more than one Fountain of Youth</a:t>
            </a:r>
            <a:br>
              <a:rPr lang="en-US" dirty="0" smtClean="0"/>
            </a:br>
            <a:r>
              <a:rPr lang="en-US" dirty="0" smtClean="0"/>
              <a:t>you can add “and for all </a:t>
            </a:r>
            <a:r>
              <a:rPr lang="en-US" i="1" dirty="0" smtClean="0"/>
              <a:t>y</a:t>
            </a:r>
            <a:r>
              <a:rPr lang="en-US" dirty="0" smtClean="0"/>
              <a:t> if </a:t>
            </a:r>
            <a:r>
              <a:rPr lang="en-US" i="1" dirty="0" smtClean="0"/>
              <a:t>y</a:t>
            </a:r>
            <a:r>
              <a:rPr lang="en-US" dirty="0" smtClean="0"/>
              <a:t> is Fountain</a:t>
            </a:r>
            <a:br>
              <a:rPr lang="en-US" dirty="0" smtClean="0"/>
            </a:br>
            <a:r>
              <a:rPr lang="en-US" dirty="0" smtClean="0"/>
              <a:t>of Youth then </a:t>
            </a:r>
            <a:r>
              <a:rPr lang="en-US" i="1" dirty="0" smtClean="0"/>
              <a:t>y </a:t>
            </a:r>
            <a:r>
              <a:rPr lang="en-US" dirty="0" smtClean="0"/>
              <a:t>= </a:t>
            </a:r>
            <a:r>
              <a:rPr lang="en-US" i="1" dirty="0" smtClean="0"/>
              <a:t>x</a:t>
            </a:r>
            <a:r>
              <a:rPr lang="en-US" dirty="0" smtClean="0"/>
              <a:t>.”</a:t>
            </a:r>
            <a:endParaRPr lang="en-US" dirty="0"/>
          </a:p>
        </p:txBody>
      </p:sp>
    </p:spTree>
    <p:extLst>
      <p:ext uri="{BB962C8B-B14F-4D97-AF65-F5344CB8AC3E}">
        <p14:creationId xmlns:p14="http://schemas.microsoft.com/office/powerpoint/2010/main" val="4469518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nalyticphi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analyticphil.thmx</Template>
  <TotalTime>4115</TotalTime>
  <Words>2077</Words>
  <Application>Microsoft Macintosh PowerPoint</Application>
  <PresentationFormat>On-screen Show (4:3)</PresentationFormat>
  <Paragraphs>222</Paragraphs>
  <Slides>34</Slides>
  <Notes>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analyticphil</vt:lpstr>
      <vt:lpstr>Ontological Commitment</vt:lpstr>
      <vt:lpstr>The Problem of Ontology: What is there?</vt:lpstr>
      <vt:lpstr>The Back-Story: Russell’s Theory of Descriptions</vt:lpstr>
      <vt:lpstr>Denoting Phrase</vt:lpstr>
      <vt:lpstr>The Paradox of Non-Being</vt:lpstr>
      <vt:lpstr>Speaking of Nothing</vt:lpstr>
      <vt:lpstr>Motivation: Ontological Parsimony</vt:lpstr>
      <vt:lpstr>Definite Descriptions</vt:lpstr>
      <vt:lpstr>Negative Existentials</vt:lpstr>
      <vt:lpstr>Names of “non-existent objects”</vt:lpstr>
      <vt:lpstr>What’s the point?</vt:lpstr>
      <vt:lpstr>Quine’s goals</vt:lpstr>
      <vt:lpstr>The Riddle of Non-Being</vt:lpstr>
      <vt:lpstr>McX’s Proposal: Non-Existent Things are Ideas</vt:lpstr>
      <vt:lpstr>Talking about real things</vt:lpstr>
      <vt:lpstr>“Nonexistent objects” aren’t “ideas”</vt:lpstr>
      <vt:lpstr>Are there unicorns?</vt:lpstr>
      <vt:lpstr>Meinong’s Wyman’s Bloated Ontology</vt:lpstr>
      <vt:lpstr>Problems with Meinongianism</vt:lpstr>
      <vt:lpstr>Modality limited to whole sentences</vt:lpstr>
      <vt:lpstr>Shaving Plato’s Beard</vt:lpstr>
      <vt:lpstr>PowerPoint Presentation</vt:lpstr>
      <vt:lpstr>Paraphrasing away singular terms</vt:lpstr>
      <vt:lpstr>The Problem of Universals</vt:lpstr>
      <vt:lpstr>Quine Against Universals</vt:lpstr>
      <vt:lpstr>Just say no to properties!</vt:lpstr>
      <vt:lpstr>Meanings</vt:lpstr>
      <vt:lpstr>Quine against Meanings</vt:lpstr>
      <vt:lpstr>Ontological Commitment</vt:lpstr>
      <vt:lpstr>Paraphrase</vt:lpstr>
      <vt:lpstr>Example: Does math need universals?</vt:lpstr>
      <vt:lpstr>Adjudicating Among Rival Ontologies</vt:lpstr>
      <vt:lpstr>Example: Physicalism or Phenomenalism</vt:lpstr>
      <vt:lpstr>Conclusion: Inconclusive</vt:lpstr>
    </vt:vector>
  </TitlesOfParts>
  <Company>University of San Diego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Quine: On What There Is</dc:title>
  <dc:creator>H. E. Baber</dc:creator>
  <cp:lastModifiedBy>H. E. Baber</cp:lastModifiedBy>
  <cp:revision>185</cp:revision>
  <cp:lastPrinted>2005-03-15T04:45:03Z</cp:lastPrinted>
  <dcterms:created xsi:type="dcterms:W3CDTF">2010-02-08T05:21:20Z</dcterms:created>
  <dcterms:modified xsi:type="dcterms:W3CDTF">2012-09-26T16:01:51Z</dcterms:modified>
</cp:coreProperties>
</file>