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4"/>
  </p:notesMasterIdLst>
  <p:sldIdLst>
    <p:sldId id="256" r:id="rId2"/>
    <p:sldId id="257" r:id="rId3"/>
    <p:sldId id="258" r:id="rId4"/>
    <p:sldId id="259" r:id="rId5"/>
    <p:sldId id="260" r:id="rId6"/>
    <p:sldId id="262" r:id="rId7"/>
    <p:sldId id="263" r:id="rId8"/>
    <p:sldId id="277" r:id="rId9"/>
    <p:sldId id="278" r:id="rId10"/>
    <p:sldId id="279" r:id="rId11"/>
    <p:sldId id="280" r:id="rId12"/>
    <p:sldId id="265" r:id="rId13"/>
    <p:sldId id="266" r:id="rId14"/>
    <p:sldId id="267" r:id="rId15"/>
    <p:sldId id="268" r:id="rId16"/>
    <p:sldId id="269" r:id="rId17"/>
    <p:sldId id="270" r:id="rId18"/>
    <p:sldId id="271" r:id="rId19"/>
    <p:sldId id="272" r:id="rId20"/>
    <p:sldId id="273" r:id="rId21"/>
    <p:sldId id="274" r:id="rId22"/>
    <p:sldId id="286" r:id="rId23"/>
    <p:sldId id="287" r:id="rId24"/>
    <p:sldId id="288" r:id="rId25"/>
    <p:sldId id="289" r:id="rId26"/>
    <p:sldId id="290" r:id="rId27"/>
    <p:sldId id="291" r:id="rId28"/>
    <p:sldId id="275" r:id="rId29"/>
    <p:sldId id="284" r:id="rId30"/>
    <p:sldId id="264" r:id="rId31"/>
    <p:sldId id="285"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9" d="100"/>
          <a:sy n="69" d="100"/>
        </p:scale>
        <p:origin x="-14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737C68-2A01-4BB8-BE12-2F7BA4C06133}" type="datetimeFigureOut">
              <a:rPr lang="en-US" smtClean="0"/>
              <a:pPr/>
              <a:t>11/30/2011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3E18C-EB64-458C-8D7E-D82A5B13DC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16C2E9-23BB-4D14-A71E-9211DA9366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latin typeface="Lucida Grande" charset="0"/>
                <a:ea typeface="Lucida Grande" charset="0"/>
                <a:cs typeface="Lucida Grande" charset="0"/>
                <a:sym typeface="Lucida Grande" charset="0"/>
              </a:rPr>
              <a:t>-Tropical rain forests in Brazil to ancient pine forests in China</a:t>
            </a:r>
          </a:p>
          <a:p>
            <a:r>
              <a:rPr lang="en-US">
                <a:latin typeface="Lucida Grande" charset="0"/>
                <a:ea typeface="Lucida Grande" charset="0"/>
                <a:cs typeface="Lucida Grande" charset="0"/>
                <a:sym typeface="Lucida Grande" charset="0"/>
              </a:rPr>
              <a:t>-Of all the agricultural land in the U.S., 80 percent is used to raise animals for food and grow grain to feed them—that’s almost half the total land mass of the lower 48 states.</a:t>
            </a:r>
          </a:p>
          <a:p>
            <a:r>
              <a:rPr lang="en-US">
                <a:latin typeface="Lucida Grande" charset="0"/>
                <a:ea typeface="Lucida Grande" charset="0"/>
                <a:cs typeface="Lucida Grande" charset="0"/>
                <a:sym typeface="Lucida Grande" charset="0"/>
              </a:rPr>
              <a:t>-In the “finishing” phase alone, in which pigs grow from 100 pounds to 240 pounds, each hog consumes more than 500 pounds of grain, corn, and soybeans; this means that across the U.S., pigs eat tens of millions of tons of feed every year.</a:t>
            </a:r>
          </a:p>
          <a:p>
            <a:r>
              <a:rPr lang="en-US">
                <a:latin typeface="Lucida Grande" charset="0"/>
                <a:ea typeface="Lucida Grande" charset="0"/>
                <a:cs typeface="Lucida Grande" charset="0"/>
                <a:sym typeface="Lucida Grande" charset="0"/>
              </a:rPr>
              <a:t>-In the United States, more than 260 million acres of forest have been clear-cut for animal agriculture (2). With increased per capita meat consumption, and an ever growing population, we can only expect to see more deforestation in the future.</a:t>
            </a:r>
          </a:p>
          <a:p>
            <a:r>
              <a:rPr lang="en-US">
                <a:latin typeface="Lucida Grande" charset="0"/>
                <a:ea typeface="Lucida Grande" charset="0"/>
                <a:cs typeface="Lucida Grande" charset="0"/>
                <a:sym typeface="Lucida Grande" charset="0"/>
              </a:rPr>
              <a:t>-Can lead to deforestation</a:t>
            </a:r>
          </a:p>
          <a:p>
            <a:endParaRPr lang="en-US">
              <a:latin typeface="Lucida Grande" charset="0"/>
              <a:ea typeface="Lucida Grande" charset="0"/>
              <a:cs typeface="Lucida Grande" charset="0"/>
              <a:sym typeface="Lucida Grande"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400">
                <a:latin typeface="Lucida Grande" charset="0"/>
                <a:ea typeface="Lucida Grande" charset="0"/>
                <a:cs typeface="Lucida Grande" charset="0"/>
                <a:sym typeface="Lucida Grande" charset="0"/>
              </a:rPr>
              <a:t>- all the wild animals and trees in more than 2.9 million acres of the Amazon rain forest in Brazil were destroyed in the 2004-2005 crop season in order to grow crops that are used to feed chickens and other animals in factory farms.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93E18C-EB64-458C-8D7E-D82A5B13DC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E96C54F-8EBD-4ED3-A00D-05122AF93B7F}" type="datetimeFigureOut">
              <a:rPr lang="en-US" smtClean="0"/>
              <a:pPr/>
              <a:t>11/30/2011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7E0F8D3-20A0-4970-A2CC-B8D19B42A4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96C54F-8EBD-4ED3-A00D-05122AF93B7F}"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0F8D3-20A0-4970-A2CC-B8D19B42A4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E96C54F-8EBD-4ED3-A00D-05122AF93B7F}" type="datetimeFigureOut">
              <a:rPr lang="en-US" smtClean="0"/>
              <a:pPr/>
              <a:t>11/30/2011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7E0F8D3-20A0-4970-A2CC-B8D19B42A4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E96C54F-8EBD-4ED3-A00D-05122AF93B7F}"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7E0F8D3-20A0-4970-A2CC-B8D19B42A49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E96C54F-8EBD-4ED3-A00D-05122AF93B7F}" type="datetimeFigureOut">
              <a:rPr lang="en-US" smtClean="0"/>
              <a:pPr/>
              <a:t>11/30/2011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7E0F8D3-20A0-4970-A2CC-B8D19B42A49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E96C54F-8EBD-4ED3-A00D-05122AF93B7F}" type="datetimeFigureOut">
              <a:rPr lang="en-US" smtClean="0"/>
              <a:pPr/>
              <a:t>11/30/2011</a:t>
            </a:fld>
            <a:endParaRPr lang="en-US"/>
          </a:p>
        </p:txBody>
      </p:sp>
      <p:sp>
        <p:nvSpPr>
          <p:cNvPr id="10" name="Slide Number Placeholder 9"/>
          <p:cNvSpPr>
            <a:spLocks noGrp="1"/>
          </p:cNvSpPr>
          <p:nvPr>
            <p:ph type="sldNum" sz="quarter" idx="16"/>
          </p:nvPr>
        </p:nvSpPr>
        <p:spPr/>
        <p:txBody>
          <a:bodyPr rtlCol="0"/>
          <a:lstStyle/>
          <a:p>
            <a:fld id="{F7E0F8D3-20A0-4970-A2CC-B8D19B42A49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E96C54F-8EBD-4ED3-A00D-05122AF93B7F}" type="datetimeFigureOut">
              <a:rPr lang="en-US" smtClean="0"/>
              <a:pPr/>
              <a:t>11/30/2011</a:t>
            </a:fld>
            <a:endParaRPr lang="en-US"/>
          </a:p>
        </p:txBody>
      </p:sp>
      <p:sp>
        <p:nvSpPr>
          <p:cNvPr id="12" name="Slide Number Placeholder 11"/>
          <p:cNvSpPr>
            <a:spLocks noGrp="1"/>
          </p:cNvSpPr>
          <p:nvPr>
            <p:ph type="sldNum" sz="quarter" idx="16"/>
          </p:nvPr>
        </p:nvSpPr>
        <p:spPr/>
        <p:txBody>
          <a:bodyPr rtlCol="0"/>
          <a:lstStyle/>
          <a:p>
            <a:fld id="{F7E0F8D3-20A0-4970-A2CC-B8D19B42A49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96C54F-8EBD-4ED3-A00D-05122AF93B7F}" type="datetimeFigureOut">
              <a:rPr lang="en-US" smtClean="0"/>
              <a:pPr/>
              <a:t>11/30/2011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7E0F8D3-20A0-4970-A2CC-B8D19B42A4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6C54F-8EBD-4ED3-A00D-05122AF93B7F}" type="datetimeFigureOut">
              <a:rPr lang="en-US" smtClean="0"/>
              <a:pPr/>
              <a:t>11/30/2011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7E0F8D3-20A0-4970-A2CC-B8D19B42A4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E96C54F-8EBD-4ED3-A00D-05122AF93B7F}"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7E0F8D3-20A0-4970-A2CC-B8D19B42A49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E96C54F-8EBD-4ED3-A00D-05122AF93B7F}" type="datetimeFigureOut">
              <a:rPr lang="en-US" smtClean="0"/>
              <a:pPr/>
              <a:t>11/30/2011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7E0F8D3-20A0-4970-A2CC-B8D19B42A49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E96C54F-8EBD-4ED3-A00D-05122AF93B7F}" type="datetimeFigureOut">
              <a:rPr lang="en-US" smtClean="0"/>
              <a:pPr/>
              <a:t>11/30/2011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7E0F8D3-20A0-4970-A2CC-B8D19B42A4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imgres?q=water+pollution&amp;um=1&amp;hl=en&amp;safe=off&amp;sa=N&amp;rls=com.microsoft:en-us:IE-SearchBox&amp;rlz=1I7TSNF&amp;biw=1366&amp;bih=530&amp;tbm=isch&amp;tbnid=_rNpzUqrwnserM:&amp;imgrefurl=http://www.buzzle.com/articles/effects-of-water-pollution-on-animals.html&amp;docid=PyIi2qSLuagB2M&amp;imgurl=http://www.buzzle.com/img/articleImages/551037-1812-54.jpg&amp;w=274&amp;h=275&amp;ei=h9nVTpaqCaqaiALcvcC2DA&amp;zoom=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hyperlink" Target="http://www.sustainabletable.org/issues/airpollution/" TargetMode="External"/><Relationship Id="rId13" Type="http://schemas.openxmlformats.org/officeDocument/2006/relationships/hyperlink" Target="http://www.agriculture.de/acms1/conf6/ws4lives.htm" TargetMode="External"/><Relationship Id="rId3" Type="http://schemas.openxmlformats.org/officeDocument/2006/relationships/hyperlink" Target="http://onlinelibrary.wiley.com/doi/10.1002/jsfa.2740290215/abstract?systemMessage=Wiley+Online+Library+will+be+disrupted+3+Dec+from+10-12+GMT+for+monthly+maintenance" TargetMode="External"/><Relationship Id="rId7" Type="http://schemas.openxmlformats.org/officeDocument/2006/relationships/hyperlink" Target="http://www.benefitsofvegetarianism.com/vegetarian-health-benefits.html" TargetMode="External"/><Relationship Id="rId12" Type="http://schemas.openxmlformats.org/officeDocument/2006/relationships/hyperlink" Target="https://facultystaff.richmond.edu/~sabrash/110/How_does_eating_meat_affect_water.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aceee.org/sites/default/files/publications/researchreports/ie981.pdf" TargetMode="External"/><Relationship Id="rId11" Type="http://schemas.openxmlformats.org/officeDocument/2006/relationships/hyperlink" Target="http://www.nrdc.org/water/pollution/ffarms.asp" TargetMode="External"/><Relationship Id="rId5" Type="http://schemas.openxmlformats.org/officeDocument/2006/relationships/hyperlink" Target="http://www.nytimes.com/2008/01/27/weekinreview/27bittman.html?pagewanted=all" TargetMode="External"/><Relationship Id="rId10" Type="http://schemas.openxmlformats.org/officeDocument/2006/relationships/hyperlink" Target="http://www.un.org/apps/news/story.asp?newsID=20772&amp;CR1=warning" TargetMode="External"/><Relationship Id="rId4" Type="http://schemas.openxmlformats.org/officeDocument/2006/relationships/hyperlink" Target="http://sparkleberrysprings.com/v-web/b2/?p=615" TargetMode="External"/><Relationship Id="rId9" Type="http://schemas.openxmlformats.org/officeDocument/2006/relationships/hyperlink" Target="http://www.sustainabletable.org/issues/environmen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029200"/>
          </a:xfrm>
        </p:spPr>
        <p:txBody>
          <a:bodyPr>
            <a:normAutofit fontScale="90000"/>
          </a:bodyPr>
          <a:lstStyle/>
          <a:p>
            <a:pPr algn="ctr"/>
            <a:r>
              <a:rPr lang="en-US" dirty="0" smtClean="0"/>
              <a:t>Vegetarianism</a:t>
            </a:r>
            <a:br>
              <a:rPr lang="en-US" dirty="0" smtClean="0"/>
            </a:br>
            <a:r>
              <a:rPr lang="en-US" dirty="0" smtClean="0"/>
              <a:t/>
            </a:r>
            <a:br>
              <a:rPr lang="en-US" dirty="0" smtClean="0"/>
            </a:br>
            <a:r>
              <a:rPr lang="en-US" sz="1800" dirty="0" smtClean="0"/>
              <a:t>By Brooke </a:t>
            </a:r>
            <a:r>
              <a:rPr lang="en-US" sz="1800" dirty="0" err="1" smtClean="0"/>
              <a:t>aspinall</a:t>
            </a:r>
            <a:r>
              <a:rPr lang="en-US" sz="1800" dirty="0" smtClean="0"/>
              <a:t/>
            </a:r>
            <a:br>
              <a:rPr lang="en-US" sz="1800" dirty="0" smtClean="0"/>
            </a:br>
            <a:r>
              <a:rPr lang="en-US" sz="1800" dirty="0" smtClean="0"/>
              <a:t>Alex </a:t>
            </a:r>
            <a:r>
              <a:rPr lang="en-US" sz="1800" dirty="0" err="1" smtClean="0"/>
              <a:t>Shalosky</a:t>
            </a:r>
            <a:r>
              <a:rPr lang="en-US" sz="1800" dirty="0" smtClean="0"/>
              <a:t/>
            </a:r>
            <a:br>
              <a:rPr lang="en-US" sz="1800" dirty="0" smtClean="0"/>
            </a:br>
            <a:r>
              <a:rPr lang="en-US" sz="1800" dirty="0" err="1" smtClean="0"/>
              <a:t>allain</a:t>
            </a:r>
            <a:r>
              <a:rPr lang="en-US" sz="1800" dirty="0" smtClean="0"/>
              <a:t>  </a:t>
            </a:r>
            <a:r>
              <a:rPr lang="en-US" sz="1800" dirty="0" err="1" smtClean="0"/>
              <a:t>andry</a:t>
            </a:r>
            <a:r>
              <a:rPr lang="en-US" sz="1800" dirty="0" smtClean="0"/>
              <a:t/>
            </a:r>
            <a:br>
              <a:rPr lang="en-US" sz="1800" dirty="0" smtClean="0"/>
            </a:br>
            <a:r>
              <a:rPr lang="en-US" sz="1800" dirty="0" err="1" smtClean="0"/>
              <a:t>amanda</a:t>
            </a:r>
            <a:r>
              <a:rPr lang="en-US" sz="1800" dirty="0" smtClean="0"/>
              <a:t>  </a:t>
            </a:r>
            <a:r>
              <a:rPr lang="en-US" sz="1800" dirty="0" err="1" smtClean="0"/>
              <a:t>D’acquisto</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a:p>
        </p:txBody>
      </p:sp>
      <p:pic>
        <p:nvPicPr>
          <p:cNvPr id="3" name="Picture 2" descr="zdflkjghfd.jpg"/>
          <p:cNvPicPr>
            <a:picLocks noChangeAspect="1"/>
          </p:cNvPicPr>
          <p:nvPr/>
        </p:nvPicPr>
        <p:blipFill>
          <a:blip r:embed="rId3" cstate="print"/>
          <a:stretch>
            <a:fillRect/>
          </a:stretch>
        </p:blipFill>
        <p:spPr>
          <a:xfrm>
            <a:off x="2286000" y="3283582"/>
            <a:ext cx="4419600" cy="35744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smtClean="0"/>
              <a:t>Air Pollution</a:t>
            </a:r>
            <a:endParaRPr lang="en-US" smtClean="0"/>
          </a:p>
        </p:txBody>
      </p:sp>
      <p:sp>
        <p:nvSpPr>
          <p:cNvPr id="3" name="Content Placeholder 2"/>
          <p:cNvSpPr>
            <a:spLocks noGrp="1"/>
          </p:cNvSpPr>
          <p:nvPr>
            <p:ph idx="1"/>
          </p:nvPr>
        </p:nvSpPr>
        <p:spPr>
          <a:xfrm>
            <a:off x="4572000" y="1600200"/>
            <a:ext cx="3886200" cy="5029200"/>
          </a:xfrm>
        </p:spPr>
        <p:txBody>
          <a:bodyPr rtlCol="0">
            <a:normAutofit fontScale="55000" lnSpcReduction="20000"/>
          </a:bodyPr>
          <a:lstStyle/>
          <a:p>
            <a:pPr fontAlgn="auto">
              <a:spcAft>
                <a:spcPts val="0"/>
              </a:spcAft>
              <a:buFont typeface="Arial" pitchFamily="34" charset="0"/>
              <a:buChar char="•"/>
              <a:defRPr/>
            </a:pPr>
            <a:r>
              <a:rPr lang="en-US" sz="2900" dirty="0" smtClean="0"/>
              <a:t>CAFOs (confined animal feeding operations) pollute the air in many ways, emitting foul odors, airborne particles, greenhouse gases, and numerous toxic chemicals.</a:t>
            </a:r>
          </a:p>
          <a:p>
            <a:pPr fontAlgn="auto">
              <a:spcAft>
                <a:spcPts val="0"/>
              </a:spcAft>
              <a:buFont typeface="Arial" pitchFamily="34" charset="0"/>
              <a:buChar char="•"/>
              <a:defRPr/>
            </a:pPr>
            <a:r>
              <a:rPr lang="en-US" sz="2900" dirty="0" smtClean="0"/>
              <a:t>United States farms alone produce more than 400 different gases</a:t>
            </a:r>
            <a:r>
              <a:rPr lang="en-US" sz="2900" baseline="30000" dirty="0" smtClean="0"/>
              <a:t> </a:t>
            </a:r>
            <a:endParaRPr lang="en-US" sz="2900" dirty="0" smtClean="0"/>
          </a:p>
          <a:p>
            <a:pPr fontAlgn="auto">
              <a:spcAft>
                <a:spcPts val="0"/>
              </a:spcAft>
              <a:buFont typeface="Arial" pitchFamily="34" charset="0"/>
              <a:buChar char="•"/>
              <a:defRPr/>
            </a:pPr>
            <a:r>
              <a:rPr lang="en-US" sz="2900" dirty="0" smtClean="0"/>
              <a:t>Through the production of greenhouse gases—primarily methane and nitrous oxide—the agricultural industry was directly responsible for 6 percent of the U.S. contribution to global warming in 2004</a:t>
            </a:r>
          </a:p>
          <a:p>
            <a:pPr fontAlgn="auto">
              <a:spcAft>
                <a:spcPts val="0"/>
              </a:spcAft>
              <a:buFont typeface="Arial" pitchFamily="34" charset="0"/>
              <a:buChar char="•"/>
              <a:defRPr/>
            </a:pPr>
            <a:r>
              <a:rPr lang="en-US" sz="2900" dirty="0" smtClean="0"/>
              <a:t>Cattle-rearing generates more global warming greenhouse gases, as measured in CO2 equivalent, than transportation</a:t>
            </a:r>
          </a:p>
          <a:p>
            <a:pPr fontAlgn="auto">
              <a:spcAft>
                <a:spcPts val="0"/>
              </a:spcAft>
              <a:buFont typeface="Arial" pitchFamily="34" charset="0"/>
              <a:buChar char="•"/>
              <a:defRPr/>
            </a:pPr>
            <a:r>
              <a:rPr lang="en-US" sz="2900" dirty="0" smtClean="0"/>
              <a:t>Air pollution from industrial farms can cause health problems in agricultural workers, in residents of neighboring communities, and in farm animals.</a:t>
            </a:r>
          </a:p>
          <a:p>
            <a:pPr fontAlgn="auto">
              <a:spcAft>
                <a:spcPts val="0"/>
              </a:spcAft>
              <a:buFont typeface="Arial" pitchFamily="34" charset="0"/>
              <a:buChar char="•"/>
              <a:defRPr/>
            </a:pPr>
            <a:endParaRPr lang="en-US" dirty="0" smtClean="0"/>
          </a:p>
        </p:txBody>
      </p:sp>
      <p:pic>
        <p:nvPicPr>
          <p:cNvPr id="5124" name="Picture 3" descr="http://www.google.com/url?source=imglanding&amp;ct=img&amp;q=http://www.swinecast.com/files/swinecast.com/swine-gas-emissions-300w.jpg&amp;sa=X&amp;ei=hKfVTrqYE4SmiQLs5sCvCg&amp;ved=0CAsQ8wc4Cg&amp;usg=AFQjCNGVcuCrLfT9UdzGdc0ct_yp1Ce7dw"/>
          <p:cNvPicPr>
            <a:picLocks noChangeAspect="1" noChangeArrowheads="1"/>
          </p:cNvPicPr>
          <p:nvPr/>
        </p:nvPicPr>
        <p:blipFill>
          <a:blip r:embed="rId3" cstate="print"/>
          <a:srcRect/>
          <a:stretch>
            <a:fillRect/>
          </a:stretch>
        </p:blipFill>
        <p:spPr bwMode="auto">
          <a:xfrm>
            <a:off x="-26988" y="3810000"/>
            <a:ext cx="3352801" cy="2743200"/>
          </a:xfrm>
          <a:prstGeom prst="rect">
            <a:avLst/>
          </a:prstGeom>
          <a:noFill/>
          <a:ln w="9525">
            <a:noFill/>
            <a:miter lim="800000"/>
            <a:headEnd/>
            <a:tailEnd/>
          </a:ln>
        </p:spPr>
      </p:pic>
      <p:pic>
        <p:nvPicPr>
          <p:cNvPr id="5125" name="Picture 4" descr="http://www.google.com/url?source=imglanding&amp;ct=img&amp;q=http://forcechange.com/wordpress/wp-content/uploads/2008/12/cow-butts-cattle-california-livestock-emissions.jpg&amp;sa=X&amp;ei=J6bVTqbLNeGziQKJspW9Dg&amp;ved=0CAwQ8wc&amp;usg=AFQjCNErrji6kzkYgijh2fix8mHrjh7Sfg"/>
          <p:cNvPicPr>
            <a:picLocks noChangeAspect="1" noChangeArrowheads="1"/>
          </p:cNvPicPr>
          <p:nvPr/>
        </p:nvPicPr>
        <p:blipFill>
          <a:blip r:embed="rId4" cstate="print"/>
          <a:srcRect/>
          <a:stretch>
            <a:fillRect/>
          </a:stretch>
        </p:blipFill>
        <p:spPr bwMode="auto">
          <a:xfrm>
            <a:off x="228600" y="1473200"/>
            <a:ext cx="4191000" cy="247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t>Water Pollution</a:t>
            </a:r>
            <a:endParaRPr lang="en-US" smtClean="0"/>
          </a:p>
        </p:txBody>
      </p:sp>
      <p:sp>
        <p:nvSpPr>
          <p:cNvPr id="6147" name="Content Placeholder 2"/>
          <p:cNvSpPr>
            <a:spLocks noGrp="1"/>
          </p:cNvSpPr>
          <p:nvPr>
            <p:ph idx="1"/>
          </p:nvPr>
        </p:nvSpPr>
        <p:spPr>
          <a:xfrm>
            <a:off x="457200" y="1295400"/>
            <a:ext cx="4419600" cy="5181600"/>
          </a:xfrm>
        </p:spPr>
        <p:txBody>
          <a:bodyPr>
            <a:normAutofit lnSpcReduction="10000"/>
          </a:bodyPr>
          <a:lstStyle/>
          <a:p>
            <a:r>
              <a:rPr lang="en-US" sz="1600" smtClean="0"/>
              <a:t>Runoff from factory farms kills fish, degrades aquatic habitats and threatens drinking water supplies.</a:t>
            </a:r>
          </a:p>
          <a:p>
            <a:r>
              <a:rPr lang="en-US" sz="1600" smtClean="0"/>
              <a:t>When the manure is over-applied to fields or leak from lagoons, It can run off into surface waters.</a:t>
            </a:r>
          </a:p>
          <a:p>
            <a:r>
              <a:rPr lang="en-US" sz="1600" smtClean="0"/>
              <a:t>Nutrients in animal waste cause algal blooms, which use up oxygen in the water, contributing to a "dead zone".</a:t>
            </a:r>
          </a:p>
          <a:p>
            <a:r>
              <a:rPr lang="en-US" sz="1600" smtClean="0"/>
              <a:t>Animal waste contains disease-causing pathogens, such as </a:t>
            </a:r>
            <a:r>
              <a:rPr lang="en-US" sz="1600" i="1" smtClean="0"/>
              <a:t>Salmonella</a:t>
            </a:r>
            <a:r>
              <a:rPr lang="en-US" sz="1600" smtClean="0"/>
              <a:t>, </a:t>
            </a:r>
            <a:r>
              <a:rPr lang="en-US" sz="1600" i="1" smtClean="0"/>
              <a:t>E. coli</a:t>
            </a:r>
            <a:r>
              <a:rPr lang="en-US" sz="1600" smtClean="0"/>
              <a:t>, </a:t>
            </a:r>
            <a:r>
              <a:rPr lang="en-US" sz="1600" i="1" smtClean="0"/>
              <a:t>Cryptosporidium</a:t>
            </a:r>
            <a:r>
              <a:rPr lang="en-US" sz="1600" smtClean="0"/>
              <a:t>, and fecal coliform which can contaminate freshwater ways and infect humans. </a:t>
            </a:r>
          </a:p>
          <a:p>
            <a:r>
              <a:rPr lang="en-US" sz="1600" smtClean="0"/>
              <a:t>Ammonia, a toxic form of nitrogen released in gas form during waste disposal, can be carried more than 300 miles through the air before being dumped back onto the ground or into the water, where it causes algal blooms and fish kills.</a:t>
            </a:r>
          </a:p>
        </p:txBody>
      </p:sp>
      <p:pic>
        <p:nvPicPr>
          <p:cNvPr id="6148" name="Picture 3" descr="http://www.google.com/url?source=imglanding&amp;ct=img&amp;q=http://www.urbangreengirl.com/wp-content/uploads/2010/11/factory-farm-runoff.jpg&amp;sa=X&amp;ei=ztrVTtiLMYWniQLE99WJDA&amp;ved=0CAsQ8wc&amp;usg=AFQjCNGK8Y2nlfPxLWKaEEZqyqHfGNzKNA"/>
          <p:cNvPicPr>
            <a:picLocks noChangeAspect="1" noChangeArrowheads="1"/>
          </p:cNvPicPr>
          <p:nvPr/>
        </p:nvPicPr>
        <p:blipFill>
          <a:blip r:embed="rId3" cstate="print"/>
          <a:srcRect/>
          <a:stretch>
            <a:fillRect/>
          </a:stretch>
        </p:blipFill>
        <p:spPr bwMode="auto">
          <a:xfrm>
            <a:off x="4870450" y="3048000"/>
            <a:ext cx="4876800" cy="3657600"/>
          </a:xfrm>
          <a:prstGeom prst="rect">
            <a:avLst/>
          </a:prstGeom>
          <a:noFill/>
          <a:ln w="9525">
            <a:noFill/>
            <a:miter lim="800000"/>
            <a:headEnd/>
            <a:tailEnd/>
          </a:ln>
        </p:spPr>
      </p:pic>
      <p:pic>
        <p:nvPicPr>
          <p:cNvPr id="6149" name="rg_hi" descr="http://t1.gstatic.com/images?q=tbn:ANd9GcSEbhOcx4FXMk5pqRAdVmqGMQkYJl1aMkhIguf5VtIPKEAJ7O92">
            <a:hlinkClick r:id="rId4"/>
          </p:cNvPr>
          <p:cNvPicPr>
            <a:picLocks noChangeAspect="1" noChangeArrowheads="1"/>
          </p:cNvPicPr>
          <p:nvPr/>
        </p:nvPicPr>
        <p:blipFill>
          <a:blip r:embed="rId5" cstate="print"/>
          <a:srcRect/>
          <a:stretch>
            <a:fillRect/>
          </a:stretch>
        </p:blipFill>
        <p:spPr bwMode="auto">
          <a:xfrm>
            <a:off x="6629400" y="1295400"/>
            <a:ext cx="1968500" cy="195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Trophic Levels </a:t>
            </a:r>
            <a:endParaRPr lang="en-US" dirty="0"/>
          </a:p>
        </p:txBody>
      </p:sp>
      <p:sp>
        <p:nvSpPr>
          <p:cNvPr id="3" name="Content Placeholder 2"/>
          <p:cNvSpPr>
            <a:spLocks noGrp="1"/>
          </p:cNvSpPr>
          <p:nvPr>
            <p:ph idx="1"/>
          </p:nvPr>
        </p:nvSpPr>
        <p:spPr>
          <a:xfrm>
            <a:off x="457200" y="1600200"/>
            <a:ext cx="3505200" cy="4525963"/>
          </a:xfrm>
        </p:spPr>
        <p:txBody>
          <a:bodyPr>
            <a:normAutofit fontScale="77500" lnSpcReduction="20000"/>
          </a:bodyPr>
          <a:lstStyle/>
          <a:p>
            <a:r>
              <a:rPr lang="en-US" dirty="0" smtClean="0"/>
              <a:t>Plants are primary producers.</a:t>
            </a:r>
          </a:p>
          <a:p>
            <a:r>
              <a:rPr lang="en-US" dirty="0" smtClean="0"/>
              <a:t>Most livestock animals are primary consumers. </a:t>
            </a:r>
          </a:p>
          <a:p>
            <a:r>
              <a:rPr lang="en-US" dirty="0" smtClean="0"/>
              <a:t>By consuming meat we are eating higher up in the trophic level, with each increase in level 90% of the energy is lost.</a:t>
            </a:r>
          </a:p>
          <a:p>
            <a:r>
              <a:rPr lang="en-US" dirty="0" smtClean="0"/>
              <a:t>This means in a perfectly efficient system  10 pounds of plant energy goes into every pound of meat.</a:t>
            </a:r>
            <a:endParaRPr lang="en-US" dirty="0"/>
          </a:p>
        </p:txBody>
      </p:sp>
      <p:pic>
        <p:nvPicPr>
          <p:cNvPr id="1026" name="Picture 2" descr="http://sparkleberrysprings.com/v-web/b2/images/t/trophic2c.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70614" y="1524000"/>
            <a:ext cx="476250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1689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loss?</a:t>
            </a:r>
            <a:endParaRPr lang="en-US" dirty="0"/>
          </a:p>
        </p:txBody>
      </p:sp>
      <p:sp>
        <p:nvSpPr>
          <p:cNvPr id="3" name="Content Placeholder 2"/>
          <p:cNvSpPr>
            <a:spLocks noGrp="1"/>
          </p:cNvSpPr>
          <p:nvPr>
            <p:ph idx="1"/>
          </p:nvPr>
        </p:nvSpPr>
        <p:spPr>
          <a:xfrm>
            <a:off x="457200" y="1600200"/>
            <a:ext cx="3962400" cy="4525963"/>
          </a:xfrm>
        </p:spPr>
        <p:txBody>
          <a:bodyPr>
            <a:normAutofit fontScale="92500" lnSpcReduction="10000"/>
          </a:bodyPr>
          <a:lstStyle/>
          <a:p>
            <a:r>
              <a:rPr lang="en-US" dirty="0" smtClean="0"/>
              <a:t>Most of the food (energy) that an animal ingests goes to something other than building mass. </a:t>
            </a:r>
          </a:p>
          <a:p>
            <a:r>
              <a:rPr lang="en-US" dirty="0" smtClean="0"/>
              <a:t>These other sources include basic life functions, (respiration, heartbeat, </a:t>
            </a:r>
            <a:r>
              <a:rPr lang="en-US" dirty="0" err="1" smtClean="0"/>
              <a:t>ect</a:t>
            </a:r>
            <a:r>
              <a:rPr lang="en-US" dirty="0" smtClean="0"/>
              <a:t>) movement, and heat production.</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1665514"/>
            <a:ext cx="4562475" cy="3037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0962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smtClean="0"/>
              <a:t>More energy!!?</a:t>
            </a:r>
            <a:endParaRPr lang="en-US" dirty="0"/>
          </a:p>
        </p:txBody>
      </p:sp>
      <p:sp>
        <p:nvSpPr>
          <p:cNvPr id="3" name="Content Placeholder 2"/>
          <p:cNvSpPr>
            <a:spLocks noGrp="1"/>
          </p:cNvSpPr>
          <p:nvPr>
            <p:ph idx="1"/>
          </p:nvPr>
        </p:nvSpPr>
        <p:spPr>
          <a:xfrm>
            <a:off x="457200" y="1295400"/>
            <a:ext cx="3962400" cy="4830763"/>
          </a:xfrm>
        </p:spPr>
        <p:txBody>
          <a:bodyPr>
            <a:normAutofit/>
          </a:bodyPr>
          <a:lstStyle/>
          <a:p>
            <a:r>
              <a:rPr lang="en-US" sz="3600" dirty="0" smtClean="0"/>
              <a:t>On top of the the 90% of energy that is naturally lost humans input more in the making of meat and meat products!</a:t>
            </a:r>
            <a:endParaRPr lang="en-US" sz="3600" dirty="0"/>
          </a:p>
        </p:txBody>
      </p:sp>
      <p:pic>
        <p:nvPicPr>
          <p:cNvPr id="3074" name="Picture 2" descr="http://superweeds.com/images/e_3half_surpris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1342" y="1219200"/>
            <a:ext cx="3302001"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217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a:xfrm>
            <a:off x="457200" y="1600200"/>
            <a:ext cx="4038600" cy="4525963"/>
          </a:xfrm>
        </p:spPr>
        <p:txBody>
          <a:bodyPr>
            <a:normAutofit fontScale="85000" lnSpcReduction="10000"/>
          </a:bodyPr>
          <a:lstStyle/>
          <a:p>
            <a:r>
              <a:rPr lang="en-US" dirty="0" smtClean="0"/>
              <a:t>Grain that is grown to feed livestock has to be taken to the farms and feedlots where the animals are raised</a:t>
            </a:r>
          </a:p>
          <a:p>
            <a:r>
              <a:rPr lang="en-US" dirty="0" smtClean="0"/>
              <a:t>The animals must be taken to where they will be slaughtered and processed</a:t>
            </a:r>
          </a:p>
          <a:p>
            <a:r>
              <a:rPr lang="en-US" dirty="0" smtClean="0"/>
              <a:t>The processed meat must then be distributed to consumers. </a:t>
            </a:r>
            <a:endParaRPr lang="en-US" dirty="0"/>
          </a:p>
        </p:txBody>
      </p:sp>
      <p:pic>
        <p:nvPicPr>
          <p:cNvPr id="5122" name="Picture 2" descr="http://www.freewebs.com/chickensneedlovetoo/ChickenTru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1500" y="1730829"/>
            <a:ext cx="4762500" cy="3571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282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http://www.seanews.com.tr/images/articles/2011_07/67067/u1_15_grain_2col-n25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947057"/>
            <a:ext cx="7071585" cy="4486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6189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used in processing</a:t>
            </a:r>
            <a:endParaRPr lang="en-US" dirty="0"/>
          </a:p>
        </p:txBody>
      </p:sp>
      <p:sp>
        <p:nvSpPr>
          <p:cNvPr id="3" name="Content Placeholder 2"/>
          <p:cNvSpPr>
            <a:spLocks noGrp="1"/>
          </p:cNvSpPr>
          <p:nvPr>
            <p:ph idx="1"/>
          </p:nvPr>
        </p:nvSpPr>
        <p:spPr/>
        <p:txBody>
          <a:bodyPr/>
          <a:lstStyle/>
          <a:p>
            <a:r>
              <a:rPr lang="en-US" dirty="0" smtClean="0"/>
              <a:t>Poultry slaughtering and processing, sausage and other prepared meat plants, and meat packing plants used $850,000,000 worth of energy in 1994.</a:t>
            </a:r>
          </a:p>
          <a:p>
            <a:r>
              <a:rPr lang="en-US" dirty="0" smtClean="0"/>
              <a:t>Hot water production/cleanup, boiler losses, ovens, and refrigeration were cited as the biggest energy drains in the meat industry. </a:t>
            </a:r>
            <a:endParaRPr lang="en-US" dirty="0"/>
          </a:p>
        </p:txBody>
      </p:sp>
    </p:spTree>
    <p:extLst>
      <p:ext uri="{BB962C8B-B14F-4D97-AF65-F5344CB8AC3E}">
        <p14:creationId xmlns:p14="http://schemas.microsoft.com/office/powerpoint/2010/main" xmlns="" val="2712683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http://www.biosecurityusa.com/meat-lin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3029" y="533400"/>
            <a:ext cx="8595931" cy="5724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6750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Livestock’s High Energy Cost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1" y="-32657"/>
            <a:ext cx="4892488" cy="7165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7714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about protein?</a:t>
            </a:r>
            <a:endParaRPr lang="en-US" dirty="0"/>
          </a:p>
        </p:txBody>
      </p:sp>
      <p:sp>
        <p:nvSpPr>
          <p:cNvPr id="3" name="Content Placeholder 2"/>
          <p:cNvSpPr>
            <a:spLocks noGrp="1"/>
          </p:cNvSpPr>
          <p:nvPr>
            <p:ph sz="quarter" idx="1"/>
          </p:nvPr>
        </p:nvSpPr>
        <p:spPr>
          <a:xfrm>
            <a:off x="0" y="1589566"/>
            <a:ext cx="4800600" cy="5268433"/>
          </a:xfrm>
        </p:spPr>
        <p:txBody>
          <a:bodyPr>
            <a:normAutofit fontScale="77500" lnSpcReduction="20000"/>
          </a:bodyPr>
          <a:lstStyle/>
          <a:p>
            <a:pPr>
              <a:buNone/>
            </a:pPr>
            <a:r>
              <a:rPr lang="en-US" sz="3400" b="1" dirty="0" smtClean="0"/>
              <a:t>Myth: It is Hard to Get Enough Protein on a Vegetarian Diet</a:t>
            </a:r>
          </a:p>
          <a:p>
            <a:r>
              <a:rPr lang="en-US" sz="2400" dirty="0" smtClean="0"/>
              <a:t>Protein does not just come in the form of meat. Vegetables contain over 20% protein on average, legumes almost 30%, whole grains 13%, and even fruits contain protein. </a:t>
            </a:r>
          </a:p>
          <a:p>
            <a:r>
              <a:rPr lang="en-US" sz="2400" dirty="0" smtClean="0"/>
              <a:t>There are many health problems with consuming </a:t>
            </a:r>
            <a:r>
              <a:rPr lang="en-US" sz="2400" b="1" dirty="0" smtClean="0"/>
              <a:t>too much protein</a:t>
            </a:r>
            <a:r>
              <a:rPr lang="en-US" sz="2400" dirty="0" smtClean="0"/>
              <a:t>. Most people end up eating about double the amount of protein that their body requires, which creates health problems especially to the kidneys. </a:t>
            </a:r>
          </a:p>
          <a:p>
            <a:r>
              <a:rPr lang="en-US" sz="2400" dirty="0" smtClean="0"/>
              <a:t>Diseases stemming from the overconsumption of protein are common in wealthy countries. In China, 10</a:t>
            </a:r>
            <a:r>
              <a:rPr lang="en-US" sz="2400" smtClean="0"/>
              <a:t>% </a:t>
            </a:r>
            <a:r>
              <a:rPr lang="en-US" sz="2400" smtClean="0"/>
              <a:t>of their </a:t>
            </a:r>
            <a:r>
              <a:rPr lang="en-US" sz="2400" dirty="0" smtClean="0"/>
              <a:t>protein obtained is from meat. In the US this number is 70%.</a:t>
            </a:r>
          </a:p>
        </p:txBody>
      </p:sp>
      <p:pic>
        <p:nvPicPr>
          <p:cNvPr id="5" name="Content Placeholder 4" descr="zsdgjh.gif"/>
          <p:cNvPicPr>
            <a:picLocks noGrp="1" noChangeAspect="1"/>
          </p:cNvPicPr>
          <p:nvPr>
            <p:ph sz="quarter" idx="2"/>
          </p:nvPr>
        </p:nvPicPr>
        <p:blipFill>
          <a:blip r:embed="rId3" cstate="print"/>
          <a:stretch>
            <a:fillRect/>
          </a:stretch>
        </p:blipFill>
        <p:spPr>
          <a:xfrm>
            <a:off x="4845050" y="2591832"/>
            <a:ext cx="3886200" cy="2566511"/>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Disturbing Trends</a:t>
            </a:r>
            <a:endParaRPr lang="en-US" dirty="0"/>
          </a:p>
        </p:txBody>
      </p:sp>
      <p:sp>
        <p:nvSpPr>
          <p:cNvPr id="3" name="Content Placeholder 2"/>
          <p:cNvSpPr>
            <a:spLocks noGrp="1"/>
          </p:cNvSpPr>
          <p:nvPr>
            <p:ph idx="1"/>
          </p:nvPr>
        </p:nvSpPr>
        <p:spPr/>
        <p:txBody>
          <a:bodyPr/>
          <a:lstStyle/>
          <a:p>
            <a:r>
              <a:rPr lang="en-US" dirty="0"/>
              <a:t>The world’s total meat supply was 71 million tons in 1961. In 2007, it was estimated to be 284 million tons</a:t>
            </a:r>
            <a:r>
              <a:rPr lang="en-US" dirty="0" smtClean="0"/>
              <a:t>.</a:t>
            </a:r>
          </a:p>
          <a:p>
            <a:r>
              <a:rPr lang="en-US" dirty="0"/>
              <a:t>Per capita consumption has more than doubled over that period. </a:t>
            </a:r>
          </a:p>
          <a:p>
            <a:r>
              <a:rPr lang="en-US" dirty="0" smtClean="0"/>
              <a:t>In </a:t>
            </a:r>
            <a:r>
              <a:rPr lang="en-US" dirty="0"/>
              <a:t>the developing </a:t>
            </a:r>
            <a:r>
              <a:rPr lang="en-US" dirty="0" smtClean="0"/>
              <a:t>world (where populations are growing fastest), </a:t>
            </a:r>
            <a:r>
              <a:rPr lang="en-US" dirty="0"/>
              <a:t>it rose twice as fast, doubling in the last 20 years</a:t>
            </a:r>
            <a:r>
              <a:rPr lang="en-US" dirty="0" smtClean="0"/>
              <a:t>.</a:t>
            </a:r>
            <a:endParaRPr lang="en-US" dirty="0"/>
          </a:p>
        </p:txBody>
      </p:sp>
    </p:spTree>
    <p:extLst>
      <p:ext uri="{BB962C8B-B14F-4D97-AF65-F5344CB8AC3E}">
        <p14:creationId xmlns:p14="http://schemas.microsoft.com/office/powerpoint/2010/main" xmlns="" val="4270073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means</a:t>
            </a:r>
            <a:endParaRPr lang="en-US" dirty="0"/>
          </a:p>
        </p:txBody>
      </p:sp>
      <p:sp>
        <p:nvSpPr>
          <p:cNvPr id="3" name="Content Placeholder 2"/>
          <p:cNvSpPr>
            <a:spLocks noGrp="1"/>
          </p:cNvSpPr>
          <p:nvPr>
            <p:ph idx="1"/>
          </p:nvPr>
        </p:nvSpPr>
        <p:spPr/>
        <p:txBody>
          <a:bodyPr/>
          <a:lstStyle/>
          <a:p>
            <a:r>
              <a:rPr lang="en-US" dirty="0" smtClean="0"/>
              <a:t>The increasing prevalence of meat will magnify all of the problems associated with its production.</a:t>
            </a:r>
          </a:p>
          <a:p>
            <a:r>
              <a:rPr lang="en-US" dirty="0" smtClean="0"/>
              <a:t>As we struggle to feed an ever increasing population without degrading the environment we just cannot afford to live with the inherent inefficiencies in meat production!</a:t>
            </a:r>
            <a:endParaRPr lang="en-US" dirty="0"/>
          </a:p>
        </p:txBody>
      </p:sp>
    </p:spTree>
    <p:extLst>
      <p:ext uri="{BB962C8B-B14F-4D97-AF65-F5344CB8AC3E}">
        <p14:creationId xmlns:p14="http://schemas.microsoft.com/office/powerpoint/2010/main" xmlns="" val="4275408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776883" y="-357188"/>
            <a:ext cx="7849195" cy="1401961"/>
          </a:xfrm>
          <a:ln/>
        </p:spPr>
        <p:txBody>
          <a:bodyPr lIns="64291" tIns="32146" rIns="64291" bIns="32146"/>
          <a:lstStyle/>
          <a:p>
            <a:r>
              <a:rPr lang="en-US" sz="3400" dirty="0">
                <a:latin typeface="Arial" charset="0"/>
                <a:cs typeface="Arial" charset="0"/>
                <a:sym typeface="Arial" charset="0"/>
              </a:rPr>
              <a:t>In order to survive, livestock...</a:t>
            </a:r>
            <a:endParaRPr lang="en-US" sz="3400" dirty="0">
              <a:latin typeface="Arial" charset="0"/>
              <a:sym typeface="Arial" charset="0"/>
            </a:endParaRPr>
          </a:p>
        </p:txBody>
      </p:sp>
      <p:pic>
        <p:nvPicPr>
          <p:cNvPr id="16386" name="Picture 2"/>
          <p:cNvPicPr>
            <a:picLocks noChangeAspect="1" noChangeArrowheads="1"/>
          </p:cNvPicPr>
          <p:nvPr/>
        </p:nvPicPr>
        <p:blipFill>
          <a:blip r:embed="rId3" cstate="print"/>
          <a:srcRect/>
          <a:stretch>
            <a:fillRect/>
          </a:stretch>
        </p:blipFill>
        <p:spPr bwMode="auto">
          <a:xfrm>
            <a:off x="4020592" y="1650877"/>
            <a:ext cx="4941466" cy="3671217"/>
          </a:xfrm>
          <a:prstGeom prst="rect">
            <a:avLst/>
          </a:prstGeom>
          <a:noFill/>
          <a:ln w="12700" cap="flat">
            <a:noFill/>
            <a:miter lim="800000"/>
            <a:headEnd/>
            <a:tailEnd/>
          </a:ln>
        </p:spPr>
      </p:pic>
      <p:sp>
        <p:nvSpPr>
          <p:cNvPr id="16387" name="Rectangle 3"/>
          <p:cNvSpPr>
            <a:spLocks noGrp="1" noChangeArrowheads="1"/>
          </p:cNvSpPr>
          <p:nvPr>
            <p:ph type="body" idx="1"/>
          </p:nvPr>
        </p:nvSpPr>
        <p:spPr>
          <a:xfrm>
            <a:off x="169664" y="1651992"/>
            <a:ext cx="4125516" cy="4393406"/>
          </a:xfrm>
          <a:ln/>
        </p:spPr>
        <p:txBody>
          <a:bodyPr lIns="64291" tIns="32146" rIns="64291" bIns="32146">
            <a:normAutofit fontScale="92500" lnSpcReduction="20000"/>
          </a:bodyPr>
          <a:lstStyle/>
          <a:p>
            <a:pPr algn="l"/>
            <a:r>
              <a:rPr lang="en-US">
                <a:latin typeface="Arial" charset="0"/>
                <a:cs typeface="Arial" charset="0"/>
                <a:sym typeface="Arial" charset="0"/>
              </a:rPr>
              <a:t>Needs to be fed</a:t>
            </a:r>
            <a:endParaRPr lang="en-US">
              <a:latin typeface="Arial" charset="0"/>
              <a:sym typeface="Arial" charset="0"/>
            </a:endParaRPr>
          </a:p>
          <a:p>
            <a:pPr algn="l"/>
            <a:endParaRPr lang="en-US">
              <a:latin typeface="Arial" charset="0"/>
              <a:sym typeface="Arial" charset="0"/>
            </a:endParaRPr>
          </a:p>
          <a:p>
            <a:pPr algn="l"/>
            <a:r>
              <a:rPr lang="en-US">
                <a:latin typeface="Arial" charset="0"/>
                <a:cs typeface="Arial" charset="0"/>
                <a:sym typeface="Arial" charset="0"/>
              </a:rPr>
              <a:t>Needs water to drink</a:t>
            </a:r>
            <a:endParaRPr lang="en-US">
              <a:latin typeface="Arial" charset="0"/>
              <a:sym typeface="Arial" charset="0"/>
            </a:endParaRPr>
          </a:p>
          <a:p>
            <a:pPr algn="l"/>
            <a:endParaRPr lang="en-US">
              <a:latin typeface="Arial" charset="0"/>
              <a:sym typeface="Arial" charset="0"/>
            </a:endParaRPr>
          </a:p>
          <a:p>
            <a:pPr algn="l"/>
            <a:r>
              <a:rPr lang="en-US">
                <a:latin typeface="Arial" charset="0"/>
                <a:cs typeface="Arial" charset="0"/>
                <a:sym typeface="Arial" charset="0"/>
              </a:rPr>
              <a:t>Needs land to roam and a place for their food to grow</a:t>
            </a:r>
            <a:endParaRPr lang="en-US">
              <a:latin typeface="Arial" charset="0"/>
              <a:sym typeface="Arial" charset="0"/>
            </a:endParaRPr>
          </a:p>
          <a:p>
            <a:pPr algn="l"/>
            <a:endParaRPr lang="en-US">
              <a:latin typeface="Arial" charset="0"/>
              <a:sym typeface="Arial" charset="0"/>
            </a:endParaRPr>
          </a:p>
          <a:p>
            <a:pPr algn="l"/>
            <a:r>
              <a:rPr lang="en-US">
                <a:latin typeface="Arial" charset="0"/>
                <a:cs typeface="Arial" charset="0"/>
                <a:sym typeface="Arial" charset="0"/>
              </a:rPr>
              <a:t>What impacts to the environment does this create?</a:t>
            </a:r>
            <a:endParaRPr lang="en-US">
              <a:latin typeface="Arial" charset="0"/>
              <a:sym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704329" y="1678782"/>
            <a:ext cx="6427143" cy="4285134"/>
          </a:xfrm>
          <a:prstGeom prst="rect">
            <a:avLst/>
          </a:prstGeom>
          <a:noFill/>
          <a:ln w="12700" cap="flat">
            <a:noFill/>
            <a:miter lim="800000"/>
            <a:headEnd/>
            <a:tailEnd/>
          </a:ln>
        </p:spPr>
      </p:pic>
      <p:sp>
        <p:nvSpPr>
          <p:cNvPr id="17410" name="Rectangle 2"/>
          <p:cNvSpPr>
            <a:spLocks noGrp="1" noChangeArrowheads="1"/>
          </p:cNvSpPr>
          <p:nvPr>
            <p:ph type="title"/>
          </p:nvPr>
        </p:nvSpPr>
        <p:spPr>
          <a:xfrm>
            <a:off x="491133" y="508992"/>
            <a:ext cx="8161734" cy="705445"/>
          </a:xfrm>
          <a:ln/>
        </p:spPr>
        <p:txBody>
          <a:bodyPr lIns="64291" tIns="32146" rIns="64291" bIns="32146"/>
          <a:lstStyle/>
          <a:p>
            <a:r>
              <a:rPr lang="en-US" sz="3400" dirty="0">
                <a:latin typeface="Arial" charset="0"/>
                <a:cs typeface="Arial" charset="0"/>
                <a:sym typeface="Arial" charset="0"/>
              </a:rPr>
              <a:t>Food Usage</a:t>
            </a:r>
            <a:endParaRPr lang="en-US" sz="3400" dirty="0">
              <a:latin typeface="Arial" charset="0"/>
              <a:sym typeface="Arial" charset="0"/>
            </a:endParaRPr>
          </a:p>
        </p:txBody>
      </p:sp>
      <p:sp>
        <p:nvSpPr>
          <p:cNvPr id="17411" name="Rectangle 3"/>
          <p:cNvSpPr>
            <a:spLocks noGrp="1" noChangeArrowheads="1"/>
          </p:cNvSpPr>
          <p:nvPr>
            <p:ph type="body" idx="1"/>
          </p:nvPr>
        </p:nvSpPr>
        <p:spPr>
          <a:xfrm>
            <a:off x="4589859" y="1535906"/>
            <a:ext cx="4125516" cy="5027414"/>
          </a:xfrm>
          <a:ln/>
        </p:spPr>
        <p:txBody>
          <a:bodyPr lIns="64291" tIns="32146" rIns="64291" bIns="32146">
            <a:normAutofit lnSpcReduction="10000"/>
          </a:bodyPr>
          <a:lstStyle/>
          <a:p>
            <a:pPr algn="l"/>
            <a:r>
              <a:rPr lang="en-US" sz="1800" dirty="0">
                <a:latin typeface="Arial Bold" charset="0"/>
                <a:cs typeface="Arial Bold" charset="0"/>
                <a:sym typeface="Arial Bold" charset="0"/>
              </a:rPr>
              <a:t>16</a:t>
            </a:r>
            <a:r>
              <a:rPr lang="en-US" sz="1800" dirty="0">
                <a:latin typeface="Arial" charset="0"/>
                <a:cs typeface="Arial" charset="0"/>
                <a:sym typeface="Arial" charset="0"/>
              </a:rPr>
              <a:t> pounds of grain </a:t>
            </a:r>
            <a:r>
              <a:rPr lang="en-US" sz="1800" dirty="0">
                <a:latin typeface="Arial" charset="0"/>
                <a:ea typeface="Zapf Dingbats" charset="0"/>
                <a:cs typeface="Zapf Dingbats" charset="0"/>
                <a:sym typeface="Arial" charset="0"/>
              </a:rPr>
              <a:t>➞</a:t>
            </a:r>
            <a:r>
              <a:rPr lang="en-US" sz="1800" dirty="0">
                <a:latin typeface="Arial" charset="0"/>
                <a:cs typeface="Arial" charset="0"/>
                <a:sym typeface="Arial" charset="0"/>
              </a:rPr>
              <a:t> 1 pound of </a:t>
            </a:r>
            <a:r>
              <a:rPr lang="en-US" sz="1800" dirty="0">
                <a:latin typeface="Arial Bold" charset="0"/>
                <a:cs typeface="Arial Bold" charset="0"/>
                <a:sym typeface="Arial Bold" charset="0"/>
              </a:rPr>
              <a:t>meat</a:t>
            </a:r>
            <a:endParaRPr lang="en-US" sz="1800" dirty="0">
              <a:latin typeface="Arial" charset="0"/>
              <a:sym typeface="Arial" charset="0"/>
            </a:endParaRPr>
          </a:p>
          <a:p>
            <a:pPr algn="l"/>
            <a:endParaRPr lang="en-US" sz="1800" dirty="0">
              <a:latin typeface="Arial" charset="0"/>
              <a:sym typeface="Arial" charset="0"/>
            </a:endParaRPr>
          </a:p>
          <a:p>
            <a:pPr algn="l"/>
            <a:r>
              <a:rPr lang="en-US" sz="1800" dirty="0">
                <a:latin typeface="Arial" charset="0"/>
                <a:cs typeface="Arial" charset="0"/>
                <a:sym typeface="Arial" charset="0"/>
              </a:rPr>
              <a:t>While animals eat large quantities of grain, soybeans, oats, and corn, they only produce comparatively small amounts of meat, dairy products, or eggs in return</a:t>
            </a:r>
            <a:endParaRPr lang="en-US" sz="1800" dirty="0">
              <a:latin typeface="Arial" charset="0"/>
              <a:sym typeface="Arial" charset="0"/>
            </a:endParaRPr>
          </a:p>
          <a:p>
            <a:pPr algn="l"/>
            <a:endParaRPr lang="en-US" sz="1800" dirty="0">
              <a:latin typeface="Arial" charset="0"/>
              <a:sym typeface="Arial" charset="0"/>
            </a:endParaRPr>
          </a:p>
          <a:p>
            <a:pPr algn="l"/>
            <a:r>
              <a:rPr lang="en-US" sz="1800" dirty="0">
                <a:latin typeface="Arial" charset="0"/>
                <a:cs typeface="Arial" charset="0"/>
                <a:sym typeface="Arial" charset="0"/>
              </a:rPr>
              <a:t>Amount of U.S. grain fed to farm animals: </a:t>
            </a:r>
            <a:r>
              <a:rPr lang="en-US" sz="1800" dirty="0">
                <a:latin typeface="Arial Bold" charset="0"/>
                <a:cs typeface="Arial Bold" charset="0"/>
                <a:sym typeface="Arial Bold" charset="0"/>
              </a:rPr>
              <a:t>70%</a:t>
            </a:r>
            <a:endParaRPr lang="en-US" sz="1800" dirty="0">
              <a:latin typeface="Arial Bold" charset="0"/>
              <a:ea typeface="ヒラギノ角ゴ ProN W6" charset="0"/>
              <a:cs typeface="ヒラギノ角ゴ ProN W6" charset="0"/>
              <a:sym typeface="Arial Bold" charset="0"/>
            </a:endParaRPr>
          </a:p>
          <a:p>
            <a:pPr algn="l"/>
            <a:endParaRPr lang="en-US" sz="1800" dirty="0">
              <a:latin typeface="Arial" charset="0"/>
              <a:sym typeface="Arial" charset="0"/>
            </a:endParaRPr>
          </a:p>
          <a:p>
            <a:pPr algn="l"/>
            <a:r>
              <a:rPr lang="en-US" sz="1800" dirty="0">
                <a:latin typeface="Arial" charset="0"/>
                <a:cs typeface="Arial" charset="0"/>
                <a:sym typeface="Arial" charset="0"/>
              </a:rPr>
              <a:t>If all the grain currently fed to livestock in the United States were consumed directly by people, the number of people who could be fed would be nearly </a:t>
            </a:r>
            <a:r>
              <a:rPr lang="en-US" sz="1800" dirty="0">
                <a:latin typeface="Arial Bold" charset="0"/>
                <a:cs typeface="Arial Bold" charset="0"/>
                <a:sym typeface="Arial Bold" charset="0"/>
              </a:rPr>
              <a:t>800 million</a:t>
            </a:r>
            <a:endParaRPr lang="en-US" sz="1800" dirty="0">
              <a:latin typeface="Arial Bold" charset="0"/>
              <a:ea typeface="ヒラギノ角ゴ ProN W6" charset="0"/>
              <a:cs typeface="ヒラギノ角ゴ ProN W6" charset="0"/>
              <a:sym typeface="Arial Bold"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4249416" y="2096244"/>
            <a:ext cx="4957092" cy="3128740"/>
          </a:xfrm>
          <a:prstGeom prst="rect">
            <a:avLst/>
          </a:prstGeom>
          <a:noFill/>
          <a:ln w="12700" cap="flat">
            <a:noFill/>
            <a:miter lim="800000"/>
            <a:headEnd/>
            <a:tailEnd/>
          </a:ln>
        </p:spPr>
      </p:pic>
      <p:sp>
        <p:nvSpPr>
          <p:cNvPr id="18434" name="Rectangle 2"/>
          <p:cNvSpPr>
            <a:spLocks noGrp="1" noChangeArrowheads="1"/>
          </p:cNvSpPr>
          <p:nvPr>
            <p:ph type="title"/>
          </p:nvPr>
        </p:nvSpPr>
        <p:spPr>
          <a:xfrm>
            <a:off x="500063" y="473273"/>
            <a:ext cx="8134945" cy="660797"/>
          </a:xfrm>
          <a:ln/>
        </p:spPr>
        <p:txBody>
          <a:bodyPr lIns="64291" tIns="32146" rIns="64291" bIns="32146"/>
          <a:lstStyle/>
          <a:p>
            <a:r>
              <a:rPr lang="en-US" sz="3400" dirty="0">
                <a:latin typeface="Arial" charset="0"/>
                <a:cs typeface="Arial" charset="0"/>
                <a:sym typeface="Arial" charset="0"/>
              </a:rPr>
              <a:t>Water Usage</a:t>
            </a:r>
            <a:endParaRPr lang="en-US" sz="3400" dirty="0">
              <a:latin typeface="Arial" charset="0"/>
              <a:sym typeface="Arial" charset="0"/>
            </a:endParaRPr>
          </a:p>
        </p:txBody>
      </p:sp>
      <p:sp>
        <p:nvSpPr>
          <p:cNvPr id="18435" name="Rectangle 3"/>
          <p:cNvSpPr>
            <a:spLocks noGrp="1" noChangeArrowheads="1"/>
          </p:cNvSpPr>
          <p:nvPr>
            <p:ph type="body" idx="1"/>
          </p:nvPr>
        </p:nvSpPr>
        <p:spPr>
          <a:xfrm>
            <a:off x="205383" y="1321594"/>
            <a:ext cx="4455914" cy="4875609"/>
          </a:xfrm>
          <a:ln/>
        </p:spPr>
        <p:txBody>
          <a:bodyPr lIns="64291" tIns="32146" rIns="64291" bIns="32146">
            <a:normAutofit fontScale="92500" lnSpcReduction="20000"/>
          </a:bodyPr>
          <a:lstStyle/>
          <a:p>
            <a:pPr algn="l"/>
            <a:r>
              <a:rPr lang="en-US" sz="1800" dirty="0">
                <a:latin typeface="Arial" charset="0"/>
                <a:cs typeface="Arial" charset="0"/>
                <a:sym typeface="Arial" charset="0"/>
              </a:rPr>
              <a:t>Water-Intensive Process:</a:t>
            </a:r>
            <a:endParaRPr lang="en-US" sz="1800" dirty="0">
              <a:latin typeface="Arial" charset="0"/>
              <a:sym typeface="Arial" charset="0"/>
            </a:endParaRPr>
          </a:p>
          <a:p>
            <a:pPr algn="l"/>
            <a:r>
              <a:rPr lang="en-US" sz="1800" dirty="0">
                <a:latin typeface="Arial Bold" charset="0"/>
                <a:cs typeface="Arial Bold" charset="0"/>
                <a:sym typeface="Arial Bold" charset="0"/>
              </a:rPr>
              <a:t>2,500</a:t>
            </a:r>
            <a:r>
              <a:rPr lang="en-US" sz="1800" dirty="0">
                <a:latin typeface="Arial" charset="0"/>
                <a:cs typeface="Arial" charset="0"/>
                <a:sym typeface="Arial" charset="0"/>
              </a:rPr>
              <a:t> gallons of water </a:t>
            </a:r>
            <a:r>
              <a:rPr lang="en-US" sz="1800" dirty="0">
                <a:latin typeface="Arial" charset="0"/>
                <a:ea typeface="Zapf Dingbats" charset="0"/>
                <a:cs typeface="Zapf Dingbats" charset="0"/>
                <a:sym typeface="Arial" charset="0"/>
              </a:rPr>
              <a:t>➞ 1 pound of </a:t>
            </a:r>
            <a:r>
              <a:rPr lang="en-US" sz="1800" dirty="0">
                <a:latin typeface="Arial Bold" charset="0"/>
                <a:cs typeface="Arial Bold" charset="0"/>
                <a:sym typeface="Arial Bold" charset="0"/>
              </a:rPr>
              <a:t>meat</a:t>
            </a:r>
            <a:endParaRPr lang="en-US" sz="1800" dirty="0">
              <a:latin typeface="Arial" charset="0"/>
              <a:sym typeface="Arial" charset="0"/>
            </a:endParaRPr>
          </a:p>
          <a:p>
            <a:pPr algn="l"/>
            <a:r>
              <a:rPr lang="en-US" sz="1800" dirty="0">
                <a:latin typeface="Arial Bold" charset="0"/>
                <a:cs typeface="Arial Bold" charset="0"/>
                <a:sym typeface="Arial Bold" charset="0"/>
              </a:rPr>
              <a:t>250</a:t>
            </a:r>
            <a:r>
              <a:rPr lang="en-US" sz="1800" dirty="0">
                <a:latin typeface="Arial" charset="0"/>
                <a:ea typeface="Zapf Dingbats" charset="0"/>
                <a:cs typeface="Zapf Dingbats" charset="0"/>
                <a:sym typeface="Arial" charset="0"/>
              </a:rPr>
              <a:t> gallons of water ➞ 1 pound of </a:t>
            </a:r>
            <a:r>
              <a:rPr lang="en-US" sz="1800" dirty="0">
                <a:latin typeface="Arial Bold" charset="0"/>
                <a:cs typeface="Arial Bold" charset="0"/>
                <a:sym typeface="Arial Bold" charset="0"/>
              </a:rPr>
              <a:t>soy</a:t>
            </a:r>
            <a:endParaRPr lang="en-US" sz="1800" dirty="0">
              <a:latin typeface="Arial" charset="0"/>
              <a:sym typeface="Arial" charset="0"/>
            </a:endParaRPr>
          </a:p>
          <a:p>
            <a:pPr algn="l"/>
            <a:r>
              <a:rPr lang="en-US" sz="1800" dirty="0">
                <a:latin typeface="Arial Bold" charset="0"/>
                <a:cs typeface="Arial Bold" charset="0"/>
                <a:sym typeface="Arial Bold" charset="0"/>
              </a:rPr>
              <a:t>25</a:t>
            </a:r>
            <a:r>
              <a:rPr lang="en-US" sz="1800" dirty="0">
                <a:latin typeface="Arial" charset="0"/>
                <a:cs typeface="Arial" charset="0"/>
                <a:sym typeface="Arial" charset="0"/>
              </a:rPr>
              <a:t> gallons of water </a:t>
            </a:r>
            <a:r>
              <a:rPr lang="en-US" sz="1800" dirty="0">
                <a:latin typeface="Arial" charset="0"/>
                <a:ea typeface="Zapf Dingbats" charset="0"/>
                <a:cs typeface="Zapf Dingbats" charset="0"/>
                <a:sym typeface="Arial" charset="0"/>
              </a:rPr>
              <a:t>➞ 1</a:t>
            </a:r>
            <a:r>
              <a:rPr lang="en-US" sz="1800" dirty="0">
                <a:latin typeface="Arial" charset="0"/>
                <a:cs typeface="Arial" charset="0"/>
                <a:sym typeface="Arial" charset="0"/>
              </a:rPr>
              <a:t> pound of </a:t>
            </a:r>
            <a:r>
              <a:rPr lang="en-US" sz="1800" dirty="0">
                <a:latin typeface="Arial Bold" charset="0"/>
                <a:cs typeface="Arial Bold" charset="0"/>
                <a:sym typeface="Arial Bold" charset="0"/>
              </a:rPr>
              <a:t>wheat</a:t>
            </a:r>
            <a:endParaRPr lang="en-US" sz="1800" dirty="0">
              <a:latin typeface="Arial" charset="0"/>
              <a:sym typeface="Arial" charset="0"/>
            </a:endParaRPr>
          </a:p>
          <a:p>
            <a:pPr algn="l"/>
            <a:endParaRPr lang="en-US" sz="1800" dirty="0">
              <a:latin typeface="Arial" charset="0"/>
              <a:sym typeface="Arial" charset="0"/>
            </a:endParaRPr>
          </a:p>
          <a:p>
            <a:pPr algn="l"/>
            <a:r>
              <a:rPr lang="en-US" sz="1800" dirty="0">
                <a:latin typeface="Arial" charset="0"/>
                <a:cs typeface="Arial" charset="0"/>
                <a:sym typeface="Arial" charset="0"/>
              </a:rPr>
              <a:t>With the water used to produce a single hamburger, you could take the best shower every day for </a:t>
            </a:r>
            <a:r>
              <a:rPr lang="en-US" sz="1800" dirty="0">
                <a:latin typeface="Arial Bold" charset="0"/>
                <a:cs typeface="Arial Bold" charset="0"/>
                <a:sym typeface="Arial Bold" charset="0"/>
              </a:rPr>
              <a:t>two and a half weeks</a:t>
            </a:r>
            <a:endParaRPr lang="en-US" sz="1800" dirty="0">
              <a:latin typeface="Arial Bold" charset="0"/>
              <a:ea typeface="ヒラギノ角ゴ ProN W6" charset="0"/>
              <a:cs typeface="ヒラギノ角ゴ ProN W6" charset="0"/>
              <a:sym typeface="Arial Bold" charset="0"/>
            </a:endParaRPr>
          </a:p>
          <a:p>
            <a:pPr algn="l"/>
            <a:endParaRPr lang="en-US" sz="1800" dirty="0">
              <a:latin typeface="Arial Bold" charset="0"/>
              <a:ea typeface="ヒラギノ角ゴ ProN W6" charset="0"/>
              <a:cs typeface="ヒラギノ角ゴ ProN W6" charset="0"/>
              <a:sym typeface="Arial Bold" charset="0"/>
            </a:endParaRPr>
          </a:p>
          <a:p>
            <a:pPr algn="l"/>
            <a:r>
              <a:rPr lang="en-US" sz="1800" dirty="0">
                <a:latin typeface="Arial" charset="0"/>
                <a:cs typeface="Arial" charset="0"/>
                <a:sym typeface="Arial" charset="0"/>
              </a:rPr>
              <a:t>Chickens, pigs, cattle, and other animals raised for food are the primary consumers of water in the U.S</a:t>
            </a:r>
            <a:endParaRPr lang="en-US" sz="1800" dirty="0">
              <a:latin typeface="Arial" charset="0"/>
              <a:sym typeface="Arial" charset="0"/>
            </a:endParaRPr>
          </a:p>
          <a:p>
            <a:pPr algn="l"/>
            <a:endParaRPr lang="en-US" sz="1800" dirty="0">
              <a:latin typeface="Arial" charset="0"/>
              <a:sym typeface="Arial" charset="0"/>
            </a:endParaRPr>
          </a:p>
          <a:p>
            <a:pPr algn="l"/>
            <a:r>
              <a:rPr lang="en-US" sz="1800" dirty="0">
                <a:latin typeface="Arial" charset="0"/>
                <a:cs typeface="Arial" charset="0"/>
                <a:sym typeface="Arial" charset="0"/>
              </a:rPr>
              <a:t>Of all water used for all purposes in the United States, more than half goes to: livestock production</a:t>
            </a:r>
            <a:endParaRPr lang="en-US" sz="1800" dirty="0">
              <a:latin typeface="Arial" charset="0"/>
              <a:sym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11163" y="746746"/>
            <a:ext cx="4995044" cy="3407792"/>
          </a:xfrm>
          <a:prstGeom prst="rect">
            <a:avLst/>
          </a:prstGeom>
          <a:noFill/>
          <a:ln w="12700" cap="flat">
            <a:noFill/>
            <a:miter lim="800000"/>
            <a:headEnd/>
            <a:tailEnd/>
          </a:ln>
        </p:spPr>
      </p:pic>
      <p:pic>
        <p:nvPicPr>
          <p:cNvPr id="19458" name="Picture 2"/>
          <p:cNvPicPr>
            <a:picLocks noChangeAspect="1" noChangeArrowheads="1"/>
          </p:cNvPicPr>
          <p:nvPr/>
        </p:nvPicPr>
        <p:blipFill>
          <a:blip r:embed="rId4" cstate="print"/>
          <a:srcRect/>
          <a:stretch>
            <a:fillRect/>
          </a:stretch>
        </p:blipFill>
        <p:spPr bwMode="auto">
          <a:xfrm>
            <a:off x="982266" y="3670102"/>
            <a:ext cx="4464844" cy="2964656"/>
          </a:xfrm>
          <a:prstGeom prst="rect">
            <a:avLst/>
          </a:prstGeom>
          <a:noFill/>
          <a:ln w="12700" cap="flat">
            <a:noFill/>
            <a:miter lim="800000"/>
            <a:headEnd/>
            <a:tailEnd/>
          </a:ln>
          <a:effectLst>
            <a:outerShdw dist="76199" dir="2700000" algn="ctr" rotWithShape="0">
              <a:schemeClr val="bg2">
                <a:alpha val="75000"/>
              </a:schemeClr>
            </a:outerShdw>
          </a:effectLst>
        </p:spPr>
      </p:pic>
      <p:sp>
        <p:nvSpPr>
          <p:cNvPr id="19459" name="Rectangle 3"/>
          <p:cNvSpPr>
            <a:spLocks noGrp="1" noChangeArrowheads="1"/>
          </p:cNvSpPr>
          <p:nvPr>
            <p:ph type="title"/>
          </p:nvPr>
        </p:nvSpPr>
        <p:spPr>
          <a:xfrm>
            <a:off x="660797" y="250031"/>
            <a:ext cx="7813477" cy="535781"/>
          </a:xfrm>
          <a:ln/>
        </p:spPr>
        <p:txBody>
          <a:bodyPr lIns="64291" tIns="32146" rIns="64291" bIns="32146">
            <a:normAutofit fontScale="90000"/>
          </a:bodyPr>
          <a:lstStyle/>
          <a:p>
            <a:r>
              <a:rPr lang="en-US" sz="3400" dirty="0">
                <a:latin typeface="Arial" charset="0"/>
                <a:cs typeface="Arial" charset="0"/>
                <a:sym typeface="Arial" charset="0"/>
              </a:rPr>
              <a:t>Land Usage</a:t>
            </a:r>
            <a:endParaRPr lang="en-US" sz="3400" dirty="0">
              <a:latin typeface="Arial" charset="0"/>
              <a:sym typeface="Arial" charset="0"/>
            </a:endParaRPr>
          </a:p>
        </p:txBody>
      </p:sp>
      <p:sp>
        <p:nvSpPr>
          <p:cNvPr id="19460" name="Rectangle 4"/>
          <p:cNvSpPr>
            <a:spLocks noGrp="1" noChangeArrowheads="1"/>
          </p:cNvSpPr>
          <p:nvPr>
            <p:ph type="body" idx="1"/>
          </p:nvPr>
        </p:nvSpPr>
        <p:spPr>
          <a:xfrm>
            <a:off x="5509617" y="1241227"/>
            <a:ext cx="3500438" cy="5089922"/>
          </a:xfrm>
          <a:ln/>
        </p:spPr>
        <p:txBody>
          <a:bodyPr lIns="64291" tIns="32146" rIns="64291" bIns="32146"/>
          <a:lstStyle/>
          <a:p>
            <a:pPr algn="l"/>
            <a:r>
              <a:rPr lang="en-US" sz="1800" dirty="0">
                <a:latin typeface="Arial" charset="0"/>
                <a:cs typeface="Arial" charset="0"/>
                <a:sym typeface="Arial" charset="0"/>
              </a:rPr>
              <a:t>Vast amounts of land are bulldozed in order to create more room for livestock as well as crops to feed them</a:t>
            </a:r>
            <a:endParaRPr lang="en-US" sz="1800" dirty="0">
              <a:latin typeface="Arial" charset="0"/>
              <a:sym typeface="Arial" charset="0"/>
            </a:endParaRPr>
          </a:p>
          <a:p>
            <a:pPr algn="l"/>
            <a:endParaRPr lang="en-US" sz="1800" dirty="0">
              <a:latin typeface="Arial" charset="0"/>
              <a:sym typeface="Arial" charset="0"/>
            </a:endParaRPr>
          </a:p>
          <a:p>
            <a:pPr algn="l"/>
            <a:r>
              <a:rPr lang="en-US" sz="1800" dirty="0">
                <a:latin typeface="Arial Bold" charset="0"/>
                <a:cs typeface="Arial Bold" charset="0"/>
                <a:sym typeface="Arial Bold" charset="0"/>
              </a:rPr>
              <a:t>Seven football fields'</a:t>
            </a:r>
            <a:r>
              <a:rPr lang="en-US" sz="1800" dirty="0">
                <a:latin typeface="Arial" charset="0"/>
                <a:cs typeface="Arial" charset="0"/>
                <a:sym typeface="Arial" charset="0"/>
              </a:rPr>
              <a:t> worth of land is bulldozed </a:t>
            </a:r>
            <a:r>
              <a:rPr lang="en-US" sz="1800" dirty="0">
                <a:latin typeface="Arial Bold" charset="0"/>
                <a:cs typeface="Arial Bold" charset="0"/>
                <a:sym typeface="Arial Bold" charset="0"/>
              </a:rPr>
              <a:t>every minute</a:t>
            </a:r>
            <a:r>
              <a:rPr lang="en-US" sz="1800" dirty="0">
                <a:latin typeface="Arial" charset="0"/>
                <a:cs typeface="Arial" charset="0"/>
                <a:sym typeface="Arial" charset="0"/>
              </a:rPr>
              <a:t> to create more room for farmed animals and the crops that feed them</a:t>
            </a:r>
            <a:endParaRPr lang="en-US" sz="1800" dirty="0">
              <a:latin typeface="Arial" charset="0"/>
              <a:sym typeface="Arial" charset="0"/>
            </a:endParaRPr>
          </a:p>
          <a:p>
            <a:pPr algn="l"/>
            <a:endParaRPr lang="en-US" sz="1800" dirty="0">
              <a:latin typeface="Arial" charset="0"/>
              <a:sym typeface="Arial" charset="0"/>
            </a:endParaRPr>
          </a:p>
          <a:p>
            <a:pPr algn="l"/>
            <a:r>
              <a:rPr lang="en-US" sz="1800" dirty="0">
                <a:latin typeface="Arial" charset="0"/>
                <a:cs typeface="Arial" charset="0"/>
                <a:sym typeface="Arial" charset="0"/>
              </a:rPr>
              <a:t>For each hamburger that originated from animals raised on rainforest land, approximately </a:t>
            </a:r>
            <a:r>
              <a:rPr lang="en-US" sz="1800" dirty="0">
                <a:latin typeface="Arial Bold" charset="0"/>
                <a:cs typeface="Arial Bold" charset="0"/>
                <a:sym typeface="Arial Bold" charset="0"/>
              </a:rPr>
              <a:t>55 square feet</a:t>
            </a:r>
            <a:r>
              <a:rPr lang="en-US" sz="1800" dirty="0">
                <a:latin typeface="Arial" charset="0"/>
                <a:cs typeface="Arial" charset="0"/>
                <a:sym typeface="Arial" charset="0"/>
              </a:rPr>
              <a:t> of forest have been destroyed</a:t>
            </a:r>
            <a:endParaRPr lang="en-US" sz="1800" dirty="0">
              <a:latin typeface="Arial" charset="0"/>
              <a:sym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3758283" y="3530576"/>
            <a:ext cx="4769569" cy="3180085"/>
          </a:xfrm>
          <a:prstGeom prst="rect">
            <a:avLst/>
          </a:prstGeom>
          <a:noFill/>
          <a:ln w="12700" cap="flat">
            <a:noFill/>
            <a:miter lim="800000"/>
            <a:headEnd/>
            <a:tailEnd/>
          </a:ln>
          <a:effectLst>
            <a:outerShdw dist="76199" dir="2700000" algn="ctr" rotWithShape="0">
              <a:schemeClr val="bg2">
                <a:alpha val="75000"/>
              </a:schemeClr>
            </a:outerShdw>
          </a:effectLst>
        </p:spPr>
      </p:pic>
      <p:sp>
        <p:nvSpPr>
          <p:cNvPr id="22530" name="Rectangle 2"/>
          <p:cNvSpPr>
            <a:spLocks noGrp="1" noChangeArrowheads="1"/>
          </p:cNvSpPr>
          <p:nvPr>
            <p:ph type="title"/>
          </p:nvPr>
        </p:nvSpPr>
        <p:spPr>
          <a:xfrm>
            <a:off x="267891" y="0"/>
            <a:ext cx="8608219" cy="723305"/>
          </a:xfrm>
          <a:ln/>
        </p:spPr>
        <p:txBody>
          <a:bodyPr lIns="64291" tIns="32146" rIns="64291" bIns="32146">
            <a:normAutofit fontScale="90000"/>
          </a:bodyPr>
          <a:lstStyle/>
          <a:p>
            <a:pPr algn="l"/>
            <a:r>
              <a:rPr lang="en-US">
                <a:latin typeface="Arial" charset="0"/>
                <a:sym typeface="Arial" charset="0"/>
              </a:rPr>
              <a:t>			</a:t>
            </a:r>
            <a:r>
              <a:rPr lang="en-US">
                <a:latin typeface="Arial" charset="0"/>
                <a:cs typeface="Arial" charset="0"/>
                <a:sym typeface="Arial" charset="0"/>
              </a:rPr>
              <a:t>Soil</a:t>
            </a:r>
            <a:endParaRPr lang="en-US">
              <a:latin typeface="Arial" charset="0"/>
              <a:sym typeface="Arial" charset="0"/>
            </a:endParaRPr>
          </a:p>
        </p:txBody>
      </p:sp>
      <p:pic>
        <p:nvPicPr>
          <p:cNvPr id="22531" name="Picture 3"/>
          <p:cNvPicPr>
            <a:picLocks noChangeAspect="1" noChangeArrowheads="1"/>
          </p:cNvPicPr>
          <p:nvPr/>
        </p:nvPicPr>
        <p:blipFill>
          <a:blip r:embed="rId4" cstate="print"/>
          <a:srcRect/>
          <a:stretch>
            <a:fillRect/>
          </a:stretch>
        </p:blipFill>
        <p:spPr bwMode="auto">
          <a:xfrm>
            <a:off x="4334248" y="84832"/>
            <a:ext cx="4724921" cy="3543970"/>
          </a:xfrm>
          <a:prstGeom prst="rect">
            <a:avLst/>
          </a:prstGeom>
          <a:noFill/>
          <a:ln w="12700" cap="flat">
            <a:noFill/>
            <a:miter lim="800000"/>
            <a:headEnd/>
            <a:tailEnd/>
          </a:ln>
          <a:effectLst>
            <a:outerShdw dist="76199" dir="2700000" algn="ctr" rotWithShape="0">
              <a:schemeClr val="bg2">
                <a:alpha val="75000"/>
              </a:schemeClr>
            </a:outerShdw>
          </a:effectLst>
        </p:spPr>
      </p:pic>
      <p:sp>
        <p:nvSpPr>
          <p:cNvPr id="22532" name="Rectangle 4"/>
          <p:cNvSpPr>
            <a:spLocks noGrp="1" noChangeArrowheads="1"/>
          </p:cNvSpPr>
          <p:nvPr>
            <p:ph type="body" idx="1"/>
          </p:nvPr>
        </p:nvSpPr>
        <p:spPr>
          <a:xfrm>
            <a:off x="71437" y="955476"/>
            <a:ext cx="4125516" cy="5357813"/>
          </a:xfrm>
          <a:ln/>
        </p:spPr>
        <p:txBody>
          <a:bodyPr lIns="64291" tIns="32146" rIns="64291" bIns="32146">
            <a:normAutofit fontScale="92500" lnSpcReduction="20000"/>
          </a:bodyPr>
          <a:lstStyle/>
          <a:p>
            <a:pPr algn="l"/>
            <a:r>
              <a:rPr lang="en-US" sz="2000" dirty="0">
                <a:latin typeface="Arial" charset="0"/>
                <a:cs typeface="Arial" charset="0"/>
                <a:sym typeface="Arial" charset="0"/>
              </a:rPr>
              <a:t>Heavy livestock compact soil structure and destroy vegetation on parts of a field that they tread most often</a:t>
            </a:r>
            <a:endParaRPr lang="en-US" sz="2000" dirty="0">
              <a:latin typeface="Arial" charset="0"/>
              <a:sym typeface="Arial" charset="0"/>
            </a:endParaRPr>
          </a:p>
          <a:p>
            <a:pPr algn="l"/>
            <a:endParaRPr lang="en-US" sz="2000" dirty="0">
              <a:latin typeface="Arial" charset="0"/>
              <a:sym typeface="Arial" charset="0"/>
            </a:endParaRPr>
          </a:p>
          <a:p>
            <a:pPr algn="l"/>
            <a:r>
              <a:rPr lang="en-US" sz="2000" dirty="0">
                <a:latin typeface="Arial" charset="0"/>
                <a:cs typeface="Arial" charset="0"/>
                <a:sym typeface="Arial" charset="0"/>
              </a:rPr>
              <a:t>Known as “poaching” and restoration of vegetation does not always occur spontaneously once the grazing animal is withdrawn</a:t>
            </a:r>
            <a:endParaRPr lang="en-US" sz="2000" dirty="0">
              <a:latin typeface="Arial" charset="0"/>
              <a:sym typeface="Arial" charset="0"/>
            </a:endParaRPr>
          </a:p>
          <a:p>
            <a:pPr algn="l"/>
            <a:endParaRPr lang="en-US" sz="2000" dirty="0">
              <a:latin typeface="Arial" charset="0"/>
              <a:sym typeface="Arial" charset="0"/>
            </a:endParaRPr>
          </a:p>
          <a:p>
            <a:pPr algn="l"/>
            <a:r>
              <a:rPr lang="en-US" sz="2000" dirty="0">
                <a:latin typeface="Arial" charset="0"/>
                <a:cs typeface="Arial" charset="0"/>
                <a:sym typeface="Arial" charset="0"/>
              </a:rPr>
              <a:t>Soil particles from these zones will be susceptible to erosion and flooding because of the compact soil</a:t>
            </a:r>
            <a:endParaRPr lang="en-US" sz="2000" dirty="0">
              <a:latin typeface="Arial" charset="0"/>
              <a:sym typeface="Arial" charset="0"/>
            </a:endParaRPr>
          </a:p>
          <a:p>
            <a:pPr algn="l"/>
            <a:endParaRPr lang="en-US" sz="2000" dirty="0">
              <a:latin typeface="Arial" charset="0"/>
              <a:sym typeface="Arial" charset="0"/>
            </a:endParaRPr>
          </a:p>
          <a:p>
            <a:pPr algn="l"/>
            <a:r>
              <a:rPr lang="en-US" sz="2000" dirty="0">
                <a:latin typeface="Arial" charset="0"/>
                <a:cs typeface="Arial" charset="0"/>
                <a:sym typeface="Arial" charset="0"/>
              </a:rPr>
              <a:t>Soil compaction and erosion resulting from overgrazing has severely degraded about 20% of pastures worldwide</a:t>
            </a:r>
            <a:endParaRPr lang="en-US" sz="2000" dirty="0">
              <a:latin typeface="Arial" charset="0"/>
              <a:sym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3894461" y="4424660"/>
            <a:ext cx="5184799" cy="588244"/>
          </a:xfrm>
          <a:prstGeom prst="rect">
            <a:avLst/>
          </a:prstGeom>
          <a:noFill/>
          <a:ln w="12700" cap="flat">
            <a:noFill/>
            <a:miter lim="800000"/>
            <a:headEnd/>
            <a:tailEnd/>
          </a:ln>
        </p:spPr>
      </p:pic>
      <p:pic>
        <p:nvPicPr>
          <p:cNvPr id="23554" name="Picture 2"/>
          <p:cNvPicPr>
            <a:picLocks noChangeAspect="1" noChangeArrowheads="1"/>
          </p:cNvPicPr>
          <p:nvPr/>
        </p:nvPicPr>
        <p:blipFill>
          <a:blip r:embed="rId4" cstate="print"/>
          <a:srcRect/>
          <a:stretch>
            <a:fillRect/>
          </a:stretch>
        </p:blipFill>
        <p:spPr bwMode="auto">
          <a:xfrm>
            <a:off x="3860974" y="1828354"/>
            <a:ext cx="5251772" cy="2316138"/>
          </a:xfrm>
          <a:prstGeom prst="rect">
            <a:avLst/>
          </a:prstGeom>
          <a:noFill/>
          <a:ln w="12700" cap="flat">
            <a:noFill/>
            <a:miter lim="800000"/>
            <a:headEnd/>
            <a:tailEnd/>
          </a:ln>
        </p:spPr>
      </p:pic>
      <p:sp>
        <p:nvSpPr>
          <p:cNvPr id="23555" name="Rectangle 3"/>
          <p:cNvSpPr>
            <a:spLocks noGrp="1" noChangeArrowheads="1"/>
          </p:cNvSpPr>
          <p:nvPr>
            <p:ph type="title"/>
          </p:nvPr>
        </p:nvSpPr>
        <p:spPr>
          <a:xfrm>
            <a:off x="508992" y="0"/>
            <a:ext cx="7965281" cy="875109"/>
          </a:xfrm>
          <a:ln/>
        </p:spPr>
        <p:txBody>
          <a:bodyPr lIns="64291" tIns="32146" rIns="64291" bIns="32146"/>
          <a:lstStyle/>
          <a:p>
            <a:r>
              <a:rPr lang="en-US">
                <a:latin typeface="Arial" charset="0"/>
                <a:cs typeface="Arial" charset="0"/>
                <a:sym typeface="Arial" charset="0"/>
              </a:rPr>
              <a:t>Biodiversity</a:t>
            </a:r>
            <a:endParaRPr lang="en-US">
              <a:latin typeface="Arial" charset="0"/>
              <a:sym typeface="Arial" charset="0"/>
            </a:endParaRPr>
          </a:p>
        </p:txBody>
      </p:sp>
      <p:sp>
        <p:nvSpPr>
          <p:cNvPr id="23556" name="Rectangle 4"/>
          <p:cNvSpPr>
            <a:spLocks noGrp="1" noChangeArrowheads="1"/>
          </p:cNvSpPr>
          <p:nvPr>
            <p:ph type="body" idx="1"/>
          </p:nvPr>
        </p:nvSpPr>
        <p:spPr>
          <a:xfrm>
            <a:off x="133945" y="1000125"/>
            <a:ext cx="4125516" cy="5723930"/>
          </a:xfrm>
          <a:ln/>
        </p:spPr>
        <p:txBody>
          <a:bodyPr lIns="64291" tIns="32146" rIns="64291" bIns="32146">
            <a:normAutofit fontScale="92500"/>
          </a:bodyPr>
          <a:lstStyle/>
          <a:p>
            <a:pPr lvl="1" algn="l"/>
            <a:r>
              <a:rPr lang="en-US" sz="1800" dirty="0">
                <a:latin typeface="Arial" charset="0"/>
                <a:cs typeface="Arial" charset="0"/>
                <a:sym typeface="Arial" charset="0"/>
              </a:rPr>
              <a:t>Because of clear cutting and the overgrazing of livestock...biodiversity is severely impacted</a:t>
            </a:r>
            <a:endParaRPr lang="en-US" sz="1800" dirty="0">
              <a:latin typeface="Arial Bold" charset="0"/>
              <a:ea typeface="ヒラギノ角ゴ ProN W6" charset="0"/>
              <a:cs typeface="ヒラギノ角ゴ ProN W6" charset="0"/>
              <a:sym typeface="Arial Bold" charset="0"/>
            </a:endParaRPr>
          </a:p>
          <a:p>
            <a:pPr lvl="1" algn="l"/>
            <a:endParaRPr lang="en-US" sz="1800" dirty="0">
              <a:latin typeface="Arial Bold" charset="0"/>
              <a:ea typeface="ヒラギノ角ゴ ProN W6" charset="0"/>
              <a:cs typeface="ヒラギノ角ゴ ProN W6" charset="0"/>
              <a:sym typeface="Arial Bold" charset="0"/>
            </a:endParaRPr>
          </a:p>
          <a:p>
            <a:pPr lvl="1" algn="l"/>
            <a:r>
              <a:rPr lang="en-US" sz="1800" dirty="0">
                <a:latin typeface="Arial Bold" charset="0"/>
                <a:cs typeface="Arial Bold" charset="0"/>
                <a:sym typeface="Arial Bold" charset="0"/>
              </a:rPr>
              <a:t>15 out of 24</a:t>
            </a:r>
            <a:r>
              <a:rPr lang="en-US" sz="1800" dirty="0">
                <a:latin typeface="Arial" charset="0"/>
                <a:cs typeface="Arial" charset="0"/>
                <a:sym typeface="Arial" charset="0"/>
              </a:rPr>
              <a:t> important ecosystem services are in decline due to livestock</a:t>
            </a:r>
            <a:endParaRPr lang="en-US" sz="1800" dirty="0">
              <a:latin typeface="Arial" charset="0"/>
              <a:sym typeface="Arial" charset="0"/>
            </a:endParaRPr>
          </a:p>
          <a:p>
            <a:pPr lvl="1" algn="l"/>
            <a:endParaRPr lang="en-US" sz="1800" dirty="0">
              <a:latin typeface="Arial" charset="0"/>
              <a:sym typeface="Arial" charset="0"/>
            </a:endParaRPr>
          </a:p>
          <a:p>
            <a:pPr lvl="1" algn="l"/>
            <a:r>
              <a:rPr lang="en-US" sz="1800" dirty="0">
                <a:latin typeface="Arial" charset="0"/>
                <a:cs typeface="Arial" charset="0"/>
                <a:sym typeface="Arial" charset="0"/>
              </a:rPr>
              <a:t>For example historical grazing, along with other land conversion, in Northern and Central California has reduced native chaparral and forest lands by approximately 70%</a:t>
            </a:r>
            <a:endParaRPr lang="en-US" sz="1800" dirty="0">
              <a:latin typeface="Arial" charset="0"/>
              <a:sym typeface="Arial" charset="0"/>
            </a:endParaRPr>
          </a:p>
          <a:p>
            <a:pPr lvl="1" algn="l"/>
            <a:endParaRPr lang="en-US" sz="1800" dirty="0">
              <a:latin typeface="Arial" charset="0"/>
              <a:sym typeface="Arial" charset="0"/>
            </a:endParaRPr>
          </a:p>
          <a:p>
            <a:pPr lvl="1" algn="l"/>
            <a:r>
              <a:rPr lang="en-US" sz="1800" dirty="0">
                <a:latin typeface="Arial" charset="0"/>
                <a:cs typeface="Arial" charset="0"/>
                <a:sym typeface="Arial" charset="0"/>
              </a:rPr>
              <a:t>Ongoing grazing expansion driven by human population growth in this region threatens the remaining integrity of California chaparral and woodlands habitat in this region</a:t>
            </a:r>
            <a:endParaRPr lang="en-US" sz="1800" dirty="0">
              <a:latin typeface="Arial" charset="0"/>
              <a:sym typeface="Arial" charset="0"/>
            </a:endParaRPr>
          </a:p>
          <a:p>
            <a:pPr lvl="1" algn="l"/>
            <a:endParaRPr lang="en-US" sz="1800" dirty="0">
              <a:latin typeface="Arial" charset="0"/>
              <a:sym typeface="Arial" charset="0"/>
            </a:endParaRPr>
          </a:p>
          <a:p>
            <a:pPr lvl="1" algn="l"/>
            <a:endParaRPr lang="en-US" sz="1800" dirty="0">
              <a:latin typeface="Arial" charset="0"/>
              <a:sym typeface="Arial" charset="0"/>
            </a:endParaRPr>
          </a:p>
        </p:txBody>
      </p:sp>
      <p:sp>
        <p:nvSpPr>
          <p:cNvPr id="23557" name="Rectangle 5"/>
          <p:cNvSpPr>
            <a:spLocks/>
          </p:cNvSpPr>
          <p:nvPr/>
        </p:nvSpPr>
        <p:spPr bwMode="auto">
          <a:xfrm>
            <a:off x="4420196" y="5098852"/>
            <a:ext cx="2589609" cy="223242"/>
          </a:xfrm>
          <a:prstGeom prst="rect">
            <a:avLst/>
          </a:prstGeom>
          <a:noFill/>
          <a:ln w="12700" cap="flat">
            <a:noFill/>
            <a:miter lim="800000"/>
            <a:headEnd type="none" w="med" len="med"/>
            <a:tailEnd type="none" w="med" len="med"/>
          </a:ln>
        </p:spPr>
        <p:txBody>
          <a:bodyPr lIns="0" tIns="0" rIns="0" bIns="0" anchor="ctr"/>
          <a:lstStyle/>
          <a:p>
            <a:pPr algn="l"/>
            <a:r>
              <a:rPr lang="en-US" sz="1000" dirty="0">
                <a:solidFill>
                  <a:srgbClr val="262626"/>
                </a:solidFill>
                <a:latin typeface="Verdana" charset="0"/>
                <a:ea typeface="Verdana" charset="0"/>
                <a:cs typeface="Verdana" charset="0"/>
                <a:sym typeface="Verdana" charset="0"/>
              </a:rPr>
              <a:t>World Resources Institute - PAGE, 2000</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90600"/>
          </a:xfrm>
        </p:spPr>
        <p:txBody>
          <a:bodyPr/>
          <a:lstStyle/>
          <a:p>
            <a:r>
              <a:rPr lang="en-US" dirty="0" smtClean="0"/>
              <a:t>References</a:t>
            </a:r>
            <a:endParaRPr lang="en-US" dirty="0"/>
          </a:p>
        </p:txBody>
      </p:sp>
      <p:sp>
        <p:nvSpPr>
          <p:cNvPr id="3" name="Content Placeholder 2"/>
          <p:cNvSpPr>
            <a:spLocks noGrp="1"/>
          </p:cNvSpPr>
          <p:nvPr>
            <p:ph idx="1"/>
          </p:nvPr>
        </p:nvSpPr>
        <p:spPr>
          <a:xfrm>
            <a:off x="152400" y="1295400"/>
            <a:ext cx="8763000" cy="5562600"/>
          </a:xfrm>
        </p:spPr>
        <p:txBody>
          <a:bodyPr>
            <a:noAutofit/>
          </a:bodyPr>
          <a:lstStyle/>
          <a:p>
            <a:pPr>
              <a:spcBef>
                <a:spcPts val="0"/>
              </a:spcBef>
              <a:buFont typeface="Wingdings" pitchFamily="2" charset="2"/>
              <a:buChar char="q"/>
            </a:pPr>
            <a:r>
              <a:rPr lang="en-US" sz="1050" u="sng" dirty="0">
                <a:solidFill>
                  <a:srgbClr val="FF0000"/>
                </a:solidFill>
                <a:hlinkClick r:id="rId3"/>
              </a:rPr>
              <a:t>http://</a:t>
            </a:r>
            <a:r>
              <a:rPr lang="en-US" sz="1050" u="sng" dirty="0" smtClean="0">
                <a:solidFill>
                  <a:srgbClr val="FF0000"/>
                </a:solidFill>
                <a:hlinkClick r:id="rId3"/>
              </a:rPr>
              <a:t>onlinelibrary.wiley.com/doi/10.1002/jsfa.2740290215/abstract?systemMessage=Wiley+Online+Library+will+be+disrupted+3+Dec+from+10-12+GMT+for+monthly+maintenance</a:t>
            </a:r>
            <a:endParaRPr lang="en-US" sz="1050" u="sng" dirty="0" smtClean="0">
              <a:solidFill>
                <a:srgbClr val="FF0000"/>
              </a:solidFill>
            </a:endParaRPr>
          </a:p>
          <a:p>
            <a:pPr>
              <a:spcBef>
                <a:spcPts val="0"/>
              </a:spcBef>
              <a:buFont typeface="Wingdings" pitchFamily="2" charset="2"/>
              <a:buChar char="q"/>
            </a:pPr>
            <a:r>
              <a:rPr lang="en-US" sz="1050" u="sng" dirty="0">
                <a:solidFill>
                  <a:srgbClr val="FF0000"/>
                </a:solidFill>
                <a:hlinkClick r:id="rId4"/>
              </a:rPr>
              <a:t>http://sparkleberrysprings.com/v-web/b2/?</a:t>
            </a:r>
            <a:r>
              <a:rPr lang="en-US" sz="1050" u="sng" dirty="0" smtClean="0">
                <a:solidFill>
                  <a:srgbClr val="FF0000"/>
                </a:solidFill>
                <a:hlinkClick r:id="rId4"/>
              </a:rPr>
              <a:t>p=615</a:t>
            </a:r>
            <a:endParaRPr lang="en-US" sz="1050" u="sng" dirty="0" smtClean="0">
              <a:solidFill>
                <a:srgbClr val="FF0000"/>
              </a:solidFill>
            </a:endParaRPr>
          </a:p>
          <a:p>
            <a:pPr>
              <a:spcBef>
                <a:spcPts val="0"/>
              </a:spcBef>
              <a:buFont typeface="Wingdings" pitchFamily="2" charset="2"/>
              <a:buChar char="q"/>
            </a:pPr>
            <a:r>
              <a:rPr lang="en-US" sz="1050" u="sng" dirty="0">
                <a:solidFill>
                  <a:srgbClr val="FF0000"/>
                </a:solidFill>
                <a:hlinkClick r:id="rId5"/>
              </a:rPr>
              <a:t>http://</a:t>
            </a:r>
            <a:r>
              <a:rPr lang="en-US" sz="1050" u="sng" dirty="0" smtClean="0">
                <a:solidFill>
                  <a:srgbClr val="FF0000"/>
                </a:solidFill>
                <a:hlinkClick r:id="rId5"/>
              </a:rPr>
              <a:t>www.nytimes.com/2008/01/27/weekinreview/27bittman.html?pagewanted=all</a:t>
            </a:r>
            <a:endParaRPr lang="en-US" sz="1050" u="sng" dirty="0" smtClean="0">
              <a:solidFill>
                <a:srgbClr val="FF0000"/>
              </a:solidFill>
            </a:endParaRPr>
          </a:p>
          <a:p>
            <a:pPr>
              <a:spcBef>
                <a:spcPts val="0"/>
              </a:spcBef>
              <a:buFont typeface="Wingdings" pitchFamily="2" charset="2"/>
              <a:buChar char="q"/>
            </a:pPr>
            <a:r>
              <a:rPr lang="en-US" sz="1050" u="sng" dirty="0">
                <a:solidFill>
                  <a:srgbClr val="FF0000"/>
                </a:solidFill>
                <a:hlinkClick r:id="rId6"/>
              </a:rPr>
              <a:t>http://</a:t>
            </a:r>
            <a:r>
              <a:rPr lang="en-US" sz="1050" u="sng" dirty="0" smtClean="0">
                <a:solidFill>
                  <a:srgbClr val="FF0000"/>
                </a:solidFill>
                <a:hlinkClick r:id="rId6"/>
              </a:rPr>
              <a:t>www.aceee.org/sites/default/files/publications/researchreports/ie981.pdf</a:t>
            </a:r>
            <a:endParaRPr lang="en-US" sz="1050" u="sng" dirty="0" smtClean="0">
              <a:solidFill>
                <a:srgbClr val="FF0000"/>
              </a:solidFill>
            </a:endParaRPr>
          </a:p>
          <a:p>
            <a:pPr>
              <a:spcBef>
                <a:spcPts val="0"/>
              </a:spcBef>
              <a:buFont typeface="Wingdings" pitchFamily="2" charset="2"/>
              <a:buChar char="q"/>
            </a:pPr>
            <a:r>
              <a:rPr lang="en-US" sz="1050" u="sng" dirty="0" smtClean="0">
                <a:solidFill>
                  <a:srgbClr val="FF0000"/>
                </a:solidFill>
              </a:rPr>
              <a:t>http://www.vegetarian-nutrition.info/updates/vegetarian_diets_health_benefits.php</a:t>
            </a:r>
          </a:p>
          <a:p>
            <a:pPr>
              <a:spcBef>
                <a:spcPts val="0"/>
              </a:spcBef>
              <a:buFont typeface="Wingdings" pitchFamily="2" charset="2"/>
              <a:buChar char="q"/>
            </a:pPr>
            <a:r>
              <a:rPr lang="en-US" sz="1050" u="sng" dirty="0" smtClean="0">
                <a:solidFill>
                  <a:srgbClr val="FF0000"/>
                </a:solidFill>
                <a:hlinkClick r:id="rId7"/>
              </a:rPr>
              <a:t>http://www.benefitsofvegetarianism.com/vegetarian-health-benefits.html</a:t>
            </a:r>
            <a:endParaRPr lang="en-US" sz="1050" u="sng" dirty="0" smtClean="0">
              <a:solidFill>
                <a:srgbClr val="FF0000"/>
              </a:solidFill>
            </a:endParaRPr>
          </a:p>
          <a:p>
            <a:pPr>
              <a:spcBef>
                <a:spcPts val="0"/>
              </a:spcBef>
              <a:buFont typeface="Wingdings" pitchFamily="2" charset="2"/>
              <a:buChar char="q"/>
            </a:pPr>
            <a:r>
              <a:rPr lang="en-US" sz="1050" u="sng" dirty="0" smtClean="0">
                <a:solidFill>
                  <a:srgbClr val="FF0000"/>
                </a:solidFill>
              </a:rPr>
              <a:t>Diet for a New America</a:t>
            </a:r>
          </a:p>
          <a:p>
            <a:pPr fontAlgn="auto">
              <a:spcBef>
                <a:spcPts val="0"/>
              </a:spcBef>
              <a:spcAft>
                <a:spcPts val="0"/>
              </a:spcAft>
              <a:buFont typeface="Wingdings" pitchFamily="2" charset="2"/>
              <a:buChar char="q"/>
              <a:defRPr/>
            </a:pPr>
            <a:r>
              <a:rPr lang="en-US" sz="1050" u="sng" dirty="0" smtClean="0">
                <a:solidFill>
                  <a:srgbClr val="FF0000"/>
                </a:solidFill>
                <a:hlinkClick r:id="rId8"/>
              </a:rPr>
              <a:t>http://www.sustainabletable.org/issues/airpollution/</a:t>
            </a:r>
            <a:endParaRPr lang="en-US" sz="1050" dirty="0" smtClean="0">
              <a:solidFill>
                <a:srgbClr val="FF0000"/>
              </a:solidFill>
            </a:endParaRPr>
          </a:p>
          <a:p>
            <a:pPr fontAlgn="auto">
              <a:spcBef>
                <a:spcPts val="0"/>
              </a:spcBef>
              <a:spcAft>
                <a:spcPts val="0"/>
              </a:spcAft>
              <a:buFont typeface="Wingdings" pitchFamily="2" charset="2"/>
              <a:buChar char="q"/>
              <a:defRPr/>
            </a:pPr>
            <a:r>
              <a:rPr lang="en-US" sz="1050" u="sng" dirty="0" smtClean="0">
                <a:solidFill>
                  <a:srgbClr val="FF0000"/>
                </a:solidFill>
                <a:hlinkClick r:id="rId9"/>
              </a:rPr>
              <a:t>http://www.sustainabletable.org/issues/environment/</a:t>
            </a:r>
            <a:endParaRPr lang="en-US" sz="1050" dirty="0" smtClean="0">
              <a:solidFill>
                <a:srgbClr val="FF0000"/>
              </a:solidFill>
            </a:endParaRPr>
          </a:p>
          <a:p>
            <a:pPr fontAlgn="auto">
              <a:spcBef>
                <a:spcPts val="0"/>
              </a:spcBef>
              <a:spcAft>
                <a:spcPts val="0"/>
              </a:spcAft>
              <a:buFont typeface="Wingdings" pitchFamily="2" charset="2"/>
              <a:buChar char="q"/>
              <a:defRPr/>
            </a:pPr>
            <a:r>
              <a:rPr lang="en-US" sz="1050" u="sng" dirty="0" smtClean="0">
                <a:solidFill>
                  <a:srgbClr val="FF0000"/>
                </a:solidFill>
                <a:hlinkClick r:id="rId10"/>
              </a:rPr>
              <a:t>http://www.un.org/apps/news/story.asp?newsID=20772&amp;CR1=warning</a:t>
            </a:r>
            <a:endParaRPr lang="en-US" sz="1050" dirty="0" smtClean="0">
              <a:solidFill>
                <a:srgbClr val="FF0000"/>
              </a:solidFill>
            </a:endParaRPr>
          </a:p>
          <a:p>
            <a:pPr fontAlgn="auto">
              <a:spcBef>
                <a:spcPts val="0"/>
              </a:spcBef>
              <a:spcAft>
                <a:spcPts val="0"/>
              </a:spcAft>
              <a:buFont typeface="Wingdings" pitchFamily="2" charset="2"/>
              <a:buChar char="q"/>
              <a:defRPr/>
            </a:pPr>
            <a:r>
              <a:rPr lang="en-US" sz="1050" u="sng" dirty="0" smtClean="0">
                <a:solidFill>
                  <a:srgbClr val="FF0000"/>
                </a:solidFill>
                <a:hlinkClick r:id="rId11"/>
              </a:rPr>
              <a:t>http://www.nrdc.org/water/pollution/ffarms.asp</a:t>
            </a:r>
            <a:endParaRPr lang="en-US" sz="1050" u="sng" dirty="0" smtClean="0">
              <a:solidFill>
                <a:srgbClr val="FF0000"/>
              </a:solidFill>
            </a:endParaRPr>
          </a:p>
          <a:p>
            <a:pPr>
              <a:spcBef>
                <a:spcPts val="0"/>
              </a:spcBef>
            </a:pPr>
            <a:r>
              <a:rPr lang="en-US" sz="1050" dirty="0" smtClean="0">
                <a:solidFill>
                  <a:srgbClr val="FF0000"/>
                </a:solidFill>
                <a:latin typeface="Arial" charset="0"/>
                <a:cs typeface="Arial" charset="0"/>
                <a:sym typeface="Arial" charset="0"/>
                <a:hlinkClick r:id="rId12"/>
              </a:rPr>
              <a:t>https://facultystaff.richmond.edu/~sabrash/110/How_does_eating_meat_affect_water.pdf</a:t>
            </a:r>
            <a:endParaRPr lang="en-US" sz="1050" dirty="0" smtClean="0">
              <a:solidFill>
                <a:srgbClr val="FF0000"/>
              </a:solidFill>
              <a:latin typeface="Arial" charset="0"/>
              <a:sym typeface="Arial" charset="0"/>
            </a:endParaRPr>
          </a:p>
          <a:p>
            <a:pPr>
              <a:spcBef>
                <a:spcPts val="0"/>
              </a:spcBef>
            </a:pPr>
            <a:endParaRPr lang="en-US" sz="1050" dirty="0" smtClean="0">
              <a:solidFill>
                <a:srgbClr val="FF0000"/>
              </a:solidFill>
              <a:latin typeface="Arial" charset="0"/>
              <a:sym typeface="Arial" charset="0"/>
              <a:hlinkClick r:id="rId12"/>
            </a:endParaRPr>
          </a:p>
          <a:p>
            <a:pPr>
              <a:spcBef>
                <a:spcPts val="0"/>
              </a:spcBef>
            </a:pPr>
            <a:r>
              <a:rPr lang="en-US" sz="1050" dirty="0" smtClean="0">
                <a:solidFill>
                  <a:srgbClr val="FF0000"/>
                </a:solidFill>
                <a:latin typeface="Arial" charset="0"/>
                <a:cs typeface="Arial" charset="0"/>
                <a:sym typeface="Arial" charset="0"/>
                <a:hlinkClick r:id="rId12"/>
              </a:rPr>
              <a:t>http://www.fao.org/newsroom/en/news/2006/1000448/index.html</a:t>
            </a:r>
            <a:endParaRPr lang="en-US" sz="1050" dirty="0" smtClean="0">
              <a:solidFill>
                <a:srgbClr val="FF0000"/>
              </a:solidFill>
              <a:latin typeface="Arial" charset="0"/>
              <a:sym typeface="Arial" charset="0"/>
            </a:endParaRPr>
          </a:p>
          <a:p>
            <a:pPr>
              <a:spcBef>
                <a:spcPts val="0"/>
              </a:spcBef>
            </a:pPr>
            <a:endParaRPr lang="en-US" sz="1050" dirty="0" smtClean="0">
              <a:solidFill>
                <a:srgbClr val="FF0000"/>
              </a:solidFill>
              <a:latin typeface="Arial" charset="0"/>
              <a:sym typeface="Arial" charset="0"/>
            </a:endParaRPr>
          </a:p>
          <a:p>
            <a:pPr>
              <a:spcBef>
                <a:spcPts val="0"/>
              </a:spcBef>
            </a:pPr>
            <a:r>
              <a:rPr lang="en-US" sz="1050" dirty="0" smtClean="0">
                <a:solidFill>
                  <a:srgbClr val="FF0000"/>
                </a:solidFill>
                <a:latin typeface="Arial" charset="0"/>
                <a:cs typeface="Arial" charset="0"/>
                <a:sym typeface="Arial" charset="0"/>
                <a:hlinkClick r:id="rId12"/>
              </a:rPr>
              <a:t>http://www.agriculture.de/acms1/conf6/ws4lives.htm</a:t>
            </a:r>
            <a:endParaRPr lang="en-US" sz="1050" dirty="0" smtClean="0">
              <a:solidFill>
                <a:srgbClr val="FF0000"/>
              </a:solidFill>
              <a:latin typeface="Arial" charset="0"/>
              <a:sym typeface="Arial" charset="0"/>
            </a:endParaRPr>
          </a:p>
          <a:p>
            <a:pPr>
              <a:spcBef>
                <a:spcPts val="0"/>
              </a:spcBef>
            </a:pPr>
            <a:endParaRPr lang="en-US" sz="1050" dirty="0" smtClean="0">
              <a:solidFill>
                <a:srgbClr val="FF0000"/>
              </a:solidFill>
              <a:latin typeface="Arial" charset="0"/>
              <a:sym typeface="Arial" charset="0"/>
            </a:endParaRPr>
          </a:p>
          <a:p>
            <a:pPr>
              <a:spcBef>
                <a:spcPts val="0"/>
              </a:spcBef>
            </a:pPr>
            <a:r>
              <a:rPr lang="en-US" sz="1050" dirty="0" smtClean="0">
                <a:solidFill>
                  <a:srgbClr val="FF0000"/>
                </a:solidFill>
                <a:latin typeface="Arial" charset="0"/>
                <a:cs typeface="Arial" charset="0"/>
                <a:sym typeface="Arial" charset="0"/>
              </a:rPr>
              <a:t>http://en.wikipedia.org/wiki/Grazing#Ecological_effects</a:t>
            </a:r>
            <a:endParaRPr lang="en-US" sz="1050" dirty="0" smtClean="0">
              <a:solidFill>
                <a:srgbClr val="FF0000"/>
              </a:solidFill>
              <a:latin typeface="Arial" charset="0"/>
              <a:sym typeface="Arial" charset="0"/>
            </a:endParaRPr>
          </a:p>
          <a:p>
            <a:pPr>
              <a:spcBef>
                <a:spcPts val="0"/>
              </a:spcBef>
            </a:pPr>
            <a:endParaRPr lang="en-US" sz="1050" dirty="0" smtClean="0">
              <a:solidFill>
                <a:srgbClr val="FF0000"/>
              </a:solidFill>
              <a:latin typeface="Arial" charset="0"/>
              <a:sym typeface="Arial" charset="0"/>
            </a:endParaRPr>
          </a:p>
          <a:p>
            <a:pPr>
              <a:spcBef>
                <a:spcPts val="0"/>
              </a:spcBef>
            </a:pPr>
            <a:r>
              <a:rPr lang="en-US" sz="1050" dirty="0" smtClean="0">
                <a:solidFill>
                  <a:srgbClr val="FF0000"/>
                </a:solidFill>
                <a:latin typeface="Arial" charset="0"/>
                <a:cs typeface="Arial" charset="0"/>
                <a:sym typeface="Arial" charset="0"/>
                <a:hlinkClick r:id="rId13"/>
              </a:rPr>
              <a:t>http://earthtrends.wri.org/updates/node/125</a:t>
            </a:r>
            <a:endParaRPr lang="en-US" sz="1050" dirty="0" smtClean="0">
              <a:solidFill>
                <a:srgbClr val="FF0000"/>
              </a:solidFill>
              <a:latin typeface="Arial" charset="0"/>
              <a:sym typeface="Arial" charset="0"/>
            </a:endParaRPr>
          </a:p>
          <a:p>
            <a:pPr>
              <a:spcBef>
                <a:spcPts val="0"/>
              </a:spcBef>
            </a:pPr>
            <a:endParaRPr lang="en-US" sz="1050" dirty="0" smtClean="0">
              <a:solidFill>
                <a:srgbClr val="FF0000"/>
              </a:solidFill>
              <a:latin typeface="Arial" charset="0"/>
              <a:sym typeface="Arial" charset="0"/>
            </a:endParaRPr>
          </a:p>
          <a:p>
            <a:pPr>
              <a:spcBef>
                <a:spcPts val="0"/>
              </a:spcBef>
            </a:pPr>
            <a:r>
              <a:rPr lang="en-US" sz="1050" dirty="0" smtClean="0">
                <a:solidFill>
                  <a:srgbClr val="FF0000"/>
                </a:solidFill>
                <a:latin typeface="Arial" charset="0"/>
                <a:cs typeface="Arial" charset="0"/>
                <a:sym typeface="Arial" charset="0"/>
              </a:rPr>
              <a:t>Smithsonian Institution, "Smithsonian Researchers Show Amazonian Deforestation Accelerating," Science Daily Online, 15 Jan. 2002.</a:t>
            </a:r>
            <a:endParaRPr lang="en-US" sz="1050" dirty="0" smtClean="0">
              <a:solidFill>
                <a:srgbClr val="FF0000"/>
              </a:solidFill>
              <a:latin typeface="Arial" charset="0"/>
              <a:sym typeface="Arial" charset="0"/>
            </a:endParaRPr>
          </a:p>
          <a:p>
            <a:pPr>
              <a:spcBef>
                <a:spcPts val="0"/>
              </a:spcBef>
            </a:pPr>
            <a:endParaRPr lang="en-US" sz="1050" dirty="0" smtClean="0">
              <a:solidFill>
                <a:srgbClr val="FF0000"/>
              </a:solidFill>
              <a:latin typeface="Arial" charset="0"/>
              <a:sym typeface="Arial" charset="0"/>
            </a:endParaRPr>
          </a:p>
          <a:p>
            <a:pPr>
              <a:spcBef>
                <a:spcPts val="0"/>
              </a:spcBef>
            </a:pPr>
            <a:r>
              <a:rPr lang="en-US" sz="1050" dirty="0" smtClean="0">
                <a:solidFill>
                  <a:srgbClr val="FF0000"/>
                </a:solidFill>
                <a:latin typeface="Arial" charset="0"/>
                <a:cs typeface="Arial" charset="0"/>
                <a:sym typeface="Arial" charset="0"/>
              </a:rPr>
              <a:t>Earth Talk, "The Environmental Beef With Meat," The Bay Weekly, 6 Jan. 2005.</a:t>
            </a:r>
            <a:endParaRPr lang="en-US" sz="1050" dirty="0" smtClean="0">
              <a:solidFill>
                <a:srgbClr val="FF0000"/>
              </a:solidFill>
              <a:latin typeface="Arial" charset="0"/>
              <a:sym typeface="Arial" charset="0"/>
            </a:endParaRPr>
          </a:p>
          <a:p>
            <a:pPr>
              <a:spcBef>
                <a:spcPts val="0"/>
              </a:spcBef>
            </a:pPr>
            <a:endParaRPr lang="en-US" sz="1050" dirty="0" smtClean="0">
              <a:solidFill>
                <a:srgbClr val="FF0000"/>
              </a:solidFill>
              <a:latin typeface="Arial" charset="0"/>
              <a:sym typeface="Arial" charset="0"/>
            </a:endParaRPr>
          </a:p>
          <a:p>
            <a:pPr>
              <a:spcBef>
                <a:spcPts val="0"/>
              </a:spcBef>
            </a:pPr>
            <a:r>
              <a:rPr lang="en-US" sz="1050" dirty="0" smtClean="0">
                <a:solidFill>
                  <a:srgbClr val="FF0000"/>
                </a:solidFill>
                <a:latin typeface="Arial" charset="0"/>
                <a:cs typeface="Arial" charset="0"/>
                <a:sym typeface="Arial" charset="0"/>
              </a:rPr>
              <a:t>USDA. (1991, April). World Cereals Used for Feed.</a:t>
            </a:r>
            <a:endParaRPr lang="en-US" sz="1050" dirty="0" smtClean="0">
              <a:solidFill>
                <a:srgbClr val="FF0000"/>
              </a:solidFill>
              <a:latin typeface="Arial" charset="0"/>
              <a:sym typeface="Arial" charset="0"/>
            </a:endParaRPr>
          </a:p>
          <a:p>
            <a:pPr>
              <a:spcBef>
                <a:spcPts val="0"/>
              </a:spcBef>
            </a:pPr>
            <a:endParaRPr lang="en-US" sz="1050" dirty="0" smtClean="0">
              <a:solidFill>
                <a:srgbClr val="FF0000"/>
              </a:solidFill>
              <a:latin typeface="Arial" charset="0"/>
              <a:sym typeface="Arial" charset="0"/>
            </a:endParaRPr>
          </a:p>
          <a:p>
            <a:pPr>
              <a:spcBef>
                <a:spcPts val="0"/>
              </a:spcBef>
            </a:pPr>
            <a:r>
              <a:rPr lang="en-US" sz="1050" dirty="0" smtClean="0">
                <a:solidFill>
                  <a:srgbClr val="FF0000"/>
                </a:solidFill>
                <a:latin typeface="Arial" charset="0"/>
                <a:cs typeface="Arial" charset="0"/>
                <a:sym typeface="Arial" charset="0"/>
              </a:rPr>
              <a:t>Cattle-Fax. (1989, Dec. 8). Grain Utilization in the Livestock and Poultry Industries.</a:t>
            </a:r>
            <a:endParaRPr lang="en-US" sz="1050" dirty="0" smtClean="0">
              <a:solidFill>
                <a:srgbClr val="FF0000"/>
              </a:solidFill>
              <a:latin typeface="Arial" charset="0"/>
              <a:sym typeface="Arial" charset="0"/>
            </a:endParaRPr>
          </a:p>
          <a:p>
            <a:pPr>
              <a:spcBef>
                <a:spcPts val="0"/>
              </a:spcBef>
            </a:pPr>
            <a:endParaRPr lang="en-US" sz="1050" dirty="0" smtClean="0">
              <a:solidFill>
                <a:srgbClr val="FF0000"/>
              </a:solidFill>
              <a:latin typeface="Arial" charset="0"/>
              <a:sym typeface="Arial" charset="0"/>
            </a:endParaRPr>
          </a:p>
          <a:p>
            <a:pPr>
              <a:spcBef>
                <a:spcPts val="0"/>
              </a:spcBef>
            </a:pPr>
            <a:r>
              <a:rPr lang="en-US" sz="1050" dirty="0" smtClean="0">
                <a:solidFill>
                  <a:srgbClr val="FF0000"/>
                </a:solidFill>
                <a:latin typeface="Arial" charset="0"/>
                <a:cs typeface="Arial" charset="0"/>
                <a:sym typeface="Arial" charset="0"/>
              </a:rPr>
              <a:t>L. Beckett &amp; J. W. </a:t>
            </a:r>
            <a:r>
              <a:rPr lang="en-US" sz="1050" dirty="0" err="1" smtClean="0">
                <a:solidFill>
                  <a:srgbClr val="FF0000"/>
                </a:solidFill>
                <a:latin typeface="Arial" charset="0"/>
                <a:cs typeface="Arial" charset="0"/>
                <a:sym typeface="Arial" charset="0"/>
              </a:rPr>
              <a:t>Oltjen</a:t>
            </a:r>
            <a:r>
              <a:rPr lang="en-US" sz="1050" dirty="0" smtClean="0">
                <a:solidFill>
                  <a:srgbClr val="FF0000"/>
                </a:solidFill>
                <a:latin typeface="Arial" charset="0"/>
                <a:cs typeface="Arial" charset="0"/>
                <a:sym typeface="Arial" charset="0"/>
              </a:rPr>
              <a:t>. (1993). Estimation of the water requirement for beef production in the United States. Journal of Animal Science, 71, 818-8268.</a:t>
            </a:r>
            <a:endParaRPr lang="en-US" sz="1050" dirty="0" smtClean="0">
              <a:solidFill>
                <a:srgbClr val="FF0000"/>
              </a:solidFill>
              <a:latin typeface="Arial" charset="0"/>
              <a:sym typeface="Arial" charset="0"/>
            </a:endParaRPr>
          </a:p>
          <a:p>
            <a:pPr>
              <a:spcBef>
                <a:spcPts val="0"/>
              </a:spcBef>
            </a:pPr>
            <a:endParaRPr lang="en-US" sz="1050" dirty="0" smtClean="0">
              <a:solidFill>
                <a:srgbClr val="FF0000"/>
              </a:solidFill>
              <a:latin typeface="Arial" charset="0"/>
              <a:sym typeface="Arial" charset="0"/>
            </a:endParaRPr>
          </a:p>
          <a:p>
            <a:pPr>
              <a:spcBef>
                <a:spcPts val="0"/>
              </a:spcBef>
            </a:pPr>
            <a:r>
              <a:rPr lang="en-US" sz="1050" dirty="0" smtClean="0">
                <a:solidFill>
                  <a:srgbClr val="FF0000"/>
                </a:solidFill>
                <a:latin typeface="Arial" charset="0"/>
                <a:cs typeface="Arial" charset="0"/>
                <a:sym typeface="Arial" charset="0"/>
              </a:rPr>
              <a:t>Resolutions for a new millennium. (2000, Jan 1). Audubon News.</a:t>
            </a:r>
            <a:endParaRPr lang="en-US" sz="1050" dirty="0" smtClean="0">
              <a:solidFill>
                <a:srgbClr val="FF0000"/>
              </a:solidFill>
            </a:endParaRPr>
          </a:p>
          <a:p>
            <a:pPr>
              <a:spcBef>
                <a:spcPts val="0"/>
              </a:spcBef>
            </a:pPr>
            <a:endParaRPr lang="en-US" sz="1050" u="sng" dirty="0">
              <a:solidFill>
                <a:schemeClr val="accent6">
                  <a:lumMod val="75000"/>
                </a:schemeClr>
              </a:solidFill>
            </a:endParaRPr>
          </a:p>
        </p:txBody>
      </p:sp>
    </p:spTree>
    <p:extLst>
      <p:ext uri="{BB962C8B-B14F-4D97-AF65-F5344CB8AC3E}">
        <p14:creationId xmlns:p14="http://schemas.microsoft.com/office/powerpoint/2010/main" xmlns="" val="942305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Rebuttal</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Meat-eating and Vegetarianism</a:t>
            </a:r>
            <a:endParaRPr lang="en-US" dirty="0"/>
          </a:p>
        </p:txBody>
      </p:sp>
      <p:sp>
        <p:nvSpPr>
          <p:cNvPr id="3" name="Content Placeholder 2"/>
          <p:cNvSpPr>
            <a:spLocks noGrp="1"/>
          </p:cNvSpPr>
          <p:nvPr>
            <p:ph sz="quarter" idx="1"/>
          </p:nvPr>
        </p:nvSpPr>
        <p:spPr>
          <a:xfrm>
            <a:off x="381000" y="1589566"/>
            <a:ext cx="4114800" cy="4887433"/>
          </a:xfrm>
        </p:spPr>
        <p:txBody>
          <a:bodyPr>
            <a:normAutofit fontScale="70000" lnSpcReduction="20000"/>
          </a:bodyPr>
          <a:lstStyle/>
          <a:p>
            <a:r>
              <a:rPr lang="en-US" dirty="0" smtClean="0"/>
              <a:t>Medical costs in the United States related to meat consumption were estimated to be $30-60 billion a year, based upon the higher prevalence of hypertension, heart disease, cancer, diabetes, gallstones, obesity and food-borne illness among those who ate meat. </a:t>
            </a:r>
          </a:p>
          <a:p>
            <a:r>
              <a:rPr lang="en-US" dirty="0" smtClean="0"/>
              <a:t>The consumption of a diet avoiding meat will result in lower blood cholesterol levels, lower blood pressure, less obesity as well as less heart disease, stroke, diabetes, cancer, and mortality.</a:t>
            </a:r>
          </a:p>
          <a:p>
            <a:pPr>
              <a:buNone/>
            </a:pPr>
            <a:endParaRPr lang="en-US" dirty="0" smtClean="0"/>
          </a:p>
          <a:p>
            <a:endParaRPr lang="en-US" sz="1800" dirty="0"/>
          </a:p>
        </p:txBody>
      </p:sp>
      <p:pic>
        <p:nvPicPr>
          <p:cNvPr id="5" name="Content Placeholder 4" descr="zdjkgfhfd.jpg"/>
          <p:cNvPicPr>
            <a:picLocks noGrp="1" noChangeAspect="1"/>
          </p:cNvPicPr>
          <p:nvPr>
            <p:ph sz="quarter" idx="2"/>
          </p:nvPr>
        </p:nvPicPr>
        <p:blipFill>
          <a:blip r:embed="rId3" cstate="print"/>
          <a:stretch>
            <a:fillRect/>
          </a:stretch>
        </p:blipFill>
        <p:spPr>
          <a:xfrm>
            <a:off x="4735019" y="1828800"/>
            <a:ext cx="3746287" cy="37338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Myths About Vegetarianism: Health</a:t>
            </a:r>
            <a:endParaRPr lang="en-US" dirty="0"/>
          </a:p>
        </p:txBody>
      </p:sp>
      <p:sp>
        <p:nvSpPr>
          <p:cNvPr id="3" name="Content Placeholder 2"/>
          <p:cNvSpPr>
            <a:spLocks noGrp="1"/>
          </p:cNvSpPr>
          <p:nvPr>
            <p:ph sz="quarter" idx="1"/>
          </p:nvPr>
        </p:nvSpPr>
        <p:spPr>
          <a:xfrm>
            <a:off x="228600" y="1447800"/>
            <a:ext cx="8686800" cy="5181600"/>
          </a:xfrm>
        </p:spPr>
        <p:txBody>
          <a:bodyPr>
            <a:noAutofit/>
          </a:bodyPr>
          <a:lstStyle/>
          <a:p>
            <a:pPr>
              <a:buNone/>
            </a:pPr>
            <a:r>
              <a:rPr lang="en-US" sz="1800" b="1" dirty="0" smtClean="0"/>
              <a:t>Myth: You need </a:t>
            </a:r>
            <a:r>
              <a:rPr lang="en-US" sz="1800" b="1" i="1" dirty="0" smtClean="0"/>
              <a:t>animal </a:t>
            </a:r>
            <a:r>
              <a:rPr lang="en-US" sz="1800" b="1" dirty="0" smtClean="0"/>
              <a:t>protein in your diet. </a:t>
            </a:r>
            <a:endParaRPr lang="en-US" sz="1800" dirty="0" smtClean="0"/>
          </a:p>
          <a:p>
            <a:r>
              <a:rPr lang="en-US" sz="1800" dirty="0" smtClean="0"/>
              <a:t>A vegetarian diet is high in protein and healthier in other nutrients than the average meat-eater’s diet. </a:t>
            </a:r>
          </a:p>
          <a:p>
            <a:r>
              <a:rPr lang="en-US" sz="1800" dirty="0" smtClean="0"/>
              <a:t>A vegetarian diet is healthier which reduces your long-term medical care costs and saves you a whole lot of money over time.</a:t>
            </a:r>
          </a:p>
          <a:p>
            <a:pPr>
              <a:buNone/>
            </a:pPr>
            <a:r>
              <a:rPr lang="en-US" sz="1800" b="1" dirty="0" smtClean="0"/>
              <a:t>Myth: Meat is necessary to get enough iron in the diet. </a:t>
            </a:r>
            <a:endParaRPr lang="en-US" sz="1800" dirty="0" smtClean="0"/>
          </a:p>
          <a:p>
            <a:r>
              <a:rPr lang="en-US" sz="1800" dirty="0" smtClean="0"/>
              <a:t>You can get healthy amounts of iron from sources including whole grains and dried beans and fruit.</a:t>
            </a:r>
          </a:p>
          <a:p>
            <a:pPr>
              <a:buNone/>
            </a:pPr>
            <a:r>
              <a:rPr lang="en-US" sz="1800" b="1" dirty="0" smtClean="0"/>
              <a:t>Myth: A vegetarian diet is unhealthy</a:t>
            </a:r>
            <a:endParaRPr lang="en-US" sz="1800" dirty="0" smtClean="0"/>
          </a:p>
          <a:p>
            <a:r>
              <a:rPr lang="en-US" sz="1800" dirty="0" smtClean="0"/>
              <a:t>A vegetarian </a:t>
            </a:r>
            <a:r>
              <a:rPr lang="en-US" sz="1800" smtClean="0"/>
              <a:t>diet has </a:t>
            </a:r>
            <a:r>
              <a:rPr lang="en-US" sz="1800" dirty="0" smtClean="0"/>
              <a:t>a good proportion of complex carbohydrates, protein, and fat - the three macro nutrients that are the cornerstone of any diet. </a:t>
            </a:r>
          </a:p>
          <a:p>
            <a:r>
              <a:rPr lang="en-US" sz="1800" dirty="0" smtClean="0"/>
              <a:t>Vegetarian food sources (plants) are higher sources of most of micro nutrients. </a:t>
            </a:r>
          </a:p>
          <a:p>
            <a:r>
              <a:rPr lang="en-US" sz="1800" dirty="0" smtClean="0"/>
              <a:t>The average meat eater consumes one or fewer servings of vegetables a day and no servings of fruit. </a:t>
            </a:r>
          </a:p>
          <a:p>
            <a:r>
              <a:rPr lang="en-US" sz="1800" dirty="0" smtClean="0"/>
              <a:t>A well-balanced vegetarian diet provides all the nutrients you need for good health.</a:t>
            </a:r>
          </a:p>
          <a:p>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Content Placeholder 2"/>
          <p:cNvSpPr>
            <a:spLocks noGrp="1"/>
          </p:cNvSpPr>
          <p:nvPr>
            <p:ph sz="quarter" idx="1"/>
          </p:nvPr>
        </p:nvSpPr>
        <p:spPr>
          <a:xfrm>
            <a:off x="0" y="1447800"/>
            <a:ext cx="5029200" cy="5791200"/>
          </a:xfrm>
        </p:spPr>
        <p:txBody>
          <a:bodyPr>
            <a:normAutofit fontScale="47500" lnSpcReduction="20000"/>
          </a:bodyPr>
          <a:lstStyle/>
          <a:p>
            <a:r>
              <a:rPr lang="en-US" sz="3400" b="1" dirty="0" smtClean="0"/>
              <a:t>If everyone went vegetarian just for one day, the U.S. would save:</a:t>
            </a:r>
            <a:endParaRPr lang="en-US" sz="3400" dirty="0" smtClean="0"/>
          </a:p>
          <a:p>
            <a:pPr lvl="0"/>
            <a:r>
              <a:rPr lang="en-US" sz="3400" dirty="0" smtClean="0"/>
              <a:t>100 billion gallons of water, enough to supply all the homes in New England for almost 4 months; </a:t>
            </a:r>
          </a:p>
          <a:p>
            <a:pPr lvl="0"/>
            <a:r>
              <a:rPr lang="en-US" sz="3400" dirty="0" smtClean="0"/>
              <a:t>1.5 billion pounds of crops otherwise fed to livestock, enough to feed the state of New Mexico for more than a year; </a:t>
            </a:r>
          </a:p>
          <a:p>
            <a:pPr lvl="0"/>
            <a:r>
              <a:rPr lang="en-US" sz="3400" dirty="0" smtClean="0"/>
              <a:t>70 million gallons of gas — enough to fuel all the cars of Canada and Mexico combined with plenty to spare; </a:t>
            </a:r>
          </a:p>
          <a:p>
            <a:pPr lvl="0"/>
            <a:r>
              <a:rPr lang="en-US" sz="3400" dirty="0" smtClean="0"/>
              <a:t>3 million acres of land, an area more than twice the size of Delaware; </a:t>
            </a:r>
          </a:p>
          <a:p>
            <a:pPr lvl="0"/>
            <a:r>
              <a:rPr lang="en-US" sz="3400" dirty="0" smtClean="0"/>
              <a:t>33 tons of antibiotics. </a:t>
            </a:r>
          </a:p>
          <a:p>
            <a:r>
              <a:rPr lang="en-US" sz="3400" b="1" dirty="0" smtClean="0"/>
              <a:t>If everyone went vegetarian just for one day, the U.S. would prevent:</a:t>
            </a:r>
            <a:endParaRPr lang="en-US" sz="3400" dirty="0" smtClean="0"/>
          </a:p>
          <a:p>
            <a:pPr lvl="0"/>
            <a:r>
              <a:rPr lang="en-US" sz="3400" dirty="0" smtClean="0"/>
              <a:t>Greenhouse gas emissions equivalent to 1.2 million tons of CO2, as much as produced by all of France; </a:t>
            </a:r>
          </a:p>
          <a:p>
            <a:pPr lvl="0"/>
            <a:r>
              <a:rPr lang="en-US" sz="3400" dirty="0" smtClean="0"/>
              <a:t>3 million tons of soil erosion and $70 million in resulting economic damages; </a:t>
            </a:r>
          </a:p>
          <a:p>
            <a:pPr lvl="0"/>
            <a:r>
              <a:rPr lang="en-US" sz="3400" dirty="0" smtClean="0"/>
              <a:t>4.5 million tons of animal excrement; </a:t>
            </a:r>
          </a:p>
          <a:p>
            <a:pPr lvl="0"/>
            <a:r>
              <a:rPr lang="en-US" sz="3400" dirty="0" smtClean="0"/>
              <a:t>Almost 7 tons of ammonia emissions, a major air pollutant. </a:t>
            </a:r>
          </a:p>
          <a:p>
            <a:endParaRPr lang="en-US" dirty="0"/>
          </a:p>
        </p:txBody>
      </p:sp>
      <p:pic>
        <p:nvPicPr>
          <p:cNvPr id="4" name="Picture 3" descr="zdflkgdf.jpg"/>
          <p:cNvPicPr>
            <a:picLocks noChangeAspect="1"/>
          </p:cNvPicPr>
          <p:nvPr/>
        </p:nvPicPr>
        <p:blipFill>
          <a:blip r:embed="rId3" cstate="print"/>
          <a:stretch>
            <a:fillRect/>
          </a:stretch>
        </p:blipFill>
        <p:spPr>
          <a:xfrm>
            <a:off x="4933950" y="2057400"/>
            <a:ext cx="4210050" cy="3657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Meat Production</a:t>
            </a:r>
          </a:p>
        </p:txBody>
      </p:sp>
      <p:sp>
        <p:nvSpPr>
          <p:cNvPr id="3" name="Content Placeholder 2"/>
          <p:cNvSpPr>
            <a:spLocks noGrp="1"/>
          </p:cNvSpPr>
          <p:nvPr>
            <p:ph idx="1"/>
          </p:nvPr>
        </p:nvSpPr>
        <p:spPr>
          <a:xfrm>
            <a:off x="762000" y="5486400"/>
            <a:ext cx="7848600" cy="990600"/>
          </a:xfrm>
        </p:spPr>
        <p:txBody>
          <a:bodyPr rtlCol="0">
            <a:normAutofit fontScale="47500" lnSpcReduction="20000"/>
          </a:bodyPr>
          <a:lstStyle/>
          <a:p>
            <a:pPr fontAlgn="auto">
              <a:spcAft>
                <a:spcPts val="0"/>
              </a:spcAft>
              <a:buFont typeface="Arial" pitchFamily="34" charset="0"/>
              <a:buChar char="•"/>
              <a:defRPr/>
            </a:pPr>
            <a:r>
              <a:rPr lang="en-US" sz="3400" dirty="0" smtClean="0"/>
              <a:t>The environmental costs per unit of livestock production must be cut by one half, just to avoid the level of damage worsening beyond its present level.</a:t>
            </a:r>
          </a:p>
          <a:p>
            <a:pPr fontAlgn="auto">
              <a:spcAft>
                <a:spcPts val="0"/>
              </a:spcAft>
              <a:buFont typeface="Arial" pitchFamily="34" charset="0"/>
              <a:buChar char="•"/>
              <a:defRPr/>
            </a:pPr>
            <a:r>
              <a:rPr lang="en-US" sz="3400" dirty="0" smtClean="0"/>
              <a:t>Global meat production is projected to more than double from 229 million tons in 2001 to 465 million tons in 2050.</a:t>
            </a:r>
          </a:p>
          <a:p>
            <a:pPr fontAlgn="auto">
              <a:spcAft>
                <a:spcPts val="0"/>
              </a:spcAft>
              <a:buFont typeface="Arial" pitchFamily="34" charset="0"/>
              <a:buChar char="•"/>
              <a:defRPr/>
            </a:pPr>
            <a:endParaRPr lang="en-US" dirty="0" smtClean="0"/>
          </a:p>
        </p:txBody>
      </p:sp>
      <p:pic>
        <p:nvPicPr>
          <p:cNvPr id="8196" name="Picture 4" descr="http://www.google.com/url?source=imglanding&amp;ct=img&amp;q=http://www.msuextension.org/communitydevelopment/macdep/img/jan11/WorldMeatProduction.jpg&amp;sa=X&amp;ei=xLXVTqLsI5LRiALQn_GyCg&amp;ved=0CAwQ8wc4PA&amp;usg=AFQjCNEWt8j-Ff7UgbjtLiEdJZBxi3q-Bg"/>
          <p:cNvPicPr>
            <a:picLocks noChangeAspect="1" noChangeArrowheads="1"/>
          </p:cNvPicPr>
          <p:nvPr/>
        </p:nvPicPr>
        <p:blipFill>
          <a:blip r:embed="rId3" cstate="print"/>
          <a:srcRect/>
          <a:stretch>
            <a:fillRect/>
          </a:stretch>
        </p:blipFill>
        <p:spPr bwMode="auto">
          <a:xfrm>
            <a:off x="2355850" y="1219200"/>
            <a:ext cx="4489450" cy="417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t>Healthy Heart</a:t>
            </a:r>
            <a:endParaRPr lang="en-US" dirty="0"/>
          </a:p>
        </p:txBody>
      </p:sp>
      <p:sp>
        <p:nvSpPr>
          <p:cNvPr id="3" name="Content Placeholder 2"/>
          <p:cNvSpPr>
            <a:spLocks noGrp="1"/>
          </p:cNvSpPr>
          <p:nvPr>
            <p:ph sz="quarter" idx="2"/>
          </p:nvPr>
        </p:nvSpPr>
        <p:spPr>
          <a:xfrm>
            <a:off x="457200" y="1524000"/>
            <a:ext cx="4040188" cy="4602163"/>
          </a:xfrm>
        </p:spPr>
        <p:txBody>
          <a:bodyPr>
            <a:normAutofit fontScale="92500"/>
          </a:bodyPr>
          <a:lstStyle/>
          <a:p>
            <a:r>
              <a:rPr lang="en-US" dirty="0" smtClean="0"/>
              <a:t>Vegetarians have a lower cholesterol level. </a:t>
            </a:r>
          </a:p>
          <a:p>
            <a:r>
              <a:rPr lang="en-US" dirty="0" smtClean="0"/>
              <a:t>Cholesterol levels are greatly increased by meat, especially red meat. </a:t>
            </a:r>
          </a:p>
          <a:p>
            <a:r>
              <a:rPr lang="en-US" dirty="0" smtClean="0"/>
              <a:t>Vegetarian diets are low in saturated fats that are common in meat. </a:t>
            </a:r>
          </a:p>
        </p:txBody>
      </p:sp>
      <p:pic>
        <p:nvPicPr>
          <p:cNvPr id="8" name="Content Placeholder 7" descr="zdfkgjhf.jpg"/>
          <p:cNvPicPr>
            <a:picLocks noGrp="1" noChangeAspect="1"/>
          </p:cNvPicPr>
          <p:nvPr>
            <p:ph sz="quarter" idx="4"/>
          </p:nvPr>
        </p:nvPicPr>
        <p:blipFill>
          <a:blip r:embed="rId3" cstate="print"/>
          <a:stretch>
            <a:fillRect/>
          </a:stretch>
        </p:blipFill>
        <p:spPr>
          <a:xfrm>
            <a:off x="4495800" y="1752600"/>
            <a:ext cx="4006257" cy="364569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Blood Pressure</a:t>
            </a:r>
            <a:endParaRPr lang="en-US" dirty="0"/>
          </a:p>
        </p:txBody>
      </p:sp>
      <p:sp>
        <p:nvSpPr>
          <p:cNvPr id="3" name="Content Placeholder 2"/>
          <p:cNvSpPr>
            <a:spLocks noGrp="1"/>
          </p:cNvSpPr>
          <p:nvPr>
            <p:ph sz="quarter" idx="1"/>
          </p:nvPr>
        </p:nvSpPr>
        <p:spPr/>
        <p:txBody>
          <a:bodyPr>
            <a:normAutofit/>
          </a:bodyPr>
          <a:lstStyle/>
          <a:p>
            <a:r>
              <a:rPr lang="en-US" dirty="0" smtClean="0"/>
              <a:t>Vegetarian </a:t>
            </a:r>
            <a:r>
              <a:rPr lang="en-US" dirty="0"/>
              <a:t>diets are low in salt – salt has been identified as the main cause of high blood pressure and hypertension. </a:t>
            </a:r>
            <a:endParaRPr lang="en-US" dirty="0" smtClean="0"/>
          </a:p>
          <a:p>
            <a:r>
              <a:rPr lang="en-US" dirty="0" smtClean="0"/>
              <a:t>High </a:t>
            </a:r>
            <a:r>
              <a:rPr lang="en-US" dirty="0"/>
              <a:t>blood pressure also occurs when blood tries to flow faster because of obstructed blood vessels. The obstruction is usually caused by cholesterol ingested from eating meat.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Easier Digestion of Food</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Human beings </a:t>
            </a:r>
            <a:r>
              <a:rPr lang="en-US" dirty="0"/>
              <a:t>have a challenging time digesting meat and fish. </a:t>
            </a:r>
            <a:r>
              <a:rPr lang="en-US" dirty="0" smtClean="0"/>
              <a:t>People </a:t>
            </a:r>
            <a:r>
              <a:rPr lang="en-US" dirty="0"/>
              <a:t>who eat such foods eventually experience weakening of their digestive systems which brings such problems as inability to eliminate waste rapidly. </a:t>
            </a:r>
            <a:endParaRPr lang="en-US" dirty="0" smtClean="0"/>
          </a:p>
          <a:p>
            <a:r>
              <a:rPr lang="en-US" dirty="0" smtClean="0"/>
              <a:t>Foods </a:t>
            </a:r>
            <a:r>
              <a:rPr lang="en-US" dirty="0"/>
              <a:t>such as fruits and vegetables are easily and rapidly </a:t>
            </a:r>
            <a:r>
              <a:rPr lang="en-US" dirty="0" smtClean="0"/>
              <a:t>digested</a:t>
            </a:r>
            <a:endParaRPr lang="en-US" dirty="0"/>
          </a:p>
        </p:txBody>
      </p:sp>
      <p:pic>
        <p:nvPicPr>
          <p:cNvPr id="5" name="Content Placeholder 4" descr="zdglkjhfg.jpg"/>
          <p:cNvPicPr>
            <a:picLocks noGrp="1" noChangeAspect="1"/>
          </p:cNvPicPr>
          <p:nvPr>
            <p:ph sz="quarter" idx="2"/>
          </p:nvPr>
        </p:nvPicPr>
        <p:blipFill>
          <a:blip r:embed="rId3" cstate="print"/>
          <a:stretch>
            <a:fillRect/>
          </a:stretch>
        </p:blipFill>
        <p:spPr>
          <a:xfrm>
            <a:off x="5079542" y="1589088"/>
            <a:ext cx="3417216" cy="4572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r>
              <a:rPr lang="en-US" smtClean="0"/>
              <a:t>of Cancer</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Lower </a:t>
            </a:r>
            <a:r>
              <a:rPr lang="en-US" dirty="0"/>
              <a:t>our risk of cancer by choosing predominantly plant-based diets rich in a variety of vegetables and fruits, legumes and minimally processed starchy staple foods, and to </a:t>
            </a:r>
            <a:r>
              <a:rPr lang="en-US" dirty="0" smtClean="0"/>
              <a:t>eliminate the </a:t>
            </a:r>
            <a:r>
              <a:rPr lang="en-US" dirty="0"/>
              <a:t>intake of meats and fish. </a:t>
            </a:r>
            <a:endParaRPr lang="en-US" dirty="0" smtClean="0"/>
          </a:p>
          <a:p>
            <a:r>
              <a:rPr lang="en-US" dirty="0" smtClean="0"/>
              <a:t>Over </a:t>
            </a:r>
            <a:r>
              <a:rPr lang="en-US" dirty="0"/>
              <a:t>200 studies have revealed that a regular consumption of fruits and vegetables provides significant protection against cancer at many sites. </a:t>
            </a:r>
          </a:p>
        </p:txBody>
      </p:sp>
      <p:pic>
        <p:nvPicPr>
          <p:cNvPr id="5" name="Content Placeholder 4" descr="zfkgdf.jpg"/>
          <p:cNvPicPr>
            <a:picLocks noGrp="1" noChangeAspect="1"/>
          </p:cNvPicPr>
          <p:nvPr>
            <p:ph sz="quarter" idx="2"/>
          </p:nvPr>
        </p:nvPicPr>
        <p:blipFill>
          <a:blip r:embed="rId3" cstate="print"/>
          <a:stretch>
            <a:fillRect/>
          </a:stretch>
        </p:blipFill>
        <p:spPr>
          <a:xfrm>
            <a:off x="4953000" y="1447800"/>
            <a:ext cx="3810000" cy="5410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b="1" smtClean="0"/>
              <a:t>Livestock Farm Emissions</a:t>
            </a:r>
            <a:endParaRPr lang="en-US" smtClean="0"/>
          </a:p>
        </p:txBody>
      </p:sp>
      <p:sp>
        <p:nvSpPr>
          <p:cNvPr id="3075" name="Content Placeholder 2"/>
          <p:cNvSpPr>
            <a:spLocks noGrp="1"/>
          </p:cNvSpPr>
          <p:nvPr>
            <p:ph idx="1"/>
          </p:nvPr>
        </p:nvSpPr>
        <p:spPr>
          <a:xfrm>
            <a:off x="304800" y="1219200"/>
            <a:ext cx="3429000" cy="5638800"/>
          </a:xfrm>
        </p:spPr>
        <p:txBody>
          <a:bodyPr>
            <a:normAutofit lnSpcReduction="10000"/>
          </a:bodyPr>
          <a:lstStyle/>
          <a:p>
            <a:r>
              <a:rPr lang="en-US" sz="1400" b="1" smtClean="0"/>
              <a:t>Hydrogen Sulfide</a:t>
            </a:r>
            <a:r>
              <a:rPr lang="en-US" sz="1400" smtClean="0"/>
              <a:t>- Causes serious health effects. Hydrogen sulfide is generally associated with hog production facilities. </a:t>
            </a:r>
          </a:p>
          <a:p>
            <a:r>
              <a:rPr lang="en-US" sz="1400" b="1" smtClean="0"/>
              <a:t>Ammonia</a:t>
            </a:r>
            <a:r>
              <a:rPr lang="en-US" sz="1400" smtClean="0"/>
              <a:t> -It is released in large quantities by chicken and hog farms. responsible for 64 percent of ammonia.</a:t>
            </a:r>
          </a:p>
          <a:p>
            <a:r>
              <a:rPr lang="en-US" sz="1400" b="1" smtClean="0"/>
              <a:t>Particulate matter</a:t>
            </a:r>
            <a:r>
              <a:rPr lang="en-US" sz="1400" smtClean="0"/>
              <a:t>- leading cause of bronchitis and asthma and can also be a cause of cardiac disorders.</a:t>
            </a:r>
          </a:p>
          <a:p>
            <a:r>
              <a:rPr lang="en-US" sz="1400" b="1" smtClean="0"/>
              <a:t>Endotoxins</a:t>
            </a:r>
            <a:r>
              <a:rPr lang="en-US" sz="1400" smtClean="0"/>
              <a:t>- are poisons produced by dying bacteria and causes respiratory problems. </a:t>
            </a:r>
          </a:p>
          <a:p>
            <a:r>
              <a:rPr lang="en-US" sz="1400" b="1" smtClean="0"/>
              <a:t>Carbon dioxide</a:t>
            </a:r>
            <a:r>
              <a:rPr lang="en-US" sz="1400" smtClean="0"/>
              <a:t>- caused by decomposing manure that causes shortness of breath and dizziness in humans, and often kills animals.</a:t>
            </a:r>
          </a:p>
          <a:p>
            <a:r>
              <a:rPr lang="en-US" sz="1400" b="1" smtClean="0"/>
              <a:t>Methane</a:t>
            </a:r>
            <a:r>
              <a:rPr lang="en-US" sz="1400" smtClean="0"/>
              <a:t>- Accounts for 16 percent of global greenhouse gas emissions from human activity. </a:t>
            </a:r>
          </a:p>
          <a:p>
            <a:r>
              <a:rPr lang="en-US" sz="1400" b="1" smtClean="0"/>
              <a:t>Nitrous Oxide</a:t>
            </a:r>
            <a:r>
              <a:rPr lang="en-US" sz="1400" smtClean="0"/>
              <a:t>- Farming accounts for 65 percent of human-related Nitrous Oxide. Contributes to the “nitrogen cascade” and GHG’s.</a:t>
            </a:r>
          </a:p>
          <a:p>
            <a:endParaRPr lang="en-US" sz="1100" smtClean="0"/>
          </a:p>
        </p:txBody>
      </p:sp>
      <p:pic>
        <p:nvPicPr>
          <p:cNvPr id="3076" name="Picture 3" descr="http://graphics8.nytimes.com/images/2008/01/27/weekinreview/27bittman.xlarge1.jpg"/>
          <p:cNvPicPr>
            <a:picLocks noChangeAspect="1" noChangeArrowheads="1"/>
          </p:cNvPicPr>
          <p:nvPr/>
        </p:nvPicPr>
        <p:blipFill>
          <a:blip r:embed="rId3" cstate="print"/>
          <a:srcRect/>
          <a:stretch>
            <a:fillRect/>
          </a:stretch>
        </p:blipFill>
        <p:spPr bwMode="auto">
          <a:xfrm>
            <a:off x="3810000" y="3587750"/>
            <a:ext cx="5667375" cy="3346450"/>
          </a:xfrm>
          <a:prstGeom prst="rect">
            <a:avLst/>
          </a:prstGeom>
          <a:noFill/>
          <a:ln w="9525">
            <a:noFill/>
            <a:miter lim="800000"/>
            <a:headEnd/>
            <a:tailEnd/>
          </a:ln>
        </p:spPr>
      </p:pic>
      <p:pic>
        <p:nvPicPr>
          <p:cNvPr id="3077" name="il_fi" descr="http://www.google.com/url?source=imglanding&amp;ct=img&amp;q=http://www.aisleofconfusion.com/wp-content/uploads/2010/06/hogfarm.jpg&amp;sa=X&amp;ei=tLbVTqasNOXXiQK90viXCg&amp;ved=0CAsQ8wc4DA&amp;usg=AFQjCNE4WTItlx9oD4dN1O5N_53R5qykpQ"/>
          <p:cNvPicPr>
            <a:picLocks noChangeAspect="1" noChangeArrowheads="1"/>
          </p:cNvPicPr>
          <p:nvPr/>
        </p:nvPicPr>
        <p:blipFill>
          <a:blip r:embed="rId4" cstate="print"/>
          <a:srcRect/>
          <a:stretch>
            <a:fillRect/>
          </a:stretch>
        </p:blipFill>
        <p:spPr bwMode="auto">
          <a:xfrm>
            <a:off x="5653088" y="1306513"/>
            <a:ext cx="3236912" cy="228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smtClean="0"/>
              <a:t>Livestock Waste</a:t>
            </a:r>
            <a:endParaRPr lang="en-US" smtClean="0"/>
          </a:p>
        </p:txBody>
      </p:sp>
      <p:sp>
        <p:nvSpPr>
          <p:cNvPr id="3" name="Content Placeholder 2"/>
          <p:cNvSpPr>
            <a:spLocks noGrp="1"/>
          </p:cNvSpPr>
          <p:nvPr>
            <p:ph idx="1"/>
          </p:nvPr>
        </p:nvSpPr>
        <p:spPr>
          <a:xfrm>
            <a:off x="457200" y="1219200"/>
            <a:ext cx="7772400" cy="2446338"/>
          </a:xfrm>
        </p:spPr>
        <p:txBody>
          <a:bodyPr rtlCol="0">
            <a:normAutofit fontScale="47500" lnSpcReduction="20000"/>
          </a:bodyPr>
          <a:lstStyle/>
          <a:p>
            <a:pPr fontAlgn="auto">
              <a:spcAft>
                <a:spcPts val="0"/>
              </a:spcAft>
              <a:buFont typeface="Arial" pitchFamily="34" charset="0"/>
              <a:buChar char="•"/>
              <a:defRPr/>
            </a:pPr>
            <a:r>
              <a:rPr lang="en-US" sz="3400" dirty="0" smtClean="0"/>
              <a:t>More than 335 million tons of manure are produced annually on U.S. farms.</a:t>
            </a:r>
            <a:r>
              <a:rPr lang="en-US" sz="3400" baseline="30000" dirty="0" smtClean="0"/>
              <a:t> </a:t>
            </a:r>
            <a:endParaRPr lang="en-US" sz="3400" dirty="0" smtClean="0"/>
          </a:p>
          <a:p>
            <a:pPr fontAlgn="auto">
              <a:spcAft>
                <a:spcPts val="0"/>
              </a:spcAft>
              <a:buFont typeface="Arial" pitchFamily="34" charset="0"/>
              <a:buChar char="•"/>
              <a:defRPr/>
            </a:pPr>
            <a:r>
              <a:rPr lang="en-US" sz="3400" dirty="0" smtClean="0"/>
              <a:t>Manure is commonly mixed with water and held in pits (called “lagoons”), and then spread or sprayed on cropland. But the system often suffers from an excess of manure and becomes a major pollutant.</a:t>
            </a:r>
          </a:p>
          <a:p>
            <a:pPr fontAlgn="auto">
              <a:spcAft>
                <a:spcPts val="0"/>
              </a:spcAft>
              <a:buFont typeface="Arial" pitchFamily="34" charset="0"/>
              <a:buChar char="•"/>
              <a:defRPr/>
            </a:pPr>
            <a:r>
              <a:rPr lang="en-US" sz="3400" dirty="0" smtClean="0"/>
              <a:t>Hydrogen sulfide, methane, ammonia, Nitrous Oxide, and carbon dioxide are the major hazardous gases produced by decomposing manure.</a:t>
            </a:r>
          </a:p>
          <a:p>
            <a:pPr fontAlgn="auto">
              <a:spcAft>
                <a:spcPts val="0"/>
              </a:spcAft>
              <a:buFont typeface="Arial" pitchFamily="34" charset="0"/>
              <a:buChar char="•"/>
              <a:defRPr/>
            </a:pPr>
            <a:r>
              <a:rPr lang="en-US" sz="3400" dirty="0" smtClean="0"/>
              <a:t>The EPA estimates that methane emissions from manure increased by 26 percent in the United States between 1990 and 2004.</a:t>
            </a:r>
          </a:p>
          <a:p>
            <a:pPr fontAlgn="auto">
              <a:spcAft>
                <a:spcPts val="0"/>
              </a:spcAft>
              <a:buFont typeface="Arial" pitchFamily="34" charset="0"/>
              <a:buChar char="•"/>
              <a:defRPr/>
            </a:pPr>
            <a:r>
              <a:rPr lang="en-US" sz="3400" dirty="0" smtClean="0"/>
              <a:t>When huge amounts of stored manure are sprayed onto fields it can reduce soil fertility and put croplands out of use.</a:t>
            </a:r>
          </a:p>
          <a:p>
            <a:pPr fontAlgn="auto">
              <a:spcAft>
                <a:spcPts val="0"/>
              </a:spcAft>
              <a:buFont typeface="Arial" pitchFamily="34" charset="0"/>
              <a:buChar char="•"/>
              <a:defRPr/>
            </a:pPr>
            <a:endParaRPr lang="en-US" dirty="0" smtClean="0"/>
          </a:p>
        </p:txBody>
      </p:sp>
      <p:pic>
        <p:nvPicPr>
          <p:cNvPr id="4100" name="Picture 3" descr="http://www.google.com/url?source=imglanding&amp;ct=img&amp;q=http://danpointer.nl/attachments/Image/manure.jpg&amp;sa=X&amp;ei=VqjVTp6BN-OOiAKOs-SRCg&amp;ved=0CAwQ8wc4Iw&amp;usg=AFQjCNHx1-DnFU_oxnmarj_v3Uo4KD_aVQ"/>
          <p:cNvPicPr>
            <a:picLocks noChangeAspect="1" noChangeArrowheads="1"/>
          </p:cNvPicPr>
          <p:nvPr/>
        </p:nvPicPr>
        <p:blipFill>
          <a:blip r:embed="rId3" cstate="print"/>
          <a:srcRect/>
          <a:stretch>
            <a:fillRect/>
          </a:stretch>
        </p:blipFill>
        <p:spPr bwMode="auto">
          <a:xfrm>
            <a:off x="1905000" y="3581400"/>
            <a:ext cx="4610986" cy="30980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615</TotalTime>
  <Words>2482</Words>
  <Application>Microsoft Office PowerPoint</Application>
  <PresentationFormat>On-screen Show (4:3)</PresentationFormat>
  <Paragraphs>215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Median</vt:lpstr>
      <vt:lpstr>Vegetarianism  By Brooke aspinall Alex Shalosky allain  andry amanda  D’acquisto           </vt:lpstr>
      <vt:lpstr>What about protein?</vt:lpstr>
      <vt:lpstr>Meat-eating and Vegetarianism</vt:lpstr>
      <vt:lpstr>Healthy Heart</vt:lpstr>
      <vt:lpstr>Lower Blood Pressure</vt:lpstr>
      <vt:lpstr>Easier Digestion of Food</vt:lpstr>
      <vt:lpstr>Prevention of Cancer</vt:lpstr>
      <vt:lpstr>Livestock Farm Emissions</vt:lpstr>
      <vt:lpstr>Livestock Waste</vt:lpstr>
      <vt:lpstr>Air Pollution</vt:lpstr>
      <vt:lpstr>Water Pollution</vt:lpstr>
      <vt:lpstr>Trophic Levels </vt:lpstr>
      <vt:lpstr>Why the loss?</vt:lpstr>
      <vt:lpstr>More energy!!?</vt:lpstr>
      <vt:lpstr>Transportation</vt:lpstr>
      <vt:lpstr>Slide 16</vt:lpstr>
      <vt:lpstr>Energy used in processing</vt:lpstr>
      <vt:lpstr>Slide 18</vt:lpstr>
      <vt:lpstr>Slide 19</vt:lpstr>
      <vt:lpstr>Disturbing Trends</vt:lpstr>
      <vt:lpstr>What this means</vt:lpstr>
      <vt:lpstr>In order to survive, livestock...</vt:lpstr>
      <vt:lpstr>Food Usage</vt:lpstr>
      <vt:lpstr>Water Usage</vt:lpstr>
      <vt:lpstr>Land Usage</vt:lpstr>
      <vt:lpstr>   Soil</vt:lpstr>
      <vt:lpstr>Biodiversity</vt:lpstr>
      <vt:lpstr>References</vt:lpstr>
      <vt:lpstr>Rebuttal</vt:lpstr>
      <vt:lpstr>Myths About Vegetarianism: Health</vt:lpstr>
      <vt:lpstr>Think About It!</vt:lpstr>
      <vt:lpstr>Meat Production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Benefits of a Vegetarian Diet</dc:title>
  <dc:creator>Brooke</dc:creator>
  <cp:lastModifiedBy>Brooke</cp:lastModifiedBy>
  <cp:revision>54</cp:revision>
  <dcterms:created xsi:type="dcterms:W3CDTF">2011-11-28T22:53:54Z</dcterms:created>
  <dcterms:modified xsi:type="dcterms:W3CDTF">2011-12-01T07:13:39Z</dcterms:modified>
</cp:coreProperties>
</file>