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bin" ContentType="audi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bin" ContentType="audio/unknown"/>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54"/>
  </p:notesMasterIdLst>
  <p:sldIdLst>
    <p:sldId id="313" r:id="rId2"/>
    <p:sldId id="326" r:id="rId3"/>
    <p:sldId id="263" r:id="rId4"/>
    <p:sldId id="347" r:id="rId5"/>
    <p:sldId id="348" r:id="rId6"/>
    <p:sldId id="349" r:id="rId7"/>
    <p:sldId id="267" r:id="rId8"/>
    <p:sldId id="350" r:id="rId9"/>
    <p:sldId id="292" r:id="rId10"/>
    <p:sldId id="293" r:id="rId11"/>
    <p:sldId id="327" r:id="rId12"/>
    <p:sldId id="340" r:id="rId13"/>
    <p:sldId id="341" r:id="rId14"/>
    <p:sldId id="307" r:id="rId15"/>
    <p:sldId id="339" r:id="rId16"/>
    <p:sldId id="351" r:id="rId17"/>
    <p:sldId id="325" r:id="rId18"/>
    <p:sldId id="308" r:id="rId19"/>
    <p:sldId id="321" r:id="rId20"/>
    <p:sldId id="331" r:id="rId21"/>
    <p:sldId id="330" r:id="rId22"/>
    <p:sldId id="304" r:id="rId23"/>
    <p:sldId id="320" r:id="rId24"/>
    <p:sldId id="322" r:id="rId25"/>
    <p:sldId id="318" r:id="rId26"/>
    <p:sldId id="319" r:id="rId27"/>
    <p:sldId id="301" r:id="rId28"/>
    <p:sldId id="342" r:id="rId29"/>
    <p:sldId id="343" r:id="rId30"/>
    <p:sldId id="344" r:id="rId31"/>
    <p:sldId id="345" r:id="rId32"/>
    <p:sldId id="317" r:id="rId33"/>
    <p:sldId id="346" r:id="rId34"/>
    <p:sldId id="279" r:id="rId35"/>
    <p:sldId id="323" r:id="rId36"/>
    <p:sldId id="324" r:id="rId37"/>
    <p:sldId id="334" r:id="rId38"/>
    <p:sldId id="336" r:id="rId39"/>
    <p:sldId id="335" r:id="rId40"/>
    <p:sldId id="337" r:id="rId41"/>
    <p:sldId id="338" r:id="rId42"/>
    <p:sldId id="333" r:id="rId43"/>
    <p:sldId id="332" r:id="rId44"/>
    <p:sldId id="309" r:id="rId45"/>
    <p:sldId id="310" r:id="rId46"/>
    <p:sldId id="299" r:id="rId47"/>
    <p:sldId id="303" r:id="rId48"/>
    <p:sldId id="329" r:id="rId49"/>
    <p:sldId id="311" r:id="rId50"/>
    <p:sldId id="305" r:id="rId51"/>
    <p:sldId id="306" r:id="rId52"/>
    <p:sldId id="271" r:id="rId5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B6DE"/>
    <a:srgbClr val="E23295"/>
    <a:srgbClr val="E242D7"/>
    <a:srgbClr val="FFFF66"/>
    <a:srgbClr val="FF33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14" autoAdjust="0"/>
    <p:restoredTop sz="94660"/>
  </p:normalViewPr>
  <p:slideViewPr>
    <p:cSldViewPr snapToGrid="0">
      <p:cViewPr>
        <p:scale>
          <a:sx n="59" d="100"/>
          <a:sy n="59" d="100"/>
        </p:scale>
        <p:origin x="-488" y="-672"/>
      </p:cViewPr>
      <p:guideLst>
        <p:guide orient="horz" pos="3248"/>
        <p:guide pos="269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7312CC7-0286-B049-8E37-6A49E8272B11}" type="datetimeFigureOut">
              <a:rPr lang="en-US"/>
              <a:pPr>
                <a:defRPr/>
              </a:pPr>
              <a:t>1/26/16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F705103-D0D5-4346-92F8-9646543E2FE5}" type="slidenum">
              <a:rPr lang="en-US"/>
              <a:pPr>
                <a:defRPr/>
              </a:pPr>
              <a:t>‹#›</a:t>
            </a:fld>
            <a:endParaRPr lang="en-US"/>
          </a:p>
        </p:txBody>
      </p:sp>
    </p:spTree>
    <p:extLst>
      <p:ext uri="{BB962C8B-B14F-4D97-AF65-F5344CB8AC3E}">
        <p14:creationId xmlns:p14="http://schemas.microsoft.com/office/powerpoint/2010/main" val="109439638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F4A269-75D0-B546-A7D9-7BA9FF8FF681}" type="slidenum">
              <a:rPr lang="en-US" sz="1200"/>
              <a:pPr eaLnBrk="1" hangingPunct="1"/>
              <a:t>2</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Rationality Assumption in Econ as an idealization: Simon on 'Bounded Rationality'</a:t>
            </a:r>
          </a:p>
          <a:p>
            <a:endParaRPr lang="en-US">
              <a:latin typeface="Calibri" charset="0"/>
            </a:endParaRPr>
          </a:p>
          <a:p>
            <a:r>
              <a:rPr lang="en-US">
                <a:latin typeface="Calibri" charset="0"/>
              </a:rPr>
              <a:t>How it used to be (1970s): Cognitively we're rational - we only make mistakes when emotions interfere. Kahneman &amp; Tversky argued persuasively that irrationality (biases - systematic errors of reasoning) was built into our cognitive apparatus: because we're not omniscient we need shortcuts to survive, but the short-cuts sometimes lead to error.</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52B622-2232-204E-8374-B9B2944FD120}" type="slidenum">
              <a:rPr lang="en-US" sz="1200"/>
              <a:pPr eaLnBrk="1" hangingPunct="1"/>
              <a:t>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We're wired (literally according to Kahneman) to perceive causation, and ignore statistical effects: The hospital - statistics vs. causation. Good evolutionary reasons for it!</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E22B7C-FE09-4842-85F0-7C307C567897}" type="slidenum">
              <a:rPr lang="en-US" sz="1200"/>
              <a:pPr eaLnBrk="1" hangingPunct="1"/>
              <a:t>10</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When are the costs prohibitive? What is coercion? Unger on women in philosophy: no one is stopping them. But at what point is it effectively doo costly or risky to buy something, pursue a career, engage in a practice, etc. </a:t>
            </a:r>
            <a:r>
              <a:rPr lang="en-US" i="1">
                <a:latin typeface="Calibri" charset="0"/>
              </a:rPr>
              <a:t>Can</a:t>
            </a:r>
            <a:r>
              <a:rPr lang="en-US">
                <a:latin typeface="Calibri" charset="0"/>
              </a:rPr>
              <a:t> Homer buy the donut if it’s not on the counter? If it’s taxed by 5 cents, 10 cents, a dollar? Compare opt-in and opt-out schemes for pensions and organ donation.</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3C881F-72E8-F14C-88F0-14C432C040FF}" type="slidenum">
              <a:rPr lang="en-US" sz="1200"/>
              <a:pPr eaLnBrk="1" hangingPunct="1"/>
              <a:t>47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3A651756-83C6-A84A-8545-6A58AA6E4381}" type="datetime1">
              <a:rPr lang="en-US" smtClean="0"/>
              <a:pPr>
                <a:defRPr/>
              </a:pPr>
              <a:t>1/26/16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4D3090C-06A7-EE40-A7CD-0787FC83114C}" type="slidenum">
              <a:rPr lang="en-US" smtClean="0"/>
              <a:pPr>
                <a:defRPr/>
              </a:pPr>
              <a:t>‹#›</a:t>
            </a:fld>
            <a:endParaRPr lang="en-US"/>
          </a:p>
        </p:txBody>
      </p:sp>
    </p:spTree>
    <p:extLst>
      <p:ext uri="{BB962C8B-B14F-4D97-AF65-F5344CB8AC3E}">
        <p14:creationId xmlns:p14="http://schemas.microsoft.com/office/powerpoint/2010/main" val="270306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CE08AB4-F1C0-844E-B465-64C1B7A92D4B}" type="datetime1">
              <a:rPr lang="en-US" smtClean="0"/>
              <a:pPr>
                <a:defRPr/>
              </a:pPr>
              <a:t>1/26/16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D9526E-89D7-5A40-923F-384D78DFD9F5}" type="slidenum">
              <a:rPr lang="en-US" smtClean="0"/>
              <a:pPr>
                <a:defRPr/>
              </a:pPr>
              <a:t>‹#›</a:t>
            </a:fld>
            <a:endParaRPr lang="en-US"/>
          </a:p>
        </p:txBody>
      </p:sp>
    </p:spTree>
    <p:extLst>
      <p:ext uri="{BB962C8B-B14F-4D97-AF65-F5344CB8AC3E}">
        <p14:creationId xmlns:p14="http://schemas.microsoft.com/office/powerpoint/2010/main" val="124712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B8C0989-A60A-4942-B5A2-87E808C2C304}" type="datetime1">
              <a:rPr lang="en-US" smtClean="0"/>
              <a:pPr>
                <a:defRPr/>
              </a:pPr>
              <a:t>1/26/16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F4F0C1C-9C0C-C746-9B6A-173235004F57}" type="slidenum">
              <a:rPr lang="en-US" smtClean="0"/>
              <a:pPr>
                <a:defRPr/>
              </a:pPr>
              <a:t>‹#›</a:t>
            </a:fld>
            <a:endParaRPr lang="en-US"/>
          </a:p>
        </p:txBody>
      </p:sp>
    </p:spTree>
    <p:extLst>
      <p:ext uri="{BB962C8B-B14F-4D97-AF65-F5344CB8AC3E}">
        <p14:creationId xmlns:p14="http://schemas.microsoft.com/office/powerpoint/2010/main" val="338712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spcAft>
                <a:spcPts val="1200"/>
              </a:spcAft>
              <a:defRPr sz="2000"/>
            </a:lvl1pPr>
            <a:lvl2pPr>
              <a:spcAft>
                <a:spcPts val="1200"/>
              </a:spcAft>
              <a:defRPr sz="2000"/>
            </a:lvl2pPr>
            <a:lvl3pPr>
              <a:spcAft>
                <a:spcPts val="1200"/>
              </a:spcAft>
              <a:defRPr sz="2000"/>
            </a:lvl3pPr>
            <a:lvl4pPr>
              <a:spcAft>
                <a:spcPts val="1200"/>
              </a:spcAft>
              <a:defRPr sz="2000"/>
            </a:lvl4pPr>
            <a:lvl5pPr>
              <a:spcAft>
                <a:spcPts val="1200"/>
              </a:spcAft>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fld id="{73DE82C7-D8E0-C54D-855B-2D368CD0FB2A}" type="datetime1">
              <a:rPr lang="en-US" smtClean="0"/>
              <a:pPr>
                <a:defRPr/>
              </a:pPr>
              <a:t>1/26/16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50EE94C-537C-A940-A8AA-3C232CA14A08}" type="slidenum">
              <a:rPr lang="en-US" smtClean="0"/>
              <a:pPr>
                <a:defRPr/>
              </a:pPr>
              <a:t>‹#›</a:t>
            </a:fld>
            <a:endParaRPr lang="en-US"/>
          </a:p>
        </p:txBody>
      </p:sp>
    </p:spTree>
    <p:extLst>
      <p:ext uri="{BB962C8B-B14F-4D97-AF65-F5344CB8AC3E}">
        <p14:creationId xmlns:p14="http://schemas.microsoft.com/office/powerpoint/2010/main" val="249953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F513611-81CC-9A46-AEC2-500B4A0889B3}" type="datetime1">
              <a:rPr lang="en-US" smtClean="0"/>
              <a:pPr>
                <a:defRPr/>
              </a:pPr>
              <a:t>1/26/16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150A40F-EDCC-C24C-ABBE-1BFF72C8310D}" type="slidenum">
              <a:rPr lang="en-US" smtClean="0"/>
              <a:pPr>
                <a:defRPr/>
              </a:pPr>
              <a:t>‹#›</a:t>
            </a:fld>
            <a:endParaRPr lang="en-US"/>
          </a:p>
        </p:txBody>
      </p:sp>
    </p:spTree>
    <p:extLst>
      <p:ext uri="{BB962C8B-B14F-4D97-AF65-F5344CB8AC3E}">
        <p14:creationId xmlns:p14="http://schemas.microsoft.com/office/powerpoint/2010/main" val="42354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E75FDECA-1A49-6348-AF41-94D7BC926D7B}" type="datetime1">
              <a:rPr lang="en-US" smtClean="0"/>
              <a:pPr>
                <a:defRPr/>
              </a:pPr>
              <a:t>1/26/16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6CF2BFC-B86D-F24D-8913-22F61C4C2ED6}" type="slidenum">
              <a:rPr lang="en-US" smtClean="0"/>
              <a:pPr>
                <a:defRPr/>
              </a:pPr>
              <a:t>‹#›</a:t>
            </a:fld>
            <a:endParaRPr lang="en-US"/>
          </a:p>
        </p:txBody>
      </p:sp>
    </p:spTree>
    <p:extLst>
      <p:ext uri="{BB962C8B-B14F-4D97-AF65-F5344CB8AC3E}">
        <p14:creationId xmlns:p14="http://schemas.microsoft.com/office/powerpoint/2010/main" val="212909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5DF68D7C-6DF4-7E4F-98BC-875738BDCF22}" type="datetime1">
              <a:rPr lang="en-US" smtClean="0"/>
              <a:pPr>
                <a:defRPr/>
              </a:pPr>
              <a:t>1/26/16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D633D3C-EDCB-214E-81CD-DE6773184D98}" type="slidenum">
              <a:rPr lang="en-US" smtClean="0"/>
              <a:pPr>
                <a:defRPr/>
              </a:pPr>
              <a:t>‹#›</a:t>
            </a:fld>
            <a:endParaRPr lang="en-US"/>
          </a:p>
        </p:txBody>
      </p:sp>
    </p:spTree>
    <p:extLst>
      <p:ext uri="{BB962C8B-B14F-4D97-AF65-F5344CB8AC3E}">
        <p14:creationId xmlns:p14="http://schemas.microsoft.com/office/powerpoint/2010/main" val="147765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2529C8C5-AD0C-6142-A259-5AF19F945323}" type="datetime1">
              <a:rPr lang="en-US" smtClean="0"/>
              <a:pPr>
                <a:defRPr/>
              </a:pPr>
              <a:t>1/26/16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F8D077E-DC2F-634B-AFAC-2B2B0FA625FF}" type="slidenum">
              <a:rPr lang="en-US" smtClean="0"/>
              <a:pPr>
                <a:defRPr/>
              </a:pPr>
              <a:t>‹#›</a:t>
            </a:fld>
            <a:endParaRPr lang="en-US"/>
          </a:p>
        </p:txBody>
      </p:sp>
    </p:spTree>
    <p:extLst>
      <p:ext uri="{BB962C8B-B14F-4D97-AF65-F5344CB8AC3E}">
        <p14:creationId xmlns:p14="http://schemas.microsoft.com/office/powerpoint/2010/main" val="12328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3883AAD-C4DB-0543-A263-21FAF8D3DC80}" type="datetime1">
              <a:rPr lang="en-US" smtClean="0"/>
              <a:pPr>
                <a:defRPr/>
              </a:pPr>
              <a:t>1/26/16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3B83D67-416E-7A49-A9FC-8FE150997AAB}" type="slidenum">
              <a:rPr lang="en-US" smtClean="0"/>
              <a:pPr>
                <a:defRPr/>
              </a:pPr>
              <a:t>‹#›</a:t>
            </a:fld>
            <a:endParaRPr lang="en-US"/>
          </a:p>
        </p:txBody>
      </p:sp>
    </p:spTree>
    <p:extLst>
      <p:ext uri="{BB962C8B-B14F-4D97-AF65-F5344CB8AC3E}">
        <p14:creationId xmlns:p14="http://schemas.microsoft.com/office/powerpoint/2010/main" val="2216045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5EDA9FB-E7AD-5940-AD3E-12A76DAF08A2}" type="datetime1">
              <a:rPr lang="en-US" smtClean="0"/>
              <a:pPr>
                <a:defRPr/>
              </a:pPr>
              <a:t>1/26/16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3BFC4DB-CA2D-3346-B94B-C31B1E9ACF77}" type="slidenum">
              <a:rPr lang="en-US" smtClean="0"/>
              <a:pPr>
                <a:defRPr/>
              </a:pPr>
              <a:t>‹#›</a:t>
            </a:fld>
            <a:endParaRPr lang="en-US"/>
          </a:p>
        </p:txBody>
      </p:sp>
    </p:spTree>
    <p:extLst>
      <p:ext uri="{BB962C8B-B14F-4D97-AF65-F5344CB8AC3E}">
        <p14:creationId xmlns:p14="http://schemas.microsoft.com/office/powerpoint/2010/main" val="4029888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9F4D8B8-589B-6B4E-BC4B-F2C7CAA6CF45}" type="datetime1">
              <a:rPr lang="en-US" smtClean="0"/>
              <a:pPr>
                <a:defRPr/>
              </a:pPr>
              <a:t>1/26/16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EE07FB1-4C2A-5247-8501-7E64C08F5052}" type="slidenum">
              <a:rPr lang="en-US" smtClean="0"/>
              <a:pPr>
                <a:defRPr/>
              </a:pPr>
              <a:t>‹#›</a:t>
            </a:fld>
            <a:endParaRPr lang="en-US"/>
          </a:p>
        </p:txBody>
      </p:sp>
    </p:spTree>
    <p:extLst>
      <p:ext uri="{BB962C8B-B14F-4D97-AF65-F5344CB8AC3E}">
        <p14:creationId xmlns:p14="http://schemas.microsoft.com/office/powerpoint/2010/main" val="28776871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6C27FD0-966D-2A44-BF1E-DF53B7FAF91C}" type="datetime1">
              <a:rPr lang="en-US" smtClean="0"/>
              <a:pPr>
                <a:defRPr/>
              </a:pPr>
              <a:t>1/26/16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3C87D5E-3F3C-B940-BF38-AEAFF3F8A6CB}" type="slidenum">
              <a:rPr lang="en-US" smtClean="0"/>
              <a:pPr>
                <a:defRPr/>
              </a:pPr>
              <a:t>‹#›</a:t>
            </a:fld>
            <a:endParaRPr lang="en-US"/>
          </a:p>
        </p:txBody>
      </p:sp>
    </p:spTree>
    <p:extLst>
      <p:ext uri="{BB962C8B-B14F-4D97-AF65-F5344CB8AC3E}">
        <p14:creationId xmlns:p14="http://schemas.microsoft.com/office/powerpoint/2010/main" val="277845945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forms/d/1abHM2tzwpJ-p1wDA-0gAEdzjht4IcfHXyCtf425mAyM/viewanalytic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m/search?q=overthinking&amp;ie=utf-8&amp;oe=utf-8"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No_true_Scotsman%23Origin" TargetMode="Externa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hyperlink" Target="http://www.cnbc.com/2015/12/01/fat-shaming-cards-are-being-handed-out-on-londons-underground-tube.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home.sandiego.edu/~baber/logic/syllabus.htm" TargetMode="External"/><Relationship Id="rId4" Type="http://schemas.openxmlformats.org/officeDocument/2006/relationships/hyperlink" Target="http://home.sandiego.edu/~baber/logic/index.html" TargetMode="External"/><Relationship Id="rId5" Type="http://schemas.openxmlformats.org/officeDocument/2006/relationships/hyperlink" Target="http://logicblog.blogspot.com/" TargetMode="External"/><Relationship Id="rId6" Type="http://schemas.openxmlformats.org/officeDocument/2006/relationships/hyperlink" Target="http://home.sandiego.edu/~baber/logic/0.Introduction.pdf" TargetMode="External"/><Relationship Id="rId7" Type="http://schemas.openxmlformats.org/officeDocument/2006/relationships/hyperlink" Target="http://home.sandiego.edu/~baber/logic/textbook.html" TargetMode="External"/><Relationship Id="rId8" Type="http://schemas.openxmlformats.org/officeDocument/2006/relationships/hyperlink" Target="http://home.sandiego.edu/~baber/logic/logicalpossibility.html" TargetMode="External"/><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hyperlink" Target="https://en.wikipedia.org/wiki/Just-world_hypothesi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elativelyinteresting.com/2014-failed-forgotten-psychic-predictions/" TargetMode="Externa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microsoft.com/office/2007/relationships/hdphoto" Target="../media/hdphoto4.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1" Type="http://schemas.microsoft.com/office/2007/relationships/media" Target="../media/media1.mp4"/><Relationship Id="rId2" Type="http://schemas.openxmlformats.org/officeDocument/2006/relationships/video" Target="../media/media1.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ienceornot.net/2014/06/29/trusting-the-experts/" TargetMode="External"/><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Default_effect_(psychology)" TargetMode="External"/><Relationship Id="rId4" Type="http://schemas.openxmlformats.org/officeDocument/2006/relationships/hyperlink" Target="http://en.wikipedia.org/wiki/Organ_donation%23cite_note-do_defaults_save_lives-1" TargetMode="External"/><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behavioraleconomics.com/introduction-to-b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en.wikipedia.org/wiki/List_of_cognitive_biases" TargetMode="External"/><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endParaRPr lang="en-US">
              <a:latin typeface="News Gothic MT" charset="0"/>
            </a:endParaRPr>
          </a:p>
        </p:txBody>
      </p:sp>
      <p:pic>
        <p:nvPicPr>
          <p:cNvPr id="153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775007" y="3494241"/>
            <a:ext cx="7965344" cy="57374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defTabSz="457200" rtl="0" eaLnBrk="0" fontAlgn="base" hangingPunct="0">
              <a:spcBef>
                <a:spcPct val="0"/>
              </a:spcBef>
              <a:spcAft>
                <a:spcPct val="0"/>
              </a:spcAft>
              <a:defRPr sz="36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fontAlgn="auto" hangingPunct="1">
              <a:spcAft>
                <a:spcPts val="0"/>
              </a:spcAft>
              <a:defRPr/>
            </a:pPr>
            <a:r>
              <a:rPr lang="en-US" sz="6000" b="1" dirty="0" smtClean="0">
                <a:ln>
                  <a:solidFill>
                    <a:srgbClr val="FF6600">
                      <a:alpha val="25000"/>
                    </a:srgbClr>
                  </a:solidFill>
                </a:ln>
                <a:solidFill>
                  <a:srgbClr val="FFFF66"/>
                </a:solidFill>
                <a:effectLst>
                  <a:outerShdw blurRad="38100" dist="38100" dir="2700000" algn="tl">
                    <a:schemeClr val="tx1">
                      <a:lumMod val="75000"/>
                      <a:lumOff val="25000"/>
                    </a:schemeClr>
                  </a:outerShdw>
                </a:effectLst>
                <a:latin typeface="Copperplate Gothic Bold" charset="0"/>
                <a:cs typeface="Copperplate Gothic Bold" charset="0"/>
              </a:rPr>
              <a:t>Phil 101: Logic</a:t>
            </a:r>
            <a:r>
              <a:rPr lang="en-US" sz="6000" b="1" dirty="0" smtClean="0">
                <a:ln>
                  <a:solidFill>
                    <a:srgbClr val="FF6600"/>
                  </a:solidFill>
                </a:ln>
                <a:solidFill>
                  <a:srgbClr val="FF6600"/>
                </a:solidFill>
                <a:effectLst>
                  <a:outerShdw blurRad="38100" dist="38100" dir="2700000" algn="tl">
                    <a:schemeClr val="tx1">
                      <a:lumMod val="75000"/>
                      <a:lumOff val="25000"/>
                    </a:schemeClr>
                  </a:outerShdw>
                </a:effectLst>
                <a:latin typeface="Copperplate Gothic Bold" charset="0"/>
                <a:cs typeface="Copperplate Gothic Bold" charset="0"/>
              </a:rPr>
              <a:t/>
            </a:r>
            <a:br>
              <a:rPr lang="en-US" sz="6000" b="1" dirty="0" smtClean="0">
                <a:ln>
                  <a:solidFill>
                    <a:srgbClr val="FF6600"/>
                  </a:solidFill>
                </a:ln>
                <a:solidFill>
                  <a:srgbClr val="FF6600"/>
                </a:solidFill>
                <a:effectLst>
                  <a:outerShdw blurRad="38100" dist="38100" dir="2700000" algn="tl">
                    <a:schemeClr val="tx1">
                      <a:lumMod val="75000"/>
                      <a:lumOff val="25000"/>
                    </a:schemeClr>
                  </a:outerShdw>
                </a:effectLst>
                <a:latin typeface="Copperplate Gothic Bold" charset="0"/>
                <a:cs typeface="Copperplate Gothic Bold" charset="0"/>
              </a:rPr>
            </a:br>
            <a:endParaRPr lang="en-US" sz="4400" b="1" dirty="0">
              <a:ln>
                <a:solidFill>
                  <a:srgbClr val="FF6600"/>
                </a:solidFill>
              </a:ln>
              <a:solidFill>
                <a:srgbClr val="FF6600"/>
              </a:solidFill>
              <a:effectLst>
                <a:outerShdw blurRad="38100" dist="38100" dir="2700000" algn="tl">
                  <a:schemeClr val="tx1">
                    <a:lumMod val="75000"/>
                    <a:lumOff val="25000"/>
                  </a:schemeClr>
                </a:outerShdw>
              </a:effectLst>
              <a:latin typeface="Copperplate Gothic Bold" charset="0"/>
              <a:cs typeface="Copperplate Gothic Bold" charset="0"/>
            </a:endParaRPr>
          </a:p>
        </p:txBody>
      </p:sp>
      <p:sp>
        <p:nvSpPr>
          <p:cNvPr id="6" name="TextBox 5"/>
          <p:cNvSpPr txBox="1"/>
          <p:nvPr/>
        </p:nvSpPr>
        <p:spPr>
          <a:xfrm>
            <a:off x="2880122" y="4023541"/>
            <a:ext cx="3568642" cy="769441"/>
          </a:xfrm>
          <a:prstGeom prst="rect">
            <a:avLst/>
          </a:prstGeom>
          <a:noFill/>
        </p:spPr>
        <p:txBody>
          <a:bodyPr>
            <a:spAutoFit/>
          </a:bodyPr>
          <a:lstStyle/>
          <a:p>
            <a:pPr algn="ctr">
              <a:defRPr/>
            </a:pPr>
            <a:r>
              <a:rPr lang="en-US" sz="4400" b="1" dirty="0">
                <a:ln>
                  <a:solidFill>
                    <a:srgbClr val="FF6600">
                      <a:alpha val="25000"/>
                    </a:srgbClr>
                  </a:solidFill>
                </a:ln>
                <a:solidFill>
                  <a:srgbClr val="FFFF66"/>
                </a:solidFill>
                <a:effectLst>
                  <a:outerShdw blurRad="50800" dist="38100" dir="2700000" algn="tl" rotWithShape="0">
                    <a:srgbClr val="000000"/>
                  </a:outerShdw>
                </a:effectLst>
                <a:latin typeface="Copperplate Gothic Bold" charset="0"/>
                <a:cs typeface="Copperplate Gothic Bold" charset="0"/>
              </a:rPr>
              <a:t>Fall </a:t>
            </a:r>
            <a:r>
              <a:rPr lang="en-US" sz="4400" b="1" dirty="0" smtClean="0">
                <a:ln>
                  <a:solidFill>
                    <a:srgbClr val="FF6600">
                      <a:alpha val="25000"/>
                    </a:srgbClr>
                  </a:solidFill>
                </a:ln>
                <a:solidFill>
                  <a:srgbClr val="FFFF66"/>
                </a:solidFill>
                <a:effectLst>
                  <a:outerShdw blurRad="50800" dist="38100" dir="2700000" algn="tl" rotWithShape="0">
                    <a:srgbClr val="000000"/>
                  </a:outerShdw>
                </a:effectLst>
                <a:latin typeface="Copperplate Gothic Bold" charset="0"/>
                <a:cs typeface="Copperplate Gothic Bold" charset="0"/>
              </a:rPr>
              <a:t>2015</a:t>
            </a:r>
            <a:endParaRPr lang="en-US" sz="4400" dirty="0">
              <a:ln>
                <a:solidFill>
                  <a:srgbClr val="FF6600">
                    <a:alpha val="25000"/>
                  </a:srgbClr>
                </a:solidFill>
              </a:ln>
              <a:solidFill>
                <a:srgbClr val="FFFF66"/>
              </a:solidFill>
              <a:effectLst>
                <a:outerShdw blurRad="50800" dist="38100" dir="2700000" algn="tl" rotWithShape="0">
                  <a:srgbClr val="000000"/>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2701925"/>
            <a:ext cx="8229600" cy="681038"/>
          </a:xfrm>
        </p:spPr>
        <p:txBody>
          <a:bodyPr>
            <a:normAutofit fontScale="90000"/>
          </a:bodyPr>
          <a:lstStyle/>
          <a:p>
            <a:pPr eaLnBrk="1" hangingPunct="1"/>
            <a:r>
              <a:rPr lang="en-US" dirty="0" smtClean="0">
                <a:latin typeface="Calibri" charset="0"/>
                <a:hlinkClick r:id="rId3"/>
              </a:rPr>
              <a:t>Spring 2016 Logic </a:t>
            </a:r>
            <a:r>
              <a:rPr lang="en-US" dirty="0">
                <a:latin typeface="Calibri" charset="0"/>
                <a:hlinkClick r:id="rId3"/>
              </a:rPr>
              <a:t>Students Survey</a:t>
            </a:r>
            <a:endParaRPr lang="en-US"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Non-Explanations</a:t>
            </a:r>
            <a:endParaRPr lang="en-US" dirty="0"/>
          </a:p>
        </p:txBody>
      </p:sp>
      <p:sp>
        <p:nvSpPr>
          <p:cNvPr id="3" name="Content Placeholder 2"/>
          <p:cNvSpPr>
            <a:spLocks noGrp="1"/>
          </p:cNvSpPr>
          <p:nvPr>
            <p:ph idx="1"/>
          </p:nvPr>
        </p:nvSpPr>
        <p:spPr>
          <a:xfrm>
            <a:off x="457200" y="1600200"/>
            <a:ext cx="8229600" cy="4627931"/>
          </a:xfrm>
        </p:spPr>
        <p:txBody>
          <a:bodyPr>
            <a:normAutofit fontScale="92500" lnSpcReduction="10000"/>
          </a:bodyPr>
          <a:lstStyle/>
          <a:p>
            <a:pPr marL="0" indent="0">
              <a:spcAft>
                <a:spcPts val="1800"/>
              </a:spcAft>
              <a:buNone/>
            </a:pPr>
            <a:r>
              <a:rPr lang="en-US" b="1" dirty="0" smtClean="0"/>
              <a:t>Current semester</a:t>
            </a:r>
          </a:p>
          <a:p>
            <a:pPr>
              <a:spcAft>
                <a:spcPts val="1800"/>
              </a:spcAft>
            </a:pPr>
            <a:r>
              <a:rPr lang="en-US" dirty="0" smtClean="0"/>
              <a:t>Whatever</a:t>
            </a:r>
          </a:p>
          <a:p>
            <a:pPr marL="0" indent="0">
              <a:spcAft>
                <a:spcPts val="1800"/>
              </a:spcAft>
              <a:buNone/>
            </a:pPr>
            <a:r>
              <a:rPr lang="en-US" b="1" dirty="0" smtClean="0"/>
              <a:t>Fall 2015</a:t>
            </a:r>
          </a:p>
          <a:p>
            <a:pPr>
              <a:spcAft>
                <a:spcPts val="1800"/>
              </a:spcAft>
            </a:pPr>
            <a:r>
              <a:rPr lang="en-US" dirty="0" err="1" smtClean="0"/>
              <a:t>Dunno</a:t>
            </a:r>
            <a:endParaRPr lang="en-US" dirty="0" smtClean="0"/>
          </a:p>
          <a:p>
            <a:pPr>
              <a:spcAft>
                <a:spcPts val="1800"/>
              </a:spcAft>
            </a:pPr>
            <a:r>
              <a:rPr lang="en-US" dirty="0" smtClean="0"/>
              <a:t>Simply random events.</a:t>
            </a:r>
          </a:p>
          <a:p>
            <a:pPr>
              <a:spcAft>
                <a:spcPts val="1800"/>
              </a:spcAft>
            </a:pPr>
            <a:r>
              <a:rPr lang="en-US" dirty="0" smtClean="0"/>
              <a:t>Nothing can explain this. There is no correlation. </a:t>
            </a:r>
          </a:p>
          <a:p>
            <a:pPr>
              <a:spcAft>
                <a:spcPts val="1800"/>
              </a:spcAft>
            </a:pPr>
            <a:r>
              <a:rPr lang="en-US" dirty="0" smtClean="0"/>
              <a:t>There is no reason for this. This is merely a case of coincidence where people often confuse correlation with causation.</a:t>
            </a:r>
          </a:p>
          <a:p>
            <a:pPr>
              <a:spcAft>
                <a:spcPts val="1800"/>
              </a:spcAft>
            </a:pPr>
            <a:r>
              <a:rPr lang="en-US" dirty="0" smtClean="0"/>
              <a:t>Correlation is not causation, therefore I cannot give a precise reason.</a:t>
            </a:r>
          </a:p>
        </p:txBody>
      </p:sp>
    </p:spTree>
    <p:extLst>
      <p:ext uri="{BB962C8B-B14F-4D97-AF65-F5344CB8AC3E}">
        <p14:creationId xmlns:p14="http://schemas.microsoft.com/office/powerpoint/2010/main" val="4027638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question!</a:t>
            </a:r>
            <a:endParaRPr lang="en-US" dirty="0"/>
          </a:p>
        </p:txBody>
      </p:sp>
      <p:sp>
        <p:nvSpPr>
          <p:cNvPr id="3" name="Content Placeholder 2"/>
          <p:cNvSpPr>
            <a:spLocks noGrp="1"/>
          </p:cNvSpPr>
          <p:nvPr>
            <p:ph idx="1"/>
          </p:nvPr>
        </p:nvSpPr>
        <p:spPr>
          <a:xfrm>
            <a:off x="1068354" y="1539732"/>
            <a:ext cx="7055167" cy="4789178"/>
          </a:xfrm>
        </p:spPr>
        <p:txBody>
          <a:bodyPr>
            <a:normAutofit/>
          </a:bodyPr>
          <a:lstStyle/>
          <a:p>
            <a:pPr>
              <a:lnSpc>
                <a:spcPct val="110000"/>
              </a:lnSpc>
            </a:pPr>
            <a:r>
              <a:rPr lang="en-US" dirty="0"/>
              <a:t>there are fewer people </a:t>
            </a:r>
            <a:r>
              <a:rPr lang="en-US" dirty="0" smtClean="0"/>
              <a:t>there</a:t>
            </a:r>
          </a:p>
          <a:p>
            <a:pPr>
              <a:lnSpc>
                <a:spcPct val="110000"/>
              </a:lnSpc>
            </a:pPr>
            <a:r>
              <a:rPr lang="en-US" dirty="0" smtClean="0"/>
              <a:t>There's </a:t>
            </a:r>
            <a:r>
              <a:rPr lang="en-US" dirty="0"/>
              <a:t>not as many people in these areas</a:t>
            </a:r>
            <a:r>
              <a:rPr lang="en-US" dirty="0" smtClean="0"/>
              <a:t>.</a:t>
            </a:r>
          </a:p>
          <a:p>
            <a:pPr>
              <a:lnSpc>
                <a:spcPct val="110000"/>
              </a:lnSpc>
            </a:pPr>
            <a:r>
              <a:rPr lang="en-US" dirty="0"/>
              <a:t>There are less people that live there, thus there are less people that could potentially be infected with kidney </a:t>
            </a:r>
            <a:r>
              <a:rPr lang="en-US" dirty="0" smtClean="0"/>
              <a:t>cancer</a:t>
            </a:r>
          </a:p>
          <a:p>
            <a:pPr>
              <a:lnSpc>
                <a:spcPct val="110000"/>
              </a:lnSpc>
            </a:pPr>
            <a:r>
              <a:rPr lang="en-US" dirty="0"/>
              <a:t>These rural areas have less people! Therefore less people with </a:t>
            </a:r>
            <a:r>
              <a:rPr lang="en-US" dirty="0" smtClean="0"/>
              <a:t>kidney cancer</a:t>
            </a:r>
          </a:p>
          <a:p>
            <a:pPr>
              <a:lnSpc>
                <a:spcPct val="110000"/>
              </a:lnSpc>
            </a:pPr>
            <a:r>
              <a:rPr lang="en-US" dirty="0"/>
              <a:t>Less people will be diagnose because the population is smaller</a:t>
            </a:r>
            <a:r>
              <a:rPr lang="en-US" dirty="0" smtClean="0"/>
              <a:t>.</a:t>
            </a:r>
          </a:p>
          <a:p>
            <a:pPr marL="0" indent="0">
              <a:lnSpc>
                <a:spcPct val="110000"/>
              </a:lnSpc>
              <a:buNone/>
            </a:pPr>
            <a:r>
              <a:rPr lang="en-US" b="1" dirty="0" smtClean="0"/>
              <a:t>The question was about the </a:t>
            </a:r>
            <a:r>
              <a:rPr lang="en-US" b="1" i="1" dirty="0" smtClean="0"/>
              <a:t>incidence</a:t>
            </a:r>
            <a:r>
              <a:rPr lang="en-US" b="1" dirty="0" smtClean="0"/>
              <a:t> of kidney cancer: the </a:t>
            </a:r>
            <a:r>
              <a:rPr lang="en-US" b="1" i="1" dirty="0" smtClean="0"/>
              <a:t>percentage</a:t>
            </a:r>
            <a:r>
              <a:rPr lang="en-US" b="1" dirty="0" smtClean="0"/>
              <a:t> of the population that get it—not absolute numbers! </a:t>
            </a:r>
            <a:br>
              <a:rPr lang="en-US" b="1" dirty="0" smtClean="0"/>
            </a:br>
            <a:r>
              <a:rPr lang="en-US" b="1" dirty="0" smtClean="0"/>
              <a:t>(If you don’t know what ‘incidence’ means </a:t>
            </a:r>
            <a:r>
              <a:rPr lang="en-US" b="1" i="1" dirty="0" smtClean="0"/>
              <a:t>look it up!</a:t>
            </a:r>
            <a:r>
              <a:rPr lang="en-US" b="1" dirty="0" smtClean="0"/>
              <a:t>)</a:t>
            </a:r>
            <a:endParaRPr lang="en-US" b="1" dirty="0"/>
          </a:p>
        </p:txBody>
      </p:sp>
    </p:spTree>
    <p:extLst>
      <p:ext uri="{BB962C8B-B14F-4D97-AF65-F5344CB8AC3E}">
        <p14:creationId xmlns:p14="http://schemas.microsoft.com/office/powerpoint/2010/main" val="2567329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Explain--don’t just repeat</a:t>
            </a:r>
            <a:endParaRPr lang="en-US" dirty="0"/>
          </a:p>
        </p:txBody>
      </p:sp>
      <p:sp>
        <p:nvSpPr>
          <p:cNvPr id="3" name="Content Placeholder 2"/>
          <p:cNvSpPr>
            <a:spLocks noGrp="1"/>
          </p:cNvSpPr>
          <p:nvPr>
            <p:ph idx="1"/>
          </p:nvPr>
        </p:nvSpPr>
        <p:spPr>
          <a:xfrm>
            <a:off x="806305" y="1600200"/>
            <a:ext cx="7579266" cy="4525963"/>
          </a:xfrm>
        </p:spPr>
        <p:txBody>
          <a:bodyPr/>
          <a:lstStyle/>
          <a:p>
            <a:pPr marL="0" indent="0">
              <a:spcAft>
                <a:spcPts val="2400"/>
              </a:spcAft>
              <a:buNone/>
            </a:pPr>
            <a:r>
              <a:rPr lang="en-US" b="1" dirty="0" smtClean="0"/>
              <a:t>Fall 2015 Responses</a:t>
            </a:r>
          </a:p>
          <a:p>
            <a:pPr>
              <a:spcAft>
                <a:spcPts val="2400"/>
              </a:spcAft>
            </a:pPr>
            <a:r>
              <a:rPr lang="en-US" dirty="0" smtClean="0"/>
              <a:t>Kidney </a:t>
            </a:r>
            <a:r>
              <a:rPr lang="en-US" dirty="0"/>
              <a:t>cancer is more prevalent in traditionally Democratic states where urban life exists</a:t>
            </a:r>
            <a:r>
              <a:rPr lang="en-US" dirty="0" smtClean="0"/>
              <a:t>.</a:t>
            </a:r>
          </a:p>
          <a:p>
            <a:pPr>
              <a:spcAft>
                <a:spcPts val="2400"/>
              </a:spcAft>
            </a:pPr>
            <a:r>
              <a:rPr lang="en-US" dirty="0" smtClean="0"/>
              <a:t>Kidney </a:t>
            </a:r>
            <a:r>
              <a:rPr lang="en-US" dirty="0"/>
              <a:t>cancer is more prevalent in traditionally Democratic states where urban life exists.</a:t>
            </a:r>
          </a:p>
        </p:txBody>
      </p:sp>
    </p:spTree>
    <p:extLst>
      <p:ext uri="{BB962C8B-B14F-4D97-AF65-F5344CB8AC3E}">
        <p14:creationId xmlns:p14="http://schemas.microsoft.com/office/powerpoint/2010/main" val="38585337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a:latin typeface="Calibri" charset="0"/>
              </a:rPr>
              <a:t>Causal Explanations</a:t>
            </a:r>
          </a:p>
        </p:txBody>
      </p:sp>
      <p:sp>
        <p:nvSpPr>
          <p:cNvPr id="3" name="Content Placeholder 2"/>
          <p:cNvSpPr>
            <a:spLocks noGrp="1"/>
          </p:cNvSpPr>
          <p:nvPr>
            <p:ph idx="1"/>
          </p:nvPr>
        </p:nvSpPr>
        <p:spPr>
          <a:xfrm>
            <a:off x="967566" y="1814018"/>
            <a:ext cx="7566206" cy="4744229"/>
          </a:xfrm>
        </p:spPr>
        <p:txBody>
          <a:bodyPr rtlCol="0">
            <a:normAutofit/>
          </a:bodyPr>
          <a:lstStyle/>
          <a:p>
            <a:pPr>
              <a:defRPr/>
            </a:pPr>
            <a:r>
              <a:rPr lang="en-US" dirty="0" smtClean="0"/>
              <a:t>people </a:t>
            </a:r>
            <a:r>
              <a:rPr lang="en-US" dirty="0"/>
              <a:t>living in more rural areas live more organically due to the foods they eat, as opposed to people who reside in much more densely populated areas that are exposed to more unhealthy practices</a:t>
            </a:r>
            <a:r>
              <a:rPr lang="en-US" dirty="0" smtClean="0"/>
              <a:t>.</a:t>
            </a:r>
          </a:p>
          <a:p>
            <a:pPr>
              <a:defRPr/>
            </a:pPr>
            <a:r>
              <a:rPr lang="en-US" dirty="0" err="1"/>
              <a:t>i</a:t>
            </a:r>
            <a:r>
              <a:rPr lang="en-US" dirty="0"/>
              <a:t> would say that in rural areas you live a healthier lifestyle rather than in big cities because of exposure to </a:t>
            </a:r>
            <a:r>
              <a:rPr lang="en-US" dirty="0" smtClean="0"/>
              <a:t>contamination</a:t>
            </a:r>
          </a:p>
          <a:p>
            <a:pPr>
              <a:defRPr/>
            </a:pPr>
            <a:r>
              <a:rPr lang="en-US" dirty="0"/>
              <a:t>Less toxins or carcinogens in the rural areas.</a:t>
            </a:r>
            <a:endParaRPr lang="en-US" dirty="0" smtClean="0"/>
          </a:p>
          <a:p>
            <a:pPr>
              <a:defRPr/>
            </a:pPr>
            <a:r>
              <a:rPr lang="en-US" dirty="0"/>
              <a:t>lower obesity </a:t>
            </a:r>
            <a:r>
              <a:rPr lang="en-US" dirty="0" smtClean="0"/>
              <a:t>rates (???)</a:t>
            </a:r>
          </a:p>
          <a:p>
            <a:pPr>
              <a:defRPr/>
            </a:pPr>
            <a:r>
              <a:rPr lang="en-US" dirty="0"/>
              <a:t>fewer processed foods that put more strain on </a:t>
            </a:r>
            <a:r>
              <a:rPr lang="en-US" dirty="0" smtClean="0"/>
              <a:t>kidneys</a:t>
            </a:r>
            <a:r>
              <a:rPr lang="en-US" dirty="0"/>
              <a:t> </a:t>
            </a:r>
            <a:r>
              <a:rPr lang="en-US" dirty="0" smtClean="0"/>
              <a:t>(???)</a:t>
            </a:r>
          </a:p>
          <a:p>
            <a:pPr>
              <a:defRPr/>
            </a:pPr>
            <a:r>
              <a:rPr lang="en-US" dirty="0"/>
              <a:t>disease doesn't spread as </a:t>
            </a:r>
            <a:r>
              <a:rPr lang="en-US" dirty="0" smtClean="0"/>
              <a:t>quickly (???)</a:t>
            </a:r>
            <a:endParaRPr lang="en-US" dirty="0"/>
          </a:p>
          <a:p>
            <a:pPr>
              <a:defRPr/>
            </a:pPr>
            <a:endParaRPr lang="en-US" dirty="0" smtClean="0"/>
          </a:p>
          <a:p>
            <a:pPr>
              <a:defRPr/>
            </a:pPr>
            <a:endParaRPr lang="en-US" dirty="0">
              <a:solidFill>
                <a:schemeClr val="tx1">
                  <a:lumMod val="65000"/>
                  <a:lumOff val="35000"/>
                </a:schemeClr>
              </a:solidFill>
              <a:latin typeface="Calibri" charset="0"/>
            </a:endParaRPr>
          </a:p>
          <a:p>
            <a:pPr>
              <a:defRPr/>
            </a:pPr>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Causal Explanations</a:t>
            </a:r>
            <a:endParaRPr lang="en-US" dirty="0"/>
          </a:p>
        </p:txBody>
      </p:sp>
      <p:sp>
        <p:nvSpPr>
          <p:cNvPr id="3" name="Content Placeholder 2"/>
          <p:cNvSpPr>
            <a:spLocks noGrp="1"/>
          </p:cNvSpPr>
          <p:nvPr>
            <p:ph idx="1"/>
          </p:nvPr>
        </p:nvSpPr>
        <p:spPr>
          <a:xfrm>
            <a:off x="1007881" y="1834175"/>
            <a:ext cx="7055168" cy="4291988"/>
          </a:xfrm>
        </p:spPr>
        <p:txBody>
          <a:bodyPr/>
          <a:lstStyle/>
          <a:p>
            <a:pPr marL="0" indent="0">
              <a:buNone/>
              <a:defRPr/>
            </a:pPr>
            <a:r>
              <a:rPr lang="en-US" b="1" dirty="0"/>
              <a:t>From </a:t>
            </a:r>
            <a:r>
              <a:rPr lang="en-US" b="1" dirty="0" smtClean="0"/>
              <a:t>Fall 2015…</a:t>
            </a:r>
            <a:endParaRPr lang="en-US" b="1" dirty="0"/>
          </a:p>
          <a:p>
            <a:pPr>
              <a:defRPr/>
            </a:pPr>
            <a:r>
              <a:rPr lang="en-US" dirty="0"/>
              <a:t>Democrats must be more susceptible to kidney cancer </a:t>
            </a:r>
            <a:endParaRPr lang="en-US" dirty="0" smtClean="0"/>
          </a:p>
          <a:p>
            <a:pPr>
              <a:defRPr/>
            </a:pPr>
            <a:r>
              <a:rPr lang="en-US" dirty="0" smtClean="0"/>
              <a:t>Incest? </a:t>
            </a:r>
            <a:endParaRPr lang="en-US" dirty="0"/>
          </a:p>
          <a:p>
            <a:pPr>
              <a:defRPr/>
            </a:pPr>
            <a:r>
              <a:rPr lang="en-US" dirty="0"/>
              <a:t>it could be liberals and their government have created some disease that spreads kidney cancer through our water supply! Thanks Obama!</a:t>
            </a:r>
          </a:p>
          <a:p>
            <a:pPr marL="349250" lvl="1" indent="0">
              <a:buNone/>
              <a:defRPr/>
            </a:pPr>
            <a:r>
              <a:rPr lang="en-US" dirty="0"/>
              <a:t>[Comment: this was from </a:t>
            </a:r>
            <a:r>
              <a:rPr lang="en-US" i="1" dirty="0"/>
              <a:t>The Onion</a:t>
            </a:r>
            <a:r>
              <a:rPr lang="en-US" dirty="0"/>
              <a:t>, right? </a:t>
            </a:r>
            <a:endParaRPr lang="en-US" dirty="0">
              <a:solidFill>
                <a:schemeClr val="tx1">
                  <a:lumMod val="65000"/>
                  <a:lumOff val="35000"/>
                </a:schemeClr>
              </a:solidFill>
              <a:latin typeface="Calibri" charset="0"/>
            </a:endParaRPr>
          </a:p>
          <a:p>
            <a:endParaRPr lang="en-US" dirty="0"/>
          </a:p>
        </p:txBody>
      </p:sp>
    </p:spTree>
    <p:extLst>
      <p:ext uri="{BB962C8B-B14F-4D97-AF65-F5344CB8AC3E}">
        <p14:creationId xmlns:p14="http://schemas.microsoft.com/office/powerpoint/2010/main" val="3634682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Skepticism</a:t>
            </a:r>
            <a:endParaRPr lang="en-US" dirty="0"/>
          </a:p>
        </p:txBody>
      </p:sp>
      <p:sp>
        <p:nvSpPr>
          <p:cNvPr id="3" name="Content Placeholder 2"/>
          <p:cNvSpPr>
            <a:spLocks noGrp="1"/>
          </p:cNvSpPr>
          <p:nvPr>
            <p:ph idx="1"/>
          </p:nvPr>
        </p:nvSpPr>
        <p:spPr/>
        <p:txBody>
          <a:bodyPr/>
          <a:lstStyle/>
          <a:p>
            <a:r>
              <a:rPr lang="en-US" dirty="0" smtClean="0"/>
              <a:t>Random non-essential information that has nothing to do with kidney cancer.</a:t>
            </a:r>
          </a:p>
          <a:p>
            <a:r>
              <a:rPr lang="en-US" dirty="0" smtClean="0"/>
              <a:t>…Has nothing to do with politics.</a:t>
            </a:r>
          </a:p>
          <a:p>
            <a:r>
              <a:rPr lang="en-US" dirty="0" smtClean="0"/>
              <a:t>If this is true, that’s amazing. I don’t think we can draw a conclusion from this information. Although interesting, I doubt political beliefs have anything to do with it.</a:t>
            </a:r>
          </a:p>
          <a:p>
            <a:r>
              <a:rPr lang="en-US" dirty="0" smtClean="0"/>
              <a:t>…lack of nearby hospitals could make some people try home remedies…it would explain that cancer rates </a:t>
            </a:r>
            <a:r>
              <a:rPr lang="en-US" i="1" dirty="0" smtClean="0"/>
              <a:t>seem</a:t>
            </a:r>
            <a:r>
              <a:rPr lang="en-US" dirty="0" smtClean="0"/>
              <a:t> lower [emphasis added]</a:t>
            </a:r>
          </a:p>
          <a:p>
            <a:r>
              <a:rPr lang="en-US" b="1" dirty="0" smtClean="0">
                <a:solidFill>
                  <a:srgbClr val="FF0000"/>
                </a:solidFill>
              </a:rPr>
              <a:t>Lack of information—does not imply that the countries with the highest incidence of kidney cancer are the opposite characteristics.</a:t>
            </a:r>
            <a:endParaRPr lang="en-US" b="1" dirty="0">
              <a:solidFill>
                <a:srgbClr val="FF0000"/>
              </a:solidFill>
            </a:endParaRPr>
          </a:p>
        </p:txBody>
      </p:sp>
    </p:spTree>
    <p:extLst>
      <p:ext uri="{BB962C8B-B14F-4D97-AF65-F5344CB8AC3E}">
        <p14:creationId xmlns:p14="http://schemas.microsoft.com/office/powerpoint/2010/main" val="2401620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229" y="947321"/>
            <a:ext cx="7768675" cy="4938162"/>
          </a:xfrm>
        </p:spPr>
        <p:txBody>
          <a:bodyPr>
            <a:normAutofit/>
          </a:bodyPr>
          <a:lstStyle/>
          <a:p>
            <a:pPr marL="0" indent="0">
              <a:buFont typeface="Wingdings 2" charset="0"/>
              <a:buNone/>
              <a:defRPr/>
            </a:pPr>
            <a:r>
              <a:rPr lang="en-US" sz="3600" dirty="0"/>
              <a:t>Y</a:t>
            </a:r>
            <a:r>
              <a:rPr lang="en-US" sz="3600" dirty="0" smtClean="0"/>
              <a:t>ou didn’t get all relevant information… </a:t>
            </a:r>
          </a:p>
          <a:p>
            <a:pPr marL="0" indent="0">
              <a:buFont typeface="Wingdings 2" charset="0"/>
              <a:buNone/>
              <a:defRPr/>
            </a:pPr>
            <a:endParaRPr lang="en-US" sz="3600" dirty="0" smtClean="0"/>
          </a:p>
          <a:p>
            <a:pPr marL="0" indent="0">
              <a:buFont typeface="Wingdings 2" charset="0"/>
              <a:buNone/>
              <a:defRPr/>
            </a:pPr>
            <a:r>
              <a:rPr lang="en-US" sz="3600" dirty="0" smtClean="0"/>
              <a:t>The countries that have the </a:t>
            </a:r>
            <a:r>
              <a:rPr lang="en-US" sz="3600" b="1" i="1" dirty="0" smtClean="0"/>
              <a:t>highest</a:t>
            </a:r>
            <a:r>
              <a:rPr lang="en-US" sz="3600" dirty="0" smtClean="0"/>
              <a:t> incidence cancer are also rural, sparsely populated and located in traditionally Republican states in the Midwest, the South, and the West.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dirty="0">
                <a:latin typeface="Calibri" charset="0"/>
              </a:rPr>
              <a:t>Statistical </a:t>
            </a:r>
            <a:r>
              <a:rPr lang="en-US" dirty="0" smtClean="0">
                <a:latin typeface="Calibri" charset="0"/>
              </a:rPr>
              <a:t>Explanation</a:t>
            </a:r>
            <a:endParaRPr lang="en-US" dirty="0">
              <a:latin typeface="Calibri" charset="0"/>
            </a:endParaRPr>
          </a:p>
        </p:txBody>
      </p:sp>
      <p:sp>
        <p:nvSpPr>
          <p:cNvPr id="3" name="Content Placeholder 2"/>
          <p:cNvSpPr>
            <a:spLocks noGrp="1"/>
          </p:cNvSpPr>
          <p:nvPr>
            <p:ph idx="1"/>
          </p:nvPr>
        </p:nvSpPr>
        <p:spPr>
          <a:xfrm>
            <a:off x="967565" y="4347795"/>
            <a:ext cx="7428337" cy="2215485"/>
          </a:xfrm>
        </p:spPr>
        <p:txBody>
          <a:bodyPr rtlCol="0">
            <a:normAutofit/>
          </a:bodyPr>
          <a:lstStyle/>
          <a:p>
            <a:pPr marL="0" indent="0">
              <a:lnSpc>
                <a:spcPct val="110000"/>
              </a:lnSpc>
              <a:buClr>
                <a:schemeClr val="accent1">
                  <a:lumMod val="60000"/>
                  <a:lumOff val="40000"/>
                </a:schemeClr>
              </a:buClr>
              <a:buNone/>
              <a:defRPr/>
            </a:pPr>
            <a:r>
              <a:rPr lang="en-US" dirty="0"/>
              <a:t>C</a:t>
            </a:r>
            <a:r>
              <a:rPr lang="en-US" dirty="0" smtClean="0"/>
              <a:t>ounties </a:t>
            </a:r>
            <a:r>
              <a:rPr lang="en-US" dirty="0" smtClean="0"/>
              <a:t>that have </a:t>
            </a:r>
            <a:r>
              <a:rPr lang="en-US" dirty="0"/>
              <a:t>small </a:t>
            </a:r>
            <a:r>
              <a:rPr lang="en-US" dirty="0" smtClean="0"/>
              <a:t>populations will have fewer </a:t>
            </a:r>
            <a:r>
              <a:rPr lang="en-US" dirty="0"/>
              <a:t>cases of kidney cancer than a larger </a:t>
            </a:r>
            <a:r>
              <a:rPr lang="en-US" dirty="0" smtClean="0"/>
              <a:t>population—and </a:t>
            </a:r>
            <a:r>
              <a:rPr lang="en-US" i="1" dirty="0" smtClean="0"/>
              <a:t>more</a:t>
            </a:r>
            <a:r>
              <a:rPr lang="en-US" dirty="0" smtClean="0"/>
              <a:t> cases of kidney cancer! </a:t>
            </a:r>
            <a:endParaRPr lang="en-US" b="1" dirty="0" smtClean="0">
              <a:solidFill>
                <a:srgbClr val="000000"/>
              </a:solidFill>
              <a:latin typeface="Calibri" charset="0"/>
            </a:endParaRPr>
          </a:p>
          <a:p>
            <a:pPr marL="0" indent="0" eaLnBrk="1" fontAlgn="auto" hangingPunct="1">
              <a:lnSpc>
                <a:spcPct val="110000"/>
              </a:lnSpc>
              <a:buClr>
                <a:schemeClr val="accent1">
                  <a:lumMod val="60000"/>
                  <a:lumOff val="40000"/>
                </a:schemeClr>
              </a:buClr>
              <a:buNone/>
              <a:defRPr/>
            </a:pPr>
            <a:r>
              <a:rPr lang="en-US" b="1" dirty="0" smtClean="0">
                <a:solidFill>
                  <a:srgbClr val="000000"/>
                </a:solidFill>
                <a:latin typeface="Calibri" charset="0"/>
              </a:rPr>
              <a:t>Moral</a:t>
            </a:r>
            <a:r>
              <a:rPr lang="en-US" b="1" dirty="0">
                <a:solidFill>
                  <a:srgbClr val="000000"/>
                </a:solidFill>
                <a:latin typeface="Calibri" charset="0"/>
              </a:rPr>
              <a:t>: </a:t>
            </a:r>
            <a:r>
              <a:rPr lang="en-US" dirty="0">
                <a:solidFill>
                  <a:srgbClr val="000000"/>
                </a:solidFill>
                <a:latin typeface="Calibri" charset="0"/>
              </a:rPr>
              <a:t>One of our biases (systematic errors in reasoning) comes from our fixation on causal explanations so that we overlook statistical explanations…and there are </a:t>
            </a:r>
            <a:r>
              <a:rPr lang="en-US" i="1" dirty="0">
                <a:solidFill>
                  <a:srgbClr val="000000"/>
                </a:solidFill>
                <a:latin typeface="Calibri" charset="0"/>
              </a:rPr>
              <a:t>many </a:t>
            </a:r>
            <a:r>
              <a:rPr lang="en-US" dirty="0">
                <a:solidFill>
                  <a:srgbClr val="000000"/>
                </a:solidFill>
                <a:latin typeface="Calibri" charset="0"/>
              </a:rPr>
              <a:t>more biases…</a:t>
            </a:r>
            <a:endParaRPr lang="en-US" b="1" dirty="0">
              <a:solidFill>
                <a:srgbClr val="000000"/>
              </a:solidFill>
              <a:latin typeface="Calibri" charset="0"/>
            </a:endParaRPr>
          </a:p>
        </p:txBody>
      </p:sp>
      <p:pic>
        <p:nvPicPr>
          <p:cNvPr id="2" name="Picture 1"/>
          <p:cNvPicPr>
            <a:picLocks noChangeAspect="1"/>
          </p:cNvPicPr>
          <p:nvPr/>
        </p:nvPicPr>
        <p:blipFill>
          <a:blip r:embed="rId2"/>
          <a:stretch>
            <a:fillRect/>
          </a:stretch>
        </p:blipFill>
        <p:spPr>
          <a:xfrm>
            <a:off x="953278" y="1448872"/>
            <a:ext cx="3961573" cy="2791305"/>
          </a:xfrm>
          <a:prstGeom prst="rect">
            <a:avLst/>
          </a:prstGeom>
        </p:spPr>
      </p:pic>
      <p:pic>
        <p:nvPicPr>
          <p:cNvPr id="5" name="Picture 4"/>
          <p:cNvPicPr>
            <a:picLocks noChangeAspect="1"/>
          </p:cNvPicPr>
          <p:nvPr/>
        </p:nvPicPr>
        <p:blipFill>
          <a:blip r:embed="rId2"/>
          <a:stretch>
            <a:fillRect/>
          </a:stretch>
        </p:blipFill>
        <p:spPr>
          <a:xfrm>
            <a:off x="5841829" y="2677460"/>
            <a:ext cx="2065156" cy="145509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latin typeface="Calibri" charset="0"/>
              </a:rPr>
              <a:t>Overcoming Cognitive Bias</a:t>
            </a:r>
          </a:p>
        </p:txBody>
      </p:sp>
      <p:pic>
        <p:nvPicPr>
          <p:cNvPr id="2" name="Picture 1"/>
          <p:cNvPicPr>
            <a:picLocks noChangeAspect="1"/>
          </p:cNvPicPr>
          <p:nvPr/>
        </p:nvPicPr>
        <p:blipFill>
          <a:blip r:embed="rId2"/>
          <a:stretch>
            <a:fillRect/>
          </a:stretch>
        </p:blipFill>
        <p:spPr>
          <a:xfrm>
            <a:off x="1418528" y="1450351"/>
            <a:ext cx="6350000" cy="4762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p:cNvPicPr>
            <a:picLocks noChangeAspect="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alpha val="8509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55650" y="2441506"/>
            <a:ext cx="7772400" cy="1470025"/>
          </a:xfrm>
          <a:effectLst>
            <a:outerShdw blurRad="50800" dist="38100" dir="2700000">
              <a:srgbClr val="000000">
                <a:alpha val="43000"/>
              </a:srgbClr>
            </a:outerShdw>
          </a:effectLst>
        </p:spPr>
        <p:txBody>
          <a:bodyPr/>
          <a:lstStyle/>
          <a:p>
            <a:pPr eaLnBrk="1" hangingPunct="1">
              <a:defRPr/>
            </a:pPr>
            <a:r>
              <a:rPr lang="en-US" sz="5400" b="1" dirty="0">
                <a:solidFill>
                  <a:srgbClr val="E23295"/>
                </a:solidFill>
                <a:effectLst>
                  <a:outerShdw blurRad="38100" dist="38100" dir="2700000" algn="tl">
                    <a:schemeClr val="tx1">
                      <a:lumMod val="75000"/>
                      <a:lumOff val="25000"/>
                    </a:schemeClr>
                  </a:outerShdw>
                </a:effectLst>
                <a:latin typeface="Copperplate Gothic Bold" charset="0"/>
                <a:ea typeface="ＭＳ Ｐゴシック" charset="0"/>
                <a:cs typeface="Copperplate Gothic Bold" charset="0"/>
              </a:rPr>
              <a:t>Phil 101: Logic</a:t>
            </a:r>
          </a:p>
        </p:txBody>
      </p:sp>
      <p:sp>
        <p:nvSpPr>
          <p:cNvPr id="13315" name="Subtitle 2"/>
          <p:cNvSpPr>
            <a:spLocks noGrp="1"/>
          </p:cNvSpPr>
          <p:nvPr>
            <p:ph type="subTitle" idx="1"/>
          </p:nvPr>
        </p:nvSpPr>
        <p:spPr>
          <a:xfrm>
            <a:off x="1352550" y="3779659"/>
            <a:ext cx="6400800" cy="1752600"/>
          </a:xfrm>
          <a:effectLst>
            <a:outerShdw blurRad="50800" dist="38100" dir="2700000">
              <a:srgbClr val="000000">
                <a:alpha val="43000"/>
              </a:srgbClr>
            </a:outerShdw>
          </a:effectLst>
        </p:spPr>
        <p:txBody>
          <a:bodyPr/>
          <a:lstStyle/>
          <a:p>
            <a:pPr eaLnBrk="1" hangingPunct="1">
              <a:defRPr/>
            </a:pPr>
            <a:r>
              <a:rPr lang="en-US" sz="4000" b="1" dirty="0" smtClean="0">
                <a:solidFill>
                  <a:srgbClr val="E23295"/>
                </a:solidFill>
                <a:effectLst>
                  <a:outerShdw blurRad="38100" dist="38100" dir="2700000" algn="tl">
                    <a:schemeClr val="tx1">
                      <a:lumMod val="85000"/>
                      <a:lumOff val="15000"/>
                    </a:schemeClr>
                  </a:outerShdw>
                </a:effectLst>
                <a:latin typeface="Copperplate Gothic Bold" charset="0"/>
                <a:ea typeface="ＭＳ Ｐゴシック" charset="0"/>
                <a:cs typeface="Copperplate Gothic Bold" charset="0"/>
              </a:rPr>
              <a:t>Spring 2016</a:t>
            </a:r>
            <a:endParaRPr lang="en-US" sz="4000" b="1" dirty="0">
              <a:solidFill>
                <a:srgbClr val="E23295"/>
              </a:solidFill>
              <a:effectLst>
                <a:outerShdw blurRad="38100" dist="38100" dir="2700000" algn="tl">
                  <a:schemeClr val="tx1">
                    <a:lumMod val="85000"/>
                    <a:lumOff val="15000"/>
                  </a:schemeClr>
                </a:outerShdw>
              </a:effectLst>
              <a:latin typeface="Copperplate Gothic Bold" charset="0"/>
              <a:ea typeface="ＭＳ Ｐゴシック" charset="0"/>
              <a:cs typeface="Copperplate Gothic Bold" charset="0"/>
            </a:endParaRPr>
          </a:p>
        </p:txBody>
      </p:sp>
    </p:spTree>
    <p:extLst>
      <p:ext uri="{BB962C8B-B14F-4D97-AF65-F5344CB8AC3E}">
        <p14:creationId xmlns:p14="http://schemas.microsoft.com/office/powerpoint/2010/main" val="1475047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364" y="173858"/>
            <a:ext cx="8587146" cy="1143000"/>
          </a:xfrm>
        </p:spPr>
        <p:txBody>
          <a:bodyPr>
            <a:normAutofit fontScale="90000"/>
          </a:bodyPr>
          <a:lstStyle/>
          <a:p>
            <a:r>
              <a:rPr lang="en-US" dirty="0" smtClean="0"/>
              <a:t>A Cognitive Bias: Against ‘Overthinking’</a:t>
            </a:r>
            <a:endParaRPr lang="en-US" dirty="0"/>
          </a:p>
        </p:txBody>
      </p:sp>
      <p:sp>
        <p:nvSpPr>
          <p:cNvPr id="3" name="Content Placeholder 2"/>
          <p:cNvSpPr>
            <a:spLocks noGrp="1"/>
          </p:cNvSpPr>
          <p:nvPr>
            <p:ph idx="1"/>
          </p:nvPr>
        </p:nvSpPr>
        <p:spPr>
          <a:xfrm>
            <a:off x="457200" y="1479264"/>
            <a:ext cx="8229600" cy="4990736"/>
          </a:xfrm>
        </p:spPr>
        <p:txBody>
          <a:bodyPr>
            <a:normAutofit/>
          </a:bodyPr>
          <a:lstStyle/>
          <a:p>
            <a:pPr marL="0" indent="0">
              <a:buNone/>
            </a:pPr>
            <a:r>
              <a:rPr lang="en-US" dirty="0" smtClean="0">
                <a:hlinkClick r:id="rId2"/>
              </a:rPr>
              <a:t>Google search on ‘overthinking’</a:t>
            </a:r>
            <a:r>
              <a:rPr lang="en-US" dirty="0" smtClean="0"/>
              <a:t>…</a:t>
            </a:r>
          </a:p>
          <a:p>
            <a:r>
              <a:rPr lang="en-US" b="1" dirty="0" smtClean="0">
                <a:solidFill>
                  <a:srgbClr val="0000FF"/>
                </a:solidFill>
              </a:rPr>
              <a:t>9 Ways To Stop Overthinking Everything | Refocuser</a:t>
            </a:r>
          </a:p>
          <a:p>
            <a:r>
              <a:rPr lang="en-US" b="1" dirty="0" smtClean="0">
                <a:solidFill>
                  <a:srgbClr val="0000FF"/>
                </a:solidFill>
              </a:rPr>
              <a:t>Tips </a:t>
            </a:r>
            <a:r>
              <a:rPr lang="en-US" b="1" dirty="0">
                <a:solidFill>
                  <a:srgbClr val="0000FF"/>
                </a:solidFill>
              </a:rPr>
              <a:t>to Stress Less and Stop Overthinking | Fitness Magazine</a:t>
            </a:r>
          </a:p>
          <a:p>
            <a:r>
              <a:rPr lang="en-US" b="1" dirty="0">
                <a:solidFill>
                  <a:srgbClr val="0000FF"/>
                </a:solidFill>
              </a:rPr>
              <a:t>Overthinking Clinton's Favorability Numbers - Bloomberg View</a:t>
            </a:r>
          </a:p>
          <a:p>
            <a:r>
              <a:rPr lang="en-US" b="1" dirty="0">
                <a:solidFill>
                  <a:srgbClr val="0000FF"/>
                </a:solidFill>
              </a:rPr>
              <a:t>Could neuroticism stem from overthinking? - Medical News ..</a:t>
            </a:r>
            <a:r>
              <a:rPr lang="en-US" b="1" dirty="0" smtClean="0">
                <a:solidFill>
                  <a:srgbClr val="0000FF"/>
                </a:solidFill>
              </a:rPr>
              <a:t>.</a:t>
            </a:r>
            <a:br>
              <a:rPr lang="en-US" b="1" dirty="0" smtClean="0">
                <a:solidFill>
                  <a:srgbClr val="0000FF"/>
                </a:solidFill>
              </a:rPr>
            </a:br>
            <a:r>
              <a:rPr lang="en-US" dirty="0"/>
              <a:t>Researchers have proposed a new cognitive model for neuroticism, suggesting that this personality trait could be explained by </a:t>
            </a:r>
            <a:r>
              <a:rPr lang="en-US" i="1" dirty="0"/>
              <a:t>overthinking</a:t>
            </a:r>
            <a:r>
              <a:rPr lang="en-US" dirty="0"/>
              <a:t> </a:t>
            </a:r>
            <a:endParaRPr lang="en-US" b="1" dirty="0">
              <a:solidFill>
                <a:srgbClr val="0000FF"/>
              </a:solidFill>
            </a:endParaRPr>
          </a:p>
          <a:p>
            <a:r>
              <a:rPr lang="en-US" b="1" dirty="0">
                <a:solidFill>
                  <a:srgbClr val="0000FF"/>
                </a:solidFill>
              </a:rPr>
              <a:t>Eating, Drinking, Overthinking - </a:t>
            </a:r>
            <a:r>
              <a:rPr lang="en-US" b="1" dirty="0" smtClean="0">
                <a:solidFill>
                  <a:srgbClr val="0000FF"/>
                </a:solidFill>
              </a:rPr>
              <a:t>Amazon.com</a:t>
            </a:r>
            <a:br>
              <a:rPr lang="en-US" b="1" dirty="0" smtClean="0">
                <a:solidFill>
                  <a:srgbClr val="0000FF"/>
                </a:solidFill>
              </a:rPr>
            </a:br>
            <a:r>
              <a:rPr lang="en-US" dirty="0" smtClean="0"/>
              <a:t>The </a:t>
            </a:r>
            <a:r>
              <a:rPr lang="en-US" dirty="0"/>
              <a:t>Toxic Triangle of Food, Alcohol, and Depression--and How Women Can Break </a:t>
            </a:r>
            <a:r>
              <a:rPr lang="en-US" dirty="0" smtClean="0"/>
              <a:t>Free</a:t>
            </a:r>
          </a:p>
          <a:p>
            <a:r>
              <a:rPr lang="en-US" b="1" dirty="0">
                <a:solidFill>
                  <a:srgbClr val="0000FF"/>
                </a:solidFill>
              </a:rPr>
              <a:t>Link between Overthinking and Neuroticism | Psych Central ...</a:t>
            </a:r>
          </a:p>
          <a:p>
            <a:endParaRPr lang="en-US" dirty="0"/>
          </a:p>
        </p:txBody>
      </p:sp>
    </p:spTree>
    <p:extLst>
      <p:ext uri="{BB962C8B-B14F-4D97-AF65-F5344CB8AC3E}">
        <p14:creationId xmlns:p14="http://schemas.microsoft.com/office/powerpoint/2010/main" val="5885797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Instinct Fallacy</a:t>
            </a:r>
            <a:endParaRPr lang="en-US" dirty="0"/>
          </a:p>
        </p:txBody>
      </p:sp>
      <p:sp>
        <p:nvSpPr>
          <p:cNvPr id="3" name="Content Placeholder 2"/>
          <p:cNvSpPr>
            <a:spLocks noGrp="1"/>
          </p:cNvSpPr>
          <p:nvPr>
            <p:ph idx="1"/>
          </p:nvPr>
        </p:nvSpPr>
        <p:spPr>
          <a:xfrm>
            <a:off x="457200" y="1600200"/>
            <a:ext cx="8229600" cy="4910113"/>
          </a:xfrm>
        </p:spPr>
        <p:txBody>
          <a:bodyPr>
            <a:normAutofit lnSpcReduction="10000"/>
          </a:bodyPr>
          <a:lstStyle/>
          <a:p>
            <a:r>
              <a:rPr lang="en-US" dirty="0" smtClean="0"/>
              <a:t>‘Research shows that first instincts can stink, but we trust them anyway’</a:t>
            </a:r>
          </a:p>
          <a:p>
            <a:r>
              <a:rPr lang="en-US" dirty="0"/>
              <a:t>the researchers examined the introductory psychology midterm exams of 1,561 University of Illinois students for eraser marks. They counted the number of times students changed answers and found </a:t>
            </a:r>
            <a:r>
              <a:rPr lang="en-US" dirty="0" smtClean="0"/>
              <a:t>that</a:t>
            </a:r>
          </a:p>
          <a:p>
            <a:pPr lvl="1"/>
            <a:r>
              <a:rPr lang="en-US" dirty="0" smtClean="0"/>
              <a:t>51 </a:t>
            </a:r>
            <a:r>
              <a:rPr lang="en-US" dirty="0"/>
              <a:t>percent of the changes were from wrong to </a:t>
            </a:r>
            <a:r>
              <a:rPr lang="en-US" dirty="0" smtClean="0"/>
              <a:t>right</a:t>
            </a:r>
            <a:endParaRPr lang="en-US" dirty="0"/>
          </a:p>
          <a:p>
            <a:pPr lvl="1"/>
            <a:r>
              <a:rPr lang="en-US" dirty="0" smtClean="0"/>
              <a:t>25 </a:t>
            </a:r>
            <a:r>
              <a:rPr lang="en-US" dirty="0"/>
              <a:t>percent were from right to wrong and 23 percent were from wrong to wrong</a:t>
            </a:r>
            <a:r>
              <a:rPr lang="en-US" dirty="0" smtClean="0"/>
              <a:t>.</a:t>
            </a:r>
          </a:p>
          <a:p>
            <a:pPr lvl="1"/>
            <a:r>
              <a:rPr lang="en-US" dirty="0" smtClean="0"/>
              <a:t> </a:t>
            </a:r>
            <a:r>
              <a:rPr lang="en-US" dirty="0"/>
              <a:t>Changes from wrong to right outnumbered changes from right to wrong 2-to-1 </a:t>
            </a:r>
            <a:endParaRPr lang="en-US" dirty="0" smtClean="0"/>
          </a:p>
          <a:p>
            <a:r>
              <a:rPr lang="en-US" dirty="0"/>
              <a:t>I</a:t>
            </a:r>
            <a:r>
              <a:rPr lang="en-US" dirty="0" smtClean="0"/>
              <a:t>t </a:t>
            </a:r>
            <a:r>
              <a:rPr lang="en-US" i="1" dirty="0"/>
              <a:t>feels </a:t>
            </a:r>
            <a:r>
              <a:rPr lang="en-US" dirty="0"/>
              <a:t>worse to change a correct answer to an incorrect one than to stick with an original incorrect answer. And that feeling makes changing right answers to wrong more </a:t>
            </a:r>
            <a:r>
              <a:rPr lang="en-US" dirty="0" smtClean="0"/>
              <a:t>memorable.</a:t>
            </a:r>
            <a:endParaRPr lang="en-US" dirty="0"/>
          </a:p>
          <a:p>
            <a:endParaRPr lang="en-US" dirty="0"/>
          </a:p>
        </p:txBody>
      </p:sp>
    </p:spTree>
    <p:extLst>
      <p:ext uri="{BB962C8B-B14F-4D97-AF65-F5344CB8AC3E}">
        <p14:creationId xmlns:p14="http://schemas.microsoft.com/office/powerpoint/2010/main" val="1984192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685800"/>
            <a:ext cx="91551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itle 1"/>
          <p:cNvSpPr>
            <a:spLocks noGrp="1"/>
          </p:cNvSpPr>
          <p:nvPr>
            <p:ph type="title"/>
          </p:nvPr>
        </p:nvSpPr>
        <p:spPr/>
        <p:txBody>
          <a:bodyPr/>
          <a:lstStyle/>
          <a:p>
            <a:pPr eaLnBrk="1" hangingPunct="1"/>
            <a:r>
              <a:rPr lang="en-US" dirty="0">
                <a:latin typeface="News Gothic MT" charset="0"/>
              </a:rPr>
              <a:t>Availability Error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1209459" y="2035730"/>
            <a:ext cx="6732645" cy="3909029"/>
          </a:xfrm>
        </p:spPr>
        <p:txBody>
          <a:bodyPr>
            <a:normAutofit/>
          </a:bodyPr>
          <a:lstStyle/>
          <a:p>
            <a:pPr marL="0" indent="0">
              <a:buNone/>
            </a:pPr>
            <a:r>
              <a:rPr lang="en-US" dirty="0"/>
              <a:t>The </a:t>
            </a:r>
            <a:r>
              <a:rPr lang="en-US" b="1" dirty="0"/>
              <a:t>availability heuristic</a:t>
            </a:r>
            <a:r>
              <a:rPr lang="en-US" dirty="0"/>
              <a:t> is a mental shortcut that relies on immediate examples that come to a given person's mind when evaluating a specific topic, concept, method or </a:t>
            </a:r>
            <a:r>
              <a:rPr lang="en-US" dirty="0" smtClean="0"/>
              <a:t>decision….under </a:t>
            </a:r>
            <a:r>
              <a:rPr lang="en-US" dirty="0"/>
              <a:t>the availability heuristic people tend to heavily weigh their judgments toward more recent information, making new opinions biased toward that latest news</a:t>
            </a:r>
            <a:r>
              <a:rPr lang="en-US" dirty="0" smtClean="0"/>
              <a:t>.</a:t>
            </a:r>
          </a:p>
          <a:p>
            <a:pPr marL="0" indent="0">
              <a:buNone/>
            </a:pPr>
            <a:r>
              <a:rPr lang="en-US" dirty="0" smtClean="0"/>
              <a:t>When are people most likely to buy earthquake insurance?</a:t>
            </a:r>
          </a:p>
          <a:p>
            <a:pPr marL="0" indent="0">
              <a:buNone/>
            </a:pPr>
            <a:r>
              <a:rPr lang="en-US" dirty="0" smtClean="0"/>
              <a:t>You guessed it…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Explosion"/>
                                        </p:tgtEl>
                                      </p:cMediaNode>
                                    </p:audio>
                                  </p:subTnLst>
                                </p:cTn>
                              </p:par>
                              <p:par>
                                <p:cTn id="7" presetID="9" presetClass="exit" presetSubtype="0" fill="hold" grpId="0" nodeType="withEffect">
                                  <p:stCondLst>
                                    <p:cond delay="0"/>
                                  </p:stCondLst>
                                  <p:childTnLst>
                                    <p:animEffect transition="out" filter="dissolve">
                                      <p:cBhvr>
                                        <p:cTn id="8" dur="500"/>
                                        <p:tgtEl>
                                          <p:spTgt spid="2">
                                            <p:txEl>
                                              <p:pRg st="0" end="0"/>
                                            </p:txEl>
                                          </p:spTgt>
                                        </p:tgtEl>
                                      </p:cBhvr>
                                    </p:animEffect>
                                    <p:set>
                                      <p:cBhvr>
                                        <p:cTn id="9"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500"/>
                                        <p:tgtEl>
                                          <p:spTgt spid="2">
                                            <p:txEl>
                                              <p:pRg st="1" end="1"/>
                                            </p:txEl>
                                          </p:spTgt>
                                        </p:tgtEl>
                                      </p:cBhvr>
                                    </p:animEffect>
                                    <p:set>
                                      <p:cBhvr>
                                        <p:cTn id="14"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nodeType="afterEffect">
                                  <p:stCondLst>
                                    <p:cond delay="1000"/>
                                  </p:stCondLst>
                                  <p:childTnLst>
                                    <p:set>
                                      <p:cBhvr>
                                        <p:cTn id="22" dur="1" fill="hold">
                                          <p:stCondLst>
                                            <p:cond delay="0"/>
                                          </p:stCondLst>
                                        </p:cTn>
                                        <p:tgtEl>
                                          <p:spTgt spid="67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atin typeface="Calibri" charset="0"/>
              </a:rPr>
              <a:t>Anchoring</a:t>
            </a:r>
          </a:p>
        </p:txBody>
      </p:sp>
      <p:sp>
        <p:nvSpPr>
          <p:cNvPr id="26626" name="Content Placeholder 2"/>
          <p:cNvSpPr>
            <a:spLocks noGrp="1"/>
          </p:cNvSpPr>
          <p:nvPr>
            <p:ph idx="1"/>
          </p:nvPr>
        </p:nvSpPr>
        <p:spPr>
          <a:xfrm>
            <a:off x="752475" y="5057775"/>
            <a:ext cx="7839075" cy="1209675"/>
          </a:xfrm>
        </p:spPr>
        <p:txBody>
          <a:bodyPr>
            <a:normAutofit/>
          </a:bodyPr>
          <a:lstStyle/>
          <a:p>
            <a:pPr marL="0" indent="0">
              <a:buFont typeface="Wingdings 2" charset="0"/>
              <a:buNone/>
            </a:pPr>
            <a:r>
              <a:rPr lang="en-US" dirty="0">
                <a:latin typeface="Calibri" charset="0"/>
              </a:rPr>
              <a:t>The tendency to rely too heavily, or </a:t>
            </a:r>
            <a:r>
              <a:rPr lang="en-US" dirty="0" smtClean="0">
                <a:latin typeface="Calibri" charset="0"/>
              </a:rPr>
              <a:t>‘anchor’, </a:t>
            </a:r>
            <a:r>
              <a:rPr lang="en-US" dirty="0">
                <a:latin typeface="Calibri" charset="0"/>
              </a:rPr>
              <a:t>on one trait or piece of information when making decisions (usually the first piece of information that we acquire on that subject)</a:t>
            </a:r>
          </a:p>
        </p:txBody>
      </p:sp>
      <p:pic>
        <p:nvPicPr>
          <p:cNvPr id="266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702854"/>
            <a:ext cx="6634162"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Calibri" charset="0"/>
              </a:rPr>
              <a:t>Framing Effect</a:t>
            </a:r>
          </a:p>
        </p:txBody>
      </p:sp>
      <p:sp>
        <p:nvSpPr>
          <p:cNvPr id="27650" name="Content Placeholder 2"/>
          <p:cNvSpPr>
            <a:spLocks noGrp="1"/>
          </p:cNvSpPr>
          <p:nvPr>
            <p:ph idx="1"/>
          </p:nvPr>
        </p:nvSpPr>
        <p:spPr>
          <a:xfrm>
            <a:off x="615950" y="5391150"/>
            <a:ext cx="8042275" cy="1008063"/>
          </a:xfrm>
        </p:spPr>
        <p:txBody>
          <a:bodyPr>
            <a:normAutofit/>
          </a:bodyPr>
          <a:lstStyle/>
          <a:p>
            <a:pPr marL="0" indent="0">
              <a:buFont typeface="Wingdings 2" charset="0"/>
              <a:buNone/>
            </a:pPr>
            <a:r>
              <a:rPr lang="en-US">
                <a:latin typeface="Calibri" charset="0"/>
              </a:rPr>
              <a:t>Drawing different conclusions from the same information, depending on how or by whom that information is presented</a:t>
            </a:r>
          </a:p>
        </p:txBody>
      </p:sp>
      <p:pic>
        <p:nvPicPr>
          <p:cNvPr id="7" name="Picture 6"/>
          <p:cNvPicPr>
            <a:picLocks noChangeAspect="1"/>
          </p:cNvPicPr>
          <p:nvPr/>
        </p:nvPicPr>
        <p:blipFill>
          <a:blip r:embed="rId2"/>
          <a:stretch>
            <a:fillRect/>
          </a:stretch>
        </p:blipFill>
        <p:spPr>
          <a:xfrm>
            <a:off x="2071915" y="1897632"/>
            <a:ext cx="5056149" cy="3093039"/>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atin typeface="Calibri" charset="0"/>
              </a:rPr>
              <a:t>The IKEA Effect</a:t>
            </a:r>
          </a:p>
        </p:txBody>
      </p:sp>
      <p:sp>
        <p:nvSpPr>
          <p:cNvPr id="28674" name="Content Placeholder 2"/>
          <p:cNvSpPr>
            <a:spLocks noGrp="1"/>
          </p:cNvSpPr>
          <p:nvPr>
            <p:ph idx="1"/>
          </p:nvPr>
        </p:nvSpPr>
        <p:spPr>
          <a:xfrm>
            <a:off x="666750" y="5381625"/>
            <a:ext cx="8042275" cy="1001713"/>
          </a:xfrm>
        </p:spPr>
        <p:txBody>
          <a:bodyPr>
            <a:normAutofit/>
          </a:bodyPr>
          <a:lstStyle/>
          <a:p>
            <a:pPr marL="0" indent="0">
              <a:buFont typeface="Wingdings 2" charset="0"/>
              <a:buNone/>
            </a:pPr>
            <a:r>
              <a:rPr lang="en-US">
                <a:latin typeface="Calibri" charset="0"/>
              </a:rPr>
              <a:t>The tendency to place a disproportionately high value on objects that they partially assembled themselves </a:t>
            </a:r>
          </a:p>
        </p:txBody>
      </p:sp>
      <p:pic>
        <p:nvPicPr>
          <p:cNvPr id="28675" name="irc_mi" descr="http://media-cache-ak0.pinimg.com/736x/fb/49/67/fb4967194e4338f2a017b9c45aa8a00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038" y="1350910"/>
            <a:ext cx="30226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32766"/>
            <a:ext cx="8229600" cy="1143000"/>
          </a:xfrm>
        </p:spPr>
        <p:txBody>
          <a:bodyPr/>
          <a:lstStyle/>
          <a:p>
            <a:r>
              <a:rPr lang="en-US" dirty="0">
                <a:latin typeface="Calibri" charset="0"/>
              </a:rPr>
              <a:t>The No True Scotsman Fallacy</a:t>
            </a:r>
          </a:p>
        </p:txBody>
      </p:sp>
      <p:sp>
        <p:nvSpPr>
          <p:cNvPr id="29698" name="Content Placeholder 2"/>
          <p:cNvSpPr>
            <a:spLocks noGrp="1"/>
          </p:cNvSpPr>
          <p:nvPr>
            <p:ph idx="1"/>
          </p:nvPr>
        </p:nvSpPr>
        <p:spPr>
          <a:xfrm>
            <a:off x="342680" y="4895850"/>
            <a:ext cx="8486357" cy="1704975"/>
          </a:xfrm>
        </p:spPr>
        <p:txBody>
          <a:bodyPr>
            <a:normAutofit fontScale="92500"/>
          </a:bodyPr>
          <a:lstStyle/>
          <a:p>
            <a:pPr marL="0" indent="0">
              <a:buFont typeface="Wingdings 2" charset="0"/>
              <a:buNone/>
            </a:pPr>
            <a:r>
              <a:rPr lang="en-US" dirty="0">
                <a:latin typeface="Calibri" charset="0"/>
              </a:rPr>
              <a:t>When faced with a counterexample to a universal claim ("no Scotsman would do such a thing”) this fallacy modifies the subject of the assertion to exclude the specific case or others like it without reference to any specific objective rule.  If Angus doesn’t like haggis then instead of concluding that not all Scotsmen like haggis, that Angus is not a </a:t>
            </a:r>
            <a:r>
              <a:rPr lang="en-US" i="1" dirty="0">
                <a:latin typeface="Calibri" charset="0"/>
              </a:rPr>
              <a:t>true</a:t>
            </a:r>
            <a:r>
              <a:rPr lang="en-US" dirty="0">
                <a:latin typeface="Calibri" charset="0"/>
              </a:rPr>
              <a:t> </a:t>
            </a:r>
            <a:r>
              <a:rPr lang="en-US" dirty="0" smtClean="0">
                <a:latin typeface="Calibri" charset="0"/>
              </a:rPr>
              <a:t>Scotsman.(</a:t>
            </a:r>
            <a:r>
              <a:rPr lang="en-US" dirty="0" smtClean="0">
                <a:latin typeface="Calibri" charset="0"/>
                <a:hlinkClick r:id="rId2"/>
              </a:rPr>
              <a:t>attributed to philosopher Anthony Flew</a:t>
            </a:r>
            <a:r>
              <a:rPr lang="en-US" dirty="0" smtClean="0">
                <a:latin typeface="Calibri" charset="0"/>
              </a:rPr>
              <a:t>)</a:t>
            </a:r>
            <a:endParaRPr lang="en-US" dirty="0">
              <a:latin typeface="Calibri" charset="0"/>
            </a:endParaRPr>
          </a:p>
        </p:txBody>
      </p:sp>
      <p:pic>
        <p:nvPicPr>
          <p:cNvPr id="29699" name="irc_mi" descr="http://fallacyaday.com/images/60.%20No%20True%20Scotsm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825" y="1336675"/>
            <a:ext cx="394176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a:latin typeface="Calibri" charset="0"/>
              </a:rPr>
              <a:t>The Halo Effect</a:t>
            </a:r>
          </a:p>
        </p:txBody>
      </p:sp>
      <p:sp>
        <p:nvSpPr>
          <p:cNvPr id="24578" name="Content Placeholder 2"/>
          <p:cNvSpPr>
            <a:spLocks noGrp="1"/>
          </p:cNvSpPr>
          <p:nvPr>
            <p:ph idx="1"/>
          </p:nvPr>
        </p:nvSpPr>
        <p:spPr>
          <a:xfrm>
            <a:off x="515938" y="5348288"/>
            <a:ext cx="8324850" cy="1019175"/>
          </a:xfrm>
        </p:spPr>
        <p:txBody>
          <a:bodyPr rtlCol="0">
            <a:noAutofit/>
          </a:bodyPr>
          <a:lstStyle/>
          <a:p>
            <a:pPr marL="0" indent="0" eaLnBrk="1" fontAlgn="auto" hangingPunct="1">
              <a:spcAft>
                <a:spcPts val="4800"/>
              </a:spcAft>
              <a:buClr>
                <a:schemeClr val="accent1">
                  <a:lumMod val="60000"/>
                  <a:lumOff val="40000"/>
                </a:schemeClr>
              </a:buClr>
              <a:buFont typeface="Wingdings 2" charset="0"/>
              <a:buNone/>
              <a:defRPr/>
            </a:pPr>
            <a:r>
              <a:rPr lang="en-US" b="1" dirty="0" smtClean="0">
                <a:solidFill>
                  <a:srgbClr val="000000"/>
                </a:solidFill>
                <a:latin typeface="Calibri" charset="0"/>
              </a:rPr>
              <a:t>Halo </a:t>
            </a:r>
            <a:r>
              <a:rPr lang="en-US" b="1" dirty="0">
                <a:solidFill>
                  <a:srgbClr val="000000"/>
                </a:solidFill>
                <a:latin typeface="Calibri" charset="0"/>
              </a:rPr>
              <a:t>effect</a:t>
            </a:r>
            <a:r>
              <a:rPr lang="en-US" dirty="0">
                <a:solidFill>
                  <a:srgbClr val="000000"/>
                </a:solidFill>
                <a:latin typeface="Calibri" charset="0"/>
              </a:rPr>
              <a:t> – the tendency for a person's positive or negative traits to </a:t>
            </a:r>
            <a:r>
              <a:rPr lang="en-US" dirty="0" smtClean="0">
                <a:solidFill>
                  <a:srgbClr val="000000"/>
                </a:solidFill>
                <a:latin typeface="Calibri" charset="0"/>
              </a:rPr>
              <a:t>‘spill over’ </a:t>
            </a:r>
            <a:r>
              <a:rPr lang="en-US" dirty="0">
                <a:solidFill>
                  <a:srgbClr val="000000"/>
                </a:solidFill>
                <a:latin typeface="Calibri" charset="0"/>
              </a:rPr>
              <a:t>from one area of their personality to another in others' perceptions of them (see also physical attractiveness stereotype)</a:t>
            </a:r>
            <a:r>
              <a:rPr lang="en-US" dirty="0" smtClean="0">
                <a:solidFill>
                  <a:srgbClr val="000000"/>
                </a:solidFill>
                <a:latin typeface="Calibri" charset="0"/>
              </a:rPr>
              <a:t>.</a:t>
            </a:r>
          </a:p>
          <a:p>
            <a:pPr marL="0" indent="0" eaLnBrk="1" fontAlgn="auto" hangingPunct="1">
              <a:spcAft>
                <a:spcPts val="4800"/>
              </a:spcAft>
              <a:buClr>
                <a:schemeClr val="accent1">
                  <a:lumMod val="60000"/>
                  <a:lumOff val="40000"/>
                </a:schemeClr>
              </a:buClr>
              <a:buFont typeface="Wingdings 2" charset="0"/>
              <a:buNone/>
              <a:defRPr/>
            </a:pPr>
            <a:endParaRPr lang="en-US" b="1" dirty="0">
              <a:solidFill>
                <a:srgbClr val="000000"/>
              </a:solidFill>
              <a:latin typeface="Calibri" charset="0"/>
            </a:endParaRPr>
          </a:p>
          <a:p>
            <a:pPr marL="0" indent="0" eaLnBrk="1" fontAlgn="auto" hangingPunct="1">
              <a:spcAft>
                <a:spcPts val="4800"/>
              </a:spcAft>
              <a:buClr>
                <a:schemeClr val="accent1">
                  <a:lumMod val="60000"/>
                  <a:lumOff val="40000"/>
                </a:schemeClr>
              </a:buClr>
              <a:buFont typeface="Wingdings 2" charset="0"/>
              <a:buNone/>
              <a:defRPr/>
            </a:pPr>
            <a:endParaRPr lang="en-US" dirty="0">
              <a:solidFill>
                <a:srgbClr val="000000"/>
              </a:solidFill>
              <a:latin typeface="Calibri" charset="0"/>
            </a:endParaRPr>
          </a:p>
        </p:txBody>
      </p:sp>
      <p:pic>
        <p:nvPicPr>
          <p:cNvPr id="3" name="Picture 2"/>
          <p:cNvPicPr>
            <a:picLocks noChangeAspect="1"/>
          </p:cNvPicPr>
          <p:nvPr/>
        </p:nvPicPr>
        <p:blipFill>
          <a:blip r:embed="rId2"/>
          <a:stretch>
            <a:fillRect/>
          </a:stretch>
        </p:blipFill>
        <p:spPr>
          <a:xfrm>
            <a:off x="1274236" y="1247651"/>
            <a:ext cx="6491052" cy="403184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1654977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0865" y="1231716"/>
            <a:ext cx="7658015" cy="4590636"/>
          </a:xfrm>
          <a:prstGeom prst="rect">
            <a:avLst/>
          </a:prstGeom>
        </p:spPr>
      </p:pic>
      <p:sp>
        <p:nvSpPr>
          <p:cNvPr id="3" name="TextBox 2"/>
          <p:cNvSpPr txBox="1"/>
          <p:nvPr/>
        </p:nvSpPr>
        <p:spPr>
          <a:xfrm>
            <a:off x="720865" y="5692953"/>
            <a:ext cx="7658015" cy="1200329"/>
          </a:xfrm>
          <a:prstGeom prst="rect">
            <a:avLst/>
          </a:prstGeom>
          <a:noFill/>
        </p:spPr>
        <p:txBody>
          <a:bodyPr wrap="square" rtlCol="0">
            <a:spAutoFit/>
          </a:bodyPr>
          <a:lstStyle/>
          <a:p>
            <a:r>
              <a:rPr lang="en-US" dirty="0" smtClean="0"/>
              <a:t>A group claiming to call itself 'Overweight Haters Ltd' has been handing out abusive cards to commuters on London's underground rail network, branding them as "fat" and "ugly.” </a:t>
            </a:r>
            <a:r>
              <a:rPr lang="en-US" dirty="0" smtClean="0">
                <a:hlinkClick r:id="rId3"/>
              </a:rPr>
              <a:t>CNBC, Tuesday, December 1, 2015</a:t>
            </a:r>
            <a:endParaRPr lang="en-US" dirty="0" smtClean="0"/>
          </a:p>
          <a:p>
            <a:endParaRPr lang="en-US" dirty="0"/>
          </a:p>
        </p:txBody>
      </p:sp>
      <p:sp>
        <p:nvSpPr>
          <p:cNvPr id="4" name="Title 3"/>
          <p:cNvSpPr>
            <a:spLocks noGrp="1"/>
          </p:cNvSpPr>
          <p:nvPr>
            <p:ph type="title"/>
          </p:nvPr>
        </p:nvSpPr>
        <p:spPr>
          <a:xfrm>
            <a:off x="881986" y="98226"/>
            <a:ext cx="7338133" cy="1168772"/>
          </a:xfrm>
        </p:spPr>
        <p:txBody>
          <a:bodyPr>
            <a:noAutofit/>
          </a:bodyPr>
          <a:lstStyle/>
          <a:p>
            <a:pPr algn="l"/>
            <a:r>
              <a:rPr lang="en-US" dirty="0" smtClean="0"/>
              <a:t>‘Fat’ cards are being handed out on London’s Tube</a:t>
            </a:r>
            <a:endParaRPr lang="en-US" dirty="0"/>
          </a:p>
        </p:txBody>
      </p:sp>
    </p:spTree>
    <p:extLst>
      <p:ext uri="{BB962C8B-B14F-4D97-AF65-F5344CB8AC3E}">
        <p14:creationId xmlns:p14="http://schemas.microsoft.com/office/powerpoint/2010/main" val="15927842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457200" y="1600200"/>
            <a:ext cx="8229600" cy="4648200"/>
          </a:xfrm>
        </p:spPr>
        <p:txBody>
          <a:bodyPr>
            <a:noAutofit/>
          </a:bodyPr>
          <a:lstStyle/>
          <a:p>
            <a:pPr eaLnBrk="1" hangingPunct="1">
              <a:lnSpc>
                <a:spcPct val="90000"/>
              </a:lnSpc>
              <a:spcAft>
                <a:spcPts val="3000"/>
              </a:spcAft>
            </a:pPr>
            <a:r>
              <a:rPr lang="en-US" dirty="0">
                <a:latin typeface="Calibri" charset="0"/>
              </a:rPr>
              <a:t>Mechanics of course and expectations</a:t>
            </a:r>
          </a:p>
          <a:p>
            <a:pPr lvl="1" eaLnBrk="1" hangingPunct="1">
              <a:lnSpc>
                <a:spcPct val="90000"/>
              </a:lnSpc>
              <a:spcAft>
                <a:spcPts val="3000"/>
              </a:spcAft>
            </a:pPr>
            <a:r>
              <a:rPr lang="en-US" dirty="0">
                <a:latin typeface="Calibri" charset="0"/>
                <a:hlinkClick r:id="rId3"/>
              </a:rPr>
              <a:t>Syllabus</a:t>
            </a:r>
            <a:endParaRPr lang="en-US" dirty="0">
              <a:latin typeface="Calibri" charset="0"/>
            </a:endParaRPr>
          </a:p>
          <a:p>
            <a:pPr lvl="1" eaLnBrk="1" hangingPunct="1">
              <a:lnSpc>
                <a:spcPct val="90000"/>
              </a:lnSpc>
              <a:spcAft>
                <a:spcPts val="3000"/>
              </a:spcAft>
            </a:pPr>
            <a:r>
              <a:rPr lang="en-US" dirty="0">
                <a:latin typeface="Calibri" charset="0"/>
                <a:hlinkClick r:id="rId4"/>
              </a:rPr>
              <a:t>Class website </a:t>
            </a:r>
            <a:r>
              <a:rPr lang="en-US" dirty="0">
                <a:latin typeface="Calibri" charset="0"/>
              </a:rPr>
              <a:t>and </a:t>
            </a:r>
            <a:r>
              <a:rPr lang="en-US" dirty="0">
                <a:latin typeface="Calibri" charset="0"/>
                <a:hlinkClick r:id="rId5"/>
              </a:rPr>
              <a:t>message board</a:t>
            </a:r>
            <a:endParaRPr lang="en-US" dirty="0">
              <a:latin typeface="Calibri" charset="0"/>
            </a:endParaRPr>
          </a:p>
          <a:p>
            <a:pPr eaLnBrk="1" hangingPunct="1">
              <a:lnSpc>
                <a:spcPct val="90000"/>
              </a:lnSpc>
              <a:spcAft>
                <a:spcPts val="3000"/>
              </a:spcAft>
            </a:pPr>
            <a:r>
              <a:rPr lang="en-US" dirty="0">
                <a:latin typeface="Calibri" charset="0"/>
              </a:rPr>
              <a:t>Introductory readings</a:t>
            </a:r>
          </a:p>
          <a:p>
            <a:pPr lvl="1" eaLnBrk="1" hangingPunct="1">
              <a:lnSpc>
                <a:spcPct val="90000"/>
              </a:lnSpc>
              <a:spcAft>
                <a:spcPts val="3000"/>
              </a:spcAft>
            </a:pPr>
            <a:r>
              <a:rPr lang="en-US" dirty="0">
                <a:latin typeface="Calibri" charset="0"/>
                <a:hlinkClick r:id="rId6"/>
              </a:rPr>
              <a:t>Chapter 0</a:t>
            </a:r>
            <a:r>
              <a:rPr lang="en-US" dirty="0">
                <a:latin typeface="Calibri" charset="0"/>
              </a:rPr>
              <a:t>: Introduction and comments about survey</a:t>
            </a:r>
          </a:p>
          <a:p>
            <a:pPr eaLnBrk="1" hangingPunct="1">
              <a:lnSpc>
                <a:spcPct val="90000"/>
              </a:lnSpc>
              <a:spcAft>
                <a:spcPts val="3000"/>
              </a:spcAft>
            </a:pPr>
            <a:r>
              <a:rPr lang="en-US" dirty="0">
                <a:latin typeface="Calibri" charset="0"/>
              </a:rPr>
              <a:t>Homework: </a:t>
            </a:r>
            <a:r>
              <a:rPr lang="en-US" i="1" dirty="0">
                <a:latin typeface="Calibri" charset="0"/>
                <a:hlinkClick r:id="rId7"/>
              </a:rPr>
              <a:t>A Prelude to Logic </a:t>
            </a:r>
            <a:r>
              <a:rPr lang="en-US" dirty="0" err="1" smtClean="0">
                <a:latin typeface="Calibri" charset="0"/>
              </a:rPr>
              <a:t>Ch</a:t>
            </a:r>
            <a:r>
              <a:rPr lang="en-US" dirty="0" smtClean="0">
                <a:latin typeface="Calibri" charset="0"/>
              </a:rPr>
              <a:t> 0, </a:t>
            </a:r>
            <a:r>
              <a:rPr lang="en-US" dirty="0" err="1" smtClean="0">
                <a:latin typeface="Calibri" charset="0"/>
              </a:rPr>
              <a:t>Ch</a:t>
            </a:r>
            <a:r>
              <a:rPr lang="en-US" dirty="0" smtClean="0">
                <a:latin typeface="Calibri" charset="0"/>
              </a:rPr>
              <a:t> </a:t>
            </a:r>
            <a:r>
              <a:rPr lang="en-US" dirty="0">
                <a:latin typeface="Calibri" charset="0"/>
              </a:rPr>
              <a:t>1 </a:t>
            </a:r>
            <a:r>
              <a:rPr lang="en-US" dirty="0" smtClean="0">
                <a:latin typeface="Calibri" charset="0"/>
              </a:rPr>
              <a:t>and </a:t>
            </a:r>
            <a:r>
              <a:rPr lang="en-US" u="sng" dirty="0" smtClean="0">
                <a:latin typeface="Calibri" charset="0"/>
                <a:hlinkClick r:id="rId8"/>
              </a:rPr>
              <a:t>Logical Possibility</a:t>
            </a:r>
            <a:endParaRPr lang="en-US" dirty="0">
              <a:latin typeface="Calibri" charset="0"/>
            </a:endParaRPr>
          </a:p>
        </p:txBody>
      </p:sp>
      <p:pic>
        <p:nvPicPr>
          <p:cNvPr id="18435" name="Picture 1"/>
          <p:cNvPicPr>
            <a:picLocks noChangeAspect="1"/>
          </p:cNvPicPr>
          <p:nvPr/>
        </p:nvPicPr>
        <p:blipFill>
          <a:blip r:embed="rId9">
            <a:alphaModFix amt="81000"/>
            <a:extLst>
              <a:ext uri="{28A0092B-C50C-407E-A947-70E740481C1C}">
                <a14:useLocalDpi xmlns:a14="http://schemas.microsoft.com/office/drawing/2010/main" val="0"/>
              </a:ext>
            </a:extLst>
          </a:blip>
          <a:srcRect/>
          <a:stretch>
            <a:fillRect/>
          </a:stretch>
        </p:blipFill>
        <p:spPr bwMode="auto">
          <a:xfrm>
            <a:off x="5163102" y="2334864"/>
            <a:ext cx="3557588" cy="1951870"/>
          </a:xfrm>
          <a:prstGeom prst="rect">
            <a:avLst/>
          </a:prstGeom>
          <a:noFill/>
          <a:ln>
            <a:noFill/>
          </a:ln>
          <a:extLst>
            <a:ext uri="{909E8E84-426E-40dd-AFC4-6F175D3DCCD1}">
              <a14:hiddenFill xmlns:a14="http://schemas.microsoft.com/office/drawing/2010/main">
                <a:solidFill>
                  <a:srgbClr val="FFFFFF">
                    <a:alpha val="8117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 name="Title 1"/>
          <p:cNvSpPr>
            <a:spLocks noGrp="1"/>
          </p:cNvSpPr>
          <p:nvPr>
            <p:ph type="title"/>
          </p:nvPr>
        </p:nvSpPr>
        <p:spPr/>
        <p:txBody>
          <a:bodyPr/>
          <a:lstStyle/>
          <a:p>
            <a:pPr eaLnBrk="1" hangingPunct="1"/>
            <a:r>
              <a:rPr lang="en-US" dirty="0">
                <a:latin typeface="Calibri" charset="0"/>
              </a:rPr>
              <a:t>Introduction: Today</a:t>
            </a:r>
            <a:r>
              <a:rPr lang="ja-JP" altLang="en-US" dirty="0">
                <a:latin typeface="Calibri" charset="0"/>
              </a:rPr>
              <a:t>’</a:t>
            </a:r>
            <a:r>
              <a:rPr lang="en-US" altLang="ja-JP" dirty="0">
                <a:latin typeface="Calibri" charset="0"/>
              </a:rPr>
              <a:t>s Class</a:t>
            </a:r>
            <a:endParaRPr lang="en-US" dirty="0">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434">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8434">
                                            <p:txEl>
                                              <p:pRg st="1" end="1"/>
                                            </p:txEl>
                                          </p:spTgt>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8434">
                                            <p:txEl>
                                              <p:pRg st="2" end="2"/>
                                            </p:txEl>
                                          </p:spTgt>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8434">
                                            <p:txEl>
                                              <p:pRg st="3" end="3"/>
                                            </p:txEl>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8434">
                                            <p:txEl>
                                              <p:pRg st="4" end="4"/>
                                            </p:txEl>
                                          </p:spTgt>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6752"/>
          <a:stretch/>
        </p:blipFill>
        <p:spPr>
          <a:xfrm>
            <a:off x="-159213" y="28176"/>
            <a:ext cx="9553025" cy="6829824"/>
          </a:xfrm>
          <a:prstGeom prst="rect">
            <a:avLst/>
          </a:prstGeom>
        </p:spPr>
      </p:pic>
    </p:spTree>
    <p:extLst>
      <p:ext uri="{BB962C8B-B14F-4D97-AF65-F5344CB8AC3E}">
        <p14:creationId xmlns:p14="http://schemas.microsoft.com/office/powerpoint/2010/main" val="41263876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50707" y="1026358"/>
            <a:ext cx="7275835" cy="4701546"/>
            <a:chOff x="1227107" y="1061640"/>
            <a:chExt cx="7275835" cy="4701546"/>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5587" t="38688" r="2106" b="18190"/>
            <a:stretch/>
          </p:blipFill>
          <p:spPr>
            <a:xfrm>
              <a:off x="1358260" y="1199599"/>
              <a:ext cx="6985337" cy="4339724"/>
            </a:xfrm>
            <a:prstGeom prst="rect">
              <a:avLst/>
            </a:prstGeom>
          </p:spPr>
        </p:pic>
        <p:sp>
          <p:nvSpPr>
            <p:cNvPr id="3" name="Rectangle 2"/>
            <p:cNvSpPr/>
            <p:nvPr/>
          </p:nvSpPr>
          <p:spPr>
            <a:xfrm>
              <a:off x="1227107" y="1061640"/>
              <a:ext cx="7275835" cy="4701546"/>
            </a:xfrm>
            <a:prstGeom prst="rect">
              <a:avLst/>
            </a:prstGeom>
            <a:noFill/>
            <a:ln>
              <a:solidFill>
                <a:schemeClr val="bg1">
                  <a:lumMod val="75000"/>
                </a:schemeClr>
              </a:solidFill>
            </a:ln>
            <a:effectLst>
              <a:outerShdw blurRad="40000" dist="23000" dir="3300000" rotWithShape="0">
                <a:srgbClr val="000000">
                  <a:alpha val="3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9921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16885" y="0"/>
            <a:ext cx="8229600" cy="1143000"/>
          </a:xfrm>
        </p:spPr>
        <p:txBody>
          <a:bodyPr/>
          <a:lstStyle/>
          <a:p>
            <a:r>
              <a:rPr lang="en-US" dirty="0">
                <a:latin typeface="Calibri" charset="0"/>
                <a:cs typeface="Calibri" charset="0"/>
              </a:rPr>
              <a:t>The Just </a:t>
            </a:r>
            <a:r>
              <a:rPr lang="en-US">
                <a:latin typeface="Calibri" charset="0"/>
                <a:cs typeface="Calibri" charset="0"/>
              </a:rPr>
              <a:t>World </a:t>
            </a:r>
            <a:r>
              <a:rPr lang="en-US" smtClean="0">
                <a:latin typeface="Calibri" charset="0"/>
                <a:cs typeface="Calibri" charset="0"/>
              </a:rPr>
              <a:t>Fallacy</a:t>
            </a:r>
            <a:endParaRPr lang="en-US" dirty="0">
              <a:latin typeface="Calibri" charset="0"/>
              <a:cs typeface="Calibri" charset="0"/>
            </a:endParaRPr>
          </a:p>
        </p:txBody>
      </p:sp>
      <p:sp>
        <p:nvSpPr>
          <p:cNvPr id="31747" name="Content Placeholder 2"/>
          <p:cNvSpPr>
            <a:spLocks noGrp="1"/>
          </p:cNvSpPr>
          <p:nvPr>
            <p:ph idx="1"/>
          </p:nvPr>
        </p:nvSpPr>
        <p:spPr>
          <a:xfrm>
            <a:off x="483783" y="5663770"/>
            <a:ext cx="8244466" cy="1194229"/>
          </a:xfrm>
        </p:spPr>
        <p:txBody>
          <a:bodyPr>
            <a:normAutofit/>
          </a:bodyPr>
          <a:lstStyle/>
          <a:p>
            <a:pPr marL="0" indent="0">
              <a:buNone/>
            </a:pPr>
            <a:r>
              <a:rPr lang="en-US" dirty="0">
                <a:latin typeface="Calibri" charset="0"/>
              </a:rPr>
              <a:t>The tendency for people to want to believe that the world is fundamentally just, causing them to rationalize an otherwise inexplicable injustice as deserved by the </a:t>
            </a:r>
            <a:r>
              <a:rPr lang="en-US" dirty="0" smtClean="0">
                <a:latin typeface="Calibri" charset="0"/>
              </a:rPr>
              <a:t>victim. </a:t>
            </a:r>
            <a:r>
              <a:rPr lang="en-US" dirty="0" smtClean="0">
                <a:latin typeface="Calibri" charset="0"/>
                <a:hlinkClick r:id="rId2"/>
              </a:rPr>
              <a:t>https</a:t>
            </a:r>
            <a:r>
              <a:rPr lang="en-US" dirty="0">
                <a:latin typeface="Calibri" charset="0"/>
                <a:hlinkClick r:id="rId2"/>
              </a:rPr>
              <a:t>://en.wikipedia.org/wiki/Just-</a:t>
            </a:r>
            <a:r>
              <a:rPr lang="en-US" dirty="0" smtClean="0">
                <a:latin typeface="Calibri" charset="0"/>
                <a:hlinkClick r:id="rId2"/>
              </a:rPr>
              <a:t>world_hypothesis</a:t>
            </a:r>
            <a:endParaRPr lang="en-US" dirty="0" smtClean="0">
              <a:latin typeface="Calibri" charset="0"/>
            </a:endParaRPr>
          </a:p>
          <a:p>
            <a:pPr marL="0" indent="0">
              <a:buNone/>
            </a:pPr>
            <a:endParaRPr lang="en-US" dirty="0" smtClean="0">
              <a:latin typeface="Calibri" charset="0"/>
            </a:endParaRPr>
          </a:p>
          <a:p>
            <a:pPr marL="0" indent="0">
              <a:buFont typeface="Wingdings 2" charset="0"/>
              <a:buNone/>
            </a:pPr>
            <a:endParaRPr lang="en-US" dirty="0">
              <a:latin typeface="Calibri"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4345"/>
          <a:stretch/>
        </p:blipFill>
        <p:spPr>
          <a:xfrm>
            <a:off x="736571" y="967518"/>
            <a:ext cx="7749789" cy="4756722"/>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6671" y="477495"/>
            <a:ext cx="8046074" cy="6023061"/>
          </a:xfrm>
          <a:prstGeom prst="rect">
            <a:avLst/>
          </a:prstGeom>
        </p:spPr>
      </p:pic>
    </p:spTree>
    <p:extLst>
      <p:ext uri="{BB962C8B-B14F-4D97-AF65-F5344CB8AC3E}">
        <p14:creationId xmlns:p14="http://schemas.microsoft.com/office/powerpoint/2010/main" val="15183283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sz="4000">
                <a:latin typeface="Calibri" charset="0"/>
              </a:rPr>
              <a:t>Confirmation Bias</a:t>
            </a:r>
          </a:p>
        </p:txBody>
      </p:sp>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500" y="1527176"/>
            <a:ext cx="5568212" cy="4078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p:cNvSpPr txBox="1">
            <a:spLocks noChangeArrowheads="1"/>
          </p:cNvSpPr>
          <p:nvPr/>
        </p:nvSpPr>
        <p:spPr bwMode="auto">
          <a:xfrm>
            <a:off x="1293813" y="5710238"/>
            <a:ext cx="7480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Calibri" charset="0"/>
                <a:cs typeface="Calibri" charset="0"/>
              </a:rPr>
              <a:t>The tendency to search for, interpret, focus on and remember information in a way that confirms one's preconceptions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a:latin typeface="Calibri" charset="0"/>
              </a:rPr>
              <a:t>Statistical vs. Individual Difference</a:t>
            </a:r>
          </a:p>
        </p:txBody>
      </p:sp>
      <p:pic>
        <p:nvPicPr>
          <p:cNvPr id="7" name="irc_mi" descr="http://www.womanology.co.uk/folder/wp-content/uploads/2013/10/height-graph.png"/>
          <p:cNvPicPr/>
          <p:nvPr/>
        </p:nvPicPr>
        <p:blipFill>
          <a:blip r:embed="rId2">
            <a:extLst>
              <a:ext uri="{28A0092B-C50C-407E-A947-70E740481C1C}">
                <a14:useLocalDpi xmlns:a14="http://schemas.microsoft.com/office/drawing/2010/main" val="0"/>
              </a:ext>
            </a:extLst>
          </a:blip>
          <a:srcRect/>
          <a:stretch>
            <a:fillRect/>
          </a:stretch>
        </p:blipFill>
        <p:spPr bwMode="auto">
          <a:xfrm>
            <a:off x="1233055" y="1659568"/>
            <a:ext cx="6695728" cy="4502312"/>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atin typeface="Calibri" charset="0"/>
              </a:rPr>
              <a:t>Statistical vs. Individual Difference</a:t>
            </a:r>
          </a:p>
        </p:txBody>
      </p:sp>
      <p:pic>
        <p:nvPicPr>
          <p:cNvPr id="4" name="irc_mi" descr="http://perrystreetpalace.files.wordpress.com/2012/09/wrongview.png"/>
          <p:cNvPicPr/>
          <p:nvPr/>
        </p:nvPicPr>
        <p:blipFill>
          <a:blip r:embed="rId2">
            <a:extLst>
              <a:ext uri="{28A0092B-C50C-407E-A947-70E740481C1C}">
                <a14:useLocalDpi xmlns:a14="http://schemas.microsoft.com/office/drawing/2010/main" val="0"/>
              </a:ext>
            </a:extLst>
          </a:blip>
          <a:srcRect/>
          <a:stretch>
            <a:fillRect/>
          </a:stretch>
        </p:blipFill>
        <p:spPr bwMode="auto">
          <a:xfrm>
            <a:off x="1458336" y="2028632"/>
            <a:ext cx="6324490" cy="367178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Whom Should Should Trust?</a:t>
            </a:r>
            <a:endParaRPr lang="en-US" dirty="0"/>
          </a:p>
        </p:txBody>
      </p:sp>
      <p:sp>
        <p:nvSpPr>
          <p:cNvPr id="5" name="Content Placeholder 4"/>
          <p:cNvSpPr>
            <a:spLocks noGrp="1"/>
          </p:cNvSpPr>
          <p:nvPr>
            <p:ph idx="1"/>
          </p:nvPr>
        </p:nvSpPr>
        <p:spPr>
          <a:xfrm>
            <a:off x="765989" y="1600200"/>
            <a:ext cx="7700212" cy="4525963"/>
          </a:xfrm>
        </p:spPr>
        <p:txBody>
          <a:bodyPr/>
          <a:lstStyle/>
          <a:p>
            <a:pPr>
              <a:lnSpc>
                <a:spcPct val="110000"/>
              </a:lnSpc>
              <a:spcAft>
                <a:spcPts val="2400"/>
              </a:spcAft>
            </a:pPr>
            <a:r>
              <a:rPr lang="en-US" dirty="0"/>
              <a:t>Most of us can’t hope to fully understand every </a:t>
            </a:r>
            <a:r>
              <a:rPr lang="en-US" dirty="0" smtClean="0"/>
              <a:t>issue </a:t>
            </a:r>
            <a:r>
              <a:rPr lang="en-US" dirty="0"/>
              <a:t>that impinges on our lives. </a:t>
            </a:r>
            <a:endParaRPr lang="en-US" dirty="0" smtClean="0"/>
          </a:p>
          <a:p>
            <a:pPr>
              <a:lnSpc>
                <a:spcPct val="110000"/>
              </a:lnSpc>
              <a:spcAft>
                <a:spcPts val="2400"/>
              </a:spcAft>
            </a:pPr>
            <a:r>
              <a:rPr lang="en-US" dirty="0" smtClean="0"/>
              <a:t>Even </a:t>
            </a:r>
            <a:r>
              <a:rPr lang="en-US" dirty="0"/>
              <a:t>scientists at the pinnacle of their own fields are novices outside those fields. </a:t>
            </a:r>
            <a:endParaRPr lang="en-US" dirty="0" smtClean="0"/>
          </a:p>
          <a:p>
            <a:pPr>
              <a:lnSpc>
                <a:spcPct val="110000"/>
              </a:lnSpc>
              <a:spcAft>
                <a:spcPts val="2400"/>
              </a:spcAft>
            </a:pPr>
            <a:r>
              <a:rPr lang="en-US" dirty="0" smtClean="0"/>
              <a:t>Nearly </a:t>
            </a:r>
            <a:r>
              <a:rPr lang="en-US" dirty="0"/>
              <a:t>always, we must turn to the opinions of experts in the field which concerns us. But how do we decide </a:t>
            </a:r>
            <a:r>
              <a:rPr lang="en-US" dirty="0" smtClean="0"/>
              <a:t>whom </a:t>
            </a:r>
            <a:r>
              <a:rPr lang="en-US" dirty="0"/>
              <a:t>to </a:t>
            </a:r>
            <a:r>
              <a:rPr lang="en-US" dirty="0" smtClean="0"/>
              <a:t>trust</a:t>
            </a:r>
          </a:p>
          <a:p>
            <a:pPr>
              <a:lnSpc>
                <a:spcPct val="110000"/>
              </a:lnSpc>
              <a:spcAft>
                <a:spcPts val="2400"/>
              </a:spcAft>
            </a:pPr>
            <a:r>
              <a:rPr lang="en-US" dirty="0" smtClean="0"/>
              <a:t>The </a:t>
            </a:r>
            <a:r>
              <a:rPr lang="en-US" dirty="0"/>
              <a:t>world is full of pretenders who are eager to persuade us that they have discovered the indisputable truth on issues from cosmic consciousness to the secrets of perfect health. </a:t>
            </a:r>
          </a:p>
        </p:txBody>
      </p:sp>
    </p:spTree>
    <p:extLst>
      <p:ext uri="{BB962C8B-B14F-4D97-AF65-F5344CB8AC3E}">
        <p14:creationId xmlns:p14="http://schemas.microsoft.com/office/powerpoint/2010/main" val="3814208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Psychics?</a:t>
            </a:r>
            <a:endParaRPr lang="en-US" dirty="0"/>
          </a:p>
        </p:txBody>
      </p:sp>
      <p:sp>
        <p:nvSpPr>
          <p:cNvPr id="3" name="Content Placeholder 2"/>
          <p:cNvSpPr>
            <a:spLocks noGrp="1"/>
          </p:cNvSpPr>
          <p:nvPr>
            <p:ph idx="1"/>
          </p:nvPr>
        </p:nvSpPr>
        <p:spPr>
          <a:xfrm>
            <a:off x="241896" y="5784705"/>
            <a:ext cx="8706958" cy="724417"/>
          </a:xfrm>
        </p:spPr>
        <p:txBody>
          <a:bodyPr>
            <a:noAutofit/>
          </a:bodyPr>
          <a:lstStyle/>
          <a:p>
            <a:pPr marL="0" indent="0" algn="ctr">
              <a:buNone/>
            </a:pPr>
            <a:r>
              <a:rPr lang="en-US" sz="3200" b="1" dirty="0" smtClean="0">
                <a:hlinkClick r:id="rId2"/>
              </a:rPr>
              <a:t>2014 Failed and Forgotten Psychic Predictions</a:t>
            </a:r>
            <a:endParaRPr lang="en-US" sz="3200" b="1" dirty="0"/>
          </a:p>
        </p:txBody>
      </p:sp>
      <p:pic>
        <p:nvPicPr>
          <p:cNvPr id="4" name="Picture 3"/>
          <p:cNvPicPr/>
          <p:nvPr/>
        </p:nvPicPr>
        <p:blipFill>
          <a:blip r:embed="rId3"/>
          <a:srcRect/>
          <a:stretch>
            <a:fillRect/>
          </a:stretch>
        </p:blipFill>
        <p:spPr bwMode="auto">
          <a:xfrm>
            <a:off x="2398764" y="1531838"/>
            <a:ext cx="4394349" cy="4078211"/>
          </a:xfrm>
          <a:prstGeom prst="rect">
            <a:avLst/>
          </a:prstGeom>
          <a:ln>
            <a:noFill/>
          </a:ln>
          <a:effectLst>
            <a:softEdge rad="112500"/>
          </a:effectLst>
        </p:spPr>
      </p:pic>
      <p:sp>
        <p:nvSpPr>
          <p:cNvPr id="5" name="Parallelogram 4"/>
          <p:cNvSpPr/>
          <p:nvPr/>
        </p:nvSpPr>
        <p:spPr>
          <a:xfrm rot="1679414">
            <a:off x="2197178" y="1572150"/>
            <a:ext cx="705517" cy="624829"/>
          </a:xfrm>
          <a:prstGeom prst="parallelogram">
            <a:avLst/>
          </a:prstGeom>
          <a:solidFill>
            <a:schemeClr val="bg1"/>
          </a:solidFill>
          <a:ln>
            <a:no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1730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Chiropracters</a:t>
            </a:r>
            <a:r>
              <a:rPr lang="en-US" dirty="0" smtClean="0"/>
              <a:t>?</a:t>
            </a:r>
            <a:endParaRPr lang="en-US" dirty="0"/>
          </a:p>
        </p:txBody>
      </p:sp>
      <p:pic>
        <p:nvPicPr>
          <p:cNvPr id="4" name="Picture 3"/>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5364" y="1612469"/>
            <a:ext cx="8082678" cy="4414105"/>
          </a:xfrm>
          <a:prstGeom prst="rect">
            <a:avLst/>
          </a:prstGeom>
          <a:noFill/>
          <a:ln w="9525">
            <a:noFill/>
            <a:miter lim="800000"/>
            <a:headEnd/>
            <a:tailEnd/>
          </a:ln>
        </p:spPr>
      </p:pic>
    </p:spTree>
    <p:extLst>
      <p:ext uri="{BB962C8B-B14F-4D97-AF65-F5344CB8AC3E}">
        <p14:creationId xmlns:p14="http://schemas.microsoft.com/office/powerpoint/2010/main" val="13379073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Printing </a:t>
            </a:r>
            <a:r>
              <a:rPr lang="en-US" dirty="0" err="1" smtClean="0"/>
              <a:t>PowerPoints</a:t>
            </a:r>
            <a:endParaRPr lang="en-US" dirty="0"/>
          </a:p>
        </p:txBody>
      </p:sp>
      <p:sp>
        <p:nvSpPr>
          <p:cNvPr id="3" name="Subtitle 2"/>
          <p:cNvSpPr>
            <a:spLocks noGrp="1"/>
          </p:cNvSpPr>
          <p:nvPr>
            <p:ph type="body" idx="1"/>
          </p:nvPr>
        </p:nvSpPr>
        <p:spPr/>
        <p:txBody>
          <a:bodyPr/>
          <a:lstStyle/>
          <a:p>
            <a:r>
              <a:rPr lang="en-US" dirty="0" smtClean="0"/>
              <a:t>How to print the text of </a:t>
            </a:r>
            <a:r>
              <a:rPr lang="en-US" dirty="0" err="1" smtClean="0"/>
              <a:t>PowerPoints</a:t>
            </a:r>
            <a:r>
              <a:rPr lang="en-US" dirty="0" smtClean="0"/>
              <a:t> for note-taking</a:t>
            </a:r>
            <a:endParaRPr lang="en-US" dirty="0"/>
          </a:p>
        </p:txBody>
      </p:sp>
    </p:spTree>
    <p:extLst>
      <p:ext uri="{BB962C8B-B14F-4D97-AF65-F5344CB8AC3E}">
        <p14:creationId xmlns:p14="http://schemas.microsoft.com/office/powerpoint/2010/main" val="15198805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a:t>
            </a:r>
            <a:r>
              <a:rPr lang="en-US" dirty="0" err="1" smtClean="0"/>
              <a:t>Vaxxers</a:t>
            </a:r>
            <a:r>
              <a:rPr lang="en-US" dirty="0" smtClean="0"/>
              <a:t>?</a:t>
            </a:r>
            <a:endParaRPr lang="en-US" dirty="0"/>
          </a:p>
        </p:txBody>
      </p:sp>
      <p:pic>
        <p:nvPicPr>
          <p:cNvPr id="5" name="Picture 4"/>
          <p:cNvPicPr>
            <a:picLocks noChangeAspect="1"/>
          </p:cNvPicPr>
          <p:nvPr/>
        </p:nvPicPr>
        <p:blipFill>
          <a:blip r:embed="rId2"/>
          <a:stretch>
            <a:fillRect/>
          </a:stretch>
        </p:blipFill>
        <p:spPr>
          <a:xfrm>
            <a:off x="1209453" y="2308685"/>
            <a:ext cx="6963526" cy="4846614"/>
          </a:xfrm>
          <a:prstGeom prst="rect">
            <a:avLst/>
          </a:prstGeom>
        </p:spPr>
      </p:pic>
    </p:spTree>
    <p:extLst>
      <p:ext uri="{BB962C8B-B14F-4D97-AF65-F5344CB8AC3E}">
        <p14:creationId xmlns:p14="http://schemas.microsoft.com/office/powerpoint/2010/main" val="1275245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ti-VaxxerCritiqu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576" y="685296"/>
            <a:ext cx="9514396" cy="5557321"/>
          </a:xfrm>
          <a:prstGeom prst="rect">
            <a:avLst/>
          </a:prstGeom>
        </p:spPr>
      </p:pic>
    </p:spTree>
    <p:extLst>
      <p:ext uri="{BB962C8B-B14F-4D97-AF65-F5344CB8AC3E}">
        <p14:creationId xmlns:p14="http://schemas.microsoft.com/office/powerpoint/2010/main" val="32076970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Bertrand Russell says…</a:t>
            </a:r>
            <a:endParaRPr lang="en-US" dirty="0"/>
          </a:p>
        </p:txBody>
      </p:sp>
      <p:sp>
        <p:nvSpPr>
          <p:cNvPr id="3" name="Content Placeholder 2"/>
          <p:cNvSpPr>
            <a:spLocks noGrp="1"/>
          </p:cNvSpPr>
          <p:nvPr>
            <p:ph idx="1"/>
          </p:nvPr>
        </p:nvSpPr>
        <p:spPr>
          <a:xfrm>
            <a:off x="4172628" y="1753550"/>
            <a:ext cx="4614961" cy="4756763"/>
          </a:xfrm>
        </p:spPr>
        <p:txBody>
          <a:bodyPr>
            <a:normAutofit/>
          </a:bodyPr>
          <a:lstStyle/>
          <a:p>
            <a:pPr marL="0" indent="0">
              <a:lnSpc>
                <a:spcPct val="110000"/>
              </a:lnSpc>
              <a:buNone/>
            </a:pPr>
            <a:r>
              <a:rPr lang="en-US" dirty="0"/>
              <a:t>The </a:t>
            </a:r>
            <a:r>
              <a:rPr lang="en-US" dirty="0" err="1"/>
              <a:t>scepticism</a:t>
            </a:r>
            <a:r>
              <a:rPr lang="en-US" dirty="0"/>
              <a:t> that I advocate amounts only to this: </a:t>
            </a:r>
            <a:endParaRPr lang="en-US" dirty="0" smtClean="0"/>
          </a:p>
          <a:p>
            <a:pPr marL="457200" indent="-457200">
              <a:lnSpc>
                <a:spcPct val="110000"/>
              </a:lnSpc>
              <a:buFont typeface="+mj-lt"/>
              <a:buAutoNum type="arabicPeriod"/>
            </a:pPr>
            <a:r>
              <a:rPr lang="en-US" dirty="0" smtClean="0"/>
              <a:t>that </a:t>
            </a:r>
            <a:r>
              <a:rPr lang="en-US" dirty="0"/>
              <a:t>when the </a:t>
            </a:r>
            <a:r>
              <a:rPr lang="en-US" dirty="0">
                <a:hlinkClick r:id="rId2"/>
              </a:rPr>
              <a:t>experts</a:t>
            </a:r>
            <a:r>
              <a:rPr lang="en-US" dirty="0"/>
              <a:t> are agreed, the opposite opinion cannot be held to be certain</a:t>
            </a:r>
            <a:r>
              <a:rPr lang="en-US" dirty="0" smtClean="0"/>
              <a:t>;</a:t>
            </a:r>
          </a:p>
          <a:p>
            <a:pPr marL="457200" indent="-457200">
              <a:lnSpc>
                <a:spcPct val="110000"/>
              </a:lnSpc>
              <a:buFont typeface="+mj-lt"/>
              <a:buAutoNum type="arabicPeriod"/>
            </a:pPr>
            <a:r>
              <a:rPr lang="en-US" dirty="0" smtClean="0"/>
              <a:t>that </a:t>
            </a:r>
            <a:r>
              <a:rPr lang="en-US" dirty="0"/>
              <a:t>when they are not agreed, no opinion can be regarded as certain by a non-expert; </a:t>
            </a:r>
            <a:r>
              <a:rPr lang="en-US" dirty="0" smtClean="0"/>
              <a:t>and</a:t>
            </a:r>
          </a:p>
          <a:p>
            <a:pPr marL="457200" indent="-457200">
              <a:lnSpc>
                <a:spcPct val="110000"/>
              </a:lnSpc>
              <a:buFont typeface="+mj-lt"/>
              <a:buAutoNum type="arabicPeriod"/>
            </a:pPr>
            <a:r>
              <a:rPr lang="en-US" dirty="0" smtClean="0"/>
              <a:t>that </a:t>
            </a:r>
            <a:r>
              <a:rPr lang="en-US" dirty="0"/>
              <a:t>when they all hold that no sufficient grounds for a positive opinion exist, the ordinary man would do well to suspend his judgment. </a:t>
            </a:r>
          </a:p>
        </p:txBody>
      </p:sp>
      <p:pic>
        <p:nvPicPr>
          <p:cNvPr id="4" name="Picture 3"/>
          <p:cNvPicPr>
            <a:picLocks noChangeAspect="1"/>
          </p:cNvPicPr>
          <p:nvPr/>
        </p:nvPicPr>
        <p:blipFill>
          <a:blip r:embed="rId3"/>
          <a:stretch>
            <a:fillRect/>
          </a:stretch>
        </p:blipFill>
        <p:spPr>
          <a:xfrm>
            <a:off x="356517" y="1731256"/>
            <a:ext cx="3554060" cy="4738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38217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Female vs. Male Word Counts</a:t>
            </a:r>
            <a:endParaRPr lang="en-US" dirty="0"/>
          </a:p>
        </p:txBody>
      </p:sp>
      <p:pic>
        <p:nvPicPr>
          <p:cNvPr id="5" name="Picture 4"/>
          <p:cNvPicPr>
            <a:picLocks noChangeAspect="1"/>
          </p:cNvPicPr>
          <p:nvPr/>
        </p:nvPicPr>
        <p:blipFill>
          <a:blip r:embed="rId2"/>
          <a:stretch>
            <a:fillRect/>
          </a:stretch>
        </p:blipFill>
        <p:spPr>
          <a:xfrm>
            <a:off x="685359" y="0"/>
            <a:ext cx="8123521" cy="6858000"/>
          </a:xfrm>
          <a:prstGeom prst="rect">
            <a:avLst/>
          </a:prstGeom>
        </p:spPr>
      </p:pic>
    </p:spTree>
    <p:extLst>
      <p:ext uri="{BB962C8B-B14F-4D97-AF65-F5344CB8AC3E}">
        <p14:creationId xmlns:p14="http://schemas.microsoft.com/office/powerpoint/2010/main" val="3096413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a:latin typeface="Calibri" charset="0"/>
              </a:rPr>
              <a:t>Defaults: opting in vs. opting out</a:t>
            </a:r>
          </a:p>
        </p:txBody>
      </p:sp>
      <p:pic>
        <p:nvPicPr>
          <p:cNvPr id="3686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236" y="1739366"/>
            <a:ext cx="297815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8"/>
          <p:cNvSpPr txBox="1">
            <a:spLocks noChangeArrowheads="1"/>
          </p:cNvSpPr>
          <p:nvPr/>
        </p:nvSpPr>
        <p:spPr bwMode="auto">
          <a:xfrm>
            <a:off x="4375151" y="1657012"/>
            <a:ext cx="3728212"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Opt-out legislative systems dramatically increase effective rates of consent for donation (the so-called </a:t>
            </a:r>
            <a:r>
              <a:rPr lang="en-US" sz="2000" dirty="0">
                <a:hlinkClick r:id="rId3" tooltip="Default effect (psychology)"/>
              </a:rPr>
              <a:t>default effect</a:t>
            </a:r>
            <a:r>
              <a:rPr lang="en-US" sz="2000" dirty="0"/>
              <a:t>).</a:t>
            </a:r>
            <a:r>
              <a:rPr lang="en-US" sz="2000" baseline="30000" dirty="0">
                <a:hlinkClick r:id="rId4"/>
              </a:rPr>
              <a:t>[1]</a:t>
            </a:r>
            <a:r>
              <a:rPr lang="en-US" sz="2000" dirty="0"/>
              <a:t> For example, Germany, which uses an opt-in system, has an organ donation consent rate of 12% among its population, while Austria, a country with a very similar culture and economic development, but which uses an opt-out system, has a consent rate of 99.98%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r>
              <a:rPr lang="en-US">
                <a:latin typeface="Calibri" charset="0"/>
              </a:rPr>
              <a:t>Opt in vs opt out pension plans</a:t>
            </a:r>
          </a:p>
        </p:txBody>
      </p:sp>
      <p:pic>
        <p:nvPicPr>
          <p:cNvPr id="3789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514904"/>
            <a:ext cx="57531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6"/>
          <p:cNvSpPr txBox="1">
            <a:spLocks noChangeArrowheads="1"/>
          </p:cNvSpPr>
          <p:nvPr/>
        </p:nvSpPr>
        <p:spPr bwMode="auto">
          <a:xfrm>
            <a:off x="1433513" y="4991100"/>
            <a:ext cx="6381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An automatic enrollment policy in a 401(k) savings plan results in substantially more employees participating in the pension plan-a jump from one-third to nearly 90%.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1"/>
          <p:cNvSpPr>
            <a:spLocks noGrp="1"/>
          </p:cNvSpPr>
          <p:nvPr>
            <p:ph type="title"/>
          </p:nvPr>
        </p:nvSpPr>
        <p:spPr>
          <a:xfrm>
            <a:off x="403153" y="5938838"/>
            <a:ext cx="8103362" cy="681037"/>
          </a:xfrm>
        </p:spPr>
        <p:txBody>
          <a:bodyPr>
            <a:noAutofit/>
          </a:bodyPr>
          <a:lstStyle/>
          <a:p>
            <a:pPr algn="l"/>
            <a:r>
              <a:rPr lang="en-US" sz="2000" b="1" dirty="0" smtClean="0">
                <a:latin typeface="Calibri" charset="0"/>
              </a:rPr>
              <a:t>Choice architecture: </a:t>
            </a:r>
            <a:r>
              <a:rPr lang="en-US" sz="2000" dirty="0" smtClean="0"/>
              <a:t>ways in which </a:t>
            </a:r>
            <a:r>
              <a:rPr lang="en-US" sz="2000" b="1" dirty="0" smtClean="0"/>
              <a:t>choices</a:t>
            </a:r>
            <a:r>
              <a:rPr lang="en-US" sz="2000" dirty="0" smtClean="0"/>
              <a:t> can be presented to consumers, and the impact of that presentation on consumer decision-making</a:t>
            </a:r>
            <a:endParaRPr lang="en-US" sz="2000" dirty="0">
              <a:latin typeface="Calibri"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66675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itle 2"/>
          <p:cNvSpPr>
            <a:spLocks noGrp="1"/>
          </p:cNvSpPr>
          <p:nvPr>
            <p:ph type="title"/>
          </p:nvPr>
        </p:nvSpPr>
        <p:spPr>
          <a:xfrm>
            <a:off x="304800" y="0"/>
            <a:ext cx="8153400" cy="838200"/>
          </a:xfrm>
        </p:spPr>
        <p:txBody>
          <a:bodyPr/>
          <a:lstStyle/>
          <a:p>
            <a:pPr eaLnBrk="1" hangingPunct="1"/>
            <a:r>
              <a:rPr lang="en-US">
                <a:latin typeface="News Gothic MT" charset="0"/>
              </a:rPr>
              <a:t>Libertarian Paternalism</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60731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7713"/>
            <a:ext cx="9144000" cy="611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itle 1"/>
          <p:cNvSpPr>
            <a:spLocks noGrp="1"/>
          </p:cNvSpPr>
          <p:nvPr>
            <p:ph type="title"/>
          </p:nvPr>
        </p:nvSpPr>
        <p:spPr>
          <a:xfrm>
            <a:off x="509588" y="125413"/>
            <a:ext cx="8229600" cy="681037"/>
          </a:xfrm>
        </p:spPr>
        <p:txBody>
          <a:bodyPr>
            <a:normAutofit fontScale="90000"/>
          </a:bodyPr>
          <a:lstStyle/>
          <a:p>
            <a:pPr eaLnBrk="1" hangingPunct="1"/>
            <a:r>
              <a:rPr lang="en-US">
                <a:latin typeface="Calibri" charset="0"/>
              </a:rPr>
              <a:t>The Bloomberg “soda ban”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402682"/>
            <a:ext cx="9144000" cy="5536945"/>
          </a:xfrm>
          <a:prstGeom prst="rect">
            <a:avLst/>
          </a:prstGeom>
        </p:spPr>
      </p:pic>
      <p:sp>
        <p:nvSpPr>
          <p:cNvPr id="5" name="TextBox 4"/>
          <p:cNvSpPr txBox="1"/>
          <p:nvPr/>
        </p:nvSpPr>
        <p:spPr>
          <a:xfrm>
            <a:off x="5106363" y="4240303"/>
            <a:ext cx="3936847" cy="2456843"/>
          </a:xfrm>
          <a:prstGeom prst="roundRect">
            <a:avLst/>
          </a:prstGeom>
          <a:solidFill>
            <a:schemeClr val="accent1">
              <a:lumMod val="60000"/>
              <a:lumOff val="40000"/>
              <a:alpha val="34000"/>
            </a:schemeClr>
          </a:solidFill>
          <a:effectLst>
            <a:outerShdw blurRad="50800" dist="38100" dir="2700000" algn="tl" rotWithShape="0">
              <a:srgbClr val="000000">
                <a:alpha val="43000"/>
              </a:srgbClr>
            </a:outerShdw>
          </a:effectLst>
        </p:spPr>
        <p:txBody>
          <a:bodyPr wrap="square" rtlCol="0">
            <a:spAutoFit/>
          </a:bodyPr>
          <a:lstStyle/>
          <a:p>
            <a:pPr>
              <a:lnSpc>
                <a:spcPct val="110000"/>
              </a:lnSpc>
            </a:pPr>
            <a:r>
              <a:rPr lang="en-US" b="1" dirty="0" smtClean="0"/>
              <a:t>If you don’t have access to </a:t>
            </a:r>
            <a:r>
              <a:rPr lang="en-US" b="1" dirty="0" err="1" smtClean="0"/>
              <a:t>powerpoint</a:t>
            </a:r>
            <a:r>
              <a:rPr lang="en-US" b="1" dirty="0" smtClean="0"/>
              <a:t> or have trouble opening or printing files</a:t>
            </a:r>
            <a:br>
              <a:rPr lang="en-US" b="1" dirty="0" smtClean="0"/>
            </a:br>
            <a:r>
              <a:rPr lang="en-US" b="1" dirty="0" smtClean="0"/>
              <a:t>—let me know!  I can send you the material as </a:t>
            </a:r>
            <a:r>
              <a:rPr lang="en-US" b="1" dirty="0" err="1" smtClean="0"/>
              <a:t>pdfs</a:t>
            </a:r>
            <a:r>
              <a:rPr lang="en-US" b="1" dirty="0" smtClean="0"/>
              <a:t> or in any other format you can use—including &lt;gasp&gt; hardcopy!</a:t>
            </a:r>
            <a:endParaRPr lang="en-US" b="1" dirty="0"/>
          </a:p>
        </p:txBody>
      </p:sp>
    </p:spTree>
    <p:extLst>
      <p:ext uri="{BB962C8B-B14F-4D97-AF65-F5344CB8AC3E}">
        <p14:creationId xmlns:p14="http://schemas.microsoft.com/office/powerpoint/2010/main" val="16410282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a:latin typeface="Calibri" charset="0"/>
              </a:rPr>
              <a:t>Paternalism?</a:t>
            </a:r>
          </a:p>
        </p:txBody>
      </p:sp>
      <p:sp>
        <p:nvSpPr>
          <p:cNvPr id="6" name="Content Placeholder 5"/>
          <p:cNvSpPr>
            <a:spLocks noGrp="1"/>
          </p:cNvSpPr>
          <p:nvPr>
            <p:ph idx="1"/>
          </p:nvPr>
        </p:nvSpPr>
        <p:spPr>
          <a:xfrm>
            <a:off x="1008063" y="3749675"/>
            <a:ext cx="4475162" cy="2927350"/>
          </a:xfrm>
        </p:spPr>
        <p:txBody>
          <a:bodyPr rtlCol="0">
            <a:normAutofit/>
          </a:bodyPr>
          <a:lstStyle/>
          <a:p>
            <a:pPr marL="0" indent="0" eaLnBrk="1" fontAlgn="auto" hangingPunct="1">
              <a:buClr>
                <a:schemeClr val="accent1">
                  <a:lumMod val="60000"/>
                  <a:lumOff val="40000"/>
                </a:schemeClr>
              </a:buClr>
              <a:buFont typeface="Arial" charset="0"/>
              <a:buNone/>
              <a:defRPr/>
            </a:pPr>
            <a:r>
              <a:rPr lang="en-US" sz="2400" b="1" dirty="0" smtClean="0">
                <a:solidFill>
                  <a:srgbClr val="000000"/>
                </a:solidFill>
                <a:ea typeface="+mn-ea"/>
                <a:cs typeface="+mn-cs"/>
              </a:rPr>
              <a:t>Liberty Limiting Principles</a:t>
            </a:r>
          </a:p>
          <a:p>
            <a:pPr eaLnBrk="1" fontAlgn="auto" hangingPunct="1">
              <a:buClr>
                <a:schemeClr val="accent1">
                  <a:lumMod val="60000"/>
                  <a:lumOff val="40000"/>
                </a:schemeClr>
              </a:buClr>
              <a:buFont typeface="Wingdings 2" pitchFamily="18" charset="2"/>
              <a:buChar char=""/>
              <a:defRPr/>
            </a:pPr>
            <a:r>
              <a:rPr lang="en-US" dirty="0" smtClean="0">
                <a:solidFill>
                  <a:srgbClr val="000000"/>
                </a:solidFill>
                <a:ea typeface="+mn-ea"/>
                <a:cs typeface="+mn-cs"/>
              </a:rPr>
              <a:t>The Harm Principle</a:t>
            </a:r>
          </a:p>
          <a:p>
            <a:pPr eaLnBrk="1" fontAlgn="auto" hangingPunct="1">
              <a:buClr>
                <a:schemeClr val="accent1">
                  <a:lumMod val="60000"/>
                  <a:lumOff val="40000"/>
                </a:schemeClr>
              </a:buClr>
              <a:buFont typeface="Wingdings 2" pitchFamily="18" charset="2"/>
              <a:buChar char=""/>
              <a:defRPr/>
            </a:pPr>
            <a:r>
              <a:rPr lang="en-US" dirty="0" smtClean="0">
                <a:solidFill>
                  <a:srgbClr val="000000"/>
                </a:solidFill>
                <a:ea typeface="+mn-ea"/>
                <a:cs typeface="+mn-cs"/>
              </a:rPr>
              <a:t>Legal Moralism</a:t>
            </a:r>
          </a:p>
          <a:p>
            <a:pPr eaLnBrk="1" fontAlgn="auto" hangingPunct="1">
              <a:buClr>
                <a:schemeClr val="accent1">
                  <a:lumMod val="60000"/>
                  <a:lumOff val="40000"/>
                </a:schemeClr>
              </a:buClr>
              <a:buFont typeface="Wingdings 2" pitchFamily="18" charset="2"/>
              <a:buChar char=""/>
              <a:defRPr/>
            </a:pPr>
            <a:r>
              <a:rPr lang="en-US" dirty="0" smtClean="0">
                <a:solidFill>
                  <a:srgbClr val="000000"/>
                </a:solidFill>
                <a:ea typeface="+mn-ea"/>
                <a:cs typeface="+mn-cs"/>
              </a:rPr>
              <a:t>Legal Paternalism</a:t>
            </a:r>
            <a:endParaRPr lang="en-US" dirty="0">
              <a:solidFill>
                <a:srgbClr val="000000"/>
              </a:solidFill>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856163" y="1125538"/>
            <a:ext cx="3263900" cy="54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a:latin typeface="Calibri" charset="0"/>
              </a:rPr>
              <a:t>Welcome to Philosophy!</a:t>
            </a:r>
          </a:p>
        </p:txBody>
      </p:sp>
      <p:pic>
        <p:nvPicPr>
          <p:cNvPr id="440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1417638"/>
            <a:ext cx="544195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dirty="0" smtClean="0">
                <a:latin typeface="Calibri" charset="0"/>
              </a:rPr>
              <a:t>On to metaphysics!</a:t>
            </a:r>
            <a:endParaRPr lang="en-US" dirty="0">
              <a:latin typeface="Calibri" charset="0"/>
            </a:endParaRPr>
          </a:p>
        </p:txBody>
      </p:sp>
      <p:sp>
        <p:nvSpPr>
          <p:cNvPr id="45058" name="Content Placeholder 2"/>
          <p:cNvSpPr>
            <a:spLocks noGrp="1"/>
          </p:cNvSpPr>
          <p:nvPr>
            <p:ph idx="1"/>
          </p:nvPr>
        </p:nvSpPr>
        <p:spPr>
          <a:xfrm>
            <a:off x="457200" y="1828800"/>
            <a:ext cx="8229600" cy="1828800"/>
          </a:xfrm>
        </p:spPr>
        <p:txBody>
          <a:bodyPr/>
          <a:lstStyle/>
          <a:p>
            <a:pPr eaLnBrk="1" hangingPunct="1">
              <a:spcAft>
                <a:spcPts val="3000"/>
              </a:spcAft>
              <a:buFont typeface="Arial" charset="0"/>
              <a:buNone/>
            </a:pPr>
            <a:r>
              <a:rPr lang="en-US" sz="2400" dirty="0">
                <a:latin typeface="Calibri" charset="0"/>
              </a:rPr>
              <a:t>	At our next class meeting </a:t>
            </a:r>
            <a:r>
              <a:rPr lang="en-US" sz="2400" dirty="0" smtClean="0">
                <a:latin typeface="Calibri" charset="0"/>
              </a:rPr>
              <a:t>we’</a:t>
            </a:r>
            <a:r>
              <a:rPr lang="en-US" altLang="ja-JP" sz="2400" dirty="0" smtClean="0">
                <a:latin typeface="Calibri" charset="0"/>
              </a:rPr>
              <a:t>ll </a:t>
            </a:r>
            <a:r>
              <a:rPr lang="en-US" altLang="ja-JP" sz="2400" dirty="0">
                <a:latin typeface="Calibri" charset="0"/>
              </a:rPr>
              <a:t>talk about </a:t>
            </a:r>
            <a:r>
              <a:rPr lang="en-US" altLang="ja-JP" sz="2400" dirty="0" smtClean="0">
                <a:latin typeface="Calibri" charset="0"/>
              </a:rPr>
              <a:t>possible worlds</a:t>
            </a:r>
            <a:endParaRPr lang="en-US" sz="2400" dirty="0">
              <a:latin typeface="Calibri" charset="0"/>
            </a:endParaRPr>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Printing multiple slides to a page</a:t>
            </a:r>
            <a:endParaRPr lang="en-US" dirty="0"/>
          </a:p>
        </p:txBody>
      </p:sp>
      <p:pic>
        <p:nvPicPr>
          <p:cNvPr id="3" name="Picture 2"/>
          <p:cNvPicPr>
            <a:picLocks noChangeAspect="1"/>
          </p:cNvPicPr>
          <p:nvPr/>
        </p:nvPicPr>
        <p:blipFill>
          <a:blip r:embed="rId2"/>
          <a:stretch>
            <a:fillRect/>
          </a:stretch>
        </p:blipFill>
        <p:spPr>
          <a:xfrm>
            <a:off x="0" y="2031913"/>
            <a:ext cx="7378700" cy="4064000"/>
          </a:xfrm>
          <a:prstGeom prst="rect">
            <a:avLst/>
          </a:prstGeom>
        </p:spPr>
      </p:pic>
      <p:sp>
        <p:nvSpPr>
          <p:cNvPr id="5" name="Left Arrow 4"/>
          <p:cNvSpPr/>
          <p:nvPr/>
        </p:nvSpPr>
        <p:spPr>
          <a:xfrm rot="19188328">
            <a:off x="6876698" y="2242003"/>
            <a:ext cx="2049444" cy="1799690"/>
          </a:xfrm>
          <a:prstGeom prst="lef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Select how many slides you want</a:t>
            </a:r>
            <a:endParaRPr lang="en-US" dirty="0"/>
          </a:p>
        </p:txBody>
      </p:sp>
    </p:spTree>
    <p:extLst>
      <p:ext uri="{BB962C8B-B14F-4D97-AF65-F5344CB8AC3E}">
        <p14:creationId xmlns:p14="http://schemas.microsoft.com/office/powerpoint/2010/main" val="26209970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22098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le 1"/>
          <p:cNvSpPr>
            <a:spLocks noGrp="1"/>
          </p:cNvSpPr>
          <p:nvPr>
            <p:ph type="title"/>
          </p:nvPr>
        </p:nvSpPr>
        <p:spPr>
          <a:xfrm>
            <a:off x="457200" y="141090"/>
            <a:ext cx="8229600" cy="886855"/>
          </a:xfrm>
        </p:spPr>
        <p:txBody>
          <a:bodyPr>
            <a:normAutofit/>
          </a:bodyPr>
          <a:lstStyle/>
          <a:p>
            <a:pPr eaLnBrk="1" hangingPunct="1"/>
            <a:r>
              <a:rPr lang="en-US" dirty="0">
                <a:latin typeface="Calibri" charset="0"/>
              </a:rPr>
              <a:t>The Agenda</a:t>
            </a:r>
          </a:p>
        </p:txBody>
      </p:sp>
      <p:sp>
        <p:nvSpPr>
          <p:cNvPr id="22532" name="Content Placeholder 2"/>
          <p:cNvSpPr>
            <a:spLocks noGrp="1"/>
          </p:cNvSpPr>
          <p:nvPr>
            <p:ph idx="1"/>
          </p:nvPr>
        </p:nvSpPr>
        <p:spPr>
          <a:xfrm>
            <a:off x="817563" y="1225550"/>
            <a:ext cx="7283450" cy="5312038"/>
          </a:xfrm>
        </p:spPr>
        <p:txBody>
          <a:bodyPr rtlCol="0">
            <a:normAutofit/>
          </a:bodyPr>
          <a:lstStyle/>
          <a:p>
            <a:pPr eaLnBrk="1" fontAlgn="auto" hangingPunct="1">
              <a:lnSpc>
                <a:spcPct val="110000"/>
              </a:lnSpc>
              <a:buClr>
                <a:schemeClr val="accent1">
                  <a:lumMod val="60000"/>
                  <a:lumOff val="40000"/>
                </a:schemeClr>
              </a:buClr>
              <a:buFont typeface="Wingdings 2" pitchFamily="18" charset="2"/>
              <a:buChar char=""/>
              <a:defRPr/>
            </a:pPr>
            <a:r>
              <a:rPr lang="en-US" dirty="0">
                <a:latin typeface="Calibri" charset="0"/>
              </a:rPr>
              <a:t>Critical Thinking (“Informal Logic”)</a:t>
            </a:r>
          </a:p>
          <a:p>
            <a:pPr lvl="1" eaLnBrk="1" fontAlgn="auto" hangingPunct="1">
              <a:lnSpc>
                <a:spcPct val="110000"/>
              </a:lnSpc>
              <a:buClr>
                <a:schemeClr val="accent1">
                  <a:lumMod val="75000"/>
                </a:schemeClr>
              </a:buClr>
              <a:buFont typeface="Wingdings 2" pitchFamily="18" charset="2"/>
              <a:buChar char=""/>
              <a:defRPr/>
            </a:pPr>
            <a:r>
              <a:rPr lang="en-US" dirty="0">
                <a:latin typeface="Calibri" charset="0"/>
                <a:cs typeface="ＭＳ Ｐゴシック" charset="0"/>
              </a:rPr>
              <a:t>The </a:t>
            </a:r>
            <a:r>
              <a:rPr lang="en-US" i="1" dirty="0">
                <a:latin typeface="Calibri" charset="0"/>
                <a:cs typeface="ＭＳ Ｐゴシック" charset="0"/>
              </a:rPr>
              <a:t>real</a:t>
            </a:r>
            <a:r>
              <a:rPr lang="en-US" dirty="0">
                <a:latin typeface="Calibri" charset="0"/>
                <a:cs typeface="ＭＳ Ｐゴシック" charset="0"/>
              </a:rPr>
              <a:t> informal fallacies</a:t>
            </a:r>
          </a:p>
          <a:p>
            <a:pPr lvl="1" eaLnBrk="1" fontAlgn="auto" hangingPunct="1">
              <a:lnSpc>
                <a:spcPct val="110000"/>
              </a:lnSpc>
              <a:buClr>
                <a:schemeClr val="accent1">
                  <a:lumMod val="75000"/>
                </a:schemeClr>
              </a:buClr>
              <a:buFont typeface="Wingdings 2" pitchFamily="18" charset="2"/>
              <a:buChar char=""/>
              <a:defRPr/>
            </a:pPr>
            <a:r>
              <a:rPr lang="en-US" dirty="0">
                <a:latin typeface="Calibri" charset="0"/>
                <a:cs typeface="ＭＳ Ｐゴシック" charset="0"/>
              </a:rPr>
              <a:t>A survey of some philosophical problems (this is a </a:t>
            </a:r>
            <a:r>
              <a:rPr lang="en-US" i="1" dirty="0">
                <a:latin typeface="Calibri" charset="0"/>
                <a:cs typeface="ＭＳ Ｐゴシック" charset="0"/>
              </a:rPr>
              <a:t>philosophy</a:t>
            </a:r>
            <a:r>
              <a:rPr lang="en-US" dirty="0">
                <a:latin typeface="Calibri" charset="0"/>
                <a:cs typeface="ＭＳ Ｐゴシック" charset="0"/>
              </a:rPr>
              <a:t> course!</a:t>
            </a:r>
          </a:p>
          <a:p>
            <a:pPr lvl="1" eaLnBrk="1" fontAlgn="auto" hangingPunct="1">
              <a:lnSpc>
                <a:spcPct val="110000"/>
              </a:lnSpc>
              <a:buClr>
                <a:schemeClr val="accent1">
                  <a:lumMod val="75000"/>
                </a:schemeClr>
              </a:buClr>
              <a:buFont typeface="Wingdings 2" pitchFamily="18" charset="2"/>
              <a:buChar char=""/>
              <a:defRPr/>
            </a:pPr>
            <a:r>
              <a:rPr lang="en-US" dirty="0">
                <a:latin typeface="Calibri" charset="0"/>
                <a:cs typeface="ＭＳ Ｐゴシック" charset="0"/>
              </a:rPr>
              <a:t>Introduction to concepts that figure in the study of formal logic</a:t>
            </a:r>
          </a:p>
          <a:p>
            <a:pPr eaLnBrk="1" fontAlgn="auto" hangingPunct="1">
              <a:lnSpc>
                <a:spcPct val="110000"/>
              </a:lnSpc>
              <a:buClr>
                <a:schemeClr val="accent1">
                  <a:lumMod val="60000"/>
                  <a:lumOff val="40000"/>
                </a:schemeClr>
              </a:buClr>
              <a:buFont typeface="Wingdings 2" pitchFamily="18" charset="2"/>
              <a:buChar char=""/>
              <a:defRPr/>
            </a:pPr>
            <a:r>
              <a:rPr lang="en-US" dirty="0">
                <a:latin typeface="Calibri" charset="0"/>
              </a:rPr>
              <a:t>Symbolic Logic</a:t>
            </a:r>
          </a:p>
          <a:p>
            <a:pPr lvl="1" eaLnBrk="1" fontAlgn="auto" hangingPunct="1">
              <a:lnSpc>
                <a:spcPct val="110000"/>
              </a:lnSpc>
              <a:buClr>
                <a:schemeClr val="accent1">
                  <a:lumMod val="75000"/>
                </a:schemeClr>
              </a:buClr>
              <a:buFont typeface="Wingdings 2" pitchFamily="18" charset="2"/>
              <a:buChar char=""/>
              <a:defRPr/>
            </a:pPr>
            <a:r>
              <a:rPr lang="en-US" dirty="0">
                <a:latin typeface="Calibri" charset="0"/>
                <a:cs typeface="ＭＳ Ｐゴシック" charset="0"/>
              </a:rPr>
              <a:t>Propositional Logic: translation, truth tables, truth trees and proofs</a:t>
            </a:r>
          </a:p>
          <a:p>
            <a:pPr lvl="1" eaLnBrk="1" fontAlgn="auto" hangingPunct="1">
              <a:lnSpc>
                <a:spcPct val="110000"/>
              </a:lnSpc>
              <a:buClr>
                <a:schemeClr val="accent1">
                  <a:lumMod val="75000"/>
                </a:schemeClr>
              </a:buClr>
              <a:buFont typeface="Wingdings 2" pitchFamily="18" charset="2"/>
              <a:buChar char=""/>
              <a:defRPr/>
            </a:pPr>
            <a:r>
              <a:rPr lang="en-US" dirty="0">
                <a:latin typeface="Calibri" charset="0"/>
                <a:cs typeface="ＭＳ Ｐゴシック" charset="0"/>
              </a:rPr>
              <a:t>Introduction to predicate logic (if time permits): translation, equivalences, identity and definite descriptions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3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a:t>
            </a:r>
            <a:r>
              <a:rPr lang="en-US" i="1" dirty="0" smtClean="0"/>
              <a:t>Real</a:t>
            </a:r>
            <a:r>
              <a:rPr lang="en-US" dirty="0" smtClean="0"/>
              <a:t> Informal Fallacies</a:t>
            </a:r>
            <a:endParaRPr lang="en-US" dirty="0"/>
          </a:p>
        </p:txBody>
      </p:sp>
      <p:sp>
        <p:nvSpPr>
          <p:cNvPr id="5" name="Text Placeholder 4"/>
          <p:cNvSpPr>
            <a:spLocks noGrp="1"/>
          </p:cNvSpPr>
          <p:nvPr>
            <p:ph type="body" idx="1"/>
          </p:nvPr>
        </p:nvSpPr>
        <p:spPr/>
        <p:txBody>
          <a:bodyPr/>
          <a:lstStyle/>
          <a:p>
            <a:r>
              <a:rPr lang="en-US" dirty="0" smtClean="0"/>
              <a:t>Reflections on </a:t>
            </a:r>
            <a:r>
              <a:rPr lang="en-US" dirty="0" smtClean="0">
                <a:solidFill>
                  <a:schemeClr val="bg1">
                    <a:lumMod val="75000"/>
                  </a:schemeClr>
                </a:solidFill>
                <a:hlinkClick r:id="rId2"/>
              </a:rPr>
              <a:t>Behavioral Economics</a:t>
            </a:r>
            <a:endParaRPr lang="en-US" dirty="0">
              <a:solidFill>
                <a:schemeClr val="bg1">
                  <a:lumMod val="75000"/>
                </a:schemeClr>
              </a:solidFill>
            </a:endParaRPr>
          </a:p>
        </p:txBody>
      </p:sp>
    </p:spTree>
    <p:extLst>
      <p:ext uri="{BB962C8B-B14F-4D97-AF65-F5344CB8AC3E}">
        <p14:creationId xmlns:p14="http://schemas.microsoft.com/office/powerpoint/2010/main" val="27730386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50813" y="107950"/>
            <a:ext cx="8804275" cy="752475"/>
          </a:xfrm>
        </p:spPr>
        <p:txBody>
          <a:bodyPr>
            <a:normAutofit/>
          </a:bodyPr>
          <a:lstStyle/>
          <a:p>
            <a:pPr eaLnBrk="1" hangingPunct="1">
              <a:defRPr/>
            </a:pPr>
            <a:r>
              <a:rPr lang="en-US" sz="3600" dirty="0" smtClean="0">
                <a:latin typeface="Calibri" charset="0"/>
              </a:rPr>
              <a:t>Cognitive Biases</a:t>
            </a:r>
            <a:endParaRPr lang="en-US" sz="3600" dirty="0">
              <a:latin typeface="Calibri" charset="0"/>
            </a:endParaRPr>
          </a:p>
        </p:txBody>
      </p:sp>
      <p:sp>
        <p:nvSpPr>
          <p:cNvPr id="18434" name="Content Placeholder 2"/>
          <p:cNvSpPr>
            <a:spLocks noGrp="1"/>
          </p:cNvSpPr>
          <p:nvPr>
            <p:ph sz="half" idx="1"/>
          </p:nvPr>
        </p:nvSpPr>
        <p:spPr>
          <a:xfrm>
            <a:off x="3784600" y="1007790"/>
            <a:ext cx="4794250" cy="4948606"/>
          </a:xfrm>
        </p:spPr>
        <p:txBody>
          <a:bodyPr>
            <a:normAutofit/>
          </a:bodyPr>
          <a:lstStyle/>
          <a:p>
            <a:pPr eaLnBrk="1" hangingPunct="1">
              <a:lnSpc>
                <a:spcPct val="110000"/>
              </a:lnSpc>
              <a:spcAft>
                <a:spcPts val="600"/>
              </a:spcAft>
            </a:pPr>
            <a:r>
              <a:rPr lang="en-US" sz="2000" dirty="0">
                <a:latin typeface="Calibri" charset="0"/>
              </a:rPr>
              <a:t>Bounded Rationality: humans are </a:t>
            </a:r>
            <a:r>
              <a:rPr lang="en-US" sz="2000" dirty="0" smtClean="0">
                <a:latin typeface="Calibri" charset="0"/>
              </a:rPr>
              <a:t>not</a:t>
            </a:r>
          </a:p>
          <a:p>
            <a:pPr lvl="1">
              <a:lnSpc>
                <a:spcPct val="110000"/>
              </a:lnSpc>
            </a:pPr>
            <a:r>
              <a:rPr lang="en-US" sz="2000" dirty="0" smtClean="0">
                <a:latin typeface="Calibri" charset="0"/>
              </a:rPr>
              <a:t> fully informed</a:t>
            </a:r>
          </a:p>
          <a:p>
            <a:pPr lvl="1">
              <a:lnSpc>
                <a:spcPct val="110000"/>
              </a:lnSpc>
            </a:pPr>
            <a:r>
              <a:rPr lang="en-US" sz="2000" dirty="0" smtClean="0">
                <a:latin typeface="Calibri" charset="0"/>
              </a:rPr>
              <a:t>strictly rational </a:t>
            </a:r>
          </a:p>
          <a:p>
            <a:pPr lvl="1">
              <a:lnSpc>
                <a:spcPct val="110000"/>
              </a:lnSpc>
            </a:pPr>
            <a:r>
              <a:rPr lang="en-US" sz="2000" dirty="0" smtClean="0">
                <a:latin typeface="Calibri" charset="0"/>
              </a:rPr>
              <a:t>completely </a:t>
            </a:r>
            <a:r>
              <a:rPr lang="en-US" sz="2000" dirty="0">
                <a:latin typeface="Calibri" charset="0"/>
              </a:rPr>
              <a:t>self-</a:t>
            </a:r>
            <a:r>
              <a:rPr lang="en-US" sz="2000" dirty="0" smtClean="0">
                <a:latin typeface="Calibri" charset="0"/>
              </a:rPr>
              <a:t>interested.</a:t>
            </a:r>
          </a:p>
          <a:p>
            <a:pPr eaLnBrk="1" hangingPunct="1">
              <a:lnSpc>
                <a:spcPct val="110000"/>
              </a:lnSpc>
              <a:spcAft>
                <a:spcPts val="1100"/>
              </a:spcAft>
            </a:pPr>
            <a:r>
              <a:rPr lang="en-US" sz="2000" dirty="0" smtClean="0">
                <a:latin typeface="Calibri" charset="0"/>
              </a:rPr>
              <a:t>People </a:t>
            </a:r>
            <a:r>
              <a:rPr lang="en-US" sz="2000" dirty="0">
                <a:latin typeface="Calibri" charset="0"/>
              </a:rPr>
              <a:t>have two different thinking systems</a:t>
            </a:r>
            <a:r>
              <a:rPr lang="en-US" sz="2000" dirty="0" smtClean="0">
                <a:latin typeface="Calibri" charset="0"/>
              </a:rPr>
              <a:t>. </a:t>
            </a:r>
          </a:p>
          <a:p>
            <a:pPr eaLnBrk="1" hangingPunct="1">
              <a:lnSpc>
                <a:spcPct val="110000"/>
              </a:lnSpc>
              <a:spcBef>
                <a:spcPts val="400"/>
              </a:spcBef>
              <a:spcAft>
                <a:spcPts val="1100"/>
              </a:spcAft>
            </a:pPr>
            <a:r>
              <a:rPr lang="en-US" sz="2000" dirty="0" smtClean="0">
                <a:latin typeface="Calibri" charset="0"/>
              </a:rPr>
              <a:t>People </a:t>
            </a:r>
            <a:r>
              <a:rPr lang="en-US" sz="2000" dirty="0">
                <a:latin typeface="Calibri" charset="0"/>
              </a:rPr>
              <a:t>are subject to </a:t>
            </a:r>
            <a:r>
              <a:rPr lang="en-US" sz="2000" i="1" dirty="0">
                <a:latin typeface="Calibri" charset="0"/>
              </a:rPr>
              <a:t>cognitive biases—</a:t>
            </a:r>
            <a:r>
              <a:rPr lang="en-US" sz="2000" dirty="0">
                <a:latin typeface="Calibri" charset="0"/>
              </a:rPr>
              <a:t>systematic errors of perception and  judgment.</a:t>
            </a:r>
          </a:p>
          <a:p>
            <a:pPr eaLnBrk="1" hangingPunct="1">
              <a:lnSpc>
                <a:spcPct val="110000"/>
              </a:lnSpc>
              <a:spcAft>
                <a:spcPts val="1100"/>
              </a:spcAft>
            </a:pPr>
            <a:r>
              <a:rPr lang="en-US" sz="2000" dirty="0">
                <a:latin typeface="Calibri" charset="0"/>
              </a:rPr>
              <a:t>People are good at perceiving causation but </a:t>
            </a:r>
            <a:r>
              <a:rPr lang="en-US" sz="2000" i="1" dirty="0">
                <a:latin typeface="Calibri" charset="0"/>
              </a:rPr>
              <a:t>very bad at statistical reasoning</a:t>
            </a:r>
            <a:r>
              <a:rPr lang="en-US" sz="2000" dirty="0">
                <a:latin typeface="Calibri" charset="0"/>
              </a:rPr>
              <a:t>…as the results of our survey show.</a:t>
            </a:r>
          </a:p>
        </p:txBody>
      </p:sp>
      <p:pic>
        <p:nvPicPr>
          <p:cNvPr id="18435" name="Picture 3"/>
          <p:cNvPicPr>
            <a:picLocks noChangeAspect="1"/>
          </p:cNvPicPr>
          <p:nvPr/>
        </p:nvPicPr>
        <p:blipFill>
          <a:blip r:embed="rId3">
            <a:extLst>
              <a:ext uri="{28A0092B-C50C-407E-A947-70E740481C1C}">
                <a14:useLocalDpi xmlns:a14="http://schemas.microsoft.com/office/drawing/2010/main" val="0"/>
              </a:ext>
            </a:extLst>
          </a:blip>
          <a:srcRect l="16243" t="12944" r="24873"/>
          <a:stretch>
            <a:fillRect/>
          </a:stretch>
        </p:blipFill>
        <p:spPr bwMode="auto">
          <a:xfrm>
            <a:off x="557300" y="1128723"/>
            <a:ext cx="3107062" cy="4595515"/>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54150" y="6049963"/>
            <a:ext cx="6081713" cy="368300"/>
          </a:xfrm>
          <a:prstGeom prst="rect">
            <a:avLst/>
          </a:prstGeom>
          <a:noFill/>
        </p:spPr>
        <p:txBody>
          <a:bodyPr>
            <a:spAutoFit/>
          </a:bodyPr>
          <a:lstStyle/>
          <a:p>
            <a:pPr algn="ctr">
              <a:defRPr/>
            </a:pPr>
            <a:r>
              <a:rPr lang="en-US" dirty="0">
                <a:solidFill>
                  <a:schemeClr val="tx1">
                    <a:lumMod val="65000"/>
                    <a:lumOff val="35000"/>
                  </a:schemeClr>
                </a:solidFill>
              </a:rPr>
              <a:t>Just for fun: </a:t>
            </a:r>
            <a:r>
              <a:rPr lang="en-US" dirty="0">
                <a:solidFill>
                  <a:schemeClr val="tx1">
                    <a:lumMod val="65000"/>
                    <a:lumOff val="35000"/>
                  </a:schemeClr>
                </a:solidFill>
                <a:hlinkClick r:id="rId4"/>
              </a:rPr>
              <a:t>a list of cognitive biases</a:t>
            </a:r>
            <a:endParaRPr lang="en-US" dirty="0">
              <a:solidFill>
                <a:schemeClr val="tx1">
                  <a:lumMod val="65000"/>
                  <a:lumOff val="3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3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4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8186</TotalTime>
  <Words>1933</Words>
  <Application>Microsoft Macintosh PowerPoint</Application>
  <PresentationFormat>On-screen Show (4:3)</PresentationFormat>
  <Paragraphs>159</Paragraphs>
  <Slides>52</Slides>
  <Notes>4</Notes>
  <HiddenSlides>9</HiddenSlides>
  <MMClips>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Phil 101: Logic</vt:lpstr>
      <vt:lpstr>Introduction: Today’s Class</vt:lpstr>
      <vt:lpstr>Printing PowerPoints</vt:lpstr>
      <vt:lpstr>PowerPoint Presentation</vt:lpstr>
      <vt:lpstr>Printing multiple slides to a page</vt:lpstr>
      <vt:lpstr>The Agenda</vt:lpstr>
      <vt:lpstr>The Real Informal Fallacies</vt:lpstr>
      <vt:lpstr>Cognitive Biases</vt:lpstr>
      <vt:lpstr>Spring 2016 Logic Students Survey</vt:lpstr>
      <vt:lpstr>Non-Explanations</vt:lpstr>
      <vt:lpstr>Read the question!</vt:lpstr>
      <vt:lpstr>Explain--don’t just repeat</vt:lpstr>
      <vt:lpstr>Causal Explanations</vt:lpstr>
      <vt:lpstr>More Causal Explanations</vt:lpstr>
      <vt:lpstr>Healthy Skepticism</vt:lpstr>
      <vt:lpstr>PowerPoint Presentation</vt:lpstr>
      <vt:lpstr>Statistical Explanation</vt:lpstr>
      <vt:lpstr>Overcoming Cognitive Bias</vt:lpstr>
      <vt:lpstr>A Cognitive Bias: Against ‘Overthinking’</vt:lpstr>
      <vt:lpstr>The First Instinct Fallacy</vt:lpstr>
      <vt:lpstr>Availability Error</vt:lpstr>
      <vt:lpstr>Anchoring</vt:lpstr>
      <vt:lpstr>Framing Effect</vt:lpstr>
      <vt:lpstr>The IKEA Effect</vt:lpstr>
      <vt:lpstr>The No True Scotsman Fallacy</vt:lpstr>
      <vt:lpstr>The Halo Effect</vt:lpstr>
      <vt:lpstr>PowerPoint Presentation</vt:lpstr>
      <vt:lpstr>‘Fat’ cards are being handed out on London’s Tube</vt:lpstr>
      <vt:lpstr>PowerPoint Presentation</vt:lpstr>
      <vt:lpstr>PowerPoint Presentation</vt:lpstr>
      <vt:lpstr>The Just World Fallacy</vt:lpstr>
      <vt:lpstr>PowerPoint Presentation</vt:lpstr>
      <vt:lpstr>Confirmation Bias</vt:lpstr>
      <vt:lpstr>Statistical vs. Individual Difference</vt:lpstr>
      <vt:lpstr>Statistical vs. Individual Difference</vt:lpstr>
      <vt:lpstr>Whom Should Should Trust?</vt:lpstr>
      <vt:lpstr>Psychics?</vt:lpstr>
      <vt:lpstr>Chiropracters?</vt:lpstr>
      <vt:lpstr>Anti-Vaxxers?</vt:lpstr>
      <vt:lpstr>PowerPoint Presentation</vt:lpstr>
      <vt:lpstr>Bertrand Russell says…</vt:lpstr>
      <vt:lpstr>Female vs. Male Word Counts</vt:lpstr>
      <vt:lpstr>Defaults: opting in vs. opting out</vt:lpstr>
      <vt:lpstr>Opt in vs opt out pension plans</vt:lpstr>
      <vt:lpstr>Choice architecture: ways in which choices can be presented to consumers, and the impact of that presentation on consumer decision-making</vt:lpstr>
      <vt:lpstr>Libertarian Paternalism</vt:lpstr>
      <vt:lpstr>PowerPoint Presentation</vt:lpstr>
      <vt:lpstr>The Bloomberg “soda ban”</vt:lpstr>
      <vt:lpstr>Paternalism?</vt:lpstr>
      <vt:lpstr>Welcome to Philosophy!</vt:lpstr>
      <vt:lpstr>On to metaphysics!</vt:lpstr>
    </vt:vector>
  </TitlesOfParts>
  <Company>University of San Diego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 101: Logic</dc:title>
  <dc:creator>H. E. Baber</dc:creator>
  <cp:lastModifiedBy>H. E. Baber</cp:lastModifiedBy>
  <cp:revision>492</cp:revision>
  <dcterms:created xsi:type="dcterms:W3CDTF">2010-09-01T20:48:51Z</dcterms:created>
  <dcterms:modified xsi:type="dcterms:W3CDTF">2016-01-26T14:20:58Z</dcterms:modified>
</cp:coreProperties>
</file>