
<file path=[Content_Types].xml><?xml version="1.0" encoding="utf-8"?>
<Types xmlns="http://schemas.openxmlformats.org/package/2006/content-types">
  <Default Extension="xml" ContentType="application/xml"/>
  <Default Extension="jpeg" ContentType="image/jpeg"/>
  <Default Extension="tiff" ContentType="image/tiff"/>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7"/>
  </p:notesMasterIdLst>
  <p:sldIdLst>
    <p:sldId id="334" r:id="rId2"/>
    <p:sldId id="257" r:id="rId3"/>
    <p:sldId id="315" r:id="rId4"/>
    <p:sldId id="317" r:id="rId5"/>
    <p:sldId id="316" r:id="rId6"/>
    <p:sldId id="322" r:id="rId7"/>
    <p:sldId id="323" r:id="rId8"/>
    <p:sldId id="318" r:id="rId9"/>
    <p:sldId id="319" r:id="rId10"/>
    <p:sldId id="320" r:id="rId11"/>
    <p:sldId id="321" r:id="rId12"/>
    <p:sldId id="324" r:id="rId13"/>
    <p:sldId id="325" r:id="rId14"/>
    <p:sldId id="326" r:id="rId15"/>
    <p:sldId id="327" r:id="rId16"/>
    <p:sldId id="342" r:id="rId17"/>
    <p:sldId id="343" r:id="rId18"/>
    <p:sldId id="256" r:id="rId19"/>
    <p:sldId id="258" r:id="rId20"/>
    <p:sldId id="259" r:id="rId21"/>
    <p:sldId id="260" r:id="rId22"/>
    <p:sldId id="261" r:id="rId23"/>
    <p:sldId id="262" r:id="rId24"/>
    <p:sldId id="263" r:id="rId25"/>
    <p:sldId id="264" r:id="rId26"/>
    <p:sldId id="265" r:id="rId27"/>
    <p:sldId id="305" r:id="rId28"/>
    <p:sldId id="306" r:id="rId29"/>
    <p:sldId id="307" r:id="rId30"/>
    <p:sldId id="308" r:id="rId31"/>
    <p:sldId id="309" r:id="rId32"/>
    <p:sldId id="310" r:id="rId33"/>
    <p:sldId id="311" r:id="rId34"/>
    <p:sldId id="312" r:id="rId35"/>
    <p:sldId id="313" r:id="rId36"/>
    <p:sldId id="266" r:id="rId37"/>
    <p:sldId id="267" r:id="rId38"/>
    <p:sldId id="269" r:id="rId39"/>
    <p:sldId id="296" r:id="rId40"/>
    <p:sldId id="304" r:id="rId41"/>
    <p:sldId id="297" r:id="rId42"/>
    <p:sldId id="298" r:id="rId43"/>
    <p:sldId id="299" r:id="rId44"/>
    <p:sldId id="300" r:id="rId45"/>
    <p:sldId id="301" r:id="rId46"/>
    <p:sldId id="302" r:id="rId47"/>
    <p:sldId id="270" r:id="rId48"/>
    <p:sldId id="271" r:id="rId49"/>
    <p:sldId id="272" r:id="rId50"/>
    <p:sldId id="274" r:id="rId51"/>
    <p:sldId id="273" r:id="rId52"/>
    <p:sldId id="287" r:id="rId53"/>
    <p:sldId id="288" r:id="rId54"/>
    <p:sldId id="277" r:id="rId55"/>
    <p:sldId id="344" r:id="rId56"/>
    <p:sldId id="278" r:id="rId57"/>
    <p:sldId id="337" r:id="rId58"/>
    <p:sldId id="338" r:id="rId59"/>
    <p:sldId id="339" r:id="rId60"/>
    <p:sldId id="340" r:id="rId61"/>
    <p:sldId id="341" r:id="rId62"/>
    <p:sldId id="279" r:id="rId63"/>
    <p:sldId id="295" r:id="rId64"/>
    <p:sldId id="280" r:id="rId65"/>
    <p:sldId id="281" r:id="rId66"/>
    <p:sldId id="282" r:id="rId67"/>
    <p:sldId id="283" r:id="rId68"/>
    <p:sldId id="284" r:id="rId69"/>
    <p:sldId id="285" r:id="rId70"/>
    <p:sldId id="286" r:id="rId71"/>
    <p:sldId id="289" r:id="rId72"/>
    <p:sldId id="290" r:id="rId73"/>
    <p:sldId id="294" r:id="rId74"/>
    <p:sldId id="292" r:id="rId75"/>
    <p:sldId id="291" r:id="rId76"/>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1pPr>
    <a:lvl2pPr marL="4572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2pPr>
    <a:lvl3pPr marL="9144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3pPr>
    <a:lvl4pPr marL="13716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4pPr>
    <a:lvl5pPr marL="18288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5pPr>
    <a:lvl6pPr marL="22860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6pPr>
    <a:lvl7pPr marL="27432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7pPr>
    <a:lvl8pPr marL="32004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8pPr>
    <a:lvl9pPr marL="36576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6666FF"/>
    <a:srgbClr val="00FF00"/>
    <a:srgbClr val="FF00FF"/>
    <a:srgbClr val="FFFF00"/>
    <a:srgbClr val="95D0C4"/>
    <a:srgbClr val="333333"/>
    <a:srgbClr val="B76E92"/>
    <a:srgbClr val="FF0000"/>
    <a:srgbClr val="F1EEEF"/>
    <a:srgbClr val="800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4296" autoAdjust="0"/>
    <p:restoredTop sz="86386" autoAdjust="0"/>
  </p:normalViewPr>
  <p:slideViewPr>
    <p:cSldViewPr showGuides="1">
      <p:cViewPr varScale="1">
        <p:scale>
          <a:sx n="46" d="100"/>
          <a:sy n="46" d="100"/>
        </p:scale>
        <p:origin x="-120" y="-936"/>
      </p:cViewPr>
      <p:guideLst>
        <p:guide orient="horz" pos="2160"/>
        <p:guide pos="2880"/>
      </p:guideLst>
    </p:cSldViewPr>
  </p:slideViewPr>
  <p:outlineViewPr>
    <p:cViewPr>
      <p:scale>
        <a:sx n="33" d="100"/>
        <a:sy n="33" d="100"/>
      </p:scale>
      <p:origin x="0" y="19008"/>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viewProps" Target="viewProps.xml"/><Relationship Id="rId81" Type="http://schemas.openxmlformats.org/officeDocument/2006/relationships/theme" Target="theme/theme1.xml"/><Relationship Id="rId82"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notesMaster" Target="notesMasters/notesMaster1.xml"/><Relationship Id="rId78" Type="http://schemas.openxmlformats.org/officeDocument/2006/relationships/printerSettings" Target="printerSettings/printerSettings1.bin"/><Relationship Id="rId79" Type="http://schemas.openxmlformats.org/officeDocument/2006/relationships/presProps" Target="presProp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5939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593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939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939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939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D137CBD9-B764-B84F-8983-D7A53B62D1B5}" type="slidenum">
              <a:rPr lang="en-US"/>
              <a:pPr/>
              <a:t>‹#›</a:t>
            </a:fld>
            <a:endParaRPr lang="en-US"/>
          </a:p>
        </p:txBody>
      </p:sp>
    </p:spTree>
    <p:extLst>
      <p:ext uri="{BB962C8B-B14F-4D97-AF65-F5344CB8AC3E}">
        <p14:creationId xmlns:p14="http://schemas.microsoft.com/office/powerpoint/2010/main" val="408226777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112" charset="0"/>
        <a:ea typeface="ＭＳ Ｐゴシック" pitchFamily="-112" charset="-128"/>
        <a:cs typeface="ＭＳ Ｐゴシック" pitchFamily="-112" charset="-128"/>
      </a:defRPr>
    </a:lvl1pPr>
    <a:lvl2pPr marL="4572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2pPr>
    <a:lvl3pPr marL="9144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3pPr>
    <a:lvl4pPr marL="13716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4pPr>
    <a:lvl5pPr marL="18288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7E6F339D-CF75-7749-9CCB-14E45606AFBB}" type="slidenum">
              <a:rPr lang="en-US">
                <a:latin typeface="Arial" pitchFamily="-112" charset="0"/>
                <a:ea typeface="ＭＳ Ｐゴシック" pitchFamily="-112" charset="-128"/>
                <a:cs typeface="ＭＳ Ｐゴシック" pitchFamily="-112" charset="-128"/>
              </a:rPr>
              <a:pPr/>
              <a:t>1</a:t>
            </a:fld>
            <a:endParaRPr lang="en-US">
              <a:latin typeface="Arial" pitchFamily="-112" charset="0"/>
              <a:ea typeface="ＭＳ Ｐゴシック" pitchFamily="-112" charset="-128"/>
              <a:cs typeface="ＭＳ Ｐゴシック" pitchFamily="-112" charset="-128"/>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1D623D-1F31-E440-9076-75E0C4A661CA}" type="slidenum">
              <a:rPr lang="en-US"/>
              <a:pPr/>
              <a:t>2</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6E7801E7-70CB-1942-A90A-5DB397C6F0C3}" type="slidenum">
              <a:rPr lang="en-US">
                <a:latin typeface="Arial" pitchFamily="-112" charset="0"/>
                <a:ea typeface="ＭＳ Ｐゴシック" pitchFamily="-112" charset="-128"/>
                <a:cs typeface="ＭＳ Ｐゴシック" pitchFamily="-112" charset="-128"/>
              </a:rPr>
              <a:pPr/>
              <a:t>3</a:t>
            </a:fld>
            <a:endParaRPr lang="en-US">
              <a:latin typeface="Arial" pitchFamily="-112" charset="0"/>
              <a:ea typeface="ＭＳ Ｐゴシック" pitchFamily="-112" charset="-128"/>
              <a:cs typeface="ＭＳ Ｐゴシック" pitchFamily="-112" charset="-128"/>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B68B6063-317A-E04C-840C-96A22DB2E280}" type="slidenum">
              <a:rPr lang="en-US">
                <a:latin typeface="Arial" pitchFamily="-112" charset="0"/>
                <a:ea typeface="ＭＳ Ｐゴシック" pitchFamily="-112" charset="-128"/>
                <a:cs typeface="ＭＳ Ｐゴシック" pitchFamily="-112" charset="-128"/>
              </a:rPr>
              <a:pPr/>
              <a:t>4</a:t>
            </a:fld>
            <a:endParaRPr lang="en-US">
              <a:latin typeface="Arial" pitchFamily="-112" charset="0"/>
              <a:ea typeface="ＭＳ Ｐゴシック" pitchFamily="-112" charset="-128"/>
              <a:cs typeface="ＭＳ Ｐゴシック" pitchFamily="-112" charset="-128"/>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4D70BA43-ACAB-424F-ADD7-0A18FF2B4049}" type="slidenum">
              <a:rPr lang="en-US">
                <a:latin typeface="Arial" pitchFamily="-112" charset="0"/>
                <a:ea typeface="ＭＳ Ｐゴシック" pitchFamily="-112" charset="-128"/>
                <a:cs typeface="ＭＳ Ｐゴシック" pitchFamily="-112" charset="-128"/>
              </a:rPr>
              <a:pPr/>
              <a:t>5</a:t>
            </a:fld>
            <a:endParaRPr lang="en-US">
              <a:latin typeface="Arial" pitchFamily="-112" charset="0"/>
              <a:ea typeface="ＭＳ Ｐゴシック" pitchFamily="-112" charset="-128"/>
              <a:cs typeface="ＭＳ Ｐゴシック" pitchFamily="-112" charset="-128"/>
            </a:endParaRPr>
          </a:p>
        </p:txBody>
      </p:sp>
      <p:sp>
        <p:nvSpPr>
          <p:cNvPr id="19459" name="Rectangle 1026"/>
          <p:cNvSpPr>
            <a:spLocks noGrp="1" noRot="1" noChangeAspect="1" noChangeArrowheads="1" noTextEdit="1"/>
          </p:cNvSpPr>
          <p:nvPr>
            <p:ph type="sldImg"/>
          </p:nvPr>
        </p:nvSpPr>
        <p:spPr>
          <a:ln/>
        </p:spPr>
      </p:sp>
      <p:sp>
        <p:nvSpPr>
          <p:cNvPr id="19460" name="Rectangle 1027"/>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B334E4D2-64EA-B546-A000-9675CBAC3974}" type="slidenum">
              <a:rPr lang="en-US">
                <a:latin typeface="Arial" pitchFamily="-112" charset="0"/>
                <a:ea typeface="ＭＳ Ｐゴシック" pitchFamily="-112" charset="-128"/>
                <a:cs typeface="ＭＳ Ｐゴシック" pitchFamily="-112" charset="-128"/>
              </a:rPr>
              <a:pPr/>
              <a:t>6</a:t>
            </a:fld>
            <a:endParaRPr lang="en-US">
              <a:latin typeface="Arial" pitchFamily="-112" charset="0"/>
              <a:ea typeface="ＭＳ Ｐゴシック" pitchFamily="-112" charset="-128"/>
              <a:cs typeface="ＭＳ Ｐゴシック" pitchFamily="-112" charset="-128"/>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B283EAC-ED14-6447-AEF0-5907DA237D3C}" type="slidenum">
              <a:rPr lang="en-US">
                <a:latin typeface="Arial" pitchFamily="-112" charset="0"/>
                <a:ea typeface="ＭＳ Ｐゴシック" pitchFamily="-112" charset="-128"/>
                <a:cs typeface="ＭＳ Ｐゴシック" pitchFamily="-112" charset="-128"/>
              </a:rPr>
              <a:pPr/>
              <a:t>7</a:t>
            </a:fld>
            <a:endParaRPr lang="en-US">
              <a:latin typeface="Arial" pitchFamily="-112" charset="0"/>
              <a:ea typeface="ＭＳ Ｐゴシック" pitchFamily="-112" charset="-128"/>
              <a:cs typeface="ＭＳ Ｐゴシック" pitchFamily="-112" charset="-128"/>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9F547E3C-8299-8E43-B464-4DCE3B3876A7}" type="slidenum">
              <a:rPr lang="en-US">
                <a:latin typeface="Arial" pitchFamily="-112" charset="0"/>
                <a:ea typeface="ＭＳ Ｐゴシック" pitchFamily="-112" charset="-128"/>
                <a:cs typeface="ＭＳ Ｐゴシック" pitchFamily="-112" charset="-128"/>
              </a:rPr>
              <a:pPr/>
              <a:t>12</a:t>
            </a:fld>
            <a:endParaRPr lang="en-US">
              <a:latin typeface="Arial" pitchFamily="-112" charset="0"/>
              <a:ea typeface="ＭＳ Ｐゴシック" pitchFamily="-112" charset="-128"/>
              <a:cs typeface="ＭＳ Ｐゴシック" pitchFamily="-112" charset="-128"/>
            </a:endParaRPr>
          </a:p>
        </p:txBody>
      </p:sp>
      <p:sp>
        <p:nvSpPr>
          <p:cNvPr id="31747" name="Rectangle 1026"/>
          <p:cNvSpPr>
            <a:spLocks noGrp="1" noRot="1" noChangeAspect="1" noChangeArrowheads="1" noTextEdit="1"/>
          </p:cNvSpPr>
          <p:nvPr>
            <p:ph type="sldImg"/>
          </p:nvPr>
        </p:nvSpPr>
        <p:spPr>
          <a:ln/>
        </p:spPr>
      </p:sp>
      <p:sp>
        <p:nvSpPr>
          <p:cNvPr id="31748" name="Rectangle 1027"/>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1BA799C8-964A-E54B-B7C9-B63B0252DCED}" type="slidenum">
              <a:rPr lang="en-US">
                <a:latin typeface="Arial" pitchFamily="-112" charset="0"/>
                <a:ea typeface="ＭＳ Ｐゴシック" pitchFamily="-112" charset="-128"/>
                <a:cs typeface="ＭＳ Ｐゴシック" pitchFamily="-112" charset="-128"/>
              </a:rPr>
              <a:pPr/>
              <a:t>13</a:t>
            </a:fld>
            <a:endParaRPr lang="en-US">
              <a:latin typeface="Arial" pitchFamily="-112" charset="0"/>
              <a:ea typeface="ＭＳ Ｐゴシック" pitchFamily="-112" charset="-128"/>
              <a:cs typeface="ＭＳ Ｐゴシック" pitchFamily="-112" charset="-128"/>
            </a:endParaRPr>
          </a:p>
        </p:txBody>
      </p:sp>
      <p:sp>
        <p:nvSpPr>
          <p:cNvPr id="33795" name="Rectangle 2"/>
          <p:cNvSpPr>
            <a:spLocks noGrp="1" noRot="1" noChangeAspect="1" noChangeArrowheads="1"/>
          </p:cNvSpPr>
          <p:nvPr>
            <p:ph type="sldImg"/>
          </p:nvPr>
        </p:nvSpPr>
        <p:spPr>
          <a:solidFill>
            <a:srgbClr val="FFFFFF"/>
          </a:solidFill>
          <a:ln/>
        </p:spPr>
      </p:sp>
      <p:sp>
        <p:nvSpPr>
          <p:cNvPr id="33796"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a:latin typeface="Times New Roman" pitchFamily="-112" charset="0"/>
                <a:ea typeface="ＭＳ Ｐゴシック" pitchFamily="-112" charset="-128"/>
                <a:cs typeface="ＭＳ Ｐゴシック" pitchFamily="-112" charset="-128"/>
              </a:rPr>
              <a:t> the relation of one thing coming after the other in time.</a:t>
            </a:r>
          </a:p>
          <a:p>
            <a:pPr eaLnBrk="1" hangingPunct="1"/>
            <a:r>
              <a:rPr lang="en-US">
                <a:latin typeface="Times New Roman" pitchFamily="-112" charset="0"/>
                <a:ea typeface="ＭＳ Ｐゴシック" pitchFamily="-112" charset="-128"/>
                <a:cs typeface="ＭＳ Ｐゴシック" pitchFamily="-112" charset="-128"/>
              </a:rPr>
              <a:t> We'll talk about this in the second half of the semester when we "go formal." In fact it reveals an important feature of the conditional of ordinary English in which it differs from the sanitized and well-behaved "truth functional" conditional of classical logic. </a:t>
            </a:r>
          </a:p>
          <a:p>
            <a:pPr eaLnBrk="1" hangingPunct="1">
              <a:spcAft>
                <a:spcPts val="1200"/>
              </a:spcAft>
            </a:pPr>
            <a:r>
              <a:rPr lang="en-US">
                <a:latin typeface="Arial" pitchFamily="-112" charset="0"/>
                <a:ea typeface="ＭＳ Ｐゴシック" pitchFamily="-112" charset="-128"/>
                <a:cs typeface="ＭＳ Ｐゴシック" pitchFamily="-112" charset="-128"/>
              </a:rPr>
              <a:t>If we strip away the causal and temporal connotations of (2) it becomes more plausible to see passing as a necessary condition on studying, especially if you recognize that once you discount tense (2) is equivalent to </a:t>
            </a:r>
          </a:p>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4C09CE07-2D12-7E49-96FE-8844ACF2115D}" type="slidenum">
              <a:rPr lang="en-US">
                <a:latin typeface="Arial" pitchFamily="-112" charset="0"/>
                <a:ea typeface="ＭＳ Ｐゴシック" pitchFamily="-112" charset="-128"/>
                <a:cs typeface="ＭＳ Ｐゴシック" pitchFamily="-112" charset="-128"/>
              </a:rPr>
              <a:pPr/>
              <a:t>14</a:t>
            </a:fld>
            <a:endParaRPr lang="en-US">
              <a:latin typeface="Arial" pitchFamily="-112" charset="0"/>
              <a:ea typeface="ＭＳ Ｐゴシック" pitchFamily="-112" charset="-128"/>
              <a:cs typeface="ＭＳ Ｐゴシック" pitchFamily="-112" charset="-128"/>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37231891-5A6B-104F-A9E4-368516C43E85}" type="slidenum">
              <a:rPr lang="en-US">
                <a:latin typeface="Arial" pitchFamily="-112" charset="0"/>
                <a:ea typeface="ＭＳ Ｐゴシック" pitchFamily="-112" charset="-128"/>
                <a:cs typeface="ＭＳ Ｐゴシック" pitchFamily="-112" charset="-128"/>
              </a:rPr>
              <a:pPr/>
              <a:t>15</a:t>
            </a:fld>
            <a:endParaRPr lang="en-US">
              <a:latin typeface="Arial" pitchFamily="-112" charset="0"/>
              <a:ea typeface="ＭＳ Ｐゴシック" pitchFamily="-112" charset="-128"/>
              <a:cs typeface="ＭＳ Ｐゴシック" pitchFamily="-112" charset="-128"/>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88B8545F-59B3-EC4C-85A5-F48CE27345B9}" type="slidenum">
              <a:rPr lang="en-US">
                <a:latin typeface="Arial" pitchFamily="-112" charset="0"/>
                <a:ea typeface="ＭＳ Ｐゴシック" pitchFamily="-112" charset="-128"/>
                <a:cs typeface="ＭＳ Ｐゴシック" pitchFamily="-112" charset="-128"/>
              </a:rPr>
              <a:pPr/>
              <a:t>16</a:t>
            </a:fld>
            <a:endParaRPr lang="en-US">
              <a:latin typeface="Arial" pitchFamily="-112" charset="0"/>
              <a:ea typeface="ＭＳ Ｐゴシック" pitchFamily="-112" charset="-128"/>
              <a:cs typeface="ＭＳ Ｐゴシック" pitchFamily="-112" charset="-128"/>
            </a:endParaRPr>
          </a:p>
        </p:txBody>
      </p:sp>
      <p:sp>
        <p:nvSpPr>
          <p:cNvPr id="41987" name="Rectangle 1026"/>
          <p:cNvSpPr>
            <a:spLocks noGrp="1" noRot="1" noChangeAspect="1" noChangeArrowheads="1" noTextEdit="1"/>
          </p:cNvSpPr>
          <p:nvPr>
            <p:ph type="sldImg"/>
          </p:nvPr>
        </p:nvSpPr>
        <p:spPr>
          <a:ln/>
        </p:spPr>
      </p:sp>
      <p:sp>
        <p:nvSpPr>
          <p:cNvPr id="41988" name="Rectangle 1027"/>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137CBD9-B764-B84F-8983-D7A53B62D1B5}" type="slidenum">
              <a:rPr lang="en-US" smtClean="0"/>
              <a:pPr/>
              <a:t>17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246306-BA4F-A84A-BDDF-0D24CF29E550}" type="slidenum">
              <a:rPr lang="en-US"/>
              <a:pPr/>
              <a:t>18</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380B56-D503-C24D-A3C5-EEB62BA28C32}" type="slidenum">
              <a:rPr lang="en-US"/>
              <a:pPr/>
              <a:t>19</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10D02F-03D8-3A4F-BC64-EF95A7B703F2}" type="slidenum">
              <a:rPr lang="en-US"/>
              <a:pPr/>
              <a:t>20</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CBCF61-7C52-4E45-9281-A5CD2EE32F8A}" type="slidenum">
              <a:rPr lang="en-US"/>
              <a:pPr/>
              <a:t>21</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3CF818-42B4-2249-ABDC-656BABA65E82}" type="slidenum">
              <a:rPr lang="en-US"/>
              <a:pPr/>
              <a:t>22</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57A91A-01FE-7A45-984B-223EEBDA7239}" type="slidenum">
              <a:rPr lang="en-US"/>
              <a:pPr/>
              <a:t>23</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918A29-BD92-0D45-9875-4E20C73E340B}" type="slidenum">
              <a:rPr lang="en-US"/>
              <a:pPr/>
              <a:t>24</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9EC1A8-2747-9746-BD47-E7BAD746505E}" type="slidenum">
              <a:rPr lang="en-US"/>
              <a:pPr/>
              <a:t>25</a:t>
            </a:fld>
            <a:endParaRPr 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BCEACA-2D13-B74E-A55D-6E9EA828258F}" type="slidenum">
              <a:rPr lang="en-US"/>
              <a:pPr/>
              <a:t>26</a:t>
            </a:fld>
            <a:endParaRPr 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C4526D-4B62-E047-A250-86B3550F6A6F}" type="slidenum">
              <a:rPr lang="en-US"/>
              <a:pPr/>
              <a:t>36</a:t>
            </a:fld>
            <a:endParaRPr 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77F840-E383-9141-A58F-E2D7C571759F}" type="slidenum">
              <a:rPr lang="en-US"/>
              <a:pPr/>
              <a:t>37</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E51390-7AE7-2D4B-AEB6-2FEF68E27A91}" type="slidenum">
              <a:rPr lang="en-US"/>
              <a:pPr/>
              <a:t>38</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95D0B3-7AE2-074A-9876-1320C2678D93}" type="slidenum">
              <a:rPr lang="en-US"/>
              <a:pPr/>
              <a:t>39</a:t>
            </a:fld>
            <a:endParaRPr lang="en-US"/>
          </a:p>
        </p:txBody>
      </p:sp>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EA3F72-9861-AE4F-B887-DF454A599F93}" type="slidenum">
              <a:rPr lang="en-US"/>
              <a:pPr/>
              <a:t>40</a:t>
            </a:fld>
            <a:endParaRPr lang="en-US"/>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B2F3EA-205F-404F-956B-2AC49D8F3332}" type="slidenum">
              <a:rPr lang="en-US"/>
              <a:pPr/>
              <a:t>41</a:t>
            </a:fld>
            <a:endParaRPr lang="en-US"/>
          </a:p>
        </p:txBody>
      </p:sp>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B4AA48-2039-6347-AC36-6FE9AAFD499E}" type="slidenum">
              <a:rPr lang="en-US"/>
              <a:pPr/>
              <a:t>42</a:t>
            </a:fld>
            <a:endParaRPr lang="en-US"/>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1EE1C4-7052-7843-8BF6-6487572F53EE}" type="slidenum">
              <a:rPr lang="en-US"/>
              <a:pPr/>
              <a:t>43</a:t>
            </a:fld>
            <a:endParaRPr lang="en-US"/>
          </a:p>
        </p:txBody>
      </p:sp>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B5EBDE-BB97-F14D-AF60-3BC93A65FC31}" type="slidenum">
              <a:rPr lang="en-US"/>
              <a:pPr/>
              <a:t>44</a:t>
            </a:fld>
            <a:endParaRPr lang="en-US"/>
          </a:p>
        </p:txBody>
      </p:sp>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9E0AFD-2028-2443-BE5F-1539B0F91CF2}" type="slidenum">
              <a:rPr lang="en-US"/>
              <a:pPr/>
              <a:t>45</a:t>
            </a:fld>
            <a:endParaRPr lang="en-US"/>
          </a:p>
        </p:txBody>
      </p:sp>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596227-EF3E-D14B-8917-2221C9A9C2DE}" type="slidenum">
              <a:rPr lang="en-US"/>
              <a:pPr/>
              <a:t>46</a:t>
            </a:fld>
            <a:endParaRPr lang="en-US"/>
          </a:p>
        </p:txBody>
      </p:sp>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B01339-B65C-064B-B14D-BAB764CA5C8C}" type="slidenum">
              <a:rPr lang="en-US"/>
              <a:pPr/>
              <a:t>47</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F6451-762E-9047-A917-86AF7A030AF9}" type="slidenum">
              <a:rPr lang="en-US"/>
              <a:pPr/>
              <a:t>48</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B6004E-8CAC-5A4A-933D-6173EBBC8999}" type="slidenum">
              <a:rPr lang="en-US"/>
              <a:pPr/>
              <a:t>49</a:t>
            </a:fld>
            <a:endParaRPr 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8A21D1-151E-3343-8BCF-2EFB73C0907C}" type="slidenum">
              <a:rPr lang="en-US"/>
              <a:pPr/>
              <a:t>50</a:t>
            </a:fld>
            <a:endParaRPr 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3F843F-D63A-404C-99CB-009F88772953}" type="slidenum">
              <a:rPr lang="en-US"/>
              <a:pPr/>
              <a:t>51</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C47204-8020-4D4B-BF80-52871E188F09}" type="slidenum">
              <a:rPr lang="en-US"/>
              <a:pPr/>
              <a:t>52</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73BD6C-4A91-B741-B882-1BF064452951}" type="slidenum">
              <a:rPr lang="en-US"/>
              <a:pPr/>
              <a:t>53</a:t>
            </a:fld>
            <a:endParaRPr 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EA7A69-DAAA-2B4C-921A-EFAFF283D97C}" type="slidenum">
              <a:rPr lang="en-US"/>
              <a:pPr/>
              <a:t>54</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EA7A69-DAAA-2B4C-921A-EFAFF283D97C}" type="slidenum">
              <a:rPr lang="en-US"/>
              <a:pPr/>
              <a:t>55</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0C2ED1-7DF1-BB40-99DB-5A1354271917}" type="slidenum">
              <a:rPr lang="en-US"/>
              <a:pPr/>
              <a:t>56</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58FEF35E-325C-124E-AF36-CDD05DC9CF55}" type="slidenum">
              <a:rPr lang="en-US">
                <a:latin typeface="Arial" pitchFamily="-112" charset="0"/>
                <a:ea typeface="ＭＳ Ｐゴシック" pitchFamily="-112" charset="-128"/>
                <a:cs typeface="ＭＳ Ｐゴシック" pitchFamily="-112" charset="-128"/>
              </a:rPr>
              <a:pPr/>
              <a:t>57</a:t>
            </a:fld>
            <a:endParaRPr lang="en-US">
              <a:latin typeface="Arial" pitchFamily="-112" charset="0"/>
              <a:ea typeface="ＭＳ Ｐゴシック" pitchFamily="-112" charset="-128"/>
              <a:cs typeface="ＭＳ Ｐゴシック" pitchFamily="-112" charset="-128"/>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E94BBE91-6B8E-D044-88EE-54896C41117D}" type="slidenum">
              <a:rPr lang="en-US">
                <a:latin typeface="Arial" pitchFamily="-112" charset="0"/>
                <a:ea typeface="ＭＳ Ｐゴシック" pitchFamily="-112" charset="-128"/>
                <a:cs typeface="ＭＳ Ｐゴシック" pitchFamily="-112" charset="-128"/>
              </a:rPr>
              <a:pPr/>
              <a:t>58</a:t>
            </a:fld>
            <a:endParaRPr lang="en-US">
              <a:latin typeface="Arial" pitchFamily="-112" charset="0"/>
              <a:ea typeface="ＭＳ Ｐゴシック" pitchFamily="-112" charset="-128"/>
              <a:cs typeface="ＭＳ Ｐゴシック" pitchFamily="-112" charset="-128"/>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866AE560-85CC-0644-B068-ADA642853A7D}" type="slidenum">
              <a:rPr lang="en-US">
                <a:latin typeface="Arial" pitchFamily="-112" charset="0"/>
                <a:ea typeface="ＭＳ Ｐゴシック" pitchFamily="-112" charset="-128"/>
                <a:cs typeface="ＭＳ Ｐゴシック" pitchFamily="-112" charset="-128"/>
              </a:rPr>
              <a:pPr/>
              <a:t>59</a:t>
            </a:fld>
            <a:endParaRPr lang="en-US">
              <a:latin typeface="Arial" pitchFamily="-112" charset="0"/>
              <a:ea typeface="ＭＳ Ｐゴシック" pitchFamily="-112" charset="-128"/>
              <a:cs typeface="ＭＳ Ｐゴシック" pitchFamily="-112" charset="-128"/>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D779C4BE-2576-EE4D-9AAF-F1BB8E2360DE}" type="slidenum">
              <a:rPr lang="en-US">
                <a:latin typeface="Arial" pitchFamily="-112" charset="0"/>
                <a:ea typeface="ＭＳ Ｐゴシック" pitchFamily="-112" charset="-128"/>
                <a:cs typeface="ＭＳ Ｐゴシック" pitchFamily="-112" charset="-128"/>
              </a:rPr>
              <a:pPr/>
              <a:t>60</a:t>
            </a:fld>
            <a:endParaRPr lang="en-US">
              <a:latin typeface="Arial" pitchFamily="-112" charset="0"/>
              <a:ea typeface="ＭＳ Ｐゴシック" pitchFamily="-112" charset="-128"/>
              <a:cs typeface="ＭＳ Ｐゴシック" pitchFamily="-112" charset="-128"/>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991C3B4E-F759-E448-B5F3-0AF7D6CF2376}" type="slidenum">
              <a:rPr lang="en-US">
                <a:latin typeface="Arial" pitchFamily="-112" charset="0"/>
                <a:ea typeface="ＭＳ Ｐゴシック" pitchFamily="-112" charset="-128"/>
                <a:cs typeface="ＭＳ Ｐゴシック" pitchFamily="-112" charset="-128"/>
              </a:rPr>
              <a:pPr/>
              <a:t>61</a:t>
            </a:fld>
            <a:endParaRPr lang="en-US">
              <a:latin typeface="Arial" pitchFamily="-112" charset="0"/>
              <a:ea typeface="ＭＳ Ｐゴシック" pitchFamily="-112" charset="-128"/>
              <a:cs typeface="ＭＳ Ｐゴシック" pitchFamily="-112" charset="-128"/>
            </a:endParaRPr>
          </a:p>
        </p:txBody>
      </p:sp>
      <p:sp>
        <p:nvSpPr>
          <p:cNvPr id="50179" name="Rectangle 2"/>
          <p:cNvSpPr>
            <a:spLocks noGrp="1" noRot="1" noChangeAspect="1" noChangeArrowheads="1"/>
          </p:cNvSpPr>
          <p:nvPr>
            <p:ph type="sldImg"/>
          </p:nvPr>
        </p:nvSpPr>
        <p:spPr>
          <a:solidFill>
            <a:srgbClr val="FFFFFF"/>
          </a:solidFill>
          <a:ln/>
        </p:spPr>
      </p:sp>
      <p:sp>
        <p:nvSpPr>
          <p:cNvPr id="5018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49038C-BF3E-C744-8752-3CB0B6C28145}" type="slidenum">
              <a:rPr lang="en-US"/>
              <a:pPr/>
              <a:t>62</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B6BF4F-17B3-8B43-946F-60FC8407AF5F}" type="slidenum">
              <a:rPr lang="en-US"/>
              <a:pPr/>
              <a:t>63</a:t>
            </a:fld>
            <a:endParaRPr lang="en-US"/>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CEF48A-71AD-5347-8D17-73D50FFA395A}" type="slidenum">
              <a:rPr lang="en-US"/>
              <a:pPr/>
              <a:t>64</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35A87D-05DC-1C4C-BD4C-7068751F2CBC}" type="slidenum">
              <a:rPr lang="en-US"/>
              <a:pPr/>
              <a:t>65</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87C6CA-C038-5849-9F81-112657B710B8}" type="slidenum">
              <a:rPr lang="en-US"/>
              <a:pPr/>
              <a:t>66</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36CAD9-9E4A-2943-A497-4F6360DE0863}" type="slidenum">
              <a:rPr lang="en-US"/>
              <a:pPr/>
              <a:t>67</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7B9ECA-4479-E946-9181-E8A25278A2A1}" type="slidenum">
              <a:rPr lang="en-US"/>
              <a:pPr/>
              <a:t>68</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E79EC8-3B2B-DA4B-8E4F-46ACBC99D1E0}" type="slidenum">
              <a:rPr lang="en-US"/>
              <a:pPr/>
              <a:t>69</a:t>
            </a:fld>
            <a:endParaRPr 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2F4FB7-972C-F349-AF58-2D5930E5E869}" type="slidenum">
              <a:rPr lang="en-US"/>
              <a:pPr/>
              <a:t>70</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195523-19AE-2842-BE85-21A0F748E338}" type="slidenum">
              <a:rPr lang="en-US"/>
              <a:pPr/>
              <a:t>71</a:t>
            </a:fld>
            <a:endParaRPr lang="en-US"/>
          </a:p>
        </p:txBody>
      </p:sp>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2F92E0-B92F-264D-9BDF-8A8D434E36CF}" type="slidenum">
              <a:rPr lang="en-US"/>
              <a:pPr/>
              <a:t>72</a:t>
            </a:fld>
            <a:endParaRPr lang="en-US"/>
          </a:p>
        </p:txBody>
      </p:sp>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621552-4CC0-1A44-8853-E50DA090914E}" type="slidenum">
              <a:rPr lang="en-US"/>
              <a:pPr/>
              <a:t>73</a:t>
            </a:fld>
            <a:endParaRPr lang="en-US"/>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BA971A-C936-C942-88DE-AD054FED9ECA}" type="slidenum">
              <a:rPr lang="en-US"/>
              <a:pPr/>
              <a:t>74</a:t>
            </a:fld>
            <a:endParaRPr lang="en-US"/>
          </a:p>
        </p:txBody>
      </p:sp>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83013B-AD0D-214C-A63E-869E53EC267D}" type="slidenum">
              <a:rPr lang="en-US"/>
              <a:pPr/>
              <a:t>75</a:t>
            </a:fld>
            <a:endParaRPr lang="en-US"/>
          </a:p>
        </p:txBody>
      </p:sp>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6434" name="Rectangle 2"/>
          <p:cNvSpPr>
            <a:spLocks noGrp="1" noChangeArrowheads="1"/>
          </p:cNvSpPr>
          <p:nvPr>
            <p:ph type="ctrTitle"/>
          </p:nvPr>
        </p:nvSpPr>
        <p:spPr>
          <a:xfrm>
            <a:off x="685800" y="2286000"/>
            <a:ext cx="7772400" cy="1143000"/>
          </a:xfrm>
        </p:spPr>
        <p:txBody>
          <a:bodyPr/>
          <a:lstStyle>
            <a:lvl1pPr>
              <a:defRPr/>
            </a:lvl1pPr>
          </a:lstStyle>
          <a:p>
            <a:r>
              <a:rPr lang="en-US"/>
              <a:t>Click to edit Master title style</a:t>
            </a:r>
          </a:p>
        </p:txBody>
      </p:sp>
      <p:sp>
        <p:nvSpPr>
          <p:cNvPr id="14643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146436" name="Rectangle 4"/>
          <p:cNvSpPr>
            <a:spLocks noGrp="1" noChangeArrowheads="1"/>
          </p:cNvSpPr>
          <p:nvPr>
            <p:ph type="dt" sz="half" idx="2"/>
          </p:nvPr>
        </p:nvSpPr>
        <p:spPr/>
        <p:txBody>
          <a:bodyPr/>
          <a:lstStyle>
            <a:lvl1pPr>
              <a:defRPr/>
            </a:lvl1pPr>
          </a:lstStyle>
          <a:p>
            <a:endParaRPr lang="en-US"/>
          </a:p>
        </p:txBody>
      </p:sp>
      <p:sp>
        <p:nvSpPr>
          <p:cNvPr id="146437" name="Rectangle 5"/>
          <p:cNvSpPr>
            <a:spLocks noGrp="1" noChangeArrowheads="1"/>
          </p:cNvSpPr>
          <p:nvPr>
            <p:ph type="ftr" sz="quarter" idx="3"/>
          </p:nvPr>
        </p:nvSpPr>
        <p:spPr/>
        <p:txBody>
          <a:bodyPr/>
          <a:lstStyle>
            <a:lvl1pPr>
              <a:defRPr/>
            </a:lvl1pPr>
          </a:lstStyle>
          <a:p>
            <a:endParaRPr lang="en-US"/>
          </a:p>
        </p:txBody>
      </p:sp>
      <p:sp>
        <p:nvSpPr>
          <p:cNvPr id="146438" name="Rectangle 6"/>
          <p:cNvSpPr>
            <a:spLocks noGrp="1" noChangeArrowheads="1"/>
          </p:cNvSpPr>
          <p:nvPr>
            <p:ph type="sldNum" sz="quarter" idx="4"/>
          </p:nvPr>
        </p:nvSpPr>
        <p:spPr/>
        <p:txBody>
          <a:bodyPr/>
          <a:lstStyle>
            <a:lvl1pPr>
              <a:defRPr/>
            </a:lvl1pPr>
          </a:lstStyle>
          <a:p>
            <a:fld id="{F2A08446-949D-2E42-92A9-B1581F609892}"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38D97C83-0322-7C42-96BB-4E56F2FB6B0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D85EF5BD-1BEE-E64A-8B6B-A241E5CF90BE}"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1371600"/>
            <a:ext cx="33909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2500" y="1371600"/>
            <a:ext cx="33909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997ED6E0-4C46-394D-86F4-BB4A5B177265}"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smtClean="0"/>
            </a:lvl1pPr>
          </a:lstStyle>
          <a:p>
            <a:fld id="{C02088DA-AB69-5C4E-A063-792ED3E9C16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smtClean="0"/>
            </a:lvl1pPr>
          </a:lstStyle>
          <a:p>
            <a:fld id="{0F0596F7-52C4-E846-BEDA-150E0FE4E8F0}"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smtClean="0"/>
            </a:lvl1pPr>
          </a:lstStyle>
          <a:p>
            <a:fld id="{7097A204-345A-DD48-8880-85A6E391439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4760D0CD-C556-DA4B-8C7A-EBDB88483D0F}"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2020C22D-6B5A-094F-87D7-F04A66962667}"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97CAAC1A-CEBD-6247-B4A2-C8CE240D6EAF}"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81000"/>
            <a:ext cx="19431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381000"/>
            <a:ext cx="56769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944B120C-3E64-D44D-BA41-98E84A366F86}"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bwMode="auto">
          <a:xfrm>
            <a:off x="685800" y="381000"/>
            <a:ext cx="7772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45411" name="Rectangle 3"/>
          <p:cNvSpPr>
            <a:spLocks noGrp="1" noChangeArrowheads="1"/>
          </p:cNvSpPr>
          <p:nvPr>
            <p:ph type="body" idx="1"/>
          </p:nvPr>
        </p:nvSpPr>
        <p:spPr bwMode="auto">
          <a:xfrm>
            <a:off x="1219200" y="1371600"/>
            <a:ext cx="6934200" cy="4724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541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mn-ea"/>
                <a:cs typeface="+mn-cs"/>
              </a:defRPr>
            </a:lvl1pPr>
          </a:lstStyle>
          <a:p>
            <a:endParaRPr lang="en-US"/>
          </a:p>
        </p:txBody>
      </p:sp>
      <p:sp>
        <p:nvSpPr>
          <p:cNvPr id="14541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mn-ea"/>
                <a:cs typeface="+mn-cs"/>
              </a:defRPr>
            </a:lvl1pPr>
          </a:lstStyle>
          <a:p>
            <a:endParaRPr lang="en-US"/>
          </a:p>
        </p:txBody>
      </p:sp>
      <p:sp>
        <p:nvSpPr>
          <p:cNvPr id="14541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mn-ea"/>
                <a:cs typeface="+mn-cs"/>
              </a:defRPr>
            </a:lvl1pPr>
          </a:lstStyle>
          <a:p>
            <a:fld id="{D1DBC725-8078-6D47-9FD3-2B9A591A756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3600" b="1">
          <a:solidFill>
            <a:srgbClr val="FF0000"/>
          </a:solidFill>
          <a:latin typeface="+mj-lt"/>
          <a:ea typeface="+mj-ea"/>
          <a:cs typeface="+mj-cs"/>
        </a:defRPr>
      </a:lvl1pPr>
      <a:lvl2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2pPr>
      <a:lvl3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3pPr>
      <a:lvl4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4pPr>
      <a:lvl5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5pPr>
      <a:lvl6pPr marL="4572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6pPr>
      <a:lvl7pPr marL="9144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7pPr>
      <a:lvl8pPr marL="13716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8pPr>
      <a:lvl9pPr marL="18288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9pPr>
    </p:titleStyle>
    <p:bodyStyle>
      <a:lvl1pPr marL="342900" indent="-342900" algn="l" rtl="0" fontAlgn="base">
        <a:lnSpc>
          <a:spcPct val="120000"/>
        </a:lnSpc>
        <a:spcBef>
          <a:spcPct val="20000"/>
        </a:spcBef>
        <a:spcAft>
          <a:spcPts val="1800"/>
        </a:spcAft>
        <a:buChar char="•"/>
        <a:defRPr sz="2000">
          <a:solidFill>
            <a:schemeClr val="tx1"/>
          </a:solidFill>
          <a:latin typeface="+mn-lt"/>
          <a:ea typeface="+mn-ea"/>
          <a:cs typeface="+mn-cs"/>
        </a:defRPr>
      </a:lvl1pPr>
      <a:lvl2pPr marL="742950" indent="-285750" algn="l" rtl="0" fontAlgn="base">
        <a:lnSpc>
          <a:spcPct val="120000"/>
        </a:lnSpc>
        <a:spcBef>
          <a:spcPct val="20000"/>
        </a:spcBef>
        <a:spcAft>
          <a:spcPts val="1800"/>
        </a:spcAft>
        <a:buChar char="–"/>
        <a:defRPr sz="2000">
          <a:solidFill>
            <a:schemeClr val="tx1"/>
          </a:solidFill>
          <a:latin typeface="+mn-lt"/>
          <a:ea typeface="+mn-ea"/>
          <a:cs typeface="+mn-cs"/>
        </a:defRPr>
      </a:lvl2pPr>
      <a:lvl3pPr marL="1143000" indent="-228600" algn="l" rtl="0" fontAlgn="base">
        <a:lnSpc>
          <a:spcPct val="120000"/>
        </a:lnSpc>
        <a:spcBef>
          <a:spcPct val="20000"/>
        </a:spcBef>
        <a:spcAft>
          <a:spcPts val="1800"/>
        </a:spcAft>
        <a:buChar char="•"/>
        <a:defRPr sz="2000">
          <a:solidFill>
            <a:schemeClr val="tx1"/>
          </a:solidFill>
          <a:latin typeface="+mn-lt"/>
          <a:ea typeface="+mn-ea"/>
          <a:cs typeface="+mn-cs"/>
        </a:defRPr>
      </a:lvl3pPr>
      <a:lvl4pPr marL="1600200" indent="-228600" algn="l" rtl="0" fontAlgn="base">
        <a:lnSpc>
          <a:spcPct val="120000"/>
        </a:lnSpc>
        <a:spcBef>
          <a:spcPct val="20000"/>
        </a:spcBef>
        <a:spcAft>
          <a:spcPts val="1800"/>
        </a:spcAft>
        <a:buChar char="–"/>
        <a:defRPr sz="2000">
          <a:solidFill>
            <a:schemeClr val="tx1"/>
          </a:solidFill>
          <a:latin typeface="+mn-lt"/>
          <a:ea typeface="+mn-ea"/>
          <a:cs typeface="+mn-cs"/>
        </a:defRPr>
      </a:lvl4pPr>
      <a:lvl5pPr marL="2057400" indent="-228600" algn="l" rtl="0" fontAlgn="base">
        <a:lnSpc>
          <a:spcPct val="120000"/>
        </a:lnSpc>
        <a:spcBef>
          <a:spcPct val="20000"/>
        </a:spcBef>
        <a:spcAft>
          <a:spcPts val="1800"/>
        </a:spcAft>
        <a:buChar char="»"/>
        <a:defRPr sz="2000">
          <a:solidFill>
            <a:schemeClr val="tx1"/>
          </a:solidFill>
          <a:latin typeface="+mn-lt"/>
          <a:ea typeface="+mn-ea"/>
          <a:cs typeface="+mn-cs"/>
        </a:defRPr>
      </a:lvl5pPr>
      <a:lvl6pPr marL="2514600" indent="-228600" algn="l" rtl="0" fontAlgn="base">
        <a:lnSpc>
          <a:spcPct val="120000"/>
        </a:lnSpc>
        <a:spcBef>
          <a:spcPct val="20000"/>
        </a:spcBef>
        <a:spcAft>
          <a:spcPct val="0"/>
        </a:spcAft>
        <a:buChar char="»"/>
        <a:defRPr sz="2000">
          <a:solidFill>
            <a:schemeClr val="tx1"/>
          </a:solidFill>
          <a:latin typeface="+mn-lt"/>
          <a:ea typeface="+mn-ea"/>
          <a:cs typeface="+mn-cs"/>
        </a:defRPr>
      </a:lvl6pPr>
      <a:lvl7pPr marL="2971800" indent="-228600" algn="l" rtl="0" fontAlgn="base">
        <a:lnSpc>
          <a:spcPct val="120000"/>
        </a:lnSpc>
        <a:spcBef>
          <a:spcPct val="20000"/>
        </a:spcBef>
        <a:spcAft>
          <a:spcPct val="0"/>
        </a:spcAft>
        <a:buChar char="»"/>
        <a:defRPr sz="2000">
          <a:solidFill>
            <a:schemeClr val="tx1"/>
          </a:solidFill>
          <a:latin typeface="+mn-lt"/>
          <a:ea typeface="+mn-ea"/>
          <a:cs typeface="+mn-cs"/>
        </a:defRPr>
      </a:lvl7pPr>
      <a:lvl8pPr marL="3429000" indent="-228600" algn="l" rtl="0" fontAlgn="base">
        <a:lnSpc>
          <a:spcPct val="120000"/>
        </a:lnSpc>
        <a:spcBef>
          <a:spcPct val="20000"/>
        </a:spcBef>
        <a:spcAft>
          <a:spcPct val="0"/>
        </a:spcAft>
        <a:buChar char="»"/>
        <a:defRPr sz="2000">
          <a:solidFill>
            <a:schemeClr val="tx1"/>
          </a:solidFill>
          <a:latin typeface="+mn-lt"/>
          <a:ea typeface="+mn-ea"/>
          <a:cs typeface="+mn-cs"/>
        </a:defRPr>
      </a:lvl8pPr>
      <a:lvl9pPr marL="3886200" indent="-228600" algn="l" rtl="0" fontAlgn="base">
        <a:lnSpc>
          <a:spcPct val="120000"/>
        </a:lnSpc>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tif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9.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1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1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 Id="rId3" Type="http://schemas.openxmlformats.org/officeDocument/2006/relationships/image" Target="../media/image1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52.xml.rels><?xml version="1.0" encoding="UTF-8" standalone="yes"?>
<Relationships xmlns="http://schemas.openxmlformats.org/package/2006/relationships"><Relationship Id="rId3" Type="http://schemas.openxmlformats.org/officeDocument/2006/relationships/image" Target="../media/image15.jpeg"/><Relationship Id="rId4"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53.xml.rels><?xml version="1.0" encoding="UTF-8" standalone="yes"?>
<Relationships xmlns="http://schemas.openxmlformats.org/package/2006/relationships"><Relationship Id="rId3" Type="http://schemas.openxmlformats.org/officeDocument/2006/relationships/image" Target="../media/image15.jpeg"/><Relationship Id="rId4" Type="http://schemas.microsoft.com/office/2007/relationships/hdphoto" Target="../media/hdphoto2.wdp"/><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6.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6.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7.tiff"/></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1.xml"/></Relationships>
</file>

<file path=ppt/slides/_rels/slide75.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hyperlink" Target="file://localhost/Users/baber/Documents/Teaching/Logic/*Powerpoints/formallogic.ppt%20alias" TargetMode="External"/><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0" y="0"/>
            <a:ext cx="9144000" cy="6858000"/>
          </a:xfrm>
          <a:prstGeom prst="rect">
            <a:avLst/>
          </a:prstGeom>
          <a:solidFill>
            <a:srgbClr val="A0A0A0"/>
          </a:solidFill>
          <a:ln w="9525">
            <a:solidFill>
              <a:schemeClr val="tx1"/>
            </a:solidFill>
            <a:miter lim="800000"/>
            <a:headEnd/>
            <a:tailEnd/>
          </a:ln>
        </p:spPr>
        <p:txBody>
          <a:bodyPr wrap="none" anchor="ctr">
            <a:prstTxWarp prst="textNoShape">
              <a:avLst/>
            </a:prstTxWarp>
          </a:bodyPr>
          <a:lstStyle/>
          <a:p>
            <a:endParaRPr lang="en-US"/>
          </a:p>
        </p:txBody>
      </p:sp>
      <p:pic>
        <p:nvPicPr>
          <p:cNvPr id="14339" name="Picture 4"/>
          <p:cNvPicPr>
            <a:picLocks noChangeAspect="1" noChangeArrowheads="1"/>
          </p:cNvPicPr>
          <p:nvPr/>
        </p:nvPicPr>
        <p:blipFill>
          <a:blip r:embed="rId3">
            <a:lum contrast="-74000"/>
          </a:blip>
          <a:srcRect/>
          <a:stretch>
            <a:fillRect/>
          </a:stretch>
        </p:blipFill>
        <p:spPr bwMode="auto">
          <a:xfrm>
            <a:off x="914400" y="528638"/>
            <a:ext cx="7772400" cy="6329362"/>
          </a:xfrm>
          <a:prstGeom prst="rect">
            <a:avLst/>
          </a:prstGeom>
          <a:solidFill>
            <a:srgbClr val="A0A0A0"/>
          </a:solidFill>
          <a:ln w="9525">
            <a:noFill/>
            <a:miter lim="800000"/>
            <a:headEnd/>
            <a:tailEnd/>
          </a:ln>
        </p:spPr>
      </p:pic>
      <p:sp>
        <p:nvSpPr>
          <p:cNvPr id="87042" name="Rectangle 2"/>
          <p:cNvSpPr>
            <a:spLocks noGrp="1" noChangeArrowheads="1"/>
          </p:cNvSpPr>
          <p:nvPr>
            <p:ph type="ctrTitle"/>
          </p:nvPr>
        </p:nvSpPr>
        <p:spPr>
          <a:xfrm>
            <a:off x="457200" y="2590800"/>
            <a:ext cx="8229600" cy="1143000"/>
          </a:xfrm>
          <a:effectLst>
            <a:outerShdw dist="38099" dir="2700000" algn="ctr" rotWithShape="0">
              <a:schemeClr val="bg2">
                <a:alpha val="85001"/>
              </a:schemeClr>
            </a:outerShdw>
          </a:effectLst>
        </p:spPr>
        <p:txBody>
          <a:bodyPr/>
          <a:lstStyle/>
          <a:p>
            <a:pPr eaLnBrk="1" hangingPunct="1">
              <a:defRPr/>
            </a:pPr>
            <a:r>
              <a:rPr lang="en-US" sz="4000" dirty="0"/>
              <a:t>Conditionals and Arguments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lstStyle/>
          <a:p>
            <a:r>
              <a:rPr lang="en-US" dirty="0" smtClean="0"/>
              <a:t>Concepts</a:t>
            </a:r>
            <a:endParaRPr lang="en-US" dirty="0"/>
          </a:p>
        </p:txBody>
      </p:sp>
      <p:sp>
        <p:nvSpPr>
          <p:cNvPr id="1027" name="Rectangle 3"/>
          <p:cNvSpPr>
            <a:spLocks noGrp="1" noChangeArrowheads="1"/>
          </p:cNvSpPr>
          <p:nvPr>
            <p:ph sz="half" idx="1"/>
          </p:nvPr>
        </p:nvSpPr>
        <p:spPr/>
        <p:txBody>
          <a:bodyPr>
            <a:normAutofit fontScale="77500" lnSpcReduction="20000"/>
          </a:bodyPr>
          <a:lstStyle/>
          <a:p>
            <a:r>
              <a:rPr lang="en-US" sz="2000" dirty="0" smtClean="0"/>
              <a:t>Conditional</a:t>
            </a:r>
          </a:p>
          <a:p>
            <a:r>
              <a:rPr lang="en-US" sz="2000" dirty="0" smtClean="0"/>
              <a:t>Antecedent and Consequent</a:t>
            </a:r>
          </a:p>
          <a:p>
            <a:r>
              <a:rPr lang="en-US" sz="2000" dirty="0" smtClean="0"/>
              <a:t>Necessary and sufficient conditions: how to identify</a:t>
            </a:r>
          </a:p>
          <a:p>
            <a:r>
              <a:rPr lang="en-US" sz="2000" dirty="0" err="1" smtClean="0"/>
              <a:t>Biconditional</a:t>
            </a:r>
            <a:endParaRPr lang="en-US" sz="2000" dirty="0" smtClean="0"/>
          </a:p>
          <a:p>
            <a:r>
              <a:rPr lang="en-US" sz="2000" dirty="0" err="1" smtClean="0"/>
              <a:t>Contrapositive</a:t>
            </a:r>
            <a:endParaRPr lang="en-US" sz="2000" dirty="0" smtClean="0"/>
          </a:p>
          <a:p>
            <a:r>
              <a:rPr lang="en-US" sz="2000" dirty="0" smtClean="0"/>
              <a:t>Corresponding  conditional</a:t>
            </a:r>
          </a:p>
          <a:p>
            <a:r>
              <a:rPr lang="en-US" sz="2000" dirty="0" smtClean="0"/>
              <a:t>Argument</a:t>
            </a:r>
          </a:p>
          <a:p>
            <a:r>
              <a:rPr lang="en-US" sz="2000" dirty="0" smtClean="0"/>
              <a:t>Premises and Conclusions: how to identify</a:t>
            </a:r>
          </a:p>
          <a:p>
            <a:endParaRPr lang="en-US" sz="2000" dirty="0"/>
          </a:p>
        </p:txBody>
      </p:sp>
      <p:sp>
        <p:nvSpPr>
          <p:cNvPr id="12" name="Content Placeholder 11"/>
          <p:cNvSpPr>
            <a:spLocks noGrp="1"/>
          </p:cNvSpPr>
          <p:nvPr>
            <p:ph sz="half" idx="2"/>
          </p:nvPr>
        </p:nvSpPr>
        <p:spPr/>
        <p:txBody>
          <a:bodyPr>
            <a:normAutofit fontScale="77500" lnSpcReduction="20000"/>
          </a:bodyPr>
          <a:lstStyle/>
          <a:p>
            <a:r>
              <a:rPr lang="en-US" sz="2000" dirty="0" smtClean="0"/>
              <a:t>Deductive and Inductive arguments: how they differ</a:t>
            </a:r>
          </a:p>
          <a:p>
            <a:r>
              <a:rPr lang="en-US" sz="2000" dirty="0" smtClean="0"/>
              <a:t>Validity</a:t>
            </a:r>
          </a:p>
          <a:p>
            <a:r>
              <a:rPr lang="en-US" sz="2000" dirty="0" smtClean="0"/>
              <a:t>Soundness</a:t>
            </a:r>
          </a:p>
          <a:p>
            <a:r>
              <a:rPr lang="en-US" sz="2000" dirty="0" smtClean="0"/>
              <a:t>Logical form</a:t>
            </a:r>
          </a:p>
          <a:p>
            <a:pPr lvl="1"/>
            <a:r>
              <a:rPr lang="en-US" sz="2000" dirty="0" smtClean="0"/>
              <a:t>Logical and non-logical expressions</a:t>
            </a:r>
          </a:p>
          <a:p>
            <a:pPr lvl="1"/>
            <a:r>
              <a:rPr lang="en-US" sz="2000" dirty="0" smtClean="0"/>
              <a:t>Substitution instance: how to identify</a:t>
            </a:r>
          </a:p>
          <a:p>
            <a:pPr lvl="1"/>
            <a:r>
              <a:rPr lang="en-US" sz="2000" dirty="0" smtClean="0"/>
              <a:t>Method of counterexample</a:t>
            </a:r>
            <a:endParaRPr lang="en-US" sz="2000" dirty="0"/>
          </a:p>
        </p:txBody>
      </p:sp>
      <p:pic>
        <p:nvPicPr>
          <p:cNvPr id="1028" name="Picture 4"/>
          <p:cNvPicPr>
            <a:picLocks noChangeAspect="1" noChangeArrowheads="1"/>
          </p:cNvPicPr>
          <p:nvPr/>
        </p:nvPicPr>
        <p:blipFill>
          <a:blip r:embed="rId3"/>
          <a:srcRect r="14189" b="17773"/>
          <a:stretch>
            <a:fillRect/>
          </a:stretch>
        </p:blipFill>
        <p:spPr bwMode="auto">
          <a:xfrm>
            <a:off x="8229600" y="228600"/>
            <a:ext cx="676275" cy="844900"/>
          </a:xfrm>
          <a:prstGeom prst="rect">
            <a:avLst/>
          </a:prstGeom>
          <a:noFill/>
          <a:ln w="9525">
            <a:noFill/>
            <a:miter lim="800000"/>
            <a:headEnd/>
            <a:tailEnd/>
          </a:ln>
          <a:effectLst>
            <a:outerShdw blurRad="63500" dist="38099" dir="2700000" algn="ctr" rotWithShape="0">
              <a:srgbClr val="000000">
                <a:alpha val="74998"/>
              </a:srgbClr>
            </a:outerShdw>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2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2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xEl>
                                              <p:pRg st="3" end="3"/>
                                            </p:tx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2">
                                            <p:txEl>
                                              <p:pRg st="4" end="4"/>
                                            </p:tx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2">
                                            <p:txEl>
                                              <p:pRg st="5" end="5"/>
                                            </p:txEl>
                                          </p:spTgt>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p:bldP spid="1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838200" y="381000"/>
            <a:ext cx="7543800" cy="838200"/>
          </a:xfrm>
        </p:spPr>
        <p:txBody>
          <a:bodyPr/>
          <a:lstStyle/>
          <a:p>
            <a:pPr eaLnBrk="1" hangingPunct="1">
              <a:spcAft>
                <a:spcPts val="1200"/>
              </a:spcAft>
            </a:pPr>
            <a:r>
              <a:rPr lang="en-US" dirty="0"/>
              <a:t>Conditionals</a:t>
            </a:r>
          </a:p>
        </p:txBody>
      </p:sp>
      <p:sp>
        <p:nvSpPr>
          <p:cNvPr id="16387" name="Rectangle 3"/>
          <p:cNvSpPr>
            <a:spLocks noGrp="1" noChangeArrowheads="1"/>
          </p:cNvSpPr>
          <p:nvPr>
            <p:ph type="body" idx="1"/>
          </p:nvPr>
        </p:nvSpPr>
        <p:spPr>
          <a:xfrm>
            <a:off x="1295400" y="1447800"/>
            <a:ext cx="6553200" cy="4945063"/>
          </a:xfrm>
        </p:spPr>
        <p:txBody>
          <a:bodyPr/>
          <a:lstStyle/>
          <a:p>
            <a:pPr eaLnBrk="1" hangingPunct="1">
              <a:spcAft>
                <a:spcPts val="2400"/>
              </a:spcAft>
            </a:pPr>
            <a:r>
              <a:rPr lang="en-US" dirty="0"/>
              <a:t>A conditional is an if-then sentence: "If .................. , (then) ...................</a:t>
            </a:r>
          </a:p>
          <a:p>
            <a:pPr eaLnBrk="1" hangingPunct="1">
              <a:spcAft>
                <a:spcPts val="2400"/>
              </a:spcAft>
            </a:pPr>
            <a:r>
              <a:rPr lang="en-US" dirty="0"/>
              <a:t>In a conditional the clause that follows the "if" is the </a:t>
            </a:r>
            <a:r>
              <a:rPr lang="en-US" b="1" i="1" dirty="0">
                <a:solidFill>
                  <a:srgbClr val="00FF00"/>
                </a:solidFill>
              </a:rPr>
              <a:t>antecedent</a:t>
            </a:r>
            <a:r>
              <a:rPr lang="en-US" dirty="0"/>
              <a:t>; the other clause is the </a:t>
            </a:r>
            <a:r>
              <a:rPr lang="en-US" b="1" i="1" dirty="0">
                <a:solidFill>
                  <a:srgbClr val="8000FF"/>
                </a:solidFill>
              </a:rPr>
              <a:t>consequent</a:t>
            </a:r>
            <a:r>
              <a:rPr lang="en-US" i="1" dirty="0"/>
              <a:t>.</a:t>
            </a:r>
          </a:p>
          <a:p>
            <a:pPr eaLnBrk="1" hangingPunct="1">
              <a:spcAft>
                <a:spcPts val="2400"/>
              </a:spcAft>
            </a:pPr>
            <a:r>
              <a:rPr lang="en-US" dirty="0"/>
              <a:t>Example: If </a:t>
            </a:r>
            <a:r>
              <a:rPr lang="en-US" dirty="0">
                <a:solidFill>
                  <a:srgbClr val="00FF00"/>
                </a:solidFill>
              </a:rPr>
              <a:t>it rains</a:t>
            </a:r>
            <a:r>
              <a:rPr lang="en-US" dirty="0"/>
              <a:t> then </a:t>
            </a:r>
            <a:r>
              <a:rPr lang="en-US" dirty="0">
                <a:solidFill>
                  <a:srgbClr val="8000FF"/>
                </a:solidFill>
              </a:rPr>
              <a:t>it pours</a:t>
            </a:r>
            <a:r>
              <a:rPr lang="en-US" dirty="0"/>
              <a:t>.</a:t>
            </a:r>
            <a:endParaRPr lang="en-US" i="1" dirty="0"/>
          </a:p>
        </p:txBody>
      </p:sp>
      <p:sp>
        <p:nvSpPr>
          <p:cNvPr id="16388" name="AutoShape 4"/>
          <p:cNvSpPr>
            <a:spLocks noChangeArrowheads="1"/>
          </p:cNvSpPr>
          <p:nvPr/>
        </p:nvSpPr>
        <p:spPr bwMode="auto">
          <a:xfrm>
            <a:off x="2895600" y="4267200"/>
            <a:ext cx="1177925" cy="1066800"/>
          </a:xfrm>
          <a:prstGeom prst="upArrowCallout">
            <a:avLst>
              <a:gd name="adj1" fmla="val 27604"/>
              <a:gd name="adj2" fmla="val 27604"/>
              <a:gd name="adj3" fmla="val 16667"/>
              <a:gd name="adj4" fmla="val 66667"/>
            </a:avLst>
          </a:prstGeom>
          <a:solidFill>
            <a:srgbClr val="00FF00"/>
          </a:solidFill>
          <a:ln w="9525">
            <a:noFill/>
            <a:miter lim="800000"/>
            <a:headEnd/>
            <a:tailEnd/>
          </a:ln>
        </p:spPr>
        <p:txBody>
          <a:bodyPr wrap="none" anchor="ctr">
            <a:prstTxWarp prst="textNoShape">
              <a:avLst/>
            </a:prstTxWarp>
          </a:bodyPr>
          <a:lstStyle/>
          <a:p>
            <a:pPr algn="ctr"/>
            <a:r>
              <a:rPr lang="en-US" sz="1800"/>
              <a:t>antececent</a:t>
            </a:r>
            <a:endParaRPr lang="en-US"/>
          </a:p>
        </p:txBody>
      </p:sp>
      <p:sp>
        <p:nvSpPr>
          <p:cNvPr id="16389" name="AutoShape 5"/>
          <p:cNvSpPr>
            <a:spLocks noChangeArrowheads="1"/>
          </p:cNvSpPr>
          <p:nvPr/>
        </p:nvSpPr>
        <p:spPr bwMode="auto">
          <a:xfrm>
            <a:off x="4343400" y="4267200"/>
            <a:ext cx="1177925" cy="1066800"/>
          </a:xfrm>
          <a:prstGeom prst="upArrowCallout">
            <a:avLst>
              <a:gd name="adj1" fmla="val 27604"/>
              <a:gd name="adj2" fmla="val 27604"/>
              <a:gd name="adj3" fmla="val 16667"/>
              <a:gd name="adj4" fmla="val 66667"/>
            </a:avLst>
          </a:prstGeom>
          <a:solidFill>
            <a:srgbClr val="8000FF"/>
          </a:solidFill>
          <a:ln w="9525">
            <a:noFill/>
            <a:miter lim="800000"/>
            <a:headEnd/>
            <a:tailEnd/>
          </a:ln>
        </p:spPr>
        <p:txBody>
          <a:bodyPr wrap="none" anchor="ctr">
            <a:prstTxWarp prst="textNoShape">
              <a:avLst/>
            </a:prstTxWarp>
          </a:bodyPr>
          <a:lstStyle/>
          <a:p>
            <a:pPr algn="ctr"/>
            <a:r>
              <a:rPr lang="en-US" sz="1800" dirty="0"/>
              <a:t>consequent</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P spid="16388" grpId="0" animBg="1"/>
      <p:bldP spid="1638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4800" y="228600"/>
            <a:ext cx="8686800" cy="1219200"/>
          </a:xfrm>
        </p:spPr>
        <p:txBody>
          <a:bodyPr/>
          <a:lstStyle/>
          <a:p>
            <a:pPr eaLnBrk="1" hangingPunct="1">
              <a:spcAft>
                <a:spcPts val="1200"/>
              </a:spcAft>
            </a:pPr>
            <a:r>
              <a:rPr lang="en-US" dirty="0"/>
              <a:t>Necessary &amp; Sufficient Conditions</a:t>
            </a:r>
          </a:p>
        </p:txBody>
      </p:sp>
      <p:sp>
        <p:nvSpPr>
          <p:cNvPr id="20483" name="Rectangle 3"/>
          <p:cNvSpPr>
            <a:spLocks noGrp="1" noChangeArrowheads="1"/>
          </p:cNvSpPr>
          <p:nvPr>
            <p:ph type="body" idx="1"/>
          </p:nvPr>
        </p:nvSpPr>
        <p:spPr>
          <a:xfrm>
            <a:off x="838200" y="1447800"/>
            <a:ext cx="7696200" cy="4953000"/>
          </a:xfrm>
        </p:spPr>
        <p:txBody>
          <a:bodyPr/>
          <a:lstStyle/>
          <a:p>
            <a:pPr eaLnBrk="1" hangingPunct="1">
              <a:lnSpc>
                <a:spcPct val="110000"/>
              </a:lnSpc>
              <a:spcAft>
                <a:spcPts val="1200"/>
              </a:spcAft>
            </a:pPr>
            <a:r>
              <a:rPr lang="en-US" dirty="0"/>
              <a:t>“Necessary” and “sufficient” mean exactly what you think they mean!</a:t>
            </a:r>
          </a:p>
          <a:p>
            <a:pPr eaLnBrk="1" hangingPunct="1">
              <a:lnSpc>
                <a:spcPct val="110000"/>
              </a:lnSpc>
              <a:spcAft>
                <a:spcPts val="1200"/>
              </a:spcAft>
            </a:pPr>
            <a:r>
              <a:rPr lang="en-US" dirty="0"/>
              <a:t>“Necessary” means “required”</a:t>
            </a:r>
          </a:p>
          <a:p>
            <a:pPr lvl="1" eaLnBrk="1" hangingPunct="1">
              <a:lnSpc>
                <a:spcPct val="110000"/>
              </a:lnSpc>
              <a:spcAft>
                <a:spcPts val="1200"/>
              </a:spcAft>
            </a:pPr>
            <a:r>
              <a:rPr lang="en-US" dirty="0"/>
              <a:t>Being </a:t>
            </a:r>
            <a:r>
              <a:rPr lang="en-US" dirty="0" smtClean="0"/>
              <a:t>at least 21 </a:t>
            </a:r>
            <a:r>
              <a:rPr lang="en-US" dirty="0"/>
              <a:t>is a </a:t>
            </a:r>
            <a:r>
              <a:rPr lang="en-US" b="1" dirty="0"/>
              <a:t>necessary</a:t>
            </a:r>
            <a:r>
              <a:rPr lang="en-US" dirty="0"/>
              <a:t> condition for drinking </a:t>
            </a:r>
            <a:r>
              <a:rPr lang="en-US" dirty="0" smtClean="0"/>
              <a:t>legally in California.</a:t>
            </a:r>
            <a:endParaRPr lang="en-US" dirty="0"/>
          </a:p>
          <a:p>
            <a:pPr eaLnBrk="1" hangingPunct="1">
              <a:lnSpc>
                <a:spcPct val="110000"/>
              </a:lnSpc>
              <a:spcAft>
                <a:spcPts val="1200"/>
              </a:spcAft>
            </a:pPr>
            <a:r>
              <a:rPr lang="en-US" dirty="0"/>
              <a:t>“Sufficient” means “enough”</a:t>
            </a:r>
          </a:p>
          <a:p>
            <a:pPr lvl="1" eaLnBrk="1" hangingPunct="1">
              <a:lnSpc>
                <a:spcPct val="110000"/>
              </a:lnSpc>
              <a:spcAft>
                <a:spcPts val="1200"/>
              </a:spcAft>
            </a:pPr>
            <a:r>
              <a:rPr lang="en-US" dirty="0"/>
              <a:t>A blood alcohol level of</a:t>
            </a:r>
            <a:r>
              <a:rPr lang="en-US" dirty="0" smtClean="0"/>
              <a:t> exactly</a:t>
            </a:r>
            <a:br>
              <a:rPr lang="en-US" dirty="0" smtClean="0"/>
            </a:br>
            <a:r>
              <a:rPr lang="en-US" dirty="0" smtClean="0"/>
              <a:t>0.08 </a:t>
            </a:r>
            <a:r>
              <a:rPr lang="en-US" dirty="0"/>
              <a:t>is </a:t>
            </a:r>
            <a:r>
              <a:rPr lang="en-US" dirty="0" smtClean="0"/>
              <a:t>a </a:t>
            </a:r>
            <a:r>
              <a:rPr lang="en-US" b="1" dirty="0" smtClean="0"/>
              <a:t>sufficient</a:t>
            </a:r>
            <a:r>
              <a:rPr lang="en-US" dirty="0" smtClean="0"/>
              <a:t> </a:t>
            </a:r>
            <a:r>
              <a:rPr lang="en-US" dirty="0"/>
              <a:t>condition </a:t>
            </a:r>
            <a:r>
              <a:rPr lang="en-US" dirty="0" smtClean="0"/>
              <a:t>on</a:t>
            </a:r>
            <a:br>
              <a:rPr lang="en-US" dirty="0" smtClean="0"/>
            </a:br>
            <a:r>
              <a:rPr lang="en-US" dirty="0" smtClean="0"/>
              <a:t>being</a:t>
            </a:r>
            <a:r>
              <a:rPr lang="en-US" dirty="0"/>
              <a:t> </a:t>
            </a:r>
            <a:r>
              <a:rPr lang="en-US" dirty="0" smtClean="0"/>
              <a:t>legally </a:t>
            </a:r>
            <a:r>
              <a:rPr lang="en-US" dirty="0"/>
              <a:t>drunk in California.</a:t>
            </a:r>
          </a:p>
        </p:txBody>
      </p:sp>
      <p:pic>
        <p:nvPicPr>
          <p:cNvPr id="20484" name="Picture 11"/>
          <p:cNvPicPr>
            <a:picLocks noChangeAspect="1" noChangeArrowheads="1"/>
          </p:cNvPicPr>
          <p:nvPr/>
        </p:nvPicPr>
        <p:blipFill>
          <a:blip r:embed="rId3"/>
          <a:srcRect/>
          <a:stretch>
            <a:fillRect/>
          </a:stretch>
        </p:blipFill>
        <p:spPr bwMode="auto">
          <a:xfrm>
            <a:off x="6248400" y="4343400"/>
            <a:ext cx="2286000" cy="226218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0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228600"/>
            <a:ext cx="8686800" cy="1066800"/>
          </a:xfrm>
        </p:spPr>
        <p:txBody>
          <a:bodyPr/>
          <a:lstStyle/>
          <a:p>
            <a:pPr eaLnBrk="1" hangingPunct="1">
              <a:spcAft>
                <a:spcPts val="1200"/>
              </a:spcAft>
            </a:pPr>
            <a:r>
              <a:rPr lang="en-US" dirty="0"/>
              <a:t>Necessary &amp; Sufficient Conditions</a:t>
            </a:r>
          </a:p>
        </p:txBody>
      </p:sp>
      <p:sp>
        <p:nvSpPr>
          <p:cNvPr id="18435" name="Rectangle 3"/>
          <p:cNvSpPr>
            <a:spLocks noGrp="1" noChangeArrowheads="1"/>
          </p:cNvSpPr>
          <p:nvPr>
            <p:ph type="body" idx="1"/>
          </p:nvPr>
        </p:nvSpPr>
        <p:spPr>
          <a:xfrm>
            <a:off x="838200" y="1143000"/>
            <a:ext cx="7696200" cy="3200400"/>
          </a:xfrm>
        </p:spPr>
        <p:txBody>
          <a:bodyPr/>
          <a:lstStyle/>
          <a:p>
            <a:pPr eaLnBrk="1" hangingPunct="1">
              <a:spcAft>
                <a:spcPts val="1200"/>
              </a:spcAft>
            </a:pPr>
            <a:r>
              <a:rPr lang="en-US" dirty="0"/>
              <a:t>The state of affairs described in the antecedent is asserted to be a </a:t>
            </a:r>
            <a:r>
              <a:rPr lang="en-US" b="1" i="1" dirty="0">
                <a:solidFill>
                  <a:srgbClr val="00FF00"/>
                </a:solidFill>
              </a:rPr>
              <a:t>sufficient</a:t>
            </a:r>
            <a:r>
              <a:rPr lang="en-US" dirty="0"/>
              <a:t> condition on the state of affairs described in the consequent.</a:t>
            </a:r>
          </a:p>
          <a:p>
            <a:pPr eaLnBrk="1" hangingPunct="1">
              <a:spcAft>
                <a:spcPts val="1200"/>
              </a:spcAft>
            </a:pPr>
            <a:r>
              <a:rPr lang="en-US" dirty="0"/>
              <a:t>The state of affairs described in the consequent is asserted to be a </a:t>
            </a:r>
            <a:r>
              <a:rPr lang="en-US" b="1" i="1" dirty="0">
                <a:solidFill>
                  <a:srgbClr val="8000FF"/>
                </a:solidFill>
              </a:rPr>
              <a:t>necessary</a:t>
            </a:r>
            <a:r>
              <a:rPr lang="en-US" dirty="0"/>
              <a:t> condition on the state of affairs described in the antecedent</a:t>
            </a:r>
          </a:p>
        </p:txBody>
      </p:sp>
      <p:grpSp>
        <p:nvGrpSpPr>
          <p:cNvPr id="11" name="Group 10"/>
          <p:cNvGrpSpPr/>
          <p:nvPr/>
        </p:nvGrpSpPr>
        <p:grpSpPr>
          <a:xfrm>
            <a:off x="2209800" y="3886201"/>
            <a:ext cx="4681538" cy="2209799"/>
            <a:chOff x="2209800" y="4343400"/>
            <a:chExt cx="4681538" cy="2271713"/>
          </a:xfrm>
        </p:grpSpPr>
        <p:sp>
          <p:nvSpPr>
            <p:cNvPr id="18436" name="Freeform 7"/>
            <p:cNvSpPr>
              <a:spLocks/>
            </p:cNvSpPr>
            <p:nvPr/>
          </p:nvSpPr>
          <p:spPr bwMode="auto">
            <a:xfrm flipH="1" flipV="1">
              <a:off x="3048000" y="5715000"/>
              <a:ext cx="3200400" cy="800100"/>
            </a:xfrm>
            <a:custGeom>
              <a:avLst/>
              <a:gdLst>
                <a:gd name="T0" fmla="*/ 0 w 1344"/>
                <a:gd name="T1" fmla="*/ 800100 h 504"/>
                <a:gd name="T2" fmla="*/ 114300 w 1344"/>
                <a:gd name="T3" fmla="*/ 419100 h 504"/>
                <a:gd name="T4" fmla="*/ 685800 w 1344"/>
                <a:gd name="T5" fmla="*/ 114300 h 504"/>
                <a:gd name="T6" fmla="*/ 1485900 w 1344"/>
                <a:gd name="T7" fmla="*/ 38100 h 504"/>
                <a:gd name="T8" fmla="*/ 2286000 w 1344"/>
                <a:gd name="T9" fmla="*/ 38100 h 504"/>
                <a:gd name="T10" fmla="*/ 2857500 w 1344"/>
                <a:gd name="T11" fmla="*/ 266700 h 504"/>
                <a:gd name="T12" fmla="*/ 3086100 w 1344"/>
                <a:gd name="T13" fmla="*/ 495300 h 504"/>
                <a:gd name="T14" fmla="*/ 3200400 w 1344"/>
                <a:gd name="T15" fmla="*/ 800100 h 504"/>
                <a:gd name="T16" fmla="*/ 0 60000 65536"/>
                <a:gd name="T17" fmla="*/ 0 60000 65536"/>
                <a:gd name="T18" fmla="*/ 0 60000 65536"/>
                <a:gd name="T19" fmla="*/ 0 60000 65536"/>
                <a:gd name="T20" fmla="*/ 0 60000 65536"/>
                <a:gd name="T21" fmla="*/ 0 60000 65536"/>
                <a:gd name="T22" fmla="*/ 0 60000 65536"/>
                <a:gd name="T23" fmla="*/ 0 60000 65536"/>
                <a:gd name="T24" fmla="*/ 0 w 1344"/>
                <a:gd name="T25" fmla="*/ 0 h 504"/>
                <a:gd name="T26" fmla="*/ 1344 w 1344"/>
                <a:gd name="T27" fmla="*/ 504 h 5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44" h="504">
                  <a:moveTo>
                    <a:pt x="0" y="504"/>
                  </a:moveTo>
                  <a:cubicBezTo>
                    <a:pt x="0" y="420"/>
                    <a:pt x="0" y="336"/>
                    <a:pt x="48" y="264"/>
                  </a:cubicBezTo>
                  <a:cubicBezTo>
                    <a:pt x="96" y="192"/>
                    <a:pt x="192" y="112"/>
                    <a:pt x="288" y="72"/>
                  </a:cubicBezTo>
                  <a:cubicBezTo>
                    <a:pt x="384" y="32"/>
                    <a:pt x="512" y="32"/>
                    <a:pt x="624" y="24"/>
                  </a:cubicBezTo>
                  <a:cubicBezTo>
                    <a:pt x="736" y="16"/>
                    <a:pt x="864" y="0"/>
                    <a:pt x="960" y="24"/>
                  </a:cubicBezTo>
                  <a:cubicBezTo>
                    <a:pt x="1056" y="48"/>
                    <a:pt x="1144" y="120"/>
                    <a:pt x="1200" y="168"/>
                  </a:cubicBezTo>
                  <a:cubicBezTo>
                    <a:pt x="1256" y="216"/>
                    <a:pt x="1272" y="256"/>
                    <a:pt x="1296" y="312"/>
                  </a:cubicBezTo>
                  <a:cubicBezTo>
                    <a:pt x="1320" y="368"/>
                    <a:pt x="1332" y="436"/>
                    <a:pt x="1344" y="504"/>
                  </a:cubicBezTo>
                </a:path>
              </a:pathLst>
            </a:custGeom>
            <a:noFill/>
            <a:ln w="57150">
              <a:solidFill>
                <a:srgbClr val="FF0000"/>
              </a:solidFill>
              <a:round/>
              <a:headEnd/>
              <a:tailEnd type="triangle" w="med" len="med"/>
            </a:ln>
          </p:spPr>
          <p:txBody>
            <a:bodyPr wrap="none" anchor="ctr">
              <a:prstTxWarp prst="textNoShape">
                <a:avLst/>
              </a:prstTxWarp>
            </a:bodyPr>
            <a:lstStyle/>
            <a:p>
              <a:endParaRPr lang="en-US"/>
            </a:p>
          </p:txBody>
        </p:sp>
        <p:grpSp>
          <p:nvGrpSpPr>
            <p:cNvPr id="10" name="Group 9"/>
            <p:cNvGrpSpPr/>
            <p:nvPr/>
          </p:nvGrpSpPr>
          <p:grpSpPr>
            <a:xfrm>
              <a:off x="2209800" y="4343400"/>
              <a:ext cx="4681538" cy="2271713"/>
              <a:chOff x="2209800" y="4343400"/>
              <a:chExt cx="4681538" cy="2271713"/>
            </a:xfrm>
          </p:grpSpPr>
          <p:sp>
            <p:nvSpPr>
              <p:cNvPr id="18437" name="Rectangle 4"/>
              <p:cNvSpPr>
                <a:spLocks noChangeArrowheads="1"/>
              </p:cNvSpPr>
              <p:nvPr/>
            </p:nvSpPr>
            <p:spPr bwMode="auto">
              <a:xfrm>
                <a:off x="2209800" y="5181600"/>
                <a:ext cx="4681538" cy="641350"/>
              </a:xfrm>
              <a:prstGeom prst="rect">
                <a:avLst/>
              </a:prstGeom>
              <a:noFill/>
              <a:ln w="9525">
                <a:noFill/>
                <a:miter lim="800000"/>
                <a:headEnd/>
                <a:tailEnd/>
              </a:ln>
            </p:spPr>
            <p:txBody>
              <a:bodyPr wrap="none">
                <a:prstTxWarp prst="textNoShape">
                  <a:avLst/>
                </a:prstTxWarp>
                <a:spAutoFit/>
              </a:bodyPr>
              <a:lstStyle/>
              <a:p>
                <a:r>
                  <a:rPr lang="en-US" sz="3600">
                    <a:ea typeface="Osaka" pitchFamily="-112" charset="-128"/>
                    <a:cs typeface="Osaka" pitchFamily="-112" charset="-128"/>
                  </a:rPr>
                  <a:t>If </a:t>
                </a:r>
                <a:r>
                  <a:rPr lang="en-US" sz="3600">
                    <a:solidFill>
                      <a:srgbClr val="00FF00"/>
                    </a:solidFill>
                    <a:ea typeface="Osaka" pitchFamily="-112" charset="-128"/>
                    <a:cs typeface="Osaka" pitchFamily="-112" charset="-128"/>
                  </a:rPr>
                  <a:t>it rains</a:t>
                </a:r>
                <a:r>
                  <a:rPr lang="en-US" sz="3600">
                    <a:ea typeface="Osaka" pitchFamily="-112" charset="-128"/>
                    <a:cs typeface="Osaka" pitchFamily="-112" charset="-128"/>
                  </a:rPr>
                  <a:t> then </a:t>
                </a:r>
                <a:r>
                  <a:rPr lang="en-US" sz="3600">
                    <a:solidFill>
                      <a:srgbClr val="8000FF"/>
                    </a:solidFill>
                    <a:ea typeface="Osaka" pitchFamily="-112" charset="-128"/>
                    <a:cs typeface="Osaka" pitchFamily="-112" charset="-128"/>
                  </a:rPr>
                  <a:t>it pours</a:t>
                </a:r>
                <a:r>
                  <a:rPr lang="en-US" sz="3600">
                    <a:ea typeface="Osaka" pitchFamily="-112" charset="-128"/>
                    <a:cs typeface="Osaka" pitchFamily="-112" charset="-128"/>
                  </a:rPr>
                  <a:t>.</a:t>
                </a:r>
                <a:endParaRPr lang="en-US">
                  <a:ea typeface="Osaka" pitchFamily="-112" charset="-128"/>
                  <a:cs typeface="Osaka" pitchFamily="-112" charset="-128"/>
                </a:endParaRPr>
              </a:p>
            </p:txBody>
          </p:sp>
          <p:grpSp>
            <p:nvGrpSpPr>
              <p:cNvPr id="2" name="Group 13"/>
              <p:cNvGrpSpPr>
                <a:grpSpLocks/>
              </p:cNvGrpSpPr>
              <p:nvPr/>
            </p:nvGrpSpPr>
            <p:grpSpPr bwMode="auto">
              <a:xfrm>
                <a:off x="3048000" y="4343400"/>
                <a:ext cx="3200400" cy="952500"/>
                <a:chOff x="1968" y="2736"/>
                <a:chExt cx="2016" cy="600"/>
              </a:xfrm>
            </p:grpSpPr>
            <p:sp>
              <p:nvSpPr>
                <p:cNvPr id="18440" name="Freeform 6"/>
                <p:cNvSpPr>
                  <a:spLocks/>
                </p:cNvSpPr>
                <p:nvPr/>
              </p:nvSpPr>
              <p:spPr bwMode="auto">
                <a:xfrm>
                  <a:off x="1968" y="2832"/>
                  <a:ext cx="2016" cy="504"/>
                </a:xfrm>
                <a:custGeom>
                  <a:avLst/>
                  <a:gdLst>
                    <a:gd name="T0" fmla="*/ 0 w 1344"/>
                    <a:gd name="T1" fmla="*/ 504 h 504"/>
                    <a:gd name="T2" fmla="*/ 72 w 1344"/>
                    <a:gd name="T3" fmla="*/ 264 h 504"/>
                    <a:gd name="T4" fmla="*/ 432 w 1344"/>
                    <a:gd name="T5" fmla="*/ 72 h 504"/>
                    <a:gd name="T6" fmla="*/ 936 w 1344"/>
                    <a:gd name="T7" fmla="*/ 24 h 504"/>
                    <a:gd name="T8" fmla="*/ 1440 w 1344"/>
                    <a:gd name="T9" fmla="*/ 24 h 504"/>
                    <a:gd name="T10" fmla="*/ 1800 w 1344"/>
                    <a:gd name="T11" fmla="*/ 168 h 504"/>
                    <a:gd name="T12" fmla="*/ 1944 w 1344"/>
                    <a:gd name="T13" fmla="*/ 312 h 504"/>
                    <a:gd name="T14" fmla="*/ 2016 w 1344"/>
                    <a:gd name="T15" fmla="*/ 504 h 504"/>
                    <a:gd name="T16" fmla="*/ 0 60000 65536"/>
                    <a:gd name="T17" fmla="*/ 0 60000 65536"/>
                    <a:gd name="T18" fmla="*/ 0 60000 65536"/>
                    <a:gd name="T19" fmla="*/ 0 60000 65536"/>
                    <a:gd name="T20" fmla="*/ 0 60000 65536"/>
                    <a:gd name="T21" fmla="*/ 0 60000 65536"/>
                    <a:gd name="T22" fmla="*/ 0 60000 65536"/>
                    <a:gd name="T23" fmla="*/ 0 60000 65536"/>
                    <a:gd name="T24" fmla="*/ 0 w 1344"/>
                    <a:gd name="T25" fmla="*/ 0 h 504"/>
                    <a:gd name="T26" fmla="*/ 1344 w 1344"/>
                    <a:gd name="T27" fmla="*/ 504 h 5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44" h="504">
                      <a:moveTo>
                        <a:pt x="0" y="504"/>
                      </a:moveTo>
                      <a:cubicBezTo>
                        <a:pt x="0" y="420"/>
                        <a:pt x="0" y="336"/>
                        <a:pt x="48" y="264"/>
                      </a:cubicBezTo>
                      <a:cubicBezTo>
                        <a:pt x="96" y="192"/>
                        <a:pt x="192" y="112"/>
                        <a:pt x="288" y="72"/>
                      </a:cubicBezTo>
                      <a:cubicBezTo>
                        <a:pt x="384" y="32"/>
                        <a:pt x="512" y="32"/>
                        <a:pt x="624" y="24"/>
                      </a:cubicBezTo>
                      <a:cubicBezTo>
                        <a:pt x="736" y="16"/>
                        <a:pt x="864" y="0"/>
                        <a:pt x="960" y="24"/>
                      </a:cubicBezTo>
                      <a:cubicBezTo>
                        <a:pt x="1056" y="48"/>
                        <a:pt x="1144" y="120"/>
                        <a:pt x="1200" y="168"/>
                      </a:cubicBezTo>
                      <a:cubicBezTo>
                        <a:pt x="1256" y="216"/>
                        <a:pt x="1272" y="256"/>
                        <a:pt x="1296" y="312"/>
                      </a:cubicBezTo>
                      <a:cubicBezTo>
                        <a:pt x="1320" y="368"/>
                        <a:pt x="1332" y="436"/>
                        <a:pt x="1344" y="504"/>
                      </a:cubicBezTo>
                    </a:path>
                  </a:pathLst>
                </a:custGeom>
                <a:noFill/>
                <a:ln w="57150">
                  <a:solidFill>
                    <a:srgbClr val="FF0000"/>
                  </a:solidFill>
                  <a:round/>
                  <a:headEnd/>
                  <a:tailEnd type="triangle" w="med" len="med"/>
                </a:ln>
              </p:spPr>
              <p:txBody>
                <a:bodyPr wrap="none" anchor="ctr">
                  <a:prstTxWarp prst="textNoShape">
                    <a:avLst/>
                  </a:prstTxWarp>
                </a:bodyPr>
                <a:lstStyle/>
                <a:p>
                  <a:endParaRPr lang="en-US"/>
                </a:p>
              </p:txBody>
            </p:sp>
            <p:sp>
              <p:nvSpPr>
                <p:cNvPr id="18441" name="Text Box 9"/>
                <p:cNvSpPr txBox="1">
                  <a:spLocks noChangeArrowheads="1"/>
                </p:cNvSpPr>
                <p:nvPr/>
              </p:nvSpPr>
              <p:spPr bwMode="auto">
                <a:xfrm>
                  <a:off x="2400" y="2736"/>
                  <a:ext cx="1036" cy="231"/>
                </a:xfrm>
                <a:prstGeom prst="rect">
                  <a:avLst/>
                </a:prstGeom>
                <a:solidFill>
                  <a:schemeClr val="bg1"/>
                </a:solidFill>
                <a:ln w="9525">
                  <a:noFill/>
                  <a:miter lim="800000"/>
                  <a:headEnd/>
                  <a:tailEnd/>
                </a:ln>
              </p:spPr>
              <p:txBody>
                <a:bodyPr wrap="none">
                  <a:prstTxWarp prst="textNoShape">
                    <a:avLst/>
                  </a:prstTxWarp>
                  <a:spAutoFit/>
                </a:bodyPr>
                <a:lstStyle/>
                <a:p>
                  <a:r>
                    <a:rPr lang="en-US" sz="1800"/>
                    <a:t>is sufficient for</a:t>
                  </a:r>
                  <a:endParaRPr lang="en-US"/>
                </a:p>
              </p:txBody>
            </p:sp>
          </p:grpSp>
          <p:sp>
            <p:nvSpPr>
              <p:cNvPr id="18439" name="Text Box 10"/>
              <p:cNvSpPr txBox="1">
                <a:spLocks noChangeArrowheads="1"/>
              </p:cNvSpPr>
              <p:nvPr/>
            </p:nvSpPr>
            <p:spPr bwMode="auto">
              <a:xfrm>
                <a:off x="3810000" y="6248400"/>
                <a:ext cx="1784350" cy="366713"/>
              </a:xfrm>
              <a:prstGeom prst="rect">
                <a:avLst/>
              </a:prstGeom>
              <a:solidFill>
                <a:schemeClr val="bg1"/>
              </a:solidFill>
              <a:ln w="9525">
                <a:noFill/>
                <a:miter lim="800000"/>
                <a:headEnd/>
                <a:tailEnd/>
              </a:ln>
            </p:spPr>
            <p:txBody>
              <a:bodyPr wrap="none">
                <a:prstTxWarp prst="textNoShape">
                  <a:avLst/>
                </a:prstTxWarp>
                <a:spAutoFit/>
              </a:bodyPr>
              <a:lstStyle/>
              <a:p>
                <a:r>
                  <a:rPr lang="en-US" sz="1800"/>
                  <a:t>is necessary for</a:t>
                </a:r>
                <a:endParaRPr lang="en-US"/>
              </a:p>
            </p:txBody>
          </p:sp>
        </p:gr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533400"/>
            <a:ext cx="8305800" cy="1066800"/>
          </a:xfrm>
        </p:spPr>
        <p:txBody>
          <a:bodyPr/>
          <a:lstStyle/>
          <a:p>
            <a:pPr eaLnBrk="1" hangingPunct="1">
              <a:spcAft>
                <a:spcPts val="1200"/>
              </a:spcAft>
            </a:pPr>
            <a:r>
              <a:rPr lang="en-US" dirty="0"/>
              <a:t>Antecedent is sufficient for consequent</a:t>
            </a:r>
          </a:p>
        </p:txBody>
      </p:sp>
      <p:sp>
        <p:nvSpPr>
          <p:cNvPr id="26627" name="Rectangle 3"/>
          <p:cNvSpPr>
            <a:spLocks noGrp="1" noChangeArrowheads="1"/>
          </p:cNvSpPr>
          <p:nvPr>
            <p:ph type="body" idx="1"/>
          </p:nvPr>
        </p:nvSpPr>
        <p:spPr>
          <a:xfrm>
            <a:off x="990600" y="1752600"/>
            <a:ext cx="7010400" cy="4191000"/>
          </a:xfrm>
        </p:spPr>
        <p:txBody>
          <a:bodyPr anchor="ctr"/>
          <a:lstStyle/>
          <a:p>
            <a:pPr eaLnBrk="1" hangingPunct="1">
              <a:lnSpc>
                <a:spcPct val="110000"/>
              </a:lnSpc>
              <a:spcAft>
                <a:spcPts val="1200"/>
              </a:spcAft>
              <a:buFontTx/>
              <a:buNone/>
            </a:pPr>
            <a:r>
              <a:rPr lang="en-US" dirty="0"/>
              <a:t>(1) If someone is a mother then they’re female</a:t>
            </a:r>
          </a:p>
          <a:p>
            <a:pPr eaLnBrk="1" hangingPunct="1">
              <a:lnSpc>
                <a:spcPct val="110000"/>
              </a:lnSpc>
              <a:spcAft>
                <a:spcPts val="1200"/>
              </a:spcAft>
            </a:pPr>
            <a:r>
              <a:rPr lang="en-US" dirty="0"/>
              <a:t>If you know that someone is a mother that is </a:t>
            </a:r>
            <a:r>
              <a:rPr lang="en-US" i="1" dirty="0"/>
              <a:t>enough</a:t>
            </a:r>
            <a:r>
              <a:rPr lang="en-US" dirty="0"/>
              <a:t> to show that the person is female therefore being a mother is a </a:t>
            </a:r>
            <a:r>
              <a:rPr lang="en-US" b="1" dirty="0">
                <a:solidFill>
                  <a:srgbClr val="00FF00"/>
                </a:solidFill>
              </a:rPr>
              <a:t>sufficient</a:t>
            </a:r>
            <a:r>
              <a:rPr lang="en-US" b="1" dirty="0"/>
              <a:t> </a:t>
            </a:r>
            <a:r>
              <a:rPr lang="en-US" dirty="0"/>
              <a:t>condition on being female.</a:t>
            </a:r>
          </a:p>
          <a:p>
            <a:pPr eaLnBrk="1" hangingPunct="1">
              <a:lnSpc>
                <a:spcPct val="110000"/>
              </a:lnSpc>
              <a:spcAft>
                <a:spcPts val="1200"/>
              </a:spcAft>
            </a:pPr>
            <a:r>
              <a:rPr lang="en-US" dirty="0"/>
              <a:t>Being a mother is </a:t>
            </a:r>
            <a:r>
              <a:rPr lang="en-US" b="1" dirty="0"/>
              <a:t>not</a:t>
            </a:r>
            <a:r>
              <a:rPr lang="en-US" dirty="0"/>
              <a:t> a </a:t>
            </a:r>
            <a:r>
              <a:rPr lang="en-US" b="1" dirty="0">
                <a:solidFill>
                  <a:srgbClr val="8000FF"/>
                </a:solidFill>
              </a:rPr>
              <a:t>necessary</a:t>
            </a:r>
            <a:r>
              <a:rPr lang="en-US" dirty="0"/>
              <a:t> condition on being female since you can be female without being a mother.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04800" y="381000"/>
            <a:ext cx="8534400" cy="1295400"/>
          </a:xfrm>
        </p:spPr>
        <p:txBody>
          <a:bodyPr/>
          <a:lstStyle/>
          <a:p>
            <a:pPr eaLnBrk="1" hangingPunct="1">
              <a:spcAft>
                <a:spcPts val="1200"/>
              </a:spcAft>
            </a:pPr>
            <a:r>
              <a:rPr lang="en-US" dirty="0"/>
              <a:t>Consequent is necessary for antecedent</a:t>
            </a:r>
          </a:p>
        </p:txBody>
      </p:sp>
      <p:sp>
        <p:nvSpPr>
          <p:cNvPr id="28675" name="Rectangle 3"/>
          <p:cNvSpPr>
            <a:spLocks noGrp="1" noChangeArrowheads="1"/>
          </p:cNvSpPr>
          <p:nvPr>
            <p:ph type="body" idx="1"/>
          </p:nvPr>
        </p:nvSpPr>
        <p:spPr>
          <a:xfrm>
            <a:off x="990600" y="2133600"/>
            <a:ext cx="7315200" cy="3886200"/>
          </a:xfrm>
        </p:spPr>
        <p:txBody>
          <a:bodyPr/>
          <a:lstStyle/>
          <a:p>
            <a:pPr eaLnBrk="1" hangingPunct="1">
              <a:spcAft>
                <a:spcPts val="1200"/>
              </a:spcAft>
              <a:buFontTx/>
              <a:buNone/>
            </a:pPr>
            <a:r>
              <a:rPr lang="en-US" dirty="0"/>
              <a:t>(1) If someone is a mother then they’re female</a:t>
            </a:r>
          </a:p>
          <a:p>
            <a:pPr eaLnBrk="1" hangingPunct="1">
              <a:spcAft>
                <a:spcPts val="1200"/>
              </a:spcAft>
            </a:pPr>
            <a:r>
              <a:rPr lang="en-US" dirty="0"/>
              <a:t>Being female </a:t>
            </a:r>
            <a:r>
              <a:rPr lang="en-US" i="1" dirty="0"/>
              <a:t>is</a:t>
            </a:r>
            <a:r>
              <a:rPr lang="en-US" dirty="0"/>
              <a:t> </a:t>
            </a:r>
            <a:r>
              <a:rPr lang="en-US" b="1" dirty="0">
                <a:solidFill>
                  <a:srgbClr val="8000FF"/>
                </a:solidFill>
              </a:rPr>
              <a:t>necessary</a:t>
            </a:r>
            <a:r>
              <a:rPr lang="en-US" dirty="0"/>
              <a:t> for being a mother: if someone is not female they can't possibly be a mother.</a:t>
            </a:r>
          </a:p>
          <a:p>
            <a:pPr eaLnBrk="1" hangingPunct="1">
              <a:spcAft>
                <a:spcPts val="1200"/>
              </a:spcAft>
            </a:pPr>
            <a:r>
              <a:rPr lang="en-US" dirty="0"/>
              <a:t>Thus (1) says that being a mother is a</a:t>
            </a:r>
            <a:r>
              <a:rPr lang="en-US" b="1" dirty="0"/>
              <a:t> </a:t>
            </a:r>
            <a:r>
              <a:rPr lang="en-US" b="1" dirty="0">
                <a:solidFill>
                  <a:srgbClr val="00FF00"/>
                </a:solidFill>
              </a:rPr>
              <a:t>sufficient</a:t>
            </a:r>
            <a:r>
              <a:rPr lang="en-US" b="1" dirty="0"/>
              <a:t> </a:t>
            </a:r>
            <a:r>
              <a:rPr lang="en-US" dirty="0"/>
              <a:t>condition on being female and being female is</a:t>
            </a:r>
            <a:r>
              <a:rPr lang="en-US" b="1" dirty="0"/>
              <a:t> </a:t>
            </a:r>
            <a:r>
              <a:rPr lang="en-US" dirty="0"/>
              <a:t>a </a:t>
            </a:r>
            <a:r>
              <a:rPr lang="en-US" b="1" dirty="0">
                <a:solidFill>
                  <a:srgbClr val="8000FF"/>
                </a:solidFill>
              </a:rPr>
              <a:t>necessary</a:t>
            </a:r>
            <a:r>
              <a:rPr lang="en-US" b="1" dirty="0"/>
              <a:t> </a:t>
            </a:r>
            <a:r>
              <a:rPr lang="en-US" dirty="0"/>
              <a:t>condition on being a mother.</a:t>
            </a:r>
            <a:endParaRPr lang="en-US" b="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dirty="0" smtClean="0"/>
              <a:t>Let’s try some examples!</a:t>
            </a:r>
          </a:p>
        </p:txBody>
      </p:sp>
      <p:pic>
        <p:nvPicPr>
          <p:cNvPr id="22531" name="Picture 3"/>
          <p:cNvPicPr>
            <a:picLocks noChangeAspect="1"/>
          </p:cNvPicPr>
          <p:nvPr/>
        </p:nvPicPr>
        <p:blipFill>
          <a:blip r:embed="rId2"/>
          <a:srcRect/>
          <a:stretch>
            <a:fillRect/>
          </a:stretch>
        </p:blipFill>
        <p:spPr bwMode="auto">
          <a:xfrm>
            <a:off x="2254250" y="1828800"/>
            <a:ext cx="4635500" cy="39878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dirty="0" smtClean="0"/>
              <a:t>Necessary or sufficient?</a:t>
            </a:r>
          </a:p>
        </p:txBody>
      </p:sp>
      <p:sp>
        <p:nvSpPr>
          <p:cNvPr id="23555" name="Content Placeholder 2"/>
          <p:cNvSpPr>
            <a:spLocks noGrp="1"/>
          </p:cNvSpPr>
          <p:nvPr>
            <p:ph idx="1"/>
          </p:nvPr>
        </p:nvSpPr>
        <p:spPr/>
        <p:txBody>
          <a:bodyPr/>
          <a:lstStyle/>
          <a:p>
            <a:pPr marL="457200" indent="-457200" eaLnBrk="1" hangingPunct="1">
              <a:spcAft>
                <a:spcPts val="2400"/>
              </a:spcAft>
              <a:buFontTx/>
              <a:buAutoNum type="arabicPeriod"/>
            </a:pPr>
            <a:r>
              <a:rPr lang="en-US" dirty="0" smtClean="0"/>
              <a:t>Being a tiger is a ____ for being an animal.</a:t>
            </a:r>
          </a:p>
          <a:p>
            <a:pPr marL="457200" indent="-457200" eaLnBrk="1" hangingPunct="1">
              <a:spcAft>
                <a:spcPts val="2400"/>
              </a:spcAft>
              <a:buFontTx/>
              <a:buAutoNum type="arabicPeriod"/>
            </a:pPr>
            <a:r>
              <a:rPr lang="en-US" dirty="0" smtClean="0"/>
              <a:t>Being an animal is a ____ condition for being a tiger</a:t>
            </a:r>
          </a:p>
          <a:p>
            <a:pPr marL="457200" indent="-457200" eaLnBrk="1" hangingPunct="1">
              <a:spcAft>
                <a:spcPts val="2400"/>
              </a:spcAft>
              <a:buFontTx/>
              <a:buAutoNum type="arabicPeriod"/>
            </a:pPr>
            <a:r>
              <a:rPr lang="en-US" dirty="0" smtClean="0"/>
              <a:t>Drinking water is a ____ condition for quenching one’s thirst.</a:t>
            </a:r>
          </a:p>
          <a:p>
            <a:pPr marL="457200" indent="-457200" eaLnBrk="1" hangingPunct="1">
              <a:spcAft>
                <a:spcPts val="2400"/>
              </a:spcAft>
              <a:buFontTx/>
              <a:buAutoNum type="arabicPeriod"/>
            </a:pPr>
            <a:r>
              <a:rPr lang="en-US" dirty="0" smtClean="0"/>
              <a:t>Having a racket is a ____ for playing tennis.</a:t>
            </a:r>
          </a:p>
          <a:p>
            <a:pPr marL="457200" indent="-457200" eaLnBrk="1" hangingPunct="1">
              <a:spcAft>
                <a:spcPts val="2400"/>
              </a:spcAft>
              <a:buFontTx/>
              <a:buAutoNum type="arabicPeriod"/>
            </a:pPr>
            <a:r>
              <a:rPr lang="en-US" dirty="0" smtClean="0"/>
              <a:t>Pulling the cork is a ____ for drinking an expensive bottle of wine.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dirty="0" smtClean="0"/>
              <a:t>I said </a:t>
            </a:r>
            <a:r>
              <a:rPr lang="en-US" i="1" dirty="0" smtClean="0"/>
              <a:t>expensive</a:t>
            </a:r>
            <a:r>
              <a:rPr lang="en-US" dirty="0" smtClean="0"/>
              <a:t> wine.</a:t>
            </a:r>
          </a:p>
        </p:txBody>
      </p:sp>
      <p:pic>
        <p:nvPicPr>
          <p:cNvPr id="24579" name="Picture 3"/>
          <p:cNvPicPr>
            <a:picLocks noChangeAspect="1"/>
          </p:cNvPicPr>
          <p:nvPr/>
        </p:nvPicPr>
        <p:blipFill>
          <a:blip r:embed="rId2"/>
          <a:srcRect/>
          <a:stretch>
            <a:fillRect/>
          </a:stretch>
        </p:blipFill>
        <p:spPr bwMode="auto">
          <a:xfrm>
            <a:off x="2667000" y="1447800"/>
            <a:ext cx="3810000" cy="3340100"/>
          </a:xfrm>
          <a:prstGeom prst="rect">
            <a:avLst/>
          </a:prstGeom>
          <a:noFill/>
          <a:ln w="9525">
            <a:noFill/>
            <a:miter lim="800000"/>
            <a:headEnd/>
            <a:tailEnd/>
          </a:ln>
        </p:spPr>
      </p:pic>
      <p:sp>
        <p:nvSpPr>
          <p:cNvPr id="24580" name="TextBox 4"/>
          <p:cNvSpPr txBox="1">
            <a:spLocks noChangeArrowheads="1"/>
          </p:cNvSpPr>
          <p:nvPr/>
        </p:nvSpPr>
        <p:spPr bwMode="auto">
          <a:xfrm>
            <a:off x="1600200" y="5105400"/>
            <a:ext cx="6705600" cy="523220"/>
          </a:xfrm>
          <a:prstGeom prst="rect">
            <a:avLst/>
          </a:prstGeom>
          <a:noFill/>
          <a:ln w="9525">
            <a:noFill/>
            <a:miter lim="800000"/>
            <a:headEnd/>
            <a:tailEnd/>
          </a:ln>
        </p:spPr>
        <p:txBody>
          <a:bodyPr wrap="square">
            <a:prstTxWarp prst="textNoShape">
              <a:avLst/>
            </a:prstTxWarp>
            <a:spAutoFit/>
          </a:bodyPr>
          <a:lstStyle/>
          <a:p>
            <a:r>
              <a:rPr lang="en-US" sz="2800" dirty="0"/>
              <a:t>Not the kind that comes with screw caps.</a:t>
            </a: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dirty="0" smtClean="0"/>
              <a:t>Necessary or sufficient?</a:t>
            </a:r>
          </a:p>
        </p:txBody>
      </p:sp>
      <p:sp>
        <p:nvSpPr>
          <p:cNvPr id="25603" name="Content Placeholder 2"/>
          <p:cNvSpPr>
            <a:spLocks noGrp="1"/>
          </p:cNvSpPr>
          <p:nvPr>
            <p:ph idx="1"/>
          </p:nvPr>
        </p:nvSpPr>
        <p:spPr>
          <a:xfrm>
            <a:off x="1066800" y="1447800"/>
            <a:ext cx="7010400" cy="4800600"/>
          </a:xfrm>
        </p:spPr>
        <p:txBody>
          <a:bodyPr/>
          <a:lstStyle/>
          <a:p>
            <a:pPr marL="457200" indent="-457200" eaLnBrk="1" hangingPunct="1">
              <a:buFontTx/>
              <a:buAutoNum type="arabicPeriod"/>
            </a:pPr>
            <a:r>
              <a:rPr lang="en-US" dirty="0" smtClean="0"/>
              <a:t>Stepping on a cat’s tail is a  ____ condition for making the cat yowl.</a:t>
            </a:r>
          </a:p>
          <a:p>
            <a:pPr marL="457200" indent="-457200" eaLnBrk="1" hangingPunct="1">
              <a:buFontTx/>
              <a:buAutoNum type="arabicPeriod"/>
            </a:pPr>
            <a:r>
              <a:rPr lang="en-US" dirty="0" smtClean="0"/>
              <a:t>Burning leaves is a  ____ condition for producing smoke.</a:t>
            </a:r>
          </a:p>
          <a:p>
            <a:pPr marL="457200" indent="-457200" eaLnBrk="1" hangingPunct="1">
              <a:buFontTx/>
              <a:buAutoNum type="arabicPeriod"/>
            </a:pPr>
            <a:r>
              <a:rPr lang="en-US" dirty="0" smtClean="0"/>
              <a:t>Paying attention is a ____ condition for understanding a lecture.</a:t>
            </a:r>
          </a:p>
          <a:p>
            <a:pPr marL="457200" indent="-457200" eaLnBrk="1" hangingPunct="1">
              <a:buFontTx/>
              <a:buAutoNum type="arabicPeriod"/>
            </a:pPr>
            <a:r>
              <a:rPr lang="en-US" dirty="0" smtClean="0"/>
              <a:t>Taking a swim in the North Sea is a ____ for cooling off.</a:t>
            </a:r>
          </a:p>
          <a:p>
            <a:pPr marL="457200" indent="-457200" eaLnBrk="1" hangingPunct="1">
              <a:buFontTx/>
              <a:buAutoNum type="arabicPeriod"/>
            </a:pPr>
            <a:r>
              <a:rPr lang="en-US" dirty="0" smtClean="0"/>
              <a:t>Opening a door is a  ____ for crossing the threshold.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09600" y="609600"/>
            <a:ext cx="7543800" cy="1295400"/>
          </a:xfrm>
        </p:spPr>
        <p:txBody>
          <a:bodyPr/>
          <a:lstStyle/>
          <a:p>
            <a:pPr eaLnBrk="1" hangingPunct="1">
              <a:spcAft>
                <a:spcPts val="1200"/>
              </a:spcAft>
            </a:pPr>
            <a:r>
              <a:rPr lang="en-US" sz="4000" dirty="0">
                <a:solidFill>
                  <a:srgbClr val="8000FF"/>
                </a:solidFill>
              </a:rPr>
              <a:t>Antecedent sufficient</a:t>
            </a:r>
            <a:r>
              <a:rPr lang="en-US" sz="4000" dirty="0"/>
              <a:t> </a:t>
            </a:r>
            <a:r>
              <a:rPr lang="en-US" sz="4000" dirty="0">
                <a:solidFill>
                  <a:srgbClr val="00FF00"/>
                </a:solidFill>
              </a:rPr>
              <a:t>Consequent necessary</a:t>
            </a:r>
            <a:endParaRPr lang="en-US" dirty="0">
              <a:latin typeface="Times New Roman" pitchFamily="-112" charset="0"/>
            </a:endParaRPr>
          </a:p>
        </p:txBody>
      </p:sp>
      <p:sp>
        <p:nvSpPr>
          <p:cNvPr id="30723" name="Rectangle 3"/>
          <p:cNvSpPr>
            <a:spLocks noGrp="1" noChangeArrowheads="1"/>
          </p:cNvSpPr>
          <p:nvPr>
            <p:ph type="body" idx="1"/>
          </p:nvPr>
        </p:nvSpPr>
        <p:spPr>
          <a:xfrm>
            <a:off x="1371600" y="2438400"/>
            <a:ext cx="6324600" cy="3657600"/>
          </a:xfrm>
        </p:spPr>
        <p:txBody>
          <a:bodyPr/>
          <a:lstStyle/>
          <a:p>
            <a:pPr eaLnBrk="1" hangingPunct="1">
              <a:spcAft>
                <a:spcPts val="1200"/>
              </a:spcAft>
              <a:buFontTx/>
              <a:buNone/>
            </a:pPr>
            <a:r>
              <a:rPr lang="en-US" sz="2800" b="1" i="1" dirty="0"/>
              <a:t>	In general, for any conditional whatsoever, the antecedent is a sufficient condition on the consequent and the consequent is a necessary condition on the antecedent.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85800" y="533400"/>
            <a:ext cx="7543800" cy="1295400"/>
          </a:xfrm>
        </p:spPr>
        <p:txBody>
          <a:bodyPr/>
          <a:lstStyle/>
          <a:p>
            <a:pPr eaLnBrk="1" hangingPunct="1">
              <a:spcAft>
                <a:spcPts val="1200"/>
              </a:spcAft>
            </a:pPr>
            <a:r>
              <a:rPr lang="en-US" dirty="0"/>
              <a:t>Sometimes it’s not obvious</a:t>
            </a:r>
          </a:p>
        </p:txBody>
      </p:sp>
      <p:sp>
        <p:nvSpPr>
          <p:cNvPr id="32771" name="Rectangle 3"/>
          <p:cNvSpPr>
            <a:spLocks noGrp="1" noChangeArrowheads="1"/>
          </p:cNvSpPr>
          <p:nvPr>
            <p:ph type="body" idx="1"/>
          </p:nvPr>
        </p:nvSpPr>
        <p:spPr>
          <a:xfrm>
            <a:off x="1066800" y="1600200"/>
            <a:ext cx="7162800" cy="3581400"/>
          </a:xfrm>
        </p:spPr>
        <p:txBody>
          <a:bodyPr/>
          <a:lstStyle/>
          <a:p>
            <a:pPr eaLnBrk="1" hangingPunct="1">
              <a:lnSpc>
                <a:spcPct val="110000"/>
              </a:lnSpc>
              <a:spcAft>
                <a:spcPts val="2400"/>
              </a:spcAft>
              <a:buFontTx/>
              <a:buNone/>
            </a:pPr>
            <a:r>
              <a:rPr lang="en-US" dirty="0"/>
              <a:t>(2) If you study then you pass</a:t>
            </a:r>
          </a:p>
          <a:p>
            <a:pPr eaLnBrk="1" hangingPunct="1">
              <a:lnSpc>
                <a:spcPct val="110000"/>
              </a:lnSpc>
              <a:spcAft>
                <a:spcPts val="2400"/>
              </a:spcAft>
            </a:pPr>
            <a:r>
              <a:rPr lang="en-US" dirty="0" smtClean="0"/>
              <a:t>Passing </a:t>
            </a:r>
            <a:r>
              <a:rPr lang="en-US" dirty="0"/>
              <a:t>is necessary for studying? Huh???</a:t>
            </a:r>
          </a:p>
          <a:p>
            <a:pPr>
              <a:lnSpc>
                <a:spcPct val="110000"/>
              </a:lnSpc>
              <a:spcAft>
                <a:spcPts val="2400"/>
              </a:spcAft>
            </a:pPr>
            <a:r>
              <a:rPr lang="en-US" dirty="0"/>
              <a:t>Yes! Forget about tense.</a:t>
            </a:r>
          </a:p>
          <a:p>
            <a:pPr marL="0" indent="0">
              <a:lnSpc>
                <a:spcPct val="110000"/>
              </a:lnSpc>
              <a:spcAft>
                <a:spcPts val="2400"/>
              </a:spcAft>
              <a:buNone/>
            </a:pPr>
            <a:r>
              <a:rPr lang="en-US" dirty="0" smtClean="0"/>
              <a:t>(</a:t>
            </a:r>
            <a:r>
              <a:rPr lang="en-US" dirty="0"/>
              <a:t>3) If you didn’t pass then you didn’t study</a:t>
            </a:r>
          </a:p>
          <a:p>
            <a:pPr eaLnBrk="1" hangingPunct="1">
              <a:lnSpc>
                <a:spcPct val="110000"/>
              </a:lnSpc>
              <a:spcAft>
                <a:spcPts val="2400"/>
              </a:spcAft>
            </a:pPr>
            <a:r>
              <a:rPr lang="en-US" dirty="0" smtClean="0"/>
              <a:t>(</a:t>
            </a:r>
            <a:r>
              <a:rPr lang="en-US" dirty="0"/>
              <a:t>2) and (3) are logically equivalent: (3) is the </a:t>
            </a:r>
            <a:r>
              <a:rPr lang="en-US" b="1" dirty="0">
                <a:solidFill>
                  <a:srgbClr val="FF0000"/>
                </a:solidFill>
              </a:rPr>
              <a:t>contrapositive</a:t>
            </a:r>
            <a:r>
              <a:rPr lang="en-US" b="1" i="1" dirty="0"/>
              <a:t> </a:t>
            </a:r>
            <a:r>
              <a:rPr lang="en-US" dirty="0"/>
              <a:t>of (2)</a:t>
            </a:r>
            <a:endParaRPr lang="en-US" sz="2000" dirty="0"/>
          </a:p>
        </p:txBody>
      </p:sp>
      <p:sp>
        <p:nvSpPr>
          <p:cNvPr id="32772" name="Text Box 4"/>
          <p:cNvSpPr txBox="1">
            <a:spLocks noChangeArrowheads="1"/>
          </p:cNvSpPr>
          <p:nvPr/>
        </p:nvSpPr>
        <p:spPr bwMode="auto">
          <a:xfrm>
            <a:off x="914400" y="5486400"/>
            <a:ext cx="7467600" cy="457200"/>
          </a:xfrm>
          <a:prstGeom prst="rect">
            <a:avLst/>
          </a:prstGeom>
          <a:noFill/>
          <a:ln w="28575" cmpd="sng">
            <a:solidFill>
              <a:srgbClr val="FF0000"/>
            </a:solidFill>
            <a:miter lim="800000"/>
            <a:headEnd/>
            <a:tailEnd/>
          </a:ln>
        </p:spPr>
        <p:txBody>
          <a:bodyPr>
            <a:prstTxWarp prst="textNoShape">
              <a:avLst/>
            </a:prstTxWarp>
            <a:spAutoFit/>
          </a:bodyPr>
          <a:lstStyle/>
          <a:p>
            <a:pPr>
              <a:spcBef>
                <a:spcPct val="50000"/>
              </a:spcBef>
            </a:pPr>
            <a:r>
              <a:rPr lang="en-US" dirty="0">
                <a:ea typeface="Osaka" pitchFamily="-112" charset="-128"/>
                <a:cs typeface="Osaka" pitchFamily="-112" charset="-128"/>
              </a:rPr>
              <a:t>If P then Q &lt;--&gt; contrapositive: If not-Q then not-P</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7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P spid="327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dirty="0"/>
              <a:t>Something can be </a:t>
            </a:r>
            <a:r>
              <a:rPr lang="en-US" dirty="0" smtClean="0"/>
              <a:t>both necessary and </a:t>
            </a:r>
            <a:r>
              <a:rPr lang="en-US" dirty="0" err="1" smtClean="0"/>
              <a:t>suffient</a:t>
            </a:r>
            <a:r>
              <a:rPr lang="en-US" dirty="0" smtClean="0"/>
              <a:t>!</a:t>
            </a:r>
            <a:endParaRPr lang="en-US" dirty="0"/>
          </a:p>
        </p:txBody>
      </p:sp>
      <p:sp>
        <p:nvSpPr>
          <p:cNvPr id="34819" name="Rectangle 3"/>
          <p:cNvSpPr>
            <a:spLocks noGrp="1" noChangeArrowheads="1"/>
          </p:cNvSpPr>
          <p:nvPr>
            <p:ph type="body" idx="1"/>
          </p:nvPr>
        </p:nvSpPr>
        <p:spPr>
          <a:xfrm>
            <a:off x="1066800" y="2362200"/>
            <a:ext cx="7010400" cy="3352800"/>
          </a:xfrm>
        </p:spPr>
        <p:txBody>
          <a:bodyPr/>
          <a:lstStyle/>
          <a:p>
            <a:pPr eaLnBrk="1" hangingPunct="1">
              <a:spcAft>
                <a:spcPts val="1800"/>
              </a:spcAft>
            </a:pPr>
            <a:r>
              <a:rPr lang="en-US" dirty="0"/>
              <a:t>There is a difference between necessary and sufficient conditions</a:t>
            </a:r>
          </a:p>
          <a:p>
            <a:pPr eaLnBrk="1" hangingPunct="1">
              <a:spcAft>
                <a:spcPts val="1800"/>
              </a:spcAft>
            </a:pPr>
            <a:r>
              <a:rPr lang="en-US" b="1" dirty="0" smtClean="0"/>
              <a:t>BUT</a:t>
            </a:r>
            <a:r>
              <a:rPr lang="en-US" dirty="0"/>
              <a:t>: some times one thing is </a:t>
            </a:r>
            <a:r>
              <a:rPr lang="en-US" b="1" dirty="0"/>
              <a:t>both</a:t>
            </a:r>
            <a:r>
              <a:rPr lang="en-US" dirty="0"/>
              <a:t> necessary and sufficient for something else.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09600" y="381000"/>
            <a:ext cx="7696200" cy="914400"/>
          </a:xfrm>
        </p:spPr>
        <p:txBody>
          <a:bodyPr/>
          <a:lstStyle/>
          <a:p>
            <a:pPr eaLnBrk="1" hangingPunct="1">
              <a:spcAft>
                <a:spcPts val="1200"/>
              </a:spcAft>
            </a:pPr>
            <a:r>
              <a:rPr lang="en-US" sz="3700" dirty="0" err="1"/>
              <a:t>Biconditionals</a:t>
            </a:r>
            <a:endParaRPr lang="en-US" dirty="0"/>
          </a:p>
        </p:txBody>
      </p:sp>
      <p:sp>
        <p:nvSpPr>
          <p:cNvPr id="36867" name="Rectangle 3"/>
          <p:cNvSpPr>
            <a:spLocks noGrp="1" noChangeArrowheads="1"/>
          </p:cNvSpPr>
          <p:nvPr>
            <p:ph type="body" idx="1"/>
          </p:nvPr>
        </p:nvSpPr>
        <p:spPr>
          <a:xfrm>
            <a:off x="1066800" y="1600200"/>
            <a:ext cx="7010400" cy="4495800"/>
          </a:xfrm>
        </p:spPr>
        <p:txBody>
          <a:bodyPr/>
          <a:lstStyle/>
          <a:p>
            <a:pPr eaLnBrk="1" hangingPunct="1">
              <a:lnSpc>
                <a:spcPct val="110000"/>
              </a:lnSpc>
              <a:spcAft>
                <a:spcPts val="1200"/>
              </a:spcAft>
            </a:pPr>
            <a:r>
              <a:rPr lang="en-US" sz="2000" dirty="0"/>
              <a:t>(4) For any integers </a:t>
            </a:r>
            <a:r>
              <a:rPr lang="en-US" sz="2000" i="1" dirty="0" err="1"/>
              <a:t>x</a:t>
            </a:r>
            <a:r>
              <a:rPr lang="en-US" sz="2000" dirty="0"/>
              <a:t> and </a:t>
            </a:r>
            <a:r>
              <a:rPr lang="en-US" sz="2000" i="1" dirty="0" err="1"/>
              <a:t>y</a:t>
            </a:r>
            <a:r>
              <a:rPr lang="en-US" sz="2000" dirty="0"/>
              <a:t>, </a:t>
            </a:r>
            <a:r>
              <a:rPr lang="en-US" sz="2000" i="1" dirty="0" err="1"/>
              <a:t>xy</a:t>
            </a:r>
            <a:r>
              <a:rPr lang="en-US" sz="2000" dirty="0"/>
              <a:t> is odd </a:t>
            </a:r>
            <a:r>
              <a:rPr lang="en-US" sz="2000" dirty="0">
                <a:solidFill>
                  <a:srgbClr val="FF0000"/>
                </a:solidFill>
              </a:rPr>
              <a:t>if and only if</a:t>
            </a:r>
            <a:r>
              <a:rPr lang="en-US" sz="2000" dirty="0"/>
              <a:t> both </a:t>
            </a:r>
            <a:r>
              <a:rPr lang="en-US" sz="2000" i="1" dirty="0" err="1"/>
              <a:t>x</a:t>
            </a:r>
            <a:r>
              <a:rPr lang="en-US" sz="2000" dirty="0"/>
              <a:t> and </a:t>
            </a:r>
            <a:r>
              <a:rPr lang="en-US" sz="2000" i="1" dirty="0" err="1"/>
              <a:t>y</a:t>
            </a:r>
            <a:r>
              <a:rPr lang="en-US" sz="2000" dirty="0"/>
              <a:t> are odd</a:t>
            </a:r>
          </a:p>
          <a:p>
            <a:pPr eaLnBrk="1" hangingPunct="1">
              <a:lnSpc>
                <a:spcPct val="110000"/>
              </a:lnSpc>
              <a:spcAft>
                <a:spcPts val="1200"/>
              </a:spcAft>
            </a:pPr>
            <a:r>
              <a:rPr lang="en-US" sz="2000" dirty="0"/>
              <a:t>(4) says that the oddness of </a:t>
            </a:r>
            <a:r>
              <a:rPr lang="en-US" sz="2000" i="1" dirty="0" err="1"/>
              <a:t>xy</a:t>
            </a:r>
            <a:r>
              <a:rPr lang="en-US" sz="2000" dirty="0"/>
              <a:t>  is both necessary and sufficient for the oddness of both </a:t>
            </a:r>
            <a:r>
              <a:rPr lang="en-US" sz="2000" i="1" dirty="0" err="1"/>
              <a:t>x</a:t>
            </a:r>
            <a:r>
              <a:rPr lang="en-US" sz="2000" dirty="0"/>
              <a:t>  and </a:t>
            </a:r>
            <a:r>
              <a:rPr lang="en-US" sz="2000" i="1" dirty="0" err="1"/>
              <a:t>y</a:t>
            </a:r>
            <a:r>
              <a:rPr lang="en-US" sz="2000" dirty="0"/>
              <a:t> .</a:t>
            </a:r>
          </a:p>
          <a:p>
            <a:pPr eaLnBrk="1" hangingPunct="1">
              <a:lnSpc>
                <a:spcPct val="110000"/>
              </a:lnSpc>
              <a:spcAft>
                <a:spcPts val="1200"/>
              </a:spcAft>
            </a:pPr>
            <a:r>
              <a:rPr lang="en-US" sz="2000" dirty="0"/>
              <a:t>Statements of necessary and sufficient conditions like (4) are two way conditionals: each of the conditions is necessary and sufficient for the other. </a:t>
            </a:r>
          </a:p>
          <a:p>
            <a:pPr eaLnBrk="1" hangingPunct="1">
              <a:lnSpc>
                <a:spcPct val="110000"/>
              </a:lnSpc>
              <a:spcAft>
                <a:spcPts val="1200"/>
              </a:spcAft>
            </a:pPr>
            <a:r>
              <a:rPr lang="en-US" sz="2000" dirty="0"/>
              <a:t>The standard strategy to prove such </a:t>
            </a:r>
            <a:r>
              <a:rPr lang="en-US" sz="2000" b="1" dirty="0" err="1"/>
              <a:t>biconditionals</a:t>
            </a:r>
            <a:r>
              <a:rPr lang="en-US" sz="2000" dirty="0"/>
              <a:t> is to prove that the first condition is sufficient for the second and then that the second is sufficient for the first</a:t>
            </a:r>
            <a:r>
              <a:rPr lang="en-US" sz="2000" dirty="0" smtClean="0"/>
              <a: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762000" y="457200"/>
            <a:ext cx="7772400" cy="1295400"/>
          </a:xfrm>
        </p:spPr>
        <p:txBody>
          <a:bodyPr>
            <a:normAutofit/>
          </a:bodyPr>
          <a:lstStyle/>
          <a:p>
            <a:pPr eaLnBrk="1" hangingPunct="1">
              <a:spcAft>
                <a:spcPts val="1200"/>
              </a:spcAft>
            </a:pPr>
            <a:r>
              <a:rPr lang="en-US" dirty="0" smtClean="0"/>
              <a:t>A true conditional can have false antecedent &amp; false consequent!</a:t>
            </a:r>
            <a:endParaRPr lang="en-US" dirty="0"/>
          </a:p>
        </p:txBody>
      </p:sp>
      <p:sp>
        <p:nvSpPr>
          <p:cNvPr id="40963" name="Rectangle 3"/>
          <p:cNvSpPr>
            <a:spLocks noGrp="1" noChangeArrowheads="1"/>
          </p:cNvSpPr>
          <p:nvPr>
            <p:ph type="body" idx="1"/>
          </p:nvPr>
        </p:nvSpPr>
        <p:spPr>
          <a:xfrm>
            <a:off x="1066800" y="2057400"/>
            <a:ext cx="7010400" cy="4038600"/>
          </a:xfrm>
        </p:spPr>
        <p:txBody>
          <a:bodyPr/>
          <a:lstStyle/>
          <a:p>
            <a:pPr eaLnBrk="1" hangingPunct="1">
              <a:spcAft>
                <a:spcPts val="1200"/>
              </a:spcAft>
            </a:pPr>
            <a:r>
              <a:rPr lang="en-US" dirty="0"/>
              <a:t>(5) If </a:t>
            </a:r>
            <a:r>
              <a:rPr lang="en-US" dirty="0" smtClean="0"/>
              <a:t>Rand Paul is elected president  </a:t>
            </a:r>
            <a:r>
              <a:rPr lang="en-US" dirty="0"/>
              <a:t>then I'll eat my hat.</a:t>
            </a:r>
          </a:p>
          <a:p>
            <a:pPr eaLnBrk="1" hangingPunct="1">
              <a:spcAft>
                <a:spcPts val="1200"/>
              </a:spcAft>
            </a:pPr>
            <a:r>
              <a:rPr lang="en-US" dirty="0"/>
              <a:t>(6) </a:t>
            </a:r>
            <a:r>
              <a:rPr lang="en-US" dirty="0" smtClean="0"/>
              <a:t>Rand Paul will </a:t>
            </a:r>
            <a:r>
              <a:rPr lang="en-US" dirty="0"/>
              <a:t>be elected, therefore I will eat my hat.</a:t>
            </a:r>
          </a:p>
          <a:p>
            <a:pPr eaLnBrk="1" hangingPunct="1">
              <a:spcAft>
                <a:spcPts val="1200"/>
              </a:spcAft>
            </a:pPr>
            <a:r>
              <a:rPr lang="en-US" dirty="0"/>
              <a:t>Someone who asserts</a:t>
            </a:r>
            <a:r>
              <a:rPr lang="en-US" dirty="0" smtClean="0"/>
              <a:t> (</a:t>
            </a:r>
            <a:r>
              <a:rPr lang="en-US" dirty="0"/>
              <a:t>5) is convinced that neither the antecedent nor the consequent is true--he is betting </a:t>
            </a:r>
            <a:r>
              <a:rPr lang="en-US" i="1" dirty="0"/>
              <a:t>against</a:t>
            </a:r>
            <a:r>
              <a:rPr lang="en-US" dirty="0"/>
              <a:t> </a:t>
            </a:r>
            <a:r>
              <a:rPr lang="en-US" dirty="0" smtClean="0"/>
              <a:t>Rand Paul!</a:t>
            </a:r>
            <a:endParaRPr lang="en-US" dirty="0" smtClean="0"/>
          </a:p>
          <a:p>
            <a:pPr eaLnBrk="1" hangingPunct="1">
              <a:spcAft>
                <a:spcPts val="1200"/>
              </a:spcAft>
            </a:pPr>
            <a:r>
              <a:rPr lang="en-US" dirty="0" smtClean="0"/>
              <a:t>(</a:t>
            </a:r>
            <a:r>
              <a:rPr lang="en-US" dirty="0"/>
              <a:t>6) is not a conditional but an </a:t>
            </a:r>
            <a:r>
              <a:rPr lang="en-US" dirty="0" smtClean="0"/>
              <a:t>argument..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lum contrast="-74000"/>
            <a:alphaModFix amt="25000"/>
          </a:blip>
          <a:srcRect/>
          <a:stretch>
            <a:fillRect/>
          </a:stretch>
        </p:blipFill>
        <p:spPr bwMode="auto">
          <a:xfrm>
            <a:off x="0" y="-215993"/>
            <a:ext cx="9144000" cy="7073993"/>
          </a:xfrm>
          <a:prstGeom prst="rect">
            <a:avLst/>
          </a:prstGeom>
          <a:solidFill>
            <a:srgbClr val="A0A0A0"/>
          </a:solidFill>
          <a:ln w="9525">
            <a:noFill/>
            <a:miter lim="800000"/>
            <a:headEnd/>
            <a:tailEnd/>
          </a:ln>
        </p:spPr>
      </p:pic>
      <p:sp>
        <p:nvSpPr>
          <p:cNvPr id="6" name="Rectangle 3"/>
          <p:cNvSpPr txBox="1">
            <a:spLocks noChangeArrowheads="1"/>
          </p:cNvSpPr>
          <p:nvPr/>
        </p:nvSpPr>
        <p:spPr bwMode="auto">
          <a:xfrm>
            <a:off x="304800" y="304800"/>
            <a:ext cx="8458200" cy="6172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20000"/>
              </a:lnSpc>
              <a:spcBef>
                <a:spcPct val="20000"/>
              </a:spcBef>
              <a:spcAft>
                <a:spcPts val="1800"/>
              </a:spcAft>
              <a:buClrTx/>
              <a:buSzTx/>
              <a:buFontTx/>
              <a:buChar char="•"/>
              <a:tabLst/>
              <a:defRPr/>
            </a:pP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The difference between conditionals and arguments is the BIG IF:</a:t>
            </a:r>
          </a:p>
          <a:p>
            <a:pPr marL="342900" marR="0" lvl="0" indent="-342900" algn="l" defTabSz="914400" rtl="0" eaLnBrk="1" fontAlgn="base" latinLnBrk="0" hangingPunct="1">
              <a:lnSpc>
                <a:spcPct val="120000"/>
              </a:lnSpc>
              <a:spcBef>
                <a:spcPct val="20000"/>
              </a:spcBef>
              <a:spcAft>
                <a:spcPts val="1800"/>
              </a:spcAft>
              <a:buClrTx/>
              <a:buSzTx/>
              <a:buFont typeface="Arial"/>
              <a:buChar char="•"/>
              <a:tabLst/>
              <a:defRPr/>
            </a:pP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In an argument both the premises and the conclusion are </a:t>
            </a:r>
            <a:r>
              <a:rPr kumimoji="0" lang="en-US" sz="3600" b="1" i="1"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asserted</a:t>
            </a: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—put forth as true.</a:t>
            </a:r>
          </a:p>
          <a:p>
            <a:pPr marL="342900" marR="0" lvl="0" indent="-342900" algn="l" defTabSz="914400" rtl="0" eaLnBrk="1" fontAlgn="base" latinLnBrk="0" hangingPunct="1">
              <a:lnSpc>
                <a:spcPct val="120000"/>
              </a:lnSpc>
              <a:spcBef>
                <a:spcPct val="20000"/>
              </a:spcBef>
              <a:spcAft>
                <a:spcPts val="1800"/>
              </a:spcAft>
              <a:buClrTx/>
              <a:buSzTx/>
              <a:buFont typeface="Arial"/>
              <a:buChar char="•"/>
              <a:tabLst/>
              <a:defRPr/>
            </a:pP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In a conditional </a:t>
            </a:r>
            <a:r>
              <a:rPr kumimoji="0" lang="en-US" sz="3600" b="1" i="1"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neither</a:t>
            </a: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 the antecedent nor the consequent is asserted.</a:t>
            </a:r>
            <a:endParaRPr kumimoji="0" lang="en-US" sz="3600" b="1" i="0" u="none" strike="noStrike" kern="0" cap="none" spc="0" normalizeH="0" baseline="0" noProof="0" dirty="0">
              <a:ln>
                <a:noFill/>
              </a:ln>
              <a:solidFill>
                <a:srgbClr val="FF0000"/>
              </a:solidFill>
              <a:effectLst>
                <a:outerShdw blurRad="50800" dist="38100" dir="2700000">
                  <a:srgbClr val="000000">
                    <a:alpha val="43000"/>
                  </a:srgbClr>
                </a:outerShdw>
              </a:effectLst>
              <a:uLnTx/>
              <a:uFillTx/>
              <a:latin typeface="+mn-lt"/>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ChangeArrowheads="1"/>
          </p:cNvSpPr>
          <p:nvPr/>
        </p:nvSpPr>
        <p:spPr bwMode="auto">
          <a:xfrm>
            <a:off x="0" y="0"/>
            <a:ext cx="9144000" cy="6858000"/>
          </a:xfrm>
          <a:prstGeom prst="rect">
            <a:avLst/>
          </a:prstGeom>
          <a:solidFill>
            <a:srgbClr val="F1EEEF"/>
          </a:solidFill>
          <a:ln w="9525">
            <a:noFill/>
            <a:miter lim="800000"/>
            <a:headEnd/>
            <a:tailEnd/>
          </a:ln>
        </p:spPr>
        <p:txBody>
          <a:bodyPr wrap="none" anchor="ctr">
            <a:prstTxWarp prst="textNoShape">
              <a:avLst/>
            </a:prstTxWarp>
          </a:bodyPr>
          <a:lstStyle/>
          <a:p>
            <a:pPr algn="ctr"/>
            <a:r>
              <a:rPr lang="en-US"/>
              <a:t>s</a:t>
            </a:r>
          </a:p>
        </p:txBody>
      </p:sp>
      <p:sp>
        <p:nvSpPr>
          <p:cNvPr id="2050" name="Rectangle 2"/>
          <p:cNvSpPr>
            <a:spLocks noGrp="1" noChangeArrowheads="1"/>
          </p:cNvSpPr>
          <p:nvPr>
            <p:ph type="ctrTitle"/>
          </p:nvPr>
        </p:nvSpPr>
        <p:spPr>
          <a:xfrm>
            <a:off x="342900" y="228600"/>
            <a:ext cx="8458200" cy="990600"/>
          </a:xfrm>
        </p:spPr>
        <p:txBody>
          <a:bodyPr/>
          <a:lstStyle/>
          <a:p>
            <a:r>
              <a:rPr lang="en-US" sz="4000" dirty="0" smtClean="0"/>
              <a:t>ARGUMENTS</a:t>
            </a:r>
            <a:endParaRPr lang="en-US" sz="4400" dirty="0"/>
          </a:p>
        </p:txBody>
      </p:sp>
      <p:pic>
        <p:nvPicPr>
          <p:cNvPr id="2052" name="Picture 4"/>
          <p:cNvPicPr>
            <a:picLocks noChangeAspect="1" noChangeArrowheads="1"/>
          </p:cNvPicPr>
          <p:nvPr/>
        </p:nvPicPr>
        <p:blipFill>
          <a:blip r:embed="rId3"/>
          <a:srcRect/>
          <a:stretch>
            <a:fillRect/>
          </a:stretch>
        </p:blipFill>
        <p:spPr bwMode="auto">
          <a:xfrm>
            <a:off x="0" y="2921000"/>
            <a:ext cx="5245100" cy="39370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a:t>Argument</a:t>
            </a:r>
          </a:p>
        </p:txBody>
      </p:sp>
      <p:sp>
        <p:nvSpPr>
          <p:cNvPr id="8195" name="Rectangle 3"/>
          <p:cNvSpPr>
            <a:spLocks noGrp="1" noChangeArrowheads="1"/>
          </p:cNvSpPr>
          <p:nvPr>
            <p:ph type="body" idx="1"/>
          </p:nvPr>
        </p:nvSpPr>
        <p:spPr>
          <a:xfrm>
            <a:off x="838200" y="1600200"/>
            <a:ext cx="7620000" cy="4495800"/>
          </a:xfrm>
        </p:spPr>
        <p:txBody>
          <a:bodyPr/>
          <a:lstStyle/>
          <a:p>
            <a:pPr>
              <a:spcAft>
                <a:spcPts val="3000"/>
              </a:spcAft>
            </a:pPr>
            <a:r>
              <a:rPr lang="en-US" dirty="0"/>
              <a:t>A group of statements, one or more of which (the </a:t>
            </a:r>
            <a:r>
              <a:rPr lang="en-US" i="1" dirty="0">
                <a:solidFill>
                  <a:srgbClr val="FF0000"/>
                </a:solidFill>
              </a:rPr>
              <a:t>premises</a:t>
            </a:r>
            <a:r>
              <a:rPr lang="en-US" dirty="0"/>
              <a:t>) are claimed to provide evidential reasons to believe one of the others (the </a:t>
            </a:r>
            <a:r>
              <a:rPr lang="en-US" i="1" dirty="0">
                <a:solidFill>
                  <a:srgbClr val="FF0000"/>
                </a:solidFill>
              </a:rPr>
              <a:t>conclusion</a:t>
            </a:r>
            <a:r>
              <a:rPr lang="en-US" dirty="0"/>
              <a:t>)</a:t>
            </a:r>
          </a:p>
          <a:p>
            <a:pPr>
              <a:spcAft>
                <a:spcPts val="3000"/>
              </a:spcAft>
            </a:pPr>
            <a:r>
              <a:rPr lang="en-US" dirty="0"/>
              <a:t>Factual claim: premises are </a:t>
            </a:r>
            <a:r>
              <a:rPr lang="en-US" i="1" dirty="0">
                <a:solidFill>
                  <a:srgbClr val="FF0000"/>
                </a:solidFill>
              </a:rPr>
              <a:t>asserted</a:t>
            </a:r>
            <a:r>
              <a:rPr lang="en-US" dirty="0"/>
              <a:t>, i.e. put forth </a:t>
            </a:r>
            <a:r>
              <a:rPr lang="en-US" dirty="0" smtClean="0"/>
              <a:t>as true.</a:t>
            </a:r>
          </a:p>
          <a:p>
            <a:pPr>
              <a:spcAft>
                <a:spcPts val="3000"/>
              </a:spcAft>
            </a:pPr>
            <a:r>
              <a:rPr lang="en-US" dirty="0"/>
              <a:t>Inferential claim: premises provide </a:t>
            </a:r>
            <a:r>
              <a:rPr lang="en-US" i="1" dirty="0">
                <a:solidFill>
                  <a:srgbClr val="FF0000"/>
                </a:solidFill>
              </a:rPr>
              <a:t>evidential reasons</a:t>
            </a:r>
            <a:r>
              <a:rPr lang="en-US" dirty="0"/>
              <a:t> to believe the conclusion.</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62200" y="533400"/>
            <a:ext cx="6553200" cy="838200"/>
          </a:xfrm>
        </p:spPr>
        <p:txBody>
          <a:bodyPr/>
          <a:lstStyle/>
          <a:p>
            <a:r>
              <a:rPr lang="en-US"/>
              <a:t>Example of an argument</a:t>
            </a:r>
          </a:p>
        </p:txBody>
      </p:sp>
      <p:sp>
        <p:nvSpPr>
          <p:cNvPr id="10243" name="Rectangle 3"/>
          <p:cNvSpPr>
            <a:spLocks noGrp="1" noChangeArrowheads="1"/>
          </p:cNvSpPr>
          <p:nvPr>
            <p:ph type="body" idx="1"/>
          </p:nvPr>
        </p:nvSpPr>
        <p:spPr>
          <a:xfrm>
            <a:off x="2971800" y="2209800"/>
            <a:ext cx="5105400" cy="4267200"/>
          </a:xfrm>
        </p:spPr>
        <p:txBody>
          <a:bodyPr/>
          <a:lstStyle/>
          <a:p>
            <a:pPr marL="609600" indent="-609600">
              <a:spcAft>
                <a:spcPts val="1800"/>
              </a:spcAft>
              <a:buFont typeface="Arial" pitchFamily="-112" charset="0"/>
              <a:buAutoNum type="arabicPeriod"/>
            </a:pPr>
            <a:r>
              <a:rPr lang="en-US" dirty="0"/>
              <a:t>All men are mortal.</a:t>
            </a:r>
          </a:p>
          <a:p>
            <a:pPr marL="609600" indent="-609600">
              <a:spcAft>
                <a:spcPts val="1800"/>
              </a:spcAft>
              <a:buFont typeface="Arial" pitchFamily="-112" charset="0"/>
              <a:buAutoNum type="arabicPeriod"/>
            </a:pPr>
            <a:r>
              <a:rPr lang="en-US" dirty="0"/>
              <a:t>Socrates is a man.</a:t>
            </a:r>
          </a:p>
          <a:p>
            <a:pPr marL="609600" indent="-609600">
              <a:spcAft>
                <a:spcPts val="1800"/>
              </a:spcAft>
              <a:buFont typeface="Arial" pitchFamily="-112" charset="0"/>
              <a:buAutoNum type="arabicPeriod"/>
            </a:pPr>
            <a:r>
              <a:rPr lang="en-US" dirty="0"/>
              <a:t>[therefore] Socrates is mortal.</a:t>
            </a:r>
          </a:p>
          <a:p>
            <a:pPr marL="609600" indent="-609600">
              <a:spcAft>
                <a:spcPts val="1800"/>
              </a:spcAft>
              <a:buFont typeface="Arial" pitchFamily="-112" charset="0"/>
              <a:buAutoNum type="arabicPeriod"/>
            </a:pPr>
            <a:endParaRPr lang="en-US" dirty="0"/>
          </a:p>
          <a:p>
            <a:pPr marL="609600" indent="-609600">
              <a:spcAft>
                <a:spcPts val="1800"/>
              </a:spcAft>
              <a:buFont typeface="Arial" pitchFamily="-112" charset="0"/>
              <a:buNone/>
            </a:pPr>
            <a:r>
              <a:rPr lang="en-US" dirty="0"/>
              <a:t>1 and 2 are </a:t>
            </a:r>
            <a:r>
              <a:rPr lang="en-US" dirty="0">
                <a:solidFill>
                  <a:srgbClr val="FF0000"/>
                </a:solidFill>
              </a:rPr>
              <a:t>premises</a:t>
            </a:r>
            <a:r>
              <a:rPr lang="en-US" dirty="0"/>
              <a:t>;</a:t>
            </a:r>
          </a:p>
          <a:p>
            <a:pPr marL="609600" indent="-609600">
              <a:spcAft>
                <a:spcPts val="1800"/>
              </a:spcAft>
              <a:buFont typeface="Arial" pitchFamily="-112" charset="0"/>
              <a:buNone/>
            </a:pPr>
            <a:r>
              <a:rPr lang="en-US" dirty="0"/>
              <a:t>3 is the </a:t>
            </a:r>
            <a:r>
              <a:rPr lang="en-US" dirty="0">
                <a:solidFill>
                  <a:srgbClr val="FF0000"/>
                </a:solidFill>
              </a:rPr>
              <a:t>conclusion</a:t>
            </a:r>
            <a:r>
              <a:rPr lang="en-US" dirty="0"/>
              <a:t>.</a:t>
            </a:r>
          </a:p>
        </p:txBody>
      </p:sp>
      <p:pic>
        <p:nvPicPr>
          <p:cNvPr id="10244" name="Picture 4"/>
          <p:cNvPicPr>
            <a:picLocks noChangeAspect="1" noChangeArrowheads="1"/>
          </p:cNvPicPr>
          <p:nvPr/>
        </p:nvPicPr>
        <p:blipFill>
          <a:blip r:embed="rId3"/>
          <a:srcRect l="5237"/>
          <a:stretch>
            <a:fillRect/>
          </a:stretch>
        </p:blipFill>
        <p:spPr bwMode="auto">
          <a:xfrm>
            <a:off x="0" y="1981200"/>
            <a:ext cx="2386013" cy="4876800"/>
          </a:xfrm>
          <a:prstGeom prst="rect">
            <a:avLst/>
          </a:prstGeom>
          <a:solidFill>
            <a:schemeClr val="tx1"/>
          </a:solidFill>
          <a:ln w="9525">
            <a:noFill/>
            <a:miter lim="800000"/>
            <a:headEnd/>
            <a:tailEnd/>
          </a:ln>
          <a:effectLst/>
        </p:spPr>
      </p:pic>
      <p:sp>
        <p:nvSpPr>
          <p:cNvPr id="10245" name="Rectangle 5"/>
          <p:cNvSpPr>
            <a:spLocks noChangeArrowheads="1"/>
          </p:cNvSpPr>
          <p:nvPr/>
        </p:nvSpPr>
        <p:spPr bwMode="auto">
          <a:xfrm>
            <a:off x="0" y="0"/>
            <a:ext cx="2362200" cy="1981200"/>
          </a:xfrm>
          <a:prstGeom prst="rect">
            <a:avLst/>
          </a:prstGeom>
          <a:solidFill>
            <a:schemeClr val="tx1"/>
          </a:solidFill>
          <a:ln w="9525">
            <a:solidFill>
              <a:schemeClr val="tx1"/>
            </a:solidFill>
            <a:miter lim="800000"/>
            <a:headEnd/>
            <a:tailEn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buFont typeface="Arial" pitchFamily="-112" charset="0"/>
              <a:buNone/>
            </a:pPr>
            <a:r>
              <a:rPr lang="en-US"/>
              <a:t>Not everything is an argument</a:t>
            </a:r>
          </a:p>
        </p:txBody>
      </p:sp>
      <p:sp>
        <p:nvSpPr>
          <p:cNvPr id="12291" name="Rectangle 3"/>
          <p:cNvSpPr>
            <a:spLocks noGrp="1" noChangeArrowheads="1"/>
          </p:cNvSpPr>
          <p:nvPr>
            <p:ph type="body" idx="1"/>
          </p:nvPr>
        </p:nvSpPr>
        <p:spPr>
          <a:xfrm>
            <a:off x="838200" y="1371600"/>
            <a:ext cx="7620000" cy="5029200"/>
          </a:xfrm>
        </p:spPr>
        <p:txBody>
          <a:bodyPr/>
          <a:lstStyle/>
          <a:p>
            <a:pPr>
              <a:lnSpc>
                <a:spcPct val="140000"/>
              </a:lnSpc>
              <a:spcAft>
                <a:spcPts val="1200"/>
              </a:spcAft>
            </a:pPr>
            <a:r>
              <a:rPr lang="en-US" sz="2000" b="1" dirty="0"/>
              <a:t>“A string of statements asserting or clarifying…views does not an argument make”</a:t>
            </a:r>
            <a:endParaRPr lang="en-US" sz="2000" dirty="0"/>
          </a:p>
          <a:p>
            <a:pPr>
              <a:lnSpc>
                <a:spcPct val="140000"/>
              </a:lnSpc>
              <a:spcAft>
                <a:spcPts val="1200"/>
              </a:spcAft>
            </a:pPr>
            <a:r>
              <a:rPr lang="en-US" sz="2000" b="1" dirty="0"/>
              <a:t>Not an argument:</a:t>
            </a:r>
            <a:r>
              <a:rPr lang="en-US" sz="2000" dirty="0"/>
              <a:t> “I hate </a:t>
            </a:r>
            <a:r>
              <a:rPr lang="en-US" sz="2000" dirty="0" smtClean="0"/>
              <a:t>Romney: </a:t>
            </a:r>
            <a:r>
              <a:rPr lang="en-US" sz="2000" dirty="0"/>
              <a:t>e</a:t>
            </a:r>
            <a:r>
              <a:rPr lang="en-US" sz="2000" dirty="0" smtClean="0"/>
              <a:t>very </a:t>
            </a:r>
            <a:r>
              <a:rPr lang="en-US" sz="2000" dirty="0"/>
              <a:t>time I see his face I want to step on it.” (assertion)</a:t>
            </a:r>
          </a:p>
          <a:p>
            <a:pPr>
              <a:lnSpc>
                <a:spcPct val="140000"/>
              </a:lnSpc>
              <a:spcAft>
                <a:spcPts val="1200"/>
              </a:spcAft>
            </a:pPr>
            <a:r>
              <a:rPr lang="en-US" sz="2000" b="1" dirty="0"/>
              <a:t>Not an argument:</a:t>
            </a:r>
            <a:r>
              <a:rPr lang="en-US" sz="2000" dirty="0"/>
              <a:t> “I can’t </a:t>
            </a:r>
            <a:r>
              <a:rPr lang="en-US" sz="2000" dirty="0" smtClean="0"/>
              <a:t>stand Obama. He’s such a politically correct, arugula-eating snob! (</a:t>
            </a:r>
            <a:r>
              <a:rPr lang="en-US" sz="2000" dirty="0"/>
              <a:t>clarification)</a:t>
            </a:r>
          </a:p>
          <a:p>
            <a:pPr>
              <a:lnSpc>
                <a:spcPct val="140000"/>
              </a:lnSpc>
              <a:spcAft>
                <a:spcPts val="1200"/>
              </a:spcAft>
            </a:pPr>
            <a:r>
              <a:rPr lang="en-US" sz="2000" b="1" dirty="0"/>
              <a:t>Not an argument:</a:t>
            </a:r>
            <a:r>
              <a:rPr lang="en-US" sz="2000" dirty="0"/>
              <a:t> “I don’t like </a:t>
            </a:r>
            <a:r>
              <a:rPr lang="en-US" sz="2000" dirty="0" smtClean="0"/>
              <a:t>any of those $%^&amp;* politicians: they’re all a bunch of greedy, self-serving egoists.</a:t>
            </a:r>
            <a:r>
              <a:rPr lang="en-US" sz="2000" dirty="0"/>
              <a:t>”(statement in the interest of being Fair and Balanced)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t>Symptoms of an argument</a:t>
            </a:r>
          </a:p>
        </p:txBody>
      </p:sp>
      <p:sp>
        <p:nvSpPr>
          <p:cNvPr id="14339" name="Rectangle 3"/>
          <p:cNvSpPr>
            <a:spLocks noGrp="1" noChangeArrowheads="1"/>
          </p:cNvSpPr>
          <p:nvPr>
            <p:ph type="body" idx="1"/>
          </p:nvPr>
        </p:nvSpPr>
        <p:spPr>
          <a:xfrm>
            <a:off x="1219200" y="1371600"/>
            <a:ext cx="6934200" cy="4495800"/>
          </a:xfrm>
        </p:spPr>
        <p:txBody>
          <a:bodyPr>
            <a:normAutofit fontScale="92500" lnSpcReduction="20000"/>
          </a:bodyPr>
          <a:lstStyle/>
          <a:p>
            <a:r>
              <a:rPr lang="en-US" dirty="0"/>
              <a:t>Premise indicators</a:t>
            </a:r>
          </a:p>
          <a:p>
            <a:pPr lvl="1"/>
            <a:r>
              <a:rPr lang="en-US" dirty="0"/>
              <a:t>Since</a:t>
            </a:r>
          </a:p>
          <a:p>
            <a:pPr lvl="1"/>
            <a:r>
              <a:rPr lang="en-US" dirty="0"/>
              <a:t>Because</a:t>
            </a:r>
          </a:p>
          <a:p>
            <a:pPr lvl="1"/>
            <a:r>
              <a:rPr lang="en-US" dirty="0"/>
              <a:t>…</a:t>
            </a:r>
          </a:p>
          <a:p>
            <a:r>
              <a:rPr lang="en-US" dirty="0"/>
              <a:t>Conclusion indicators</a:t>
            </a:r>
          </a:p>
          <a:p>
            <a:pPr lvl="1"/>
            <a:r>
              <a:rPr lang="en-US" dirty="0"/>
              <a:t>Therefore</a:t>
            </a:r>
          </a:p>
          <a:p>
            <a:pPr lvl="1"/>
            <a:r>
              <a:rPr lang="en-US" dirty="0"/>
              <a:t>So</a:t>
            </a:r>
          </a:p>
          <a:p>
            <a:pPr lvl="1"/>
            <a:r>
              <a:rPr lang="en-US" dirty="0"/>
              <a:t>It follows </a:t>
            </a:r>
            <a:r>
              <a:rPr lang="en-US" dirty="0" smtClean="0"/>
              <a:t>that</a:t>
            </a:r>
            <a:endParaRPr lang="en-US" dirty="0"/>
          </a:p>
        </p:txBody>
      </p:sp>
      <p:pic>
        <p:nvPicPr>
          <p:cNvPr id="14340" name="Picture 4"/>
          <p:cNvPicPr>
            <a:picLocks noChangeAspect="1" noChangeArrowheads="1"/>
          </p:cNvPicPr>
          <p:nvPr/>
        </p:nvPicPr>
        <p:blipFill>
          <a:blip r:embed="rId3"/>
          <a:srcRect/>
          <a:stretch>
            <a:fillRect/>
          </a:stretch>
        </p:blipFill>
        <p:spPr bwMode="auto">
          <a:xfrm>
            <a:off x="5181600" y="2819400"/>
            <a:ext cx="3327400" cy="34798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09600" y="457200"/>
            <a:ext cx="8077200" cy="1295400"/>
          </a:xfrm>
        </p:spPr>
        <p:txBody>
          <a:bodyPr/>
          <a:lstStyle/>
          <a:p>
            <a:r>
              <a:rPr lang="en-US" sz="4400" dirty="0"/>
              <a:t>An argument is as an argument does!</a:t>
            </a:r>
          </a:p>
        </p:txBody>
      </p:sp>
      <p:sp>
        <p:nvSpPr>
          <p:cNvPr id="16387" name="Rectangle 3"/>
          <p:cNvSpPr>
            <a:spLocks noGrp="1" noChangeArrowheads="1"/>
          </p:cNvSpPr>
          <p:nvPr>
            <p:ph type="body" idx="1"/>
          </p:nvPr>
        </p:nvSpPr>
        <p:spPr>
          <a:xfrm>
            <a:off x="1219200" y="2362200"/>
            <a:ext cx="6934200" cy="3614738"/>
          </a:xfrm>
        </p:spPr>
        <p:txBody>
          <a:bodyPr/>
          <a:lstStyle/>
          <a:p>
            <a:pPr>
              <a:lnSpc>
                <a:spcPct val="180000"/>
              </a:lnSpc>
            </a:pPr>
            <a:r>
              <a:rPr lang="en-US" dirty="0"/>
              <a:t>An argument makes an inferential claim</a:t>
            </a:r>
          </a:p>
          <a:p>
            <a:pPr>
              <a:lnSpc>
                <a:spcPct val="180000"/>
              </a:lnSpc>
            </a:pPr>
            <a:r>
              <a:rPr lang="en-US" dirty="0"/>
              <a:t>“The easiest way to identify an argument is to find the conclusion.”</a:t>
            </a:r>
          </a:p>
          <a:p>
            <a:pPr>
              <a:lnSpc>
                <a:spcPct val="180000"/>
              </a:lnSpc>
            </a:pPr>
            <a:r>
              <a:rPr lang="en-US" dirty="0"/>
              <a:t>Ask: “What claim is the writer or speaker trying to get me to accept?”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t>Example of an argument</a:t>
            </a:r>
          </a:p>
        </p:txBody>
      </p:sp>
      <p:sp>
        <p:nvSpPr>
          <p:cNvPr id="18435" name="Rectangle 3"/>
          <p:cNvSpPr>
            <a:spLocks noGrp="1" noChangeArrowheads="1"/>
          </p:cNvSpPr>
          <p:nvPr>
            <p:ph type="body" idx="1"/>
          </p:nvPr>
        </p:nvSpPr>
        <p:spPr>
          <a:xfrm>
            <a:off x="1270000" y="1489075"/>
            <a:ext cx="6831013" cy="4487863"/>
          </a:xfrm>
        </p:spPr>
        <p:txBody>
          <a:bodyPr/>
          <a:lstStyle/>
          <a:p>
            <a:pPr>
              <a:lnSpc>
                <a:spcPct val="140000"/>
              </a:lnSpc>
              <a:buFontTx/>
              <a:buNone/>
            </a:pPr>
            <a:r>
              <a:rPr lang="en-US"/>
              <a:t>	Poverty offers numerous benefits to the nonpoor. Antipoverty programs provide jobs for middle-class professionals in social work, penology, and public health. Such workers’ future advancement is tied to the continued growth of bureaucracies dependent on the existence of poverty. (J. John Palen, </a:t>
            </a:r>
            <a:r>
              <a:rPr lang="en-US" i="1"/>
              <a:t>Social Problems</a:t>
            </a:r>
            <a:r>
              <a:rPr lang="en-US"/>
              <a:t>)</a:t>
            </a: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dirty="0"/>
              <a:t>Conclusion</a:t>
            </a:r>
          </a:p>
        </p:txBody>
      </p:sp>
      <p:sp>
        <p:nvSpPr>
          <p:cNvPr id="20483" name="Rectangle 3"/>
          <p:cNvSpPr>
            <a:spLocks noGrp="1" noChangeArrowheads="1"/>
          </p:cNvSpPr>
          <p:nvPr>
            <p:ph type="body" idx="1"/>
          </p:nvPr>
        </p:nvSpPr>
        <p:spPr>
          <a:xfrm>
            <a:off x="1270000" y="1570038"/>
            <a:ext cx="6831013" cy="4487862"/>
          </a:xfrm>
        </p:spPr>
        <p:txBody>
          <a:bodyPr/>
          <a:lstStyle/>
          <a:p>
            <a:pPr>
              <a:lnSpc>
                <a:spcPct val="140000"/>
              </a:lnSpc>
              <a:buFontTx/>
              <a:buNone/>
            </a:pPr>
            <a:r>
              <a:rPr lang="en-US">
                <a:solidFill>
                  <a:srgbClr val="FF0000"/>
                </a:solidFill>
              </a:rPr>
              <a:t>	Poverty offers numerous benefits to the nonpoor</a:t>
            </a:r>
            <a:r>
              <a:rPr lang="en-US"/>
              <a:t>. Antipoverty programs provide jobs for middle-class professionals in social work, penology, and public health. Such workers’ future advancement is tied to the continued growth of bureaucracies dependent on the existence of poverty. (J. John Palen, </a:t>
            </a:r>
            <a:r>
              <a:rPr lang="en-US" i="1"/>
              <a:t>Social Problems</a:t>
            </a:r>
            <a:r>
              <a:rPr lang="en-US"/>
              <a:t>)</a:t>
            </a:r>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066800" y="533400"/>
            <a:ext cx="7010400" cy="1295400"/>
          </a:xfrm>
        </p:spPr>
        <p:txBody>
          <a:bodyPr/>
          <a:lstStyle/>
          <a:p>
            <a:pPr algn="l">
              <a:lnSpc>
                <a:spcPct val="90000"/>
              </a:lnSpc>
            </a:pPr>
            <a:r>
              <a:rPr lang="en-US"/>
              <a:t>Conclusion:</a:t>
            </a:r>
            <a:br>
              <a:rPr lang="en-US"/>
            </a:br>
            <a:r>
              <a:rPr lang="en-US"/>
              <a:t>what the arguer wants to prove</a:t>
            </a:r>
          </a:p>
        </p:txBody>
      </p:sp>
      <p:pic>
        <p:nvPicPr>
          <p:cNvPr id="21508" name="Picture 4"/>
          <p:cNvPicPr>
            <a:picLocks noChangeAspect="1" noChangeArrowheads="1"/>
          </p:cNvPicPr>
          <p:nvPr/>
        </p:nvPicPr>
        <p:blipFill>
          <a:blip r:embed="rId3">
            <a:biLevel thresh="50000"/>
          </a:blip>
          <a:srcRect/>
          <a:stretch>
            <a:fillRect/>
          </a:stretch>
        </p:blipFill>
        <p:spPr bwMode="auto">
          <a:xfrm>
            <a:off x="5969000" y="3517900"/>
            <a:ext cx="3175000" cy="3340100"/>
          </a:xfrm>
          <a:prstGeom prst="rect">
            <a:avLst/>
          </a:prstGeom>
          <a:noFill/>
          <a:ln w="9525">
            <a:noFill/>
            <a:miter lim="800000"/>
            <a:headEnd/>
            <a:tailEnd/>
          </a:ln>
          <a:effectLst/>
        </p:spPr>
      </p:pic>
      <p:sp>
        <p:nvSpPr>
          <p:cNvPr id="21507" name="Rectangle 3"/>
          <p:cNvSpPr>
            <a:spLocks noGrp="1" noChangeArrowheads="1"/>
          </p:cNvSpPr>
          <p:nvPr>
            <p:ph type="body" idx="1"/>
          </p:nvPr>
        </p:nvSpPr>
        <p:spPr>
          <a:xfrm>
            <a:off x="990600" y="2209800"/>
            <a:ext cx="5029200" cy="3886200"/>
          </a:xfrm>
        </p:spPr>
        <p:txBody>
          <a:bodyPr/>
          <a:lstStyle/>
          <a:p>
            <a:pPr>
              <a:lnSpc>
                <a:spcPct val="160000"/>
              </a:lnSpc>
              <a:spcAft>
                <a:spcPts val="2400"/>
              </a:spcAft>
            </a:pPr>
            <a:r>
              <a:rPr lang="en-US" dirty="0"/>
              <a:t>The conclusion is typically less obvious, more controversial than premises</a:t>
            </a:r>
          </a:p>
          <a:p>
            <a:pPr>
              <a:lnSpc>
                <a:spcPct val="160000"/>
              </a:lnSpc>
              <a:spcAft>
                <a:spcPts val="2400"/>
              </a:spcAft>
            </a:pPr>
            <a:r>
              <a:rPr lang="en-US" dirty="0"/>
              <a:t>Premises are what we assume the hearer </a:t>
            </a:r>
            <a:r>
              <a:rPr lang="en-US" i="1" dirty="0"/>
              <a:t>already</a:t>
            </a:r>
            <a:r>
              <a:rPr lang="en-US" dirty="0"/>
              <a:t> believes</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p:txBody>
          <a:bodyPr/>
          <a:lstStyle/>
          <a:p>
            <a:pPr>
              <a:buNone/>
            </a:pPr>
            <a:r>
              <a:rPr lang="en-US" dirty="0" smtClean="0"/>
              <a:t>	Since the good, according to Plato, is that which furthers a person’s real interests, it follows that in any given case when the good is known, men will seek it.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057400"/>
          </a:xfrm>
        </p:spPr>
        <p:txBody>
          <a:bodyPr/>
          <a:lstStyle/>
          <a:p>
            <a:pPr>
              <a:buNone/>
            </a:pPr>
            <a:r>
              <a:rPr lang="en-US" dirty="0" smtClean="0"/>
              <a:t>	</a:t>
            </a:r>
            <a:r>
              <a:rPr lang="en-US" dirty="0" smtClean="0">
                <a:solidFill>
                  <a:srgbClr val="008000"/>
                </a:solidFill>
              </a:rPr>
              <a:t>Since</a:t>
            </a:r>
            <a:r>
              <a:rPr lang="en-US" dirty="0" smtClean="0"/>
              <a:t> the good, according to Plato, is that which furthers a person’s real interests</a:t>
            </a:r>
            <a:r>
              <a:rPr lang="en-US" dirty="0" smtClean="0">
                <a:solidFill>
                  <a:srgbClr val="0000FF"/>
                </a:solidFill>
              </a:rPr>
              <a:t/>
            </a:r>
            <a:br>
              <a:rPr lang="en-US" dirty="0" smtClean="0">
                <a:solidFill>
                  <a:srgbClr val="0000FF"/>
                </a:solidFill>
              </a:rPr>
            </a:br>
            <a:r>
              <a:rPr lang="en-US" dirty="0" smtClean="0">
                <a:solidFill>
                  <a:srgbClr val="0000FF"/>
                </a:solidFill>
              </a:rPr>
              <a:t>it follows that </a:t>
            </a:r>
            <a:r>
              <a:rPr lang="en-US" dirty="0" smtClean="0">
                <a:solidFill>
                  <a:srgbClr val="FF0000"/>
                </a:solidFill>
              </a:rPr>
              <a:t>in any given case when the good is known, men will seek it</a:t>
            </a:r>
            <a:r>
              <a:rPr lang="en-US" dirty="0" smtClean="0"/>
              <a:t>.</a:t>
            </a:r>
          </a:p>
        </p:txBody>
      </p:sp>
      <p:sp>
        <p:nvSpPr>
          <p:cNvPr id="4" name="Right Arrow Callout 3"/>
          <p:cNvSpPr/>
          <p:nvPr/>
        </p:nvSpPr>
        <p:spPr bwMode="auto">
          <a:xfrm>
            <a:off x="0" y="1295400"/>
            <a:ext cx="1524000" cy="762000"/>
          </a:xfrm>
          <a:prstGeom prst="rightArrowCallout">
            <a:avLst>
              <a:gd name="adj1" fmla="val 25000"/>
              <a:gd name="adj2" fmla="val 25000"/>
              <a:gd name="adj3" fmla="val 25000"/>
              <a:gd name="adj4" fmla="val 78387"/>
            </a:avLst>
          </a:prstGeom>
          <a:solidFill>
            <a:srgbClr val="00FF00"/>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Premise</a:t>
            </a:r>
            <a:b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b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indicator</a:t>
            </a:r>
            <a:endParaRPr kumimoji="0" lang="en-US" sz="18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5" name="Right Arrow Callout 4"/>
          <p:cNvSpPr/>
          <p:nvPr/>
        </p:nvSpPr>
        <p:spPr bwMode="auto">
          <a:xfrm>
            <a:off x="0" y="2209800"/>
            <a:ext cx="1600200" cy="762000"/>
          </a:xfrm>
          <a:prstGeom prst="rightArrowCallout">
            <a:avLst>
              <a:gd name="adj1" fmla="val 25000"/>
              <a:gd name="adj2" fmla="val 25000"/>
              <a:gd name="adj3" fmla="val 25000"/>
              <a:gd name="adj4" fmla="val 77749"/>
            </a:avLst>
          </a:prstGeom>
          <a:solidFill>
            <a:srgbClr val="6666FF"/>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Conclusion indicator</a:t>
            </a:r>
            <a:endParaRPr kumimoji="0" lang="en-US" sz="16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6" name="TextBox 5"/>
          <p:cNvSpPr txBox="1"/>
          <p:nvPr/>
        </p:nvSpPr>
        <p:spPr>
          <a:xfrm>
            <a:off x="1257300" y="4343400"/>
            <a:ext cx="6629400" cy="1569660"/>
          </a:xfrm>
          <a:prstGeom prst="rect">
            <a:avLst/>
          </a:prstGeom>
          <a:solidFill>
            <a:srgbClr val="BBE0E3"/>
          </a:solidFill>
        </p:spPr>
        <p:txBody>
          <a:bodyPr wrap="square" rtlCol="0">
            <a:spAutoFit/>
          </a:bodyPr>
          <a:lstStyle/>
          <a:p>
            <a:r>
              <a:rPr lang="en-US" dirty="0" smtClean="0"/>
              <a:t>Look for indicator words. This argument includes both a premise indicator and a conclusion indicator. But be careful because these are just clues!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362200"/>
          </a:xfrm>
        </p:spPr>
        <p:txBody>
          <a:bodyPr/>
          <a:lstStyle/>
          <a:p>
            <a:pPr>
              <a:buNone/>
            </a:pPr>
            <a:r>
              <a:rPr lang="en-US" dirty="0" smtClean="0"/>
              <a:t>	</a:t>
            </a:r>
            <a:r>
              <a:rPr lang="en-US" dirty="0" smtClean="0">
                <a:solidFill>
                  <a:srgbClr val="000000"/>
                </a:solidFill>
              </a:rPr>
              <a:t>To every existing thing God wills some good. Hence, since to love any thing is nothing else than to will good to that thing, it is manifest that God loves everything that exists.</a:t>
            </a:r>
          </a:p>
          <a:p>
            <a:pPr>
              <a:buNone/>
            </a:pPr>
            <a:r>
              <a:rPr lang="en-US" dirty="0" smtClean="0">
                <a:solidFill>
                  <a:srgbClr val="000000"/>
                </a:solidFill>
              </a:rPr>
              <a:t>					------Thomas Aquinas</a:t>
            </a:r>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000000"/>
                </a:solidFill>
              </a:rPr>
              <a:t>To every existing thing God wills some good. </a:t>
            </a:r>
            <a:r>
              <a:rPr lang="en-US" dirty="0" smtClean="0">
                <a:solidFill>
                  <a:srgbClr val="0000FF"/>
                </a:solidFill>
              </a:rPr>
              <a:t>Hence</a:t>
            </a:r>
            <a:r>
              <a:rPr lang="en-US" dirty="0" smtClean="0">
                <a:solidFill>
                  <a:srgbClr val="000000"/>
                </a:solidFill>
              </a:rPr>
              <a:t>, </a:t>
            </a:r>
            <a:r>
              <a:rPr lang="en-US" dirty="0" smtClean="0">
                <a:solidFill>
                  <a:srgbClr val="008000"/>
                </a:solidFill>
              </a:rPr>
              <a:t>since</a:t>
            </a:r>
            <a:r>
              <a:rPr lang="en-US" dirty="0" smtClean="0">
                <a:solidFill>
                  <a:srgbClr val="000000"/>
                </a:solidFill>
              </a:rPr>
              <a:t> to love any thing is nothing else than to will good to that thing, it is manifest that God loves everything that exists.</a:t>
            </a:r>
          </a:p>
          <a:p>
            <a:pPr>
              <a:buNone/>
            </a:pPr>
            <a:r>
              <a:rPr lang="en-US" dirty="0" smtClean="0">
                <a:solidFill>
                  <a:srgbClr val="000000"/>
                </a:solidFill>
              </a:rPr>
              <a:t>					------Thomas Aquinas</a:t>
            </a:r>
            <a:endParaRPr lang="en-US" dirty="0" smtClean="0"/>
          </a:p>
        </p:txBody>
      </p:sp>
      <p:sp>
        <p:nvSpPr>
          <p:cNvPr id="4" name="Right Arrow Callout 3"/>
          <p:cNvSpPr/>
          <p:nvPr/>
        </p:nvSpPr>
        <p:spPr bwMode="auto">
          <a:xfrm rot="19099599">
            <a:off x="1408599" y="2409221"/>
            <a:ext cx="1563568" cy="762000"/>
          </a:xfrm>
          <a:prstGeom prst="rightArrowCallout">
            <a:avLst>
              <a:gd name="adj1" fmla="val 25000"/>
              <a:gd name="adj2" fmla="val 25000"/>
              <a:gd name="adj3" fmla="val 25000"/>
              <a:gd name="adj4" fmla="val 78387"/>
            </a:avLst>
          </a:prstGeom>
          <a:solidFill>
            <a:srgbClr val="00FF00">
              <a:alpha val="75000"/>
            </a:srgbClr>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Premise</a:t>
            </a:r>
            <a:b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b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indicator</a:t>
            </a:r>
            <a:endParaRPr kumimoji="0" lang="en-US" sz="18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5" name="Right Arrow Callout 4"/>
          <p:cNvSpPr/>
          <p:nvPr/>
        </p:nvSpPr>
        <p:spPr bwMode="auto">
          <a:xfrm>
            <a:off x="0" y="1752600"/>
            <a:ext cx="1600200" cy="762000"/>
          </a:xfrm>
          <a:prstGeom prst="rightArrowCallout">
            <a:avLst>
              <a:gd name="adj1" fmla="val 25000"/>
              <a:gd name="adj2" fmla="val 25000"/>
              <a:gd name="adj3" fmla="val 25000"/>
              <a:gd name="adj4" fmla="val 77749"/>
            </a:avLst>
          </a:prstGeom>
          <a:solidFill>
            <a:srgbClr val="6666FF"/>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Conclusion indicator</a:t>
            </a:r>
            <a:endParaRPr kumimoji="0" lang="en-US" sz="16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6" name="TextBox 5"/>
          <p:cNvSpPr txBox="1"/>
          <p:nvPr/>
        </p:nvSpPr>
        <p:spPr>
          <a:xfrm>
            <a:off x="1257300" y="4343400"/>
            <a:ext cx="6629400" cy="1569660"/>
          </a:xfrm>
          <a:prstGeom prst="rect">
            <a:avLst/>
          </a:prstGeom>
          <a:solidFill>
            <a:srgbClr val="BBE0E3"/>
          </a:solidFill>
        </p:spPr>
        <p:txBody>
          <a:bodyPr wrap="square" rtlCol="0">
            <a:spAutoFit/>
          </a:bodyPr>
          <a:lstStyle/>
          <a:p>
            <a:r>
              <a:rPr lang="en-US" dirty="0" smtClean="0"/>
              <a:t>Look for indicator words. This argument includes both a premise indicator and a conclusion indicator. But be careful because these are just clues!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000000"/>
                </a:solidFill>
              </a:rPr>
              <a:t>To every existing thing God wills some good. </a:t>
            </a:r>
            <a:r>
              <a:rPr lang="en-US" dirty="0" smtClean="0">
                <a:solidFill>
                  <a:srgbClr val="0000FF"/>
                </a:solidFill>
              </a:rPr>
              <a:t>Hence</a:t>
            </a:r>
            <a:r>
              <a:rPr lang="en-US" dirty="0" smtClean="0">
                <a:solidFill>
                  <a:srgbClr val="000000"/>
                </a:solidFill>
              </a:rPr>
              <a:t>, </a:t>
            </a:r>
            <a:r>
              <a:rPr lang="en-US" dirty="0" smtClean="0">
                <a:solidFill>
                  <a:srgbClr val="008000"/>
                </a:solidFill>
              </a:rPr>
              <a:t>since</a:t>
            </a:r>
            <a:r>
              <a:rPr lang="en-US" dirty="0" smtClean="0">
                <a:solidFill>
                  <a:srgbClr val="000000"/>
                </a:solidFill>
              </a:rPr>
              <a:t> to love any thing is nothing else than to will good to that thing, </a:t>
            </a:r>
            <a:r>
              <a:rPr lang="en-US" dirty="0" smtClean="0">
                <a:solidFill>
                  <a:srgbClr val="FF0000"/>
                </a:solidFill>
              </a:rPr>
              <a:t>it is manifest that God loves everything that exists</a:t>
            </a:r>
            <a:r>
              <a:rPr lang="en-US" dirty="0" smtClean="0">
                <a:solidFill>
                  <a:srgbClr val="000000"/>
                </a:solidFill>
              </a:rPr>
              <a:t>.</a:t>
            </a:r>
          </a:p>
          <a:p>
            <a:pPr>
              <a:buNone/>
            </a:pPr>
            <a:r>
              <a:rPr lang="en-US" dirty="0" smtClean="0">
                <a:solidFill>
                  <a:srgbClr val="000000"/>
                </a:solidFill>
              </a:rPr>
              <a:t>					------Thomas Aquinas</a:t>
            </a:r>
            <a:endParaRPr lang="en-US" dirty="0" smtClean="0"/>
          </a:p>
        </p:txBody>
      </p:sp>
      <p:sp>
        <p:nvSpPr>
          <p:cNvPr id="6" name="TextBox 5"/>
          <p:cNvSpPr txBox="1"/>
          <p:nvPr/>
        </p:nvSpPr>
        <p:spPr>
          <a:xfrm>
            <a:off x="1257300" y="4343400"/>
            <a:ext cx="6629400" cy="830997"/>
          </a:xfrm>
          <a:prstGeom prst="rect">
            <a:avLst/>
          </a:prstGeom>
          <a:solidFill>
            <a:srgbClr val="BBE0E3"/>
          </a:solidFill>
        </p:spPr>
        <p:txBody>
          <a:bodyPr wrap="square" rtlCol="0">
            <a:spAutoFit/>
          </a:bodyPr>
          <a:lstStyle/>
          <a:p>
            <a:r>
              <a:rPr lang="en-US" dirty="0" smtClean="0"/>
              <a:t>“Hence” really attaches to “it is manifest…” so this is the conclusion.</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000000"/>
                </a:solidFill>
              </a:rPr>
              <a:t>Neither a borrower nor a lender be</a:t>
            </a:r>
          </a:p>
          <a:p>
            <a:pPr>
              <a:buNone/>
            </a:pPr>
            <a:r>
              <a:rPr lang="en-US" dirty="0" smtClean="0">
                <a:solidFill>
                  <a:srgbClr val="000000"/>
                </a:solidFill>
              </a:rPr>
              <a:t>	For loan oft loses both itself and friend</a:t>
            </a:r>
          </a:p>
          <a:p>
            <a:pPr>
              <a:buNone/>
            </a:pPr>
            <a:r>
              <a:rPr lang="en-US" dirty="0" smtClean="0">
                <a:solidFill>
                  <a:srgbClr val="000000"/>
                </a:solidFill>
              </a:rPr>
              <a:t>	And borrowing dulls the edge of husbandry</a:t>
            </a:r>
          </a:p>
          <a:p>
            <a:pPr>
              <a:buNone/>
            </a:pPr>
            <a:r>
              <a:rPr lang="en-US" dirty="0" smtClean="0">
                <a:solidFill>
                  <a:srgbClr val="000000"/>
                </a:solidFill>
              </a:rPr>
              <a:t>			</a:t>
            </a:r>
            <a:r>
              <a:rPr lang="en-US" smtClean="0">
                <a:solidFill>
                  <a:srgbClr val="000000"/>
                </a:solidFill>
              </a:rPr>
              <a:t>	-</a:t>
            </a:r>
            <a:r>
              <a:rPr lang="en-US" dirty="0" smtClean="0">
                <a:solidFill>
                  <a:srgbClr val="000000"/>
                </a:solidFill>
              </a:rPr>
              <a:t>-----William Shakespeare</a:t>
            </a:r>
            <a:endParaRPr lang="en-US" dirty="0" smtClean="0"/>
          </a:p>
        </p:txBody>
      </p:sp>
      <p:sp>
        <p:nvSpPr>
          <p:cNvPr id="6" name="TextBox 5"/>
          <p:cNvSpPr txBox="1"/>
          <p:nvPr/>
        </p:nvSpPr>
        <p:spPr>
          <a:xfrm>
            <a:off x="1257300" y="4343400"/>
            <a:ext cx="6629400" cy="1569660"/>
          </a:xfrm>
          <a:prstGeom prst="rect">
            <a:avLst/>
          </a:prstGeom>
          <a:solidFill>
            <a:srgbClr val="BBE0E3"/>
          </a:solidFill>
        </p:spPr>
        <p:txBody>
          <a:bodyPr wrap="square" rtlCol="0">
            <a:spAutoFit/>
          </a:bodyPr>
          <a:lstStyle/>
          <a:p>
            <a:r>
              <a:rPr lang="en-US" dirty="0" smtClean="0"/>
              <a:t>Sometimes it helps to paraphrase. Don’t think of the conclusion as a piece of text, but as the proposition that the arguer wants to prove—which you can state in your own words.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FF0000"/>
                </a:solidFill>
              </a:rPr>
              <a:t>Don’t borrow or lend stuff</a:t>
            </a:r>
            <a:r>
              <a:rPr lang="en-US" dirty="0" smtClean="0">
                <a:solidFill>
                  <a:srgbClr val="000000"/>
                </a:solidFill>
              </a:rPr>
              <a:t>, because if you lend stuff to a friend, lots of times you don’t get it back and that breaks up the friendship. And borrowing makes you a careless manager.</a:t>
            </a:r>
          </a:p>
          <a:p>
            <a:pPr>
              <a:buNone/>
            </a:pPr>
            <a:r>
              <a:rPr lang="en-US" dirty="0" smtClean="0">
                <a:solidFill>
                  <a:srgbClr val="000000"/>
                </a:solidFill>
              </a:rPr>
              <a:t>				------Shakespeare made easy</a:t>
            </a:r>
            <a:endParaRPr lang="en-US" dirty="0" smtClean="0"/>
          </a:p>
        </p:txBody>
      </p:sp>
      <p:sp>
        <p:nvSpPr>
          <p:cNvPr id="6" name="TextBox 5"/>
          <p:cNvSpPr txBox="1"/>
          <p:nvPr/>
        </p:nvSpPr>
        <p:spPr>
          <a:xfrm>
            <a:off x="1257300" y="4343400"/>
            <a:ext cx="6629400" cy="1200328"/>
          </a:xfrm>
          <a:prstGeom prst="rect">
            <a:avLst/>
          </a:prstGeom>
          <a:solidFill>
            <a:srgbClr val="BBE0E3"/>
          </a:solidFill>
        </p:spPr>
        <p:txBody>
          <a:bodyPr wrap="square" rtlCol="0">
            <a:spAutoFit/>
          </a:bodyPr>
          <a:lstStyle/>
          <a:p>
            <a:r>
              <a:rPr lang="en-US" dirty="0" smtClean="0"/>
              <a:t>This is the conclusion. On quizzes/tests when I  ask you to identify the conclusions of arguments, paraphrase is ok. </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Since private property helps people define themselves, since it frees people from mundane cares of daily subsistence, and since it is finite, no individual should accumulate so much property that others are prevented from accumulating the necessities of life.</a:t>
            </a:r>
          </a:p>
        </p:txBody>
      </p:sp>
      <p:sp>
        <p:nvSpPr>
          <p:cNvPr id="6" name="TextBox 5"/>
          <p:cNvSpPr txBox="1"/>
          <p:nvPr/>
        </p:nvSpPr>
        <p:spPr>
          <a:xfrm>
            <a:off x="1257300" y="4343400"/>
            <a:ext cx="6629400" cy="1938992"/>
          </a:xfrm>
          <a:prstGeom prst="rect">
            <a:avLst/>
          </a:prstGeom>
          <a:solidFill>
            <a:srgbClr val="BBE0E3"/>
          </a:solidFill>
        </p:spPr>
        <p:txBody>
          <a:bodyPr wrap="square" rtlCol="0">
            <a:spAutoFit/>
          </a:bodyPr>
          <a:lstStyle/>
          <a:p>
            <a:r>
              <a:rPr lang="en-US" dirty="0" smtClean="0"/>
              <a:t>Don’t get hung up on premise and conclusion indicators or other textual clues. Remember what an argument is supposed to do, viz. to convince the hearer of something he doesn’t already believe.</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Since private property helps people define themselves, since it frees people from mundane cares of daily subsistence, and since it is finite, </a:t>
            </a:r>
            <a:r>
              <a:rPr lang="en-US" dirty="0" smtClean="0">
                <a:solidFill>
                  <a:srgbClr val="FF0000"/>
                </a:solidFill>
              </a:rPr>
              <a:t>no individual should accumulate so much property that others are prevented from accumulating the necessities of life</a:t>
            </a:r>
            <a:r>
              <a:rPr lang="en-US" dirty="0" smtClean="0"/>
              <a:t>.</a:t>
            </a:r>
          </a:p>
        </p:txBody>
      </p:sp>
      <p:sp>
        <p:nvSpPr>
          <p:cNvPr id="6" name="TextBox 5"/>
          <p:cNvSpPr txBox="1"/>
          <p:nvPr/>
        </p:nvSpPr>
        <p:spPr>
          <a:xfrm>
            <a:off x="1257300" y="4343400"/>
            <a:ext cx="6629400" cy="1569660"/>
          </a:xfrm>
          <a:prstGeom prst="rect">
            <a:avLst/>
          </a:prstGeom>
          <a:solidFill>
            <a:srgbClr val="BBE0E3"/>
          </a:solidFill>
        </p:spPr>
        <p:txBody>
          <a:bodyPr wrap="square" rtlCol="0">
            <a:spAutoFit/>
          </a:bodyPr>
          <a:lstStyle/>
          <a:p>
            <a:r>
              <a:rPr lang="en-US" dirty="0" smtClean="0"/>
              <a:t>So the conclusion is typically less obvious and more controversial than the premises. The conclusion of this argument is clearly controversial!</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62000" y="381000"/>
            <a:ext cx="7543800" cy="1295400"/>
          </a:xfrm>
        </p:spPr>
        <p:txBody>
          <a:bodyPr/>
          <a:lstStyle/>
          <a:p>
            <a:pPr>
              <a:lnSpc>
                <a:spcPct val="90000"/>
              </a:lnSpc>
            </a:pPr>
            <a:r>
              <a:rPr lang="en-US"/>
              <a:t>Deductive and Inductive Arguments</a:t>
            </a:r>
          </a:p>
        </p:txBody>
      </p:sp>
      <p:sp>
        <p:nvSpPr>
          <p:cNvPr id="23555" name="Rectangle 3"/>
          <p:cNvSpPr>
            <a:spLocks noGrp="1" noChangeArrowheads="1"/>
          </p:cNvSpPr>
          <p:nvPr>
            <p:ph type="body" idx="1"/>
          </p:nvPr>
        </p:nvSpPr>
        <p:spPr>
          <a:xfrm>
            <a:off x="914400" y="1905000"/>
            <a:ext cx="7391400" cy="4411663"/>
          </a:xfrm>
        </p:spPr>
        <p:txBody>
          <a:bodyPr/>
          <a:lstStyle/>
          <a:p>
            <a:pPr>
              <a:spcAft>
                <a:spcPts val="1200"/>
              </a:spcAft>
            </a:pPr>
            <a:r>
              <a:rPr lang="en-US" dirty="0"/>
              <a:t>Difference in inferential claim</a:t>
            </a:r>
          </a:p>
          <a:p>
            <a:pPr>
              <a:spcAft>
                <a:spcPts val="1200"/>
              </a:spcAft>
            </a:pPr>
            <a:r>
              <a:rPr lang="en-US" dirty="0"/>
              <a:t>Deductive: premises are supposed to force (necessitate, guarantee) the conclusion</a:t>
            </a:r>
          </a:p>
          <a:p>
            <a:pPr>
              <a:spcAft>
                <a:spcPts val="1200"/>
              </a:spcAft>
            </a:pPr>
            <a:r>
              <a:rPr lang="en-US" dirty="0"/>
              <a:t>Inductive: premises are just supposed to make conclusion probable</a:t>
            </a:r>
          </a:p>
          <a:p>
            <a:pPr>
              <a:spcAft>
                <a:spcPts val="1200"/>
              </a:spcAft>
            </a:pPr>
            <a:r>
              <a:rPr lang="en-US" dirty="0"/>
              <a:t>NOTE: </a:t>
            </a:r>
            <a:r>
              <a:rPr lang="en-US" dirty="0" err="1"/>
              <a:t>deductiveness</a:t>
            </a:r>
            <a:r>
              <a:rPr lang="en-US" dirty="0"/>
              <a:t> and inductiveness are a matter of what is s</a:t>
            </a:r>
            <a:r>
              <a:rPr lang="en-US" i="1" dirty="0"/>
              <a:t>upposed</a:t>
            </a:r>
            <a:r>
              <a:rPr lang="en-US" dirty="0"/>
              <a:t> to happen--not all arguments do what they’re supposed to do!</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81000" y="381000"/>
            <a:ext cx="8382000" cy="944563"/>
          </a:xfrm>
        </p:spPr>
        <p:txBody>
          <a:bodyPr/>
          <a:lstStyle/>
          <a:p>
            <a:pPr>
              <a:lnSpc>
                <a:spcPct val="90000"/>
              </a:lnSpc>
            </a:pPr>
            <a:r>
              <a:rPr lang="en-US" sz="3200"/>
              <a:t>Example: Inductive Generalization</a:t>
            </a:r>
            <a:endParaRPr lang="en-US"/>
          </a:p>
        </p:txBody>
      </p:sp>
      <p:sp>
        <p:nvSpPr>
          <p:cNvPr id="25603" name="Rectangle 3"/>
          <p:cNvSpPr>
            <a:spLocks noGrp="1" noChangeArrowheads="1"/>
          </p:cNvSpPr>
          <p:nvPr>
            <p:ph type="body" idx="1"/>
          </p:nvPr>
        </p:nvSpPr>
        <p:spPr>
          <a:xfrm>
            <a:off x="1143000" y="1447800"/>
            <a:ext cx="6934200" cy="4724400"/>
          </a:xfrm>
        </p:spPr>
        <p:txBody>
          <a:bodyPr/>
          <a:lstStyle/>
          <a:p>
            <a:pPr marL="609600" indent="-609600">
              <a:spcAft>
                <a:spcPts val="1200"/>
              </a:spcAft>
              <a:buFontTx/>
              <a:buNone/>
            </a:pPr>
            <a:r>
              <a:rPr lang="en-US" dirty="0"/>
              <a:t>Premise: 32% of all Nielson households watch The Simpsons.</a:t>
            </a:r>
          </a:p>
          <a:p>
            <a:pPr marL="609600" indent="-609600">
              <a:spcAft>
                <a:spcPts val="1200"/>
              </a:spcAft>
              <a:buFontTx/>
              <a:buNone/>
            </a:pPr>
            <a:r>
              <a:rPr lang="en-US" dirty="0"/>
              <a:t>Conclusion: 32% (+/- 2%) of all American households watch The Simpsons</a:t>
            </a:r>
          </a:p>
          <a:p>
            <a:pPr marL="609600" indent="-609600">
              <a:spcAft>
                <a:spcPts val="1200"/>
              </a:spcAft>
            </a:pPr>
            <a:r>
              <a:rPr lang="en-US" dirty="0"/>
              <a:t>This is a good inductive argument because the sample is large and fair</a:t>
            </a:r>
          </a:p>
          <a:p>
            <a:pPr marL="609600" indent="-609600">
              <a:spcAft>
                <a:spcPts val="1200"/>
              </a:spcAft>
            </a:pPr>
            <a:r>
              <a:rPr lang="en-US" dirty="0"/>
              <a:t>The premise can’t force the conclusion because there’s more information in the conclusion!</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3" name="Oval 7" descr="Wide upward diagonal"/>
          <p:cNvSpPr>
            <a:spLocks noChangeArrowheads="1"/>
          </p:cNvSpPr>
          <p:nvPr/>
        </p:nvSpPr>
        <p:spPr bwMode="auto">
          <a:xfrm>
            <a:off x="2743200" y="1905000"/>
            <a:ext cx="4267200" cy="4267200"/>
          </a:xfrm>
          <a:prstGeom prst="ellipse">
            <a:avLst/>
          </a:prstGeom>
          <a:pattFill prst="wdUpDiag">
            <a:fgClr>
              <a:schemeClr val="tx2"/>
            </a:fgClr>
            <a:bgClr>
              <a:srgbClr val="FFFFFF"/>
            </a:bgClr>
          </a:pattFill>
          <a:ln w="12700">
            <a:solidFill>
              <a:schemeClr val="tx2"/>
            </a:solidFill>
            <a:round/>
            <a:headEnd/>
            <a:tailEnd/>
          </a:ln>
        </p:spPr>
        <p:txBody>
          <a:bodyPr wrap="none" anchor="ctr">
            <a:prstTxWarp prst="textNoShape">
              <a:avLst/>
            </a:prstTxWarp>
          </a:bodyPr>
          <a:lstStyle/>
          <a:p>
            <a:endParaRPr lang="en-US"/>
          </a:p>
        </p:txBody>
      </p:sp>
      <p:sp>
        <p:nvSpPr>
          <p:cNvPr id="29698" name="Rectangle 2"/>
          <p:cNvSpPr>
            <a:spLocks noGrp="1" noChangeArrowheads="1"/>
          </p:cNvSpPr>
          <p:nvPr>
            <p:ph type="title"/>
          </p:nvPr>
        </p:nvSpPr>
        <p:spPr/>
        <p:txBody>
          <a:bodyPr/>
          <a:lstStyle/>
          <a:p>
            <a:r>
              <a:rPr lang="en-US"/>
              <a:t>Inductive Generalization</a:t>
            </a:r>
          </a:p>
        </p:txBody>
      </p:sp>
      <p:sp>
        <p:nvSpPr>
          <p:cNvPr id="29700" name="Oval 4"/>
          <p:cNvSpPr>
            <a:spLocks noChangeArrowheads="1"/>
          </p:cNvSpPr>
          <p:nvPr/>
        </p:nvSpPr>
        <p:spPr bwMode="auto">
          <a:xfrm>
            <a:off x="4391982" y="3343902"/>
            <a:ext cx="1066800" cy="1066800"/>
          </a:xfrm>
          <a:prstGeom prst="ellipse">
            <a:avLst/>
          </a:prstGeom>
          <a:solidFill>
            <a:schemeClr val="accent1">
              <a:alpha val="57001"/>
            </a:schemeClr>
          </a:solidFill>
          <a:ln w="9525">
            <a:solidFill>
              <a:schemeClr val="tx1"/>
            </a:solidFill>
            <a:round/>
            <a:headEnd/>
            <a:tailEnd/>
          </a:ln>
        </p:spPr>
        <p:txBody>
          <a:bodyPr wrap="none" anchor="ctr">
            <a:prstTxWarp prst="textNoShape">
              <a:avLst/>
            </a:prstTxWarp>
          </a:bodyPr>
          <a:lstStyle/>
          <a:p>
            <a:endParaRPr lang="en-US"/>
          </a:p>
        </p:txBody>
      </p:sp>
      <p:grpSp>
        <p:nvGrpSpPr>
          <p:cNvPr id="17" name="Group 16"/>
          <p:cNvGrpSpPr/>
          <p:nvPr/>
        </p:nvGrpSpPr>
        <p:grpSpPr>
          <a:xfrm>
            <a:off x="838200" y="2133600"/>
            <a:ext cx="3733800" cy="1600200"/>
            <a:chOff x="838200" y="2133600"/>
            <a:chExt cx="3733800" cy="1600200"/>
          </a:xfrm>
        </p:grpSpPr>
        <p:sp>
          <p:nvSpPr>
            <p:cNvPr id="29707" name="Text Box 11"/>
            <p:cNvSpPr txBox="1">
              <a:spLocks noChangeArrowheads="1"/>
            </p:cNvSpPr>
            <p:nvPr/>
          </p:nvSpPr>
          <p:spPr bwMode="auto">
            <a:xfrm>
              <a:off x="838200" y="2133600"/>
              <a:ext cx="2057400" cy="701675"/>
            </a:xfrm>
            <a:prstGeom prst="rect">
              <a:avLst/>
            </a:prstGeom>
            <a:solidFill>
              <a:schemeClr val="accent1"/>
            </a:solidFill>
            <a:ln w="9525">
              <a:noFill/>
              <a:miter lim="800000"/>
              <a:headEnd/>
              <a:tailEnd/>
            </a:ln>
          </p:spPr>
          <p:txBody>
            <a:bodyPr>
              <a:prstTxWarp prst="textNoShape">
                <a:avLst/>
              </a:prstTxWarp>
              <a:spAutoFit/>
            </a:bodyPr>
            <a:lstStyle/>
            <a:p>
              <a:r>
                <a:rPr lang="en-US" sz="2000" dirty="0"/>
                <a:t>Sample: Nielson Households</a:t>
              </a:r>
              <a:endParaRPr lang="en-US" dirty="0"/>
            </a:p>
          </p:txBody>
        </p:sp>
        <p:sp>
          <p:nvSpPr>
            <p:cNvPr id="29708" name="Line 12"/>
            <p:cNvSpPr>
              <a:spLocks noChangeShapeType="1"/>
            </p:cNvSpPr>
            <p:nvPr/>
          </p:nvSpPr>
          <p:spPr bwMode="auto">
            <a:xfrm>
              <a:off x="2895600" y="2362200"/>
              <a:ext cx="1676400" cy="137160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grpSp>
      <p:grpSp>
        <p:nvGrpSpPr>
          <p:cNvPr id="18" name="Group 17"/>
          <p:cNvGrpSpPr/>
          <p:nvPr/>
        </p:nvGrpSpPr>
        <p:grpSpPr>
          <a:xfrm>
            <a:off x="4876800" y="1905000"/>
            <a:ext cx="1676400" cy="3429000"/>
            <a:chOff x="4876800" y="1905000"/>
            <a:chExt cx="1676400" cy="3429000"/>
          </a:xfrm>
        </p:grpSpPr>
        <p:sp>
          <p:nvSpPr>
            <p:cNvPr id="29704" name="Line 8"/>
            <p:cNvSpPr>
              <a:spLocks noChangeShapeType="1"/>
            </p:cNvSpPr>
            <p:nvPr/>
          </p:nvSpPr>
          <p:spPr bwMode="auto">
            <a:xfrm>
              <a:off x="4876800" y="1905000"/>
              <a:ext cx="0" cy="198120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29705" name="Line 9"/>
            <p:cNvSpPr>
              <a:spLocks noChangeShapeType="1"/>
            </p:cNvSpPr>
            <p:nvPr/>
          </p:nvSpPr>
          <p:spPr bwMode="auto">
            <a:xfrm>
              <a:off x="4876800" y="3886200"/>
              <a:ext cx="1676400" cy="1447800"/>
            </a:xfrm>
            <a:prstGeom prst="line">
              <a:avLst/>
            </a:prstGeom>
            <a:noFill/>
            <a:ln w="57150">
              <a:solidFill>
                <a:schemeClr val="tx1"/>
              </a:solidFill>
              <a:round/>
              <a:headEnd/>
              <a:tailEnd/>
            </a:ln>
          </p:spPr>
          <p:txBody>
            <a:bodyPr wrap="none" anchor="ctr">
              <a:prstTxWarp prst="textNoShape">
                <a:avLst/>
              </a:prstTxWarp>
            </a:bodyPr>
            <a:lstStyle/>
            <a:p>
              <a:endParaRPr lang="en-US"/>
            </a:p>
          </p:txBody>
        </p:sp>
      </p:grpSp>
      <p:grpSp>
        <p:nvGrpSpPr>
          <p:cNvPr id="16" name="Group 15"/>
          <p:cNvGrpSpPr/>
          <p:nvPr/>
        </p:nvGrpSpPr>
        <p:grpSpPr>
          <a:xfrm>
            <a:off x="838200" y="3429000"/>
            <a:ext cx="2514600" cy="701675"/>
            <a:chOff x="838200" y="3429000"/>
            <a:chExt cx="2514600" cy="701675"/>
          </a:xfrm>
        </p:grpSpPr>
        <p:sp>
          <p:nvSpPr>
            <p:cNvPr id="29711" name="Rectangle 15"/>
            <p:cNvSpPr>
              <a:spLocks noChangeArrowheads="1"/>
            </p:cNvSpPr>
            <p:nvPr/>
          </p:nvSpPr>
          <p:spPr bwMode="auto">
            <a:xfrm>
              <a:off x="838200" y="3429000"/>
              <a:ext cx="1524000" cy="685800"/>
            </a:xfrm>
            <a:prstGeom prst="rect">
              <a:avLst/>
            </a:prstGeom>
            <a:solidFill>
              <a:schemeClr val="bg2"/>
            </a:solidFill>
            <a:ln w="9525">
              <a:noFill/>
              <a:miter lim="800000"/>
              <a:headEnd/>
              <a:tailEnd/>
            </a:ln>
          </p:spPr>
          <p:txBody>
            <a:bodyPr wrap="none" anchor="ctr">
              <a:prstTxWarp prst="textNoShape">
                <a:avLst/>
              </a:prstTxWarp>
            </a:bodyPr>
            <a:lstStyle/>
            <a:p>
              <a:endParaRPr lang="en-US"/>
            </a:p>
          </p:txBody>
        </p:sp>
        <p:sp>
          <p:nvSpPr>
            <p:cNvPr id="29706" name="Text Box 10"/>
            <p:cNvSpPr txBox="1">
              <a:spLocks noChangeArrowheads="1"/>
            </p:cNvSpPr>
            <p:nvPr/>
          </p:nvSpPr>
          <p:spPr bwMode="auto">
            <a:xfrm>
              <a:off x="838200" y="3429000"/>
              <a:ext cx="1828800" cy="701675"/>
            </a:xfrm>
            <a:prstGeom prst="rect">
              <a:avLst/>
            </a:prstGeom>
            <a:noFill/>
            <a:ln w="9525">
              <a:noFill/>
              <a:miter lim="800000"/>
              <a:headEnd/>
              <a:tailEnd/>
            </a:ln>
          </p:spPr>
          <p:txBody>
            <a:bodyPr>
              <a:prstTxWarp prst="textNoShape">
                <a:avLst/>
              </a:prstTxWarp>
              <a:spAutoFit/>
            </a:bodyPr>
            <a:lstStyle/>
            <a:p>
              <a:r>
                <a:rPr lang="en-US" sz="2000" dirty="0"/>
                <a:t>Target: All Households</a:t>
              </a:r>
              <a:endParaRPr lang="en-US" dirty="0"/>
            </a:p>
          </p:txBody>
        </p:sp>
        <p:sp>
          <p:nvSpPr>
            <p:cNvPr id="29709" name="Line 13"/>
            <p:cNvSpPr>
              <a:spLocks noChangeShapeType="1"/>
            </p:cNvSpPr>
            <p:nvPr/>
          </p:nvSpPr>
          <p:spPr bwMode="auto">
            <a:xfrm>
              <a:off x="2362200" y="3810000"/>
              <a:ext cx="99060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grpSp>
      <p:grpSp>
        <p:nvGrpSpPr>
          <p:cNvPr id="19" name="Group 18"/>
          <p:cNvGrpSpPr/>
          <p:nvPr/>
        </p:nvGrpSpPr>
        <p:grpSpPr>
          <a:xfrm>
            <a:off x="4906332" y="3323264"/>
            <a:ext cx="381000" cy="914400"/>
            <a:chOff x="4876800" y="1905000"/>
            <a:chExt cx="1676400" cy="3429000"/>
          </a:xfrm>
        </p:grpSpPr>
        <p:sp>
          <p:nvSpPr>
            <p:cNvPr id="20" name="Line 8"/>
            <p:cNvSpPr>
              <a:spLocks noChangeShapeType="1"/>
            </p:cNvSpPr>
            <p:nvPr/>
          </p:nvSpPr>
          <p:spPr bwMode="auto">
            <a:xfrm>
              <a:off x="4876800" y="1905000"/>
              <a:ext cx="0" cy="198120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21" name="Line 9"/>
            <p:cNvSpPr>
              <a:spLocks noChangeShapeType="1"/>
            </p:cNvSpPr>
            <p:nvPr/>
          </p:nvSpPr>
          <p:spPr bwMode="auto">
            <a:xfrm>
              <a:off x="4876800" y="3886200"/>
              <a:ext cx="1676400" cy="1447800"/>
            </a:xfrm>
            <a:prstGeom prst="line">
              <a:avLst/>
            </a:prstGeom>
            <a:noFill/>
            <a:ln w="57150">
              <a:solidFill>
                <a:schemeClr val="tx1"/>
              </a:solidFill>
              <a:round/>
              <a:headEnd/>
              <a:tailEnd/>
            </a:ln>
          </p:spPr>
          <p:txBody>
            <a:bodyPr wrap="none" anchor="ctr">
              <a:prstTxWarp prst="textNoShape">
                <a:avLst/>
              </a:prstTxWarp>
            </a:bodyPr>
            <a:lstStyle/>
            <a:p>
              <a:endParaRPr lang="en-US"/>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70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228600" y="457200"/>
            <a:ext cx="8915400" cy="838200"/>
          </a:xfrm>
        </p:spPr>
        <p:txBody>
          <a:bodyPr/>
          <a:lstStyle/>
          <a:p>
            <a:r>
              <a:rPr lang="en-US"/>
              <a:t>Other kinds of inductive arguments</a:t>
            </a:r>
          </a:p>
        </p:txBody>
      </p:sp>
      <p:sp>
        <p:nvSpPr>
          <p:cNvPr id="124932" name="Rectangle 4"/>
          <p:cNvSpPr>
            <a:spLocks noGrp="1" noChangeArrowheads="1"/>
          </p:cNvSpPr>
          <p:nvPr>
            <p:ph type="body" idx="1"/>
          </p:nvPr>
        </p:nvSpPr>
        <p:spPr>
          <a:xfrm>
            <a:off x="1219200" y="1447800"/>
            <a:ext cx="6934200" cy="4800600"/>
          </a:xfrm>
        </p:spPr>
        <p:txBody>
          <a:bodyPr>
            <a:normAutofit lnSpcReduction="10000"/>
          </a:bodyPr>
          <a:lstStyle/>
          <a:p>
            <a:r>
              <a:rPr lang="en-US" b="1" dirty="0"/>
              <a:t>Analogical induction </a:t>
            </a:r>
            <a:r>
              <a:rPr lang="en-US" dirty="0"/>
              <a:t>(“Argument from analogy”)</a:t>
            </a:r>
          </a:p>
          <a:p>
            <a:pPr lvl="1"/>
            <a:r>
              <a:rPr lang="en-US" dirty="0"/>
              <a:t>X and Y both have property 1.</a:t>
            </a:r>
          </a:p>
          <a:p>
            <a:pPr lvl="1"/>
            <a:r>
              <a:rPr lang="en-US" dirty="0"/>
              <a:t>X has property 2.</a:t>
            </a:r>
          </a:p>
          <a:p>
            <a:pPr lvl="1"/>
            <a:r>
              <a:rPr lang="en-US" dirty="0"/>
              <a:t>Therefore, Y probably has property 2 also.</a:t>
            </a:r>
          </a:p>
          <a:p>
            <a:r>
              <a:rPr lang="en-US" b="1" dirty="0"/>
              <a:t>Abduction</a:t>
            </a:r>
            <a:r>
              <a:rPr lang="en-US" dirty="0"/>
              <a:t> (“Argument to the best explanation”)</a:t>
            </a:r>
          </a:p>
          <a:p>
            <a:pPr lvl="1"/>
            <a:r>
              <a:rPr lang="en-US" dirty="0"/>
              <a:t>P</a:t>
            </a:r>
          </a:p>
          <a:p>
            <a:pPr lvl="1"/>
            <a:r>
              <a:rPr lang="en-US" dirty="0"/>
              <a:t>E is the best explanation for P</a:t>
            </a:r>
          </a:p>
          <a:p>
            <a:pPr lvl="1"/>
            <a:r>
              <a:rPr lang="en-US" dirty="0"/>
              <a:t>Therefore 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493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493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493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493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493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493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493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493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2"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n-US" dirty="0"/>
              <a:t>Argument from analogy</a:t>
            </a:r>
          </a:p>
        </p:txBody>
      </p:sp>
      <p:sp>
        <p:nvSpPr>
          <p:cNvPr id="135171" name="Rectangle 3"/>
          <p:cNvSpPr>
            <a:spLocks noGrp="1" noChangeArrowheads="1"/>
          </p:cNvSpPr>
          <p:nvPr>
            <p:ph type="body" idx="1"/>
          </p:nvPr>
        </p:nvSpPr>
        <p:spPr/>
        <p:txBody>
          <a:bodyPr/>
          <a:lstStyle/>
          <a:p>
            <a:pPr>
              <a:spcAft>
                <a:spcPts val="1200"/>
              </a:spcAft>
            </a:pPr>
            <a:r>
              <a:rPr lang="en-US" dirty="0"/>
              <a:t>Example</a:t>
            </a:r>
          </a:p>
          <a:p>
            <a:pPr lvl="1">
              <a:spcAft>
                <a:spcPts val="1200"/>
              </a:spcAft>
            </a:pPr>
            <a:r>
              <a:rPr lang="en-US" dirty="0"/>
              <a:t>My Nissan </a:t>
            </a:r>
            <a:r>
              <a:rPr lang="en-US" dirty="0" err="1"/>
              <a:t>Sentra</a:t>
            </a:r>
            <a:r>
              <a:rPr lang="en-US" dirty="0"/>
              <a:t> is very reliable-</a:t>
            </a:r>
            <a:r>
              <a:rPr lang="en-US" dirty="0" smtClean="0"/>
              <a:t>-209,000</a:t>
            </a:r>
            <a:r>
              <a:rPr lang="en-US" dirty="0"/>
              <a:t>+ miles on the clock and it hasn’t given me a lick of trouble!</a:t>
            </a:r>
          </a:p>
          <a:p>
            <a:pPr lvl="1">
              <a:spcAft>
                <a:spcPts val="1200"/>
              </a:spcAft>
            </a:pPr>
            <a:r>
              <a:rPr lang="en-US" dirty="0"/>
              <a:t>Therefore your Nissan </a:t>
            </a:r>
            <a:r>
              <a:rPr lang="en-US" dirty="0" err="1"/>
              <a:t>Sentra</a:t>
            </a:r>
            <a:r>
              <a:rPr lang="en-US" dirty="0"/>
              <a:t> will probably do good for you.</a:t>
            </a:r>
          </a:p>
          <a:p>
            <a:pPr>
              <a:spcAft>
                <a:spcPts val="1200"/>
              </a:spcAft>
            </a:pPr>
            <a:r>
              <a:rPr lang="en-US" dirty="0"/>
              <a:t>The Argument from Analogy for Other Minds is probably the most famous analogy argument in philosophy.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51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51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51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685800" y="381000"/>
            <a:ext cx="8001000" cy="609600"/>
          </a:xfrm>
        </p:spPr>
        <p:txBody>
          <a:bodyPr/>
          <a:lstStyle/>
          <a:p>
            <a:r>
              <a:rPr lang="en-US"/>
              <a:t>X and Y both have Property #1</a:t>
            </a:r>
          </a:p>
        </p:txBody>
      </p:sp>
      <p:pic>
        <p:nvPicPr>
          <p:cNvPr id="126979" name="Picture 3"/>
          <p:cNvPicPr>
            <a:picLocks noChangeAspect="1" noChangeArrowheads="1"/>
          </p:cNvPicPr>
          <p:nvPr/>
        </p:nvPicPr>
        <p:blipFill>
          <a:blip r:embed="rId3"/>
          <a:srcRect/>
          <a:stretch>
            <a:fillRect/>
          </a:stretch>
        </p:blipFill>
        <p:spPr bwMode="auto">
          <a:xfrm>
            <a:off x="1219200" y="2590800"/>
            <a:ext cx="2895600" cy="2862263"/>
          </a:xfrm>
          <a:prstGeom prst="rect">
            <a:avLst/>
          </a:prstGeom>
          <a:noFill/>
          <a:ln w="9525">
            <a:noFill/>
            <a:miter lim="800000"/>
            <a:headEnd/>
            <a:tailEnd/>
          </a:ln>
          <a:effectLst/>
        </p:spPr>
      </p:pic>
      <p:pic>
        <p:nvPicPr>
          <p:cNvPr id="126980" name="Picture 4"/>
          <p:cNvPicPr>
            <a:picLocks noChangeAspect="1" noChangeArrowheads="1"/>
          </p:cNvPicPr>
          <p:nvPr/>
        </p:nvPicPr>
        <p:blipFill>
          <a:blip r:embed="rId3"/>
          <a:srcRect/>
          <a:stretch>
            <a:fillRect/>
          </a:stretch>
        </p:blipFill>
        <p:spPr bwMode="auto">
          <a:xfrm flipH="1">
            <a:off x="5029200" y="2590800"/>
            <a:ext cx="2895600" cy="2862263"/>
          </a:xfrm>
          <a:prstGeom prst="rect">
            <a:avLst/>
          </a:prstGeom>
          <a:noFill/>
          <a:ln w="9525">
            <a:noFill/>
            <a:miter lim="800000"/>
            <a:headEnd/>
            <a:tailEnd/>
          </a:ln>
          <a:effectLst/>
        </p:spPr>
      </p:pic>
      <p:sp>
        <p:nvSpPr>
          <p:cNvPr id="126981" name="Text Box 5"/>
          <p:cNvSpPr txBox="1">
            <a:spLocks noChangeArrowheads="1"/>
          </p:cNvSpPr>
          <p:nvPr/>
        </p:nvSpPr>
        <p:spPr bwMode="auto">
          <a:xfrm>
            <a:off x="728130" y="5685771"/>
            <a:ext cx="8153400" cy="822325"/>
          </a:xfrm>
          <a:prstGeom prst="rect">
            <a:avLst/>
          </a:prstGeom>
          <a:noFill/>
          <a:ln w="9525">
            <a:noFill/>
            <a:miter lim="800000"/>
            <a:headEnd/>
            <a:tailEnd/>
          </a:ln>
        </p:spPr>
        <p:txBody>
          <a:bodyPr>
            <a:prstTxWarp prst="textNoShape">
              <a:avLst/>
            </a:prstTxWarp>
            <a:spAutoFit/>
          </a:bodyPr>
          <a:lstStyle/>
          <a:p>
            <a:pPr>
              <a:spcBef>
                <a:spcPct val="50000"/>
              </a:spcBef>
            </a:pPr>
            <a:r>
              <a:rPr lang="en-US" dirty="0"/>
              <a:t>We look pretty much the same, behave pretty much the same and both of us have brains.</a:t>
            </a:r>
          </a:p>
        </p:txBody>
      </p:sp>
    </p:spTree>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685800" y="381000"/>
            <a:ext cx="7772400" cy="414338"/>
          </a:xfrm>
        </p:spPr>
        <p:txBody>
          <a:bodyPr/>
          <a:lstStyle/>
          <a:p>
            <a:r>
              <a:rPr lang="en-US"/>
              <a:t>X has property #2</a:t>
            </a:r>
          </a:p>
        </p:txBody>
      </p:sp>
      <p:pic>
        <p:nvPicPr>
          <p:cNvPr id="128003" name="Picture 3"/>
          <p:cNvPicPr>
            <a:picLocks noChangeAspect="1" noChangeArrowheads="1"/>
          </p:cNvPicPr>
          <p:nvPr/>
        </p:nvPicPr>
        <p:blipFill>
          <a:blip r:embed="rId3"/>
          <a:srcRect/>
          <a:stretch>
            <a:fillRect/>
          </a:stretch>
        </p:blipFill>
        <p:spPr bwMode="auto">
          <a:xfrm>
            <a:off x="1219200" y="2590800"/>
            <a:ext cx="2895600" cy="2862263"/>
          </a:xfrm>
          <a:prstGeom prst="rect">
            <a:avLst/>
          </a:prstGeom>
          <a:noFill/>
          <a:ln w="9525">
            <a:noFill/>
            <a:miter lim="800000"/>
            <a:headEnd/>
            <a:tailEnd/>
          </a:ln>
          <a:effectLst/>
        </p:spPr>
      </p:pic>
      <p:pic>
        <p:nvPicPr>
          <p:cNvPr id="128004" name="Picture 4"/>
          <p:cNvPicPr>
            <a:picLocks noChangeAspect="1" noChangeArrowheads="1"/>
          </p:cNvPicPr>
          <p:nvPr/>
        </p:nvPicPr>
        <p:blipFill>
          <a:blip r:embed="rId3"/>
          <a:srcRect/>
          <a:stretch>
            <a:fillRect/>
          </a:stretch>
        </p:blipFill>
        <p:spPr bwMode="auto">
          <a:xfrm flipH="1">
            <a:off x="5029200" y="2590800"/>
            <a:ext cx="2895600" cy="2862263"/>
          </a:xfrm>
          <a:prstGeom prst="rect">
            <a:avLst/>
          </a:prstGeom>
          <a:noFill/>
          <a:ln w="9525">
            <a:noFill/>
            <a:miter lim="800000"/>
            <a:headEnd/>
            <a:tailEnd/>
          </a:ln>
          <a:effectLst/>
        </p:spPr>
      </p:pic>
      <p:sp>
        <p:nvSpPr>
          <p:cNvPr id="128005" name="Text Box 5"/>
          <p:cNvSpPr txBox="1">
            <a:spLocks noChangeArrowheads="1"/>
          </p:cNvSpPr>
          <p:nvPr/>
        </p:nvSpPr>
        <p:spPr bwMode="auto">
          <a:xfrm>
            <a:off x="3886200" y="5715000"/>
            <a:ext cx="1676400" cy="579438"/>
          </a:xfrm>
          <a:prstGeom prst="rect">
            <a:avLst/>
          </a:prstGeom>
          <a:noFill/>
          <a:ln w="9525">
            <a:noFill/>
            <a:miter lim="800000"/>
            <a:headEnd/>
            <a:tailEnd/>
          </a:ln>
        </p:spPr>
        <p:txBody>
          <a:bodyPr>
            <a:prstTxWarp prst="textNoShape">
              <a:avLst/>
            </a:prstTxWarp>
            <a:spAutoFit/>
          </a:bodyPr>
          <a:lstStyle/>
          <a:p>
            <a:pPr>
              <a:spcBef>
                <a:spcPct val="50000"/>
              </a:spcBef>
            </a:pPr>
            <a:r>
              <a:rPr lang="en-US" sz="3200" dirty="0"/>
              <a:t>I think!</a:t>
            </a:r>
            <a:endParaRPr lang="en-US" dirty="0"/>
          </a:p>
        </p:txBody>
      </p:sp>
      <p:sp>
        <p:nvSpPr>
          <p:cNvPr id="128006" name="AutoShape 6"/>
          <p:cNvSpPr>
            <a:spLocks noChangeArrowheads="1"/>
          </p:cNvSpPr>
          <p:nvPr/>
        </p:nvSpPr>
        <p:spPr bwMode="auto">
          <a:xfrm flipH="1">
            <a:off x="381000" y="838200"/>
            <a:ext cx="2286000" cy="1676400"/>
          </a:xfrm>
          <a:prstGeom prst="cloudCallout">
            <a:avLst>
              <a:gd name="adj1" fmla="val -43750"/>
              <a:gd name="adj2" fmla="val 70000"/>
            </a:avLst>
          </a:prstGeom>
          <a:solidFill>
            <a:schemeClr val="folHlink"/>
          </a:solidFill>
          <a:ln w="9525">
            <a:solidFill>
              <a:schemeClr val="tx1"/>
            </a:solidFill>
            <a:round/>
            <a:headEnd/>
            <a:tailEnd/>
          </a:ln>
        </p:spPr>
        <p:txBody>
          <a:bodyPr wrap="none" anchor="ctr">
            <a:prstTxWarp prst="textNoShape">
              <a:avLst/>
            </a:prstTxWarp>
          </a:bodyPr>
          <a:lstStyle/>
          <a:p>
            <a:pPr algn="ctr"/>
            <a:endParaRPr lang="en-US"/>
          </a:p>
        </p:txBody>
      </p:sp>
      <p:sp>
        <p:nvSpPr>
          <p:cNvPr id="128007" name="Text Box 7"/>
          <p:cNvSpPr txBox="1">
            <a:spLocks noChangeArrowheads="1"/>
          </p:cNvSpPr>
          <p:nvPr/>
        </p:nvSpPr>
        <p:spPr bwMode="auto">
          <a:xfrm>
            <a:off x="914400" y="1190625"/>
            <a:ext cx="1463675" cy="822325"/>
          </a:xfrm>
          <a:prstGeom prst="rect">
            <a:avLst/>
          </a:prstGeom>
          <a:noFill/>
          <a:ln w="9525">
            <a:noFill/>
            <a:miter lim="800000"/>
            <a:headEnd/>
            <a:tailEnd/>
          </a:ln>
        </p:spPr>
        <p:txBody>
          <a:bodyPr>
            <a:prstTxWarp prst="textNoShape">
              <a:avLst/>
            </a:prstTxWarp>
            <a:spAutoFit/>
          </a:bodyPr>
          <a:lstStyle/>
          <a:p>
            <a:r>
              <a:rPr lang="en-US"/>
              <a:t>Cogito, ergo sum</a:t>
            </a:r>
          </a:p>
        </p:txBody>
      </p:sp>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1026"/>
          <p:cNvSpPr>
            <a:spLocks noGrp="1" noChangeArrowheads="1"/>
          </p:cNvSpPr>
          <p:nvPr>
            <p:ph type="title"/>
          </p:nvPr>
        </p:nvSpPr>
        <p:spPr>
          <a:xfrm>
            <a:off x="685800" y="381000"/>
            <a:ext cx="7772400" cy="414338"/>
          </a:xfrm>
        </p:spPr>
        <p:txBody>
          <a:bodyPr/>
          <a:lstStyle/>
          <a:p>
            <a:r>
              <a:rPr lang="en-US"/>
              <a:t>Y has property #2</a:t>
            </a:r>
          </a:p>
        </p:txBody>
      </p:sp>
      <p:pic>
        <p:nvPicPr>
          <p:cNvPr id="130051" name="Picture 1027"/>
          <p:cNvPicPr>
            <a:picLocks noChangeAspect="1" noChangeArrowheads="1"/>
          </p:cNvPicPr>
          <p:nvPr/>
        </p:nvPicPr>
        <p:blipFill>
          <a:blip r:embed="rId3"/>
          <a:srcRect/>
          <a:stretch>
            <a:fillRect/>
          </a:stretch>
        </p:blipFill>
        <p:spPr bwMode="auto">
          <a:xfrm>
            <a:off x="1219200" y="2590800"/>
            <a:ext cx="2895600" cy="2862263"/>
          </a:xfrm>
          <a:prstGeom prst="rect">
            <a:avLst/>
          </a:prstGeom>
          <a:noFill/>
          <a:ln w="9525">
            <a:noFill/>
            <a:miter lim="800000"/>
            <a:headEnd/>
            <a:tailEnd/>
          </a:ln>
          <a:effectLst/>
        </p:spPr>
      </p:pic>
      <p:pic>
        <p:nvPicPr>
          <p:cNvPr id="130052" name="Picture 1028"/>
          <p:cNvPicPr>
            <a:picLocks noChangeAspect="1" noChangeArrowheads="1"/>
          </p:cNvPicPr>
          <p:nvPr/>
        </p:nvPicPr>
        <p:blipFill>
          <a:blip r:embed="rId3"/>
          <a:srcRect/>
          <a:stretch>
            <a:fillRect/>
          </a:stretch>
        </p:blipFill>
        <p:spPr bwMode="auto">
          <a:xfrm flipH="1">
            <a:off x="5029200" y="2590800"/>
            <a:ext cx="2895600" cy="2862263"/>
          </a:xfrm>
          <a:prstGeom prst="rect">
            <a:avLst/>
          </a:prstGeom>
          <a:noFill/>
          <a:ln w="9525">
            <a:noFill/>
            <a:miter lim="800000"/>
            <a:headEnd/>
            <a:tailEnd/>
          </a:ln>
          <a:effectLst/>
        </p:spPr>
      </p:pic>
      <p:sp>
        <p:nvSpPr>
          <p:cNvPr id="130053" name="Text Box 1029"/>
          <p:cNvSpPr txBox="1">
            <a:spLocks noChangeArrowheads="1"/>
          </p:cNvSpPr>
          <p:nvPr/>
        </p:nvSpPr>
        <p:spPr bwMode="auto">
          <a:xfrm>
            <a:off x="1905000" y="5638800"/>
            <a:ext cx="51816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t>Therefore, (probably) he thinks too!</a:t>
            </a:r>
          </a:p>
        </p:txBody>
      </p:sp>
      <p:sp>
        <p:nvSpPr>
          <p:cNvPr id="130054" name="AutoShape 1030"/>
          <p:cNvSpPr>
            <a:spLocks noChangeArrowheads="1"/>
          </p:cNvSpPr>
          <p:nvPr/>
        </p:nvSpPr>
        <p:spPr bwMode="auto">
          <a:xfrm flipH="1">
            <a:off x="381000" y="838200"/>
            <a:ext cx="2286000" cy="1676400"/>
          </a:xfrm>
          <a:prstGeom prst="cloudCallout">
            <a:avLst>
              <a:gd name="adj1" fmla="val -43750"/>
              <a:gd name="adj2" fmla="val 70000"/>
            </a:avLst>
          </a:prstGeom>
          <a:solidFill>
            <a:schemeClr val="folHlink"/>
          </a:solidFill>
          <a:ln w="9525">
            <a:solidFill>
              <a:schemeClr val="tx1"/>
            </a:solidFill>
            <a:round/>
            <a:headEnd/>
            <a:tailEnd/>
          </a:ln>
        </p:spPr>
        <p:txBody>
          <a:bodyPr wrap="none" anchor="ctr">
            <a:prstTxWarp prst="textNoShape">
              <a:avLst/>
            </a:prstTxWarp>
          </a:bodyPr>
          <a:lstStyle/>
          <a:p>
            <a:pPr algn="ctr"/>
            <a:endParaRPr lang="en-US"/>
          </a:p>
        </p:txBody>
      </p:sp>
      <p:sp>
        <p:nvSpPr>
          <p:cNvPr id="130055" name="Text Box 1031"/>
          <p:cNvSpPr txBox="1">
            <a:spLocks noChangeArrowheads="1"/>
          </p:cNvSpPr>
          <p:nvPr/>
        </p:nvSpPr>
        <p:spPr bwMode="auto">
          <a:xfrm>
            <a:off x="914400" y="1190625"/>
            <a:ext cx="1463675" cy="822325"/>
          </a:xfrm>
          <a:prstGeom prst="rect">
            <a:avLst/>
          </a:prstGeom>
          <a:noFill/>
          <a:ln w="9525">
            <a:noFill/>
            <a:miter lim="800000"/>
            <a:headEnd/>
            <a:tailEnd/>
          </a:ln>
        </p:spPr>
        <p:txBody>
          <a:bodyPr>
            <a:prstTxWarp prst="textNoShape">
              <a:avLst/>
            </a:prstTxWarp>
            <a:spAutoFit/>
          </a:bodyPr>
          <a:lstStyle/>
          <a:p>
            <a:r>
              <a:rPr lang="en-US" dirty="0"/>
              <a:t>Cogito, ergo sum</a:t>
            </a:r>
          </a:p>
        </p:txBody>
      </p:sp>
      <p:sp>
        <p:nvSpPr>
          <p:cNvPr id="130056" name="AutoShape 1032"/>
          <p:cNvSpPr>
            <a:spLocks noChangeArrowheads="1"/>
          </p:cNvSpPr>
          <p:nvPr/>
        </p:nvSpPr>
        <p:spPr bwMode="auto">
          <a:xfrm>
            <a:off x="6248400" y="685800"/>
            <a:ext cx="2286000" cy="1676400"/>
          </a:xfrm>
          <a:prstGeom prst="cloudCallout">
            <a:avLst>
              <a:gd name="adj1" fmla="val -43750"/>
              <a:gd name="adj2" fmla="val 70000"/>
            </a:avLst>
          </a:prstGeom>
          <a:solidFill>
            <a:schemeClr val="folHlink"/>
          </a:solidFill>
          <a:ln w="9525">
            <a:solidFill>
              <a:schemeClr val="tx1"/>
            </a:solidFill>
            <a:round/>
            <a:headEnd/>
            <a:tailEnd/>
          </a:ln>
        </p:spPr>
        <p:txBody>
          <a:bodyPr wrap="none" anchor="ctr">
            <a:prstTxWarp prst="textNoShape">
              <a:avLst/>
            </a:prstTxWarp>
          </a:bodyPr>
          <a:lstStyle/>
          <a:p>
            <a:pPr algn="ctr"/>
            <a:endParaRPr lang="en-US"/>
          </a:p>
        </p:txBody>
      </p:sp>
      <p:sp>
        <p:nvSpPr>
          <p:cNvPr id="130057" name="Text Box 1033"/>
          <p:cNvSpPr txBox="1">
            <a:spLocks noChangeArrowheads="1"/>
          </p:cNvSpPr>
          <p:nvPr/>
        </p:nvSpPr>
        <p:spPr bwMode="auto">
          <a:xfrm>
            <a:off x="6629400" y="1143000"/>
            <a:ext cx="1463675" cy="822325"/>
          </a:xfrm>
          <a:prstGeom prst="rect">
            <a:avLst/>
          </a:prstGeom>
          <a:noFill/>
          <a:ln w="9525">
            <a:noFill/>
            <a:miter lim="800000"/>
            <a:headEnd/>
            <a:tailEnd/>
          </a:ln>
        </p:spPr>
        <p:txBody>
          <a:bodyPr>
            <a:prstTxWarp prst="textNoShape">
              <a:avLst/>
            </a:prstTxWarp>
            <a:spAutoFit/>
          </a:bodyPr>
          <a:lstStyle/>
          <a:p>
            <a:r>
              <a:rPr lang="en-US" dirty="0"/>
              <a:t>Cogito, ergo sum</a:t>
            </a:r>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r>
              <a:rPr lang="en-US"/>
              <a:t>Abduction: inference to the best explanation</a:t>
            </a:r>
          </a:p>
        </p:txBody>
      </p:sp>
      <p:pic>
        <p:nvPicPr>
          <p:cNvPr id="131075" name="Picture 3"/>
          <p:cNvPicPr>
            <a:picLocks noChangeAspect="1" noChangeArrowheads="1"/>
          </p:cNvPicPr>
          <p:nvPr/>
        </p:nvPicPr>
        <p:blipFill>
          <a:blip r:embed="rId3"/>
          <a:srcRect/>
          <a:stretch>
            <a:fillRect/>
          </a:stretch>
        </p:blipFill>
        <p:spPr bwMode="auto">
          <a:xfrm>
            <a:off x="6096000" y="3779838"/>
            <a:ext cx="2289175" cy="3078162"/>
          </a:xfrm>
          <a:prstGeom prst="rect">
            <a:avLst/>
          </a:prstGeom>
          <a:noFill/>
          <a:ln w="9525">
            <a:noFill/>
            <a:miter lim="800000"/>
            <a:headEnd/>
            <a:tailEnd/>
          </a:ln>
          <a:effectLst/>
        </p:spPr>
      </p:pic>
      <p:sp>
        <p:nvSpPr>
          <p:cNvPr id="131076" name="AutoShape 4"/>
          <p:cNvSpPr>
            <a:spLocks noChangeArrowheads="1"/>
          </p:cNvSpPr>
          <p:nvPr/>
        </p:nvSpPr>
        <p:spPr bwMode="auto">
          <a:xfrm flipH="1">
            <a:off x="609600" y="1066800"/>
            <a:ext cx="5486400" cy="3886200"/>
          </a:xfrm>
          <a:prstGeom prst="cloudCallout">
            <a:avLst>
              <a:gd name="adj1" fmla="val -54343"/>
              <a:gd name="adj2" fmla="val 33819"/>
            </a:avLst>
          </a:prstGeom>
          <a:solidFill>
            <a:schemeClr val="bg1"/>
          </a:solidFill>
          <a:ln w="9525">
            <a:solidFill>
              <a:schemeClr val="tx1"/>
            </a:solidFill>
            <a:round/>
            <a:headEnd/>
            <a:tailEnd/>
          </a:ln>
        </p:spPr>
        <p:txBody>
          <a:bodyPr wrap="none" anchor="ctr">
            <a:prstTxWarp prst="textNoShape">
              <a:avLst/>
            </a:prstTxWarp>
          </a:bodyPr>
          <a:lstStyle/>
          <a:p>
            <a:pPr algn="ctr"/>
            <a:endParaRPr lang="en-US"/>
          </a:p>
        </p:txBody>
      </p:sp>
      <p:pic>
        <p:nvPicPr>
          <p:cNvPr id="131077" name="Picture 5"/>
          <p:cNvPicPr>
            <a:picLocks noChangeAspect="1" noChangeArrowheads="1"/>
          </p:cNvPicPr>
          <p:nvPr/>
        </p:nvPicPr>
        <p:blipFill>
          <a:blip r:embed="rId4"/>
          <a:srcRect/>
          <a:stretch>
            <a:fillRect/>
          </a:stretch>
        </p:blipFill>
        <p:spPr bwMode="auto">
          <a:xfrm>
            <a:off x="1524000" y="1577975"/>
            <a:ext cx="3657600" cy="2611438"/>
          </a:xfrm>
          <a:prstGeom prst="rect">
            <a:avLst/>
          </a:prstGeom>
          <a:noFill/>
          <a:ln w="9525">
            <a:noFill/>
            <a:miter lim="800000"/>
            <a:headEnd/>
            <a:tailEnd/>
          </a:ln>
          <a:effectLst/>
        </p:spPr>
      </p:pic>
      <p:sp>
        <p:nvSpPr>
          <p:cNvPr id="131079" name="Text Box 7"/>
          <p:cNvSpPr txBox="1">
            <a:spLocks noChangeArrowheads="1"/>
          </p:cNvSpPr>
          <p:nvPr/>
        </p:nvSpPr>
        <p:spPr bwMode="auto">
          <a:xfrm>
            <a:off x="609600" y="5105400"/>
            <a:ext cx="5562600" cy="1187450"/>
          </a:xfrm>
          <a:prstGeom prst="rect">
            <a:avLst/>
          </a:prstGeom>
          <a:noFill/>
          <a:ln w="9525">
            <a:noFill/>
            <a:miter lim="800000"/>
            <a:headEnd/>
            <a:tailEnd/>
          </a:ln>
        </p:spPr>
        <p:txBody>
          <a:bodyPr>
            <a:prstTxWarp prst="textNoShape">
              <a:avLst/>
            </a:prstTxWarp>
            <a:spAutoFit/>
          </a:bodyPr>
          <a:lstStyle/>
          <a:p>
            <a:r>
              <a:rPr lang="en-US"/>
              <a:t>My experience is coherent, predictable (but sometimes surprising) and sometimes comes to me against my will</a:t>
            </a:r>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r>
              <a:rPr lang="en-US"/>
              <a:t>Abduction: inference to the best explanation</a:t>
            </a:r>
          </a:p>
        </p:txBody>
      </p:sp>
      <p:pic>
        <p:nvPicPr>
          <p:cNvPr id="132099" name="Picture 3"/>
          <p:cNvPicPr>
            <a:picLocks noChangeAspect="1" noChangeArrowheads="1"/>
          </p:cNvPicPr>
          <p:nvPr/>
        </p:nvPicPr>
        <p:blipFill>
          <a:blip r:embed="rId3"/>
          <a:srcRect/>
          <a:stretch>
            <a:fillRect/>
          </a:stretch>
        </p:blipFill>
        <p:spPr bwMode="auto">
          <a:xfrm>
            <a:off x="6096000" y="3779838"/>
            <a:ext cx="2289175" cy="3078162"/>
          </a:xfrm>
          <a:prstGeom prst="rect">
            <a:avLst/>
          </a:prstGeom>
          <a:noFill/>
          <a:ln w="9525">
            <a:noFill/>
            <a:miter lim="800000"/>
            <a:headEnd/>
            <a:tailEnd/>
          </a:ln>
          <a:effectLst/>
        </p:spPr>
      </p:pic>
      <p:sp>
        <p:nvSpPr>
          <p:cNvPr id="132100" name="AutoShape 4"/>
          <p:cNvSpPr>
            <a:spLocks noChangeArrowheads="1"/>
          </p:cNvSpPr>
          <p:nvPr/>
        </p:nvSpPr>
        <p:spPr bwMode="auto">
          <a:xfrm flipH="1">
            <a:off x="609600" y="1066800"/>
            <a:ext cx="5410200" cy="3886200"/>
          </a:xfrm>
          <a:prstGeom prst="cloudCallout">
            <a:avLst>
              <a:gd name="adj1" fmla="val -55810"/>
              <a:gd name="adj2" fmla="val 33944"/>
            </a:avLst>
          </a:prstGeom>
          <a:solidFill>
            <a:schemeClr val="bg1"/>
          </a:solidFill>
          <a:ln w="9525">
            <a:solidFill>
              <a:schemeClr val="tx1"/>
            </a:solidFill>
            <a:round/>
            <a:headEnd/>
            <a:tailEnd/>
          </a:ln>
        </p:spPr>
        <p:txBody>
          <a:bodyPr wrap="none" anchor="ctr">
            <a:prstTxWarp prst="textNoShape">
              <a:avLst/>
            </a:prstTxWarp>
          </a:bodyPr>
          <a:lstStyle/>
          <a:p>
            <a:pPr algn="ctr"/>
            <a:endParaRPr lang="en-US"/>
          </a:p>
        </p:txBody>
      </p:sp>
      <p:pic>
        <p:nvPicPr>
          <p:cNvPr id="132101" name="Picture 5"/>
          <p:cNvPicPr>
            <a:picLocks noChangeAspect="1" noChangeArrowheads="1"/>
          </p:cNvPicPr>
          <p:nvPr/>
        </p:nvPicPr>
        <p:blipFill>
          <a:blip r:embed="rId4"/>
          <a:srcRect/>
          <a:stretch>
            <a:fillRect/>
          </a:stretch>
        </p:blipFill>
        <p:spPr bwMode="auto">
          <a:xfrm>
            <a:off x="1524000" y="1577975"/>
            <a:ext cx="3657600" cy="2611438"/>
          </a:xfrm>
          <a:prstGeom prst="rect">
            <a:avLst/>
          </a:prstGeom>
          <a:noFill/>
          <a:ln w="9525">
            <a:noFill/>
            <a:miter lim="800000"/>
            <a:headEnd/>
            <a:tailEnd/>
          </a:ln>
          <a:effectLst/>
        </p:spPr>
      </p:pic>
      <p:sp>
        <p:nvSpPr>
          <p:cNvPr id="132102" name="Text Box 6"/>
          <p:cNvSpPr txBox="1">
            <a:spLocks noChangeArrowheads="1"/>
          </p:cNvSpPr>
          <p:nvPr/>
        </p:nvSpPr>
        <p:spPr bwMode="auto">
          <a:xfrm>
            <a:off x="609600" y="5105400"/>
            <a:ext cx="5562600" cy="1187450"/>
          </a:xfrm>
          <a:prstGeom prst="rect">
            <a:avLst/>
          </a:prstGeom>
          <a:noFill/>
          <a:ln w="9525">
            <a:noFill/>
            <a:miter lim="800000"/>
            <a:headEnd/>
            <a:tailEnd/>
          </a:ln>
        </p:spPr>
        <p:txBody>
          <a:bodyPr>
            <a:prstTxWarp prst="textNoShape">
              <a:avLst/>
            </a:prstTxWarp>
            <a:spAutoFit/>
          </a:bodyPr>
          <a:lstStyle/>
          <a:p>
            <a:r>
              <a:rPr lang="en-US"/>
              <a:t>The best explanation for this is that there’s an external world causing my experiences.</a:t>
            </a:r>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228600" y="381000"/>
            <a:ext cx="8610600" cy="414338"/>
          </a:xfrm>
        </p:spPr>
        <p:txBody>
          <a:bodyPr/>
          <a:lstStyle/>
          <a:p>
            <a:r>
              <a:rPr lang="en-US" sz="2500"/>
              <a:t>Abduction: Inference to the Best Explanation</a:t>
            </a:r>
            <a:endParaRPr lang="en-US"/>
          </a:p>
        </p:txBody>
      </p:sp>
      <p:sp>
        <p:nvSpPr>
          <p:cNvPr id="133126" name="Text Box 6"/>
          <p:cNvSpPr txBox="1">
            <a:spLocks noChangeArrowheads="1"/>
          </p:cNvSpPr>
          <p:nvPr/>
        </p:nvSpPr>
        <p:spPr bwMode="auto">
          <a:xfrm>
            <a:off x="1295400" y="6096000"/>
            <a:ext cx="7010400" cy="457200"/>
          </a:xfrm>
          <a:prstGeom prst="rect">
            <a:avLst/>
          </a:prstGeom>
          <a:noFill/>
          <a:ln w="9525">
            <a:noFill/>
            <a:miter lim="800000"/>
            <a:headEnd/>
            <a:tailEnd/>
          </a:ln>
        </p:spPr>
        <p:txBody>
          <a:bodyPr>
            <a:prstTxWarp prst="textNoShape">
              <a:avLst/>
            </a:prstTxWarp>
            <a:spAutoFit/>
          </a:bodyPr>
          <a:lstStyle/>
          <a:p>
            <a:r>
              <a:rPr lang="en-US"/>
              <a:t>Therefore, there the external world probably exits!</a:t>
            </a:r>
          </a:p>
        </p:txBody>
      </p:sp>
      <p:pic>
        <p:nvPicPr>
          <p:cNvPr id="133128" name="Picture 8"/>
          <p:cNvPicPr>
            <a:picLocks noChangeAspect="1" noChangeArrowheads="1"/>
          </p:cNvPicPr>
          <p:nvPr/>
        </p:nvPicPr>
        <p:blipFill>
          <a:blip r:embed="rId3"/>
          <a:srcRect/>
          <a:stretch>
            <a:fillRect/>
          </a:stretch>
        </p:blipFill>
        <p:spPr bwMode="auto">
          <a:xfrm>
            <a:off x="1447800" y="1143000"/>
            <a:ext cx="6553200" cy="44704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t>Inductive Arguments</a:t>
            </a:r>
          </a:p>
        </p:txBody>
      </p:sp>
      <p:sp>
        <p:nvSpPr>
          <p:cNvPr id="30724" name="Rectangle 4"/>
          <p:cNvSpPr>
            <a:spLocks noGrp="1" noChangeArrowheads="1"/>
          </p:cNvSpPr>
          <p:nvPr>
            <p:ph type="body" idx="1"/>
          </p:nvPr>
        </p:nvSpPr>
        <p:spPr>
          <a:xfrm>
            <a:off x="1219200" y="1524000"/>
            <a:ext cx="6934200" cy="4724400"/>
          </a:xfrm>
        </p:spPr>
        <p:txBody>
          <a:bodyPr/>
          <a:lstStyle/>
          <a:p>
            <a:pPr>
              <a:lnSpc>
                <a:spcPct val="160000"/>
              </a:lnSpc>
              <a:spcAft>
                <a:spcPts val="600"/>
              </a:spcAft>
            </a:pPr>
            <a:r>
              <a:rPr lang="en-US" dirty="0"/>
              <a:t>There’s supposed to be information in the conclusion that’s not in the premises</a:t>
            </a:r>
          </a:p>
          <a:p>
            <a:pPr>
              <a:lnSpc>
                <a:spcPct val="160000"/>
              </a:lnSpc>
              <a:spcAft>
                <a:spcPts val="600"/>
              </a:spcAft>
            </a:pPr>
            <a:r>
              <a:rPr lang="en-US" dirty="0"/>
              <a:t>So even in a good inductive argument the premises don’t </a:t>
            </a:r>
            <a:r>
              <a:rPr lang="en-US" i="1" dirty="0"/>
              <a:t>necessitate</a:t>
            </a:r>
            <a:r>
              <a:rPr lang="en-US" dirty="0"/>
              <a:t> the conclusion</a:t>
            </a:r>
          </a:p>
          <a:p>
            <a:pPr>
              <a:lnSpc>
                <a:spcPct val="160000"/>
              </a:lnSpc>
              <a:spcAft>
                <a:spcPts val="600"/>
              </a:spcAft>
            </a:pPr>
            <a:r>
              <a:rPr lang="en-US" dirty="0"/>
              <a:t>I.e. it is </a:t>
            </a:r>
            <a:r>
              <a:rPr lang="en-US" i="1" dirty="0"/>
              <a:t>logically possible</a:t>
            </a:r>
            <a:r>
              <a:rPr lang="en-US" dirty="0"/>
              <a:t> for the premises to be true and the conclusion false</a:t>
            </a:r>
          </a:p>
          <a:p>
            <a:pPr>
              <a:lnSpc>
                <a:spcPct val="160000"/>
              </a:lnSpc>
              <a:spcAft>
                <a:spcPts val="600"/>
              </a:spcAft>
            </a:pPr>
            <a:r>
              <a:rPr lang="en-US" dirty="0"/>
              <a:t>Even though that’s improbable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t>Deductive Arguments</a:t>
            </a:r>
          </a:p>
        </p:txBody>
      </p:sp>
      <p:sp>
        <p:nvSpPr>
          <p:cNvPr id="32771" name="Rectangle 3"/>
          <p:cNvSpPr>
            <a:spLocks noGrp="1" noChangeArrowheads="1"/>
          </p:cNvSpPr>
          <p:nvPr>
            <p:ph type="body" idx="1"/>
          </p:nvPr>
        </p:nvSpPr>
        <p:spPr/>
        <p:txBody>
          <a:bodyPr/>
          <a:lstStyle/>
          <a:p>
            <a:pPr>
              <a:lnSpc>
                <a:spcPct val="150000"/>
              </a:lnSpc>
            </a:pPr>
            <a:r>
              <a:rPr lang="en-US" dirty="0"/>
              <a:t>Premises are supposed to </a:t>
            </a:r>
            <a:r>
              <a:rPr lang="en-US" i="1" dirty="0"/>
              <a:t>necessitate</a:t>
            </a:r>
            <a:r>
              <a:rPr lang="en-US" dirty="0"/>
              <a:t> (“force,” “guarantee”) the conclusion</a:t>
            </a:r>
          </a:p>
          <a:p>
            <a:pPr>
              <a:lnSpc>
                <a:spcPct val="150000"/>
              </a:lnSpc>
            </a:pPr>
            <a:r>
              <a:rPr lang="en-US" dirty="0"/>
              <a:t>A deductive argument is </a:t>
            </a:r>
            <a:r>
              <a:rPr lang="en-US" b="1" dirty="0"/>
              <a:t>valid</a:t>
            </a:r>
            <a:r>
              <a:rPr lang="en-US" dirty="0"/>
              <a:t> if this really happens: the premises </a:t>
            </a:r>
            <a:r>
              <a:rPr lang="en-US" i="1" dirty="0"/>
              <a:t>really do</a:t>
            </a:r>
            <a:r>
              <a:rPr lang="en-US" dirty="0"/>
              <a:t> necessitate the conclusion</a:t>
            </a:r>
          </a:p>
          <a:p>
            <a:pPr>
              <a:lnSpc>
                <a:spcPct val="150000"/>
              </a:lnSpc>
            </a:pPr>
            <a:r>
              <a:rPr lang="en-US" dirty="0"/>
              <a:t>Validity is “internal” to the argument: it concerns the connection between premises and conclusion </a:t>
            </a:r>
            <a:r>
              <a:rPr lang="en-US" i="1" dirty="0"/>
              <a:t>whether they’re true or not.</a:t>
            </a:r>
            <a:endParaRPr lang="en-US" b="1" i="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dirty="0"/>
              <a:t>Validity</a:t>
            </a:r>
          </a:p>
        </p:txBody>
      </p:sp>
      <p:sp>
        <p:nvSpPr>
          <p:cNvPr id="34819" name="Rectangle 3"/>
          <p:cNvSpPr>
            <a:spLocks noGrp="1" noChangeArrowheads="1"/>
          </p:cNvSpPr>
          <p:nvPr>
            <p:ph type="body" idx="1"/>
          </p:nvPr>
        </p:nvSpPr>
        <p:spPr>
          <a:xfrm>
            <a:off x="838200" y="1371600"/>
            <a:ext cx="7620000" cy="4953000"/>
          </a:xfrm>
        </p:spPr>
        <p:txBody>
          <a:bodyPr>
            <a:normAutofit/>
          </a:bodyPr>
          <a:lstStyle/>
          <a:p>
            <a:r>
              <a:rPr lang="en-US" dirty="0"/>
              <a:t>The premises necessitate (force, guarantee) the conclusion</a:t>
            </a:r>
          </a:p>
          <a:p>
            <a:r>
              <a:rPr lang="en-US" dirty="0"/>
              <a:t>It is not logically possible for the premises to be true and the conclusion false (“There is no possible world at which the premises are true and the conclusion is false”)</a:t>
            </a:r>
          </a:p>
          <a:p>
            <a:r>
              <a:rPr lang="en-US" dirty="0"/>
              <a:t>It is </a:t>
            </a:r>
            <a:r>
              <a:rPr lang="en-US" i="1" dirty="0"/>
              <a:t>truth-preserving</a:t>
            </a:r>
            <a:r>
              <a:rPr lang="en-US" dirty="0"/>
              <a:t>: IF the premises are true then the conclusion must be true</a:t>
            </a:r>
          </a:p>
          <a:p>
            <a:r>
              <a:rPr lang="en-US" dirty="0"/>
              <a:t>There is no information in the conclusion that’s not in the premises (“The conclusion is ‘contained’ in the premises”)</a:t>
            </a:r>
          </a:p>
          <a:p>
            <a:r>
              <a:rPr lang="en-US" dirty="0"/>
              <a:t>It is not possible to represent the premises </a:t>
            </a:r>
            <a:r>
              <a:rPr lang="en-US" dirty="0" smtClean="0"/>
              <a:t>in a logic diagram without </a:t>
            </a:r>
            <a:r>
              <a:rPr lang="en-US" dirty="0"/>
              <a:t>representing the conclusion</a:t>
            </a:r>
            <a:endParaRPr lang="en-US" sz="2800"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381000"/>
            <a:ext cx="7772400" cy="838200"/>
          </a:xfrm>
        </p:spPr>
        <p:txBody>
          <a:bodyPr/>
          <a:lstStyle/>
          <a:p>
            <a:r>
              <a:rPr lang="en-US" dirty="0"/>
              <a:t>A valid argument</a:t>
            </a:r>
          </a:p>
        </p:txBody>
      </p:sp>
      <p:sp>
        <p:nvSpPr>
          <p:cNvPr id="37891" name="Rectangle 3"/>
          <p:cNvSpPr>
            <a:spLocks noGrp="1" noChangeArrowheads="1"/>
          </p:cNvSpPr>
          <p:nvPr>
            <p:ph type="body" idx="1"/>
          </p:nvPr>
        </p:nvSpPr>
        <p:spPr>
          <a:xfrm>
            <a:off x="2057400" y="1143000"/>
            <a:ext cx="5181600" cy="1600200"/>
          </a:xfrm>
        </p:spPr>
        <p:txBody>
          <a:bodyPr/>
          <a:lstStyle/>
          <a:p>
            <a:pPr marL="609600" indent="-609600">
              <a:buFont typeface="Arial" pitchFamily="-112" charset="0"/>
              <a:buAutoNum type="arabicPeriod"/>
            </a:pPr>
            <a:r>
              <a:rPr lang="en-US"/>
              <a:t>All men are mortal.</a:t>
            </a:r>
          </a:p>
          <a:p>
            <a:pPr marL="609600" indent="-609600">
              <a:buFont typeface="Arial" pitchFamily="-112" charset="0"/>
              <a:buAutoNum type="arabicPeriod"/>
            </a:pPr>
            <a:r>
              <a:rPr lang="en-US"/>
              <a:t>Socrates is a man.</a:t>
            </a:r>
          </a:p>
          <a:p>
            <a:pPr marL="609600" indent="-609600">
              <a:buFont typeface="Arial" pitchFamily="-112" charset="0"/>
              <a:buAutoNum type="arabicPeriod"/>
            </a:pPr>
            <a:r>
              <a:rPr lang="en-US"/>
              <a:t>[therefore] Socrates is mortal.</a:t>
            </a:r>
          </a:p>
        </p:txBody>
      </p:sp>
      <p:pic>
        <p:nvPicPr>
          <p:cNvPr id="37892" name="Picture 4"/>
          <p:cNvPicPr>
            <a:picLocks noChangeAspect="1" noChangeArrowheads="1"/>
          </p:cNvPicPr>
          <p:nvPr/>
        </p:nvPicPr>
        <p:blipFill>
          <a:blip r:embed="rId3"/>
          <a:srcRect/>
          <a:stretch>
            <a:fillRect/>
          </a:stretch>
        </p:blipFill>
        <p:spPr bwMode="auto">
          <a:xfrm>
            <a:off x="1600200" y="3086100"/>
            <a:ext cx="5791200" cy="37719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dirty="0">
                <a:solidFill>
                  <a:schemeClr val="tx1"/>
                </a:solidFill>
              </a:rPr>
              <a:t>All </a:t>
            </a:r>
            <a:r>
              <a:rPr lang="en-US" dirty="0">
                <a:solidFill>
                  <a:schemeClr val="hlink"/>
                </a:solidFill>
              </a:rPr>
              <a:t>men</a:t>
            </a:r>
            <a:r>
              <a:rPr lang="en-US" dirty="0">
                <a:solidFill>
                  <a:schemeClr val="tx1"/>
                </a:solidFill>
              </a:rPr>
              <a:t> are </a:t>
            </a:r>
            <a:r>
              <a:rPr lang="en-US" dirty="0">
                <a:solidFill>
                  <a:schemeClr val="bg2"/>
                </a:solidFill>
              </a:rPr>
              <a:t>mortal</a:t>
            </a:r>
            <a:endParaRPr lang="en-US" dirty="0"/>
          </a:p>
        </p:txBody>
      </p:sp>
      <p:grpSp>
        <p:nvGrpSpPr>
          <p:cNvPr id="8" name="Group 7"/>
          <p:cNvGrpSpPr/>
          <p:nvPr/>
        </p:nvGrpSpPr>
        <p:grpSpPr>
          <a:xfrm>
            <a:off x="1752600" y="1447800"/>
            <a:ext cx="5486400" cy="4953000"/>
            <a:chOff x="1752600" y="1447800"/>
            <a:chExt cx="5486400" cy="4953000"/>
          </a:xfrm>
        </p:grpSpPr>
        <p:sp>
          <p:nvSpPr>
            <p:cNvPr id="36868" name="Oval 4" descr="Wide upward diagonal"/>
            <p:cNvSpPr>
              <a:spLocks noChangeArrowheads="1"/>
            </p:cNvSpPr>
            <p:nvPr/>
          </p:nvSpPr>
          <p:spPr bwMode="auto">
            <a:xfrm>
              <a:off x="1752600" y="1447800"/>
              <a:ext cx="5486400" cy="4953000"/>
            </a:xfrm>
            <a:prstGeom prst="ellipse">
              <a:avLst/>
            </a:prstGeom>
            <a:pattFill prst="wdUpDiag">
              <a:fgClr>
                <a:schemeClr val="tx1"/>
              </a:fgClr>
              <a:bgClr>
                <a:srgbClr val="FFFFFF"/>
              </a:bgClr>
            </a:pattFill>
            <a:ln w="9525">
              <a:solidFill>
                <a:schemeClr val="tx1"/>
              </a:solidFill>
              <a:round/>
              <a:headEnd/>
              <a:tailEnd/>
            </a:ln>
          </p:spPr>
          <p:txBody>
            <a:bodyPr wrap="none" anchor="ctr">
              <a:prstTxWarp prst="textNoShape">
                <a:avLst/>
              </a:prstTxWarp>
            </a:bodyPr>
            <a:lstStyle/>
            <a:p>
              <a:pPr algn="ctr"/>
              <a:endParaRPr lang="en-US"/>
            </a:p>
          </p:txBody>
        </p:sp>
        <p:sp>
          <p:nvSpPr>
            <p:cNvPr id="36871" name="Text Box 7"/>
            <p:cNvSpPr txBox="1">
              <a:spLocks noChangeArrowheads="1"/>
            </p:cNvSpPr>
            <p:nvPr/>
          </p:nvSpPr>
          <p:spPr bwMode="auto">
            <a:xfrm>
              <a:off x="3962400" y="5638800"/>
              <a:ext cx="1295400" cy="457200"/>
            </a:xfrm>
            <a:prstGeom prst="rect">
              <a:avLst/>
            </a:prstGeom>
            <a:noFill/>
            <a:ln w="9525">
              <a:noFill/>
              <a:miter lim="800000"/>
              <a:headEnd/>
              <a:tailEnd/>
            </a:ln>
          </p:spPr>
          <p:txBody>
            <a:bodyPr>
              <a:prstTxWarp prst="textNoShape">
                <a:avLst/>
              </a:prstTxWarp>
              <a:spAutoFit/>
            </a:bodyPr>
            <a:lstStyle/>
            <a:p>
              <a:r>
                <a:rPr lang="en-US" b="1" dirty="0"/>
                <a:t>mortals</a:t>
              </a:r>
            </a:p>
          </p:txBody>
        </p:sp>
      </p:grpSp>
      <p:grpSp>
        <p:nvGrpSpPr>
          <p:cNvPr id="7" name="Group 6"/>
          <p:cNvGrpSpPr/>
          <p:nvPr/>
        </p:nvGrpSpPr>
        <p:grpSpPr>
          <a:xfrm>
            <a:off x="2819400" y="2286000"/>
            <a:ext cx="3352800" cy="2963863"/>
            <a:chOff x="2819400" y="2286000"/>
            <a:chExt cx="3352800" cy="2963863"/>
          </a:xfrm>
        </p:grpSpPr>
        <p:sp>
          <p:nvSpPr>
            <p:cNvPr id="36879" name="Oval 15"/>
            <p:cNvSpPr>
              <a:spLocks noChangeArrowheads="1"/>
            </p:cNvSpPr>
            <p:nvPr/>
          </p:nvSpPr>
          <p:spPr bwMode="auto">
            <a:xfrm>
              <a:off x="2819400" y="2286000"/>
              <a:ext cx="3352800" cy="2963863"/>
            </a:xfrm>
            <a:prstGeom prst="ellipse">
              <a:avLst/>
            </a:prstGeom>
            <a:solidFill>
              <a:schemeClr val="accent1">
                <a:alpha val="78000"/>
              </a:schemeClr>
            </a:solidFill>
            <a:ln w="9525">
              <a:solidFill>
                <a:schemeClr val="tx1"/>
              </a:solidFill>
              <a:round/>
              <a:headEnd/>
              <a:tailEnd/>
            </a:ln>
          </p:spPr>
          <p:txBody>
            <a:bodyPr wrap="none" anchor="ctr">
              <a:prstTxWarp prst="textNoShape">
                <a:avLst/>
              </a:prstTxWarp>
            </a:bodyPr>
            <a:lstStyle/>
            <a:p>
              <a:pPr algn="ctr"/>
              <a:endParaRPr lang="en-US"/>
            </a:p>
          </p:txBody>
        </p:sp>
        <p:sp>
          <p:nvSpPr>
            <p:cNvPr id="36880" name="Text Box 16"/>
            <p:cNvSpPr txBox="1">
              <a:spLocks noChangeArrowheads="1"/>
            </p:cNvSpPr>
            <p:nvPr/>
          </p:nvSpPr>
          <p:spPr bwMode="auto">
            <a:xfrm>
              <a:off x="4191000" y="4648200"/>
              <a:ext cx="892175" cy="461665"/>
            </a:xfrm>
            <a:prstGeom prst="rect">
              <a:avLst/>
            </a:prstGeom>
            <a:noFill/>
            <a:ln w="9525">
              <a:noFill/>
              <a:miter lim="800000"/>
              <a:headEnd/>
              <a:tailEnd/>
            </a:ln>
          </p:spPr>
          <p:txBody>
            <a:bodyPr>
              <a:prstTxWarp prst="textNoShape">
                <a:avLst/>
              </a:prstTxWarp>
              <a:spAutoFit/>
            </a:bodyPr>
            <a:lstStyle/>
            <a:p>
              <a:r>
                <a:rPr lang="en-US" b="1" dirty="0"/>
                <a:t>men</a:t>
              </a:r>
            </a:p>
            <a:p>
              <a:pPr>
                <a:spcBef>
                  <a:spcPct val="50000"/>
                </a:spcBef>
              </a:pPr>
              <a:endParaRPr lang="en-US" dirty="0"/>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en-US" dirty="0">
                <a:solidFill>
                  <a:srgbClr val="FFFF00"/>
                </a:solidFill>
              </a:rPr>
              <a:t>Socrates</a:t>
            </a:r>
            <a:r>
              <a:rPr lang="en-US" dirty="0"/>
              <a:t> </a:t>
            </a:r>
            <a:r>
              <a:rPr lang="en-US" dirty="0">
                <a:solidFill>
                  <a:schemeClr val="tx1"/>
                </a:solidFill>
              </a:rPr>
              <a:t>is a</a:t>
            </a:r>
            <a:r>
              <a:rPr lang="en-US" dirty="0"/>
              <a:t> </a:t>
            </a:r>
            <a:r>
              <a:rPr lang="en-US" dirty="0">
                <a:solidFill>
                  <a:schemeClr val="hlink"/>
                </a:solidFill>
              </a:rPr>
              <a:t>man</a:t>
            </a:r>
            <a:endParaRPr lang="en-US" dirty="0"/>
          </a:p>
        </p:txBody>
      </p:sp>
      <p:grpSp>
        <p:nvGrpSpPr>
          <p:cNvPr id="8" name="Group 7"/>
          <p:cNvGrpSpPr/>
          <p:nvPr/>
        </p:nvGrpSpPr>
        <p:grpSpPr>
          <a:xfrm>
            <a:off x="2590800" y="2209800"/>
            <a:ext cx="3352800" cy="3192463"/>
            <a:chOff x="2590800" y="2209800"/>
            <a:chExt cx="3352800" cy="3192463"/>
          </a:xfrm>
        </p:grpSpPr>
        <p:sp>
          <p:nvSpPr>
            <p:cNvPr id="91140" name="Oval 4"/>
            <p:cNvSpPr>
              <a:spLocks noChangeArrowheads="1"/>
            </p:cNvSpPr>
            <p:nvPr/>
          </p:nvSpPr>
          <p:spPr bwMode="auto">
            <a:xfrm>
              <a:off x="2590800" y="2209800"/>
              <a:ext cx="3352800" cy="3192463"/>
            </a:xfrm>
            <a:prstGeom prst="ellipse">
              <a:avLst/>
            </a:prstGeom>
            <a:solidFill>
              <a:schemeClr val="accent1">
                <a:alpha val="91000"/>
              </a:schemeClr>
            </a:solidFill>
            <a:ln w="9525">
              <a:solidFill>
                <a:schemeClr val="tx1"/>
              </a:solidFill>
              <a:round/>
              <a:headEnd/>
              <a:tailEnd/>
            </a:ln>
          </p:spPr>
          <p:txBody>
            <a:bodyPr wrap="none" anchor="ctr">
              <a:prstTxWarp prst="textNoShape">
                <a:avLst/>
              </a:prstTxWarp>
            </a:bodyPr>
            <a:lstStyle/>
            <a:p>
              <a:pPr algn="ctr"/>
              <a:endParaRPr lang="en-US"/>
            </a:p>
          </p:txBody>
        </p:sp>
        <p:sp>
          <p:nvSpPr>
            <p:cNvPr id="91145" name="Text Box 9"/>
            <p:cNvSpPr txBox="1">
              <a:spLocks noChangeArrowheads="1"/>
            </p:cNvSpPr>
            <p:nvPr/>
          </p:nvSpPr>
          <p:spPr bwMode="auto">
            <a:xfrm>
              <a:off x="3886200" y="4876800"/>
              <a:ext cx="892175" cy="461665"/>
            </a:xfrm>
            <a:prstGeom prst="rect">
              <a:avLst/>
            </a:prstGeom>
            <a:noFill/>
            <a:ln w="9525">
              <a:noFill/>
              <a:miter lim="800000"/>
              <a:headEnd/>
              <a:tailEnd/>
            </a:ln>
          </p:spPr>
          <p:txBody>
            <a:bodyPr>
              <a:prstTxWarp prst="textNoShape">
                <a:avLst/>
              </a:prstTxWarp>
              <a:spAutoFit/>
            </a:bodyPr>
            <a:lstStyle/>
            <a:p>
              <a:r>
                <a:rPr lang="en-US" b="1" dirty="0"/>
                <a:t>men</a:t>
              </a:r>
            </a:p>
            <a:p>
              <a:pPr>
                <a:spcBef>
                  <a:spcPct val="50000"/>
                </a:spcBef>
              </a:pPr>
              <a:endParaRPr lang="en-US" dirty="0"/>
            </a:p>
          </p:txBody>
        </p:sp>
      </p:grpSp>
      <p:pic>
        <p:nvPicPr>
          <p:cNvPr id="91147" name="Picture 11"/>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rcRect/>
          <a:stretch>
            <a:fillRect/>
          </a:stretch>
        </p:blipFill>
        <p:spPr bwMode="auto">
          <a:xfrm>
            <a:off x="3733800" y="2895600"/>
            <a:ext cx="1049338" cy="1562100"/>
          </a:xfrm>
          <a:prstGeom prst="rect">
            <a:avLst/>
          </a:prstGeom>
          <a:ln>
            <a:noFill/>
          </a:ln>
          <a:effectLst>
            <a:softEdge rad="112500"/>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dirty="0">
                <a:solidFill>
                  <a:srgbClr val="FFFF00"/>
                </a:solidFill>
              </a:rPr>
              <a:t>Socrates</a:t>
            </a:r>
            <a:r>
              <a:rPr lang="en-US" dirty="0"/>
              <a:t> </a:t>
            </a:r>
            <a:r>
              <a:rPr lang="en-US" dirty="0">
                <a:solidFill>
                  <a:schemeClr val="tx1"/>
                </a:solidFill>
              </a:rPr>
              <a:t>is</a:t>
            </a:r>
            <a:r>
              <a:rPr lang="en-US" dirty="0"/>
              <a:t> </a:t>
            </a:r>
            <a:r>
              <a:rPr lang="en-US" dirty="0">
                <a:solidFill>
                  <a:schemeClr val="bg2"/>
                </a:solidFill>
              </a:rPr>
              <a:t>mortal</a:t>
            </a:r>
            <a:endParaRPr lang="en-US" dirty="0"/>
          </a:p>
        </p:txBody>
      </p:sp>
      <p:grpSp>
        <p:nvGrpSpPr>
          <p:cNvPr id="10" name="Group 9"/>
          <p:cNvGrpSpPr/>
          <p:nvPr/>
        </p:nvGrpSpPr>
        <p:grpSpPr>
          <a:xfrm>
            <a:off x="1600200" y="1447800"/>
            <a:ext cx="5486400" cy="4953000"/>
            <a:chOff x="1600200" y="1447800"/>
            <a:chExt cx="5486400" cy="4953000"/>
          </a:xfrm>
        </p:grpSpPr>
        <p:sp>
          <p:nvSpPr>
            <p:cNvPr id="95243" name="Oval 11" descr="Wide upward diagonal"/>
            <p:cNvSpPr>
              <a:spLocks noChangeArrowheads="1"/>
            </p:cNvSpPr>
            <p:nvPr/>
          </p:nvSpPr>
          <p:spPr bwMode="auto">
            <a:xfrm>
              <a:off x="1600200" y="1447800"/>
              <a:ext cx="5486400" cy="4953000"/>
            </a:xfrm>
            <a:prstGeom prst="ellipse">
              <a:avLst/>
            </a:prstGeom>
            <a:pattFill prst="wdUpDiag">
              <a:fgClr>
                <a:schemeClr val="tx1"/>
              </a:fgClr>
              <a:bgClr>
                <a:srgbClr val="FFFFFF"/>
              </a:bgClr>
            </a:pattFill>
            <a:ln w="9525">
              <a:solidFill>
                <a:schemeClr val="tx1"/>
              </a:solidFill>
              <a:round/>
              <a:headEnd/>
              <a:tailEnd/>
            </a:ln>
          </p:spPr>
          <p:txBody>
            <a:bodyPr wrap="none" anchor="ctr">
              <a:prstTxWarp prst="textNoShape">
                <a:avLst/>
              </a:prstTxWarp>
            </a:bodyPr>
            <a:lstStyle/>
            <a:p>
              <a:pPr algn="ctr"/>
              <a:endParaRPr lang="en-US"/>
            </a:p>
          </p:txBody>
        </p:sp>
        <p:sp>
          <p:nvSpPr>
            <p:cNvPr id="95244" name="Text Box 12"/>
            <p:cNvSpPr txBox="1">
              <a:spLocks noChangeArrowheads="1"/>
            </p:cNvSpPr>
            <p:nvPr/>
          </p:nvSpPr>
          <p:spPr bwMode="auto">
            <a:xfrm>
              <a:off x="3581400" y="5715000"/>
              <a:ext cx="1295400" cy="457200"/>
            </a:xfrm>
            <a:prstGeom prst="rect">
              <a:avLst/>
            </a:prstGeom>
            <a:noFill/>
            <a:ln w="9525">
              <a:noFill/>
              <a:miter lim="800000"/>
              <a:headEnd/>
              <a:tailEnd/>
            </a:ln>
          </p:spPr>
          <p:txBody>
            <a:bodyPr>
              <a:prstTxWarp prst="textNoShape">
                <a:avLst/>
              </a:prstTxWarp>
              <a:spAutoFit/>
            </a:bodyPr>
            <a:lstStyle/>
            <a:p>
              <a:r>
                <a:rPr lang="en-US" b="1" dirty="0"/>
                <a:t>mortals</a:t>
              </a:r>
            </a:p>
          </p:txBody>
        </p:sp>
      </p:grpSp>
      <p:grpSp>
        <p:nvGrpSpPr>
          <p:cNvPr id="11" name="Group 10"/>
          <p:cNvGrpSpPr/>
          <p:nvPr/>
        </p:nvGrpSpPr>
        <p:grpSpPr>
          <a:xfrm>
            <a:off x="2590800" y="2286000"/>
            <a:ext cx="3352800" cy="3345597"/>
            <a:chOff x="2590800" y="2362200"/>
            <a:chExt cx="3352800" cy="3345597"/>
          </a:xfrm>
        </p:grpSpPr>
        <p:sp>
          <p:nvSpPr>
            <p:cNvPr id="95247" name="Oval 15"/>
            <p:cNvSpPr>
              <a:spLocks noChangeArrowheads="1"/>
            </p:cNvSpPr>
            <p:nvPr/>
          </p:nvSpPr>
          <p:spPr bwMode="auto">
            <a:xfrm>
              <a:off x="2590800" y="2362200"/>
              <a:ext cx="3352800" cy="3192463"/>
            </a:xfrm>
            <a:prstGeom prst="ellipse">
              <a:avLst/>
            </a:prstGeom>
            <a:solidFill>
              <a:schemeClr val="accent1">
                <a:alpha val="67999"/>
              </a:schemeClr>
            </a:solidFill>
            <a:ln w="9525">
              <a:solidFill>
                <a:schemeClr val="tx1"/>
              </a:solidFill>
              <a:round/>
              <a:headEnd/>
              <a:tailEnd/>
            </a:ln>
          </p:spPr>
          <p:txBody>
            <a:bodyPr wrap="none" anchor="ctr">
              <a:prstTxWarp prst="textNoShape">
                <a:avLst/>
              </a:prstTxWarp>
            </a:bodyPr>
            <a:lstStyle/>
            <a:p>
              <a:pPr algn="ctr"/>
              <a:endParaRPr lang="en-US"/>
            </a:p>
          </p:txBody>
        </p:sp>
        <p:sp>
          <p:nvSpPr>
            <p:cNvPr id="95249" name="Text Box 17"/>
            <p:cNvSpPr txBox="1">
              <a:spLocks noChangeArrowheads="1"/>
            </p:cNvSpPr>
            <p:nvPr/>
          </p:nvSpPr>
          <p:spPr bwMode="auto">
            <a:xfrm>
              <a:off x="3810000" y="4876800"/>
              <a:ext cx="892175" cy="830997"/>
            </a:xfrm>
            <a:prstGeom prst="rect">
              <a:avLst/>
            </a:prstGeom>
            <a:noFill/>
            <a:ln w="9525">
              <a:noFill/>
              <a:miter lim="800000"/>
              <a:headEnd/>
              <a:tailEnd/>
            </a:ln>
          </p:spPr>
          <p:txBody>
            <a:bodyPr>
              <a:prstTxWarp prst="textNoShape">
                <a:avLst/>
              </a:prstTxWarp>
              <a:spAutoFit/>
            </a:bodyPr>
            <a:lstStyle/>
            <a:p>
              <a:r>
                <a:rPr lang="en-US" b="1" dirty="0"/>
                <a:t>men</a:t>
              </a:r>
            </a:p>
            <a:p>
              <a:pPr>
                <a:spcBef>
                  <a:spcPct val="50000"/>
                </a:spcBef>
              </a:pPr>
              <a:endParaRPr lang="en-US" dirty="0"/>
            </a:p>
          </p:txBody>
        </p:sp>
      </p:grpSp>
      <p:pic>
        <p:nvPicPr>
          <p:cNvPr id="95248" name="Picture 16"/>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rcRect/>
          <a:stretch>
            <a:fillRect/>
          </a:stretch>
        </p:blipFill>
        <p:spPr bwMode="auto">
          <a:xfrm>
            <a:off x="3733800" y="2971800"/>
            <a:ext cx="1049338" cy="1562100"/>
          </a:xfrm>
          <a:prstGeom prst="rect">
            <a:avLst/>
          </a:prstGeom>
          <a:ln>
            <a:noFill/>
          </a:ln>
          <a:effectLst>
            <a:softEdge rad="112500"/>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3"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95248"/>
                                        </p:tgtEl>
                                        <p:attrNameLst>
                                          <p:attrName>style.visibility</p:attrName>
                                        </p:attrNameLst>
                                      </p:cBhvr>
                                      <p:to>
                                        <p:strVal val="visible"/>
                                      </p:to>
                                    </p:set>
                                    <p:anim calcmode="lin" valueType="num">
                                      <p:cBhvr additive="base">
                                        <p:cTn id="15" dur="500" fill="hold"/>
                                        <p:tgtEl>
                                          <p:spTgt spid="95248"/>
                                        </p:tgtEl>
                                        <p:attrNameLst>
                                          <p:attrName>ppt_x</p:attrName>
                                        </p:attrNameLst>
                                      </p:cBhvr>
                                      <p:tavLst>
                                        <p:tav tm="0">
                                          <p:val>
                                            <p:strVal val="1+#ppt_w/2"/>
                                          </p:val>
                                        </p:tav>
                                        <p:tav tm="100000">
                                          <p:val>
                                            <p:strVal val="#ppt_x"/>
                                          </p:val>
                                        </p:tav>
                                      </p:tavLst>
                                    </p:anim>
                                    <p:anim calcmode="lin" valueType="num">
                                      <p:cBhvr additive="base">
                                        <p:cTn id="16" dur="500" fill="hold"/>
                                        <p:tgtEl>
                                          <p:spTgt spid="95248"/>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a:t>Stupid arguments can be </a:t>
            </a:r>
            <a:r>
              <a:rPr lang="en-US" dirty="0" smtClean="0"/>
              <a:t>valid!</a:t>
            </a:r>
            <a:endParaRPr lang="en-US" dirty="0"/>
          </a:p>
        </p:txBody>
      </p:sp>
      <p:sp>
        <p:nvSpPr>
          <p:cNvPr id="40963" name="Rectangle 3"/>
          <p:cNvSpPr>
            <a:spLocks noGrp="1" noChangeArrowheads="1"/>
          </p:cNvSpPr>
          <p:nvPr>
            <p:ph type="body" idx="1"/>
          </p:nvPr>
        </p:nvSpPr>
        <p:spPr/>
        <p:txBody>
          <a:bodyPr/>
          <a:lstStyle/>
          <a:p>
            <a:pPr marL="609600" indent="-609600">
              <a:buFont typeface="Arial" pitchFamily="-112" charset="0"/>
              <a:buAutoNum type="arabicPeriod"/>
            </a:pPr>
            <a:r>
              <a:rPr lang="en-US" dirty="0"/>
              <a:t>All Greeks are mathematicians</a:t>
            </a:r>
          </a:p>
          <a:p>
            <a:pPr marL="609600" indent="-609600">
              <a:buFont typeface="Arial" pitchFamily="-112" charset="0"/>
              <a:buAutoNum type="arabicPeriod"/>
            </a:pPr>
            <a:r>
              <a:rPr lang="en-US" dirty="0" err="1"/>
              <a:t>Obama</a:t>
            </a:r>
            <a:r>
              <a:rPr lang="en-US" dirty="0"/>
              <a:t> is a Greek</a:t>
            </a:r>
          </a:p>
          <a:p>
            <a:pPr marL="609600" indent="-609600">
              <a:buFont typeface="Arial" pitchFamily="-112" charset="0"/>
              <a:buAutoNum type="arabicPeriod"/>
            </a:pPr>
            <a:r>
              <a:rPr lang="en-US" dirty="0"/>
              <a:t>[Therefore] </a:t>
            </a:r>
            <a:r>
              <a:rPr lang="en-US" dirty="0" err="1"/>
              <a:t>Obama</a:t>
            </a:r>
            <a:r>
              <a:rPr lang="en-US" dirty="0"/>
              <a:t> is a mathematician</a:t>
            </a:r>
          </a:p>
        </p:txBody>
      </p:sp>
      <p:pic>
        <p:nvPicPr>
          <p:cNvPr id="40964" name="Picture 4"/>
          <p:cNvPicPr>
            <a:picLocks noChangeAspect="1" noChangeArrowheads="1"/>
          </p:cNvPicPr>
          <p:nvPr/>
        </p:nvPicPr>
        <p:blipFill>
          <a:blip r:embed="rId3"/>
          <a:srcRect b="14999"/>
          <a:stretch>
            <a:fillRect/>
          </a:stretch>
        </p:blipFill>
        <p:spPr bwMode="auto">
          <a:xfrm>
            <a:off x="3276600" y="3403600"/>
            <a:ext cx="5689600" cy="3454400"/>
          </a:xfrm>
          <a:prstGeom prst="rect">
            <a:avLst/>
          </a:prstGeom>
          <a:noFill/>
          <a:ln w="9525">
            <a:noFill/>
            <a:miter lim="800000"/>
            <a:headEnd/>
            <a:tailEnd/>
          </a:ln>
          <a:effectLst/>
        </p:spPr>
      </p:pic>
      <p:sp>
        <p:nvSpPr>
          <p:cNvPr id="40965" name="AutoShape 5"/>
          <p:cNvSpPr>
            <a:spLocks noChangeArrowheads="1"/>
          </p:cNvSpPr>
          <p:nvPr/>
        </p:nvSpPr>
        <p:spPr bwMode="auto">
          <a:xfrm>
            <a:off x="2286000" y="3886200"/>
            <a:ext cx="1828800" cy="990600"/>
          </a:xfrm>
          <a:prstGeom prst="wedgeRoundRectCallout">
            <a:avLst>
              <a:gd name="adj1" fmla="val 71787"/>
              <a:gd name="adj2" fmla="val 38944"/>
              <a:gd name="adj3" fmla="val 16667"/>
            </a:avLst>
          </a:prstGeom>
          <a:solidFill>
            <a:srgbClr val="95D0C4">
              <a:alpha val="50000"/>
            </a:srgbClr>
          </a:solidFill>
          <a:ln w="9525">
            <a:solidFill>
              <a:schemeClr val="bg1">
                <a:lumMod val="75000"/>
              </a:schemeClr>
            </a:solidFill>
            <a:miter lim="800000"/>
            <a:headEnd/>
            <a:tailEnd/>
          </a:ln>
        </p:spPr>
        <p:txBody>
          <a:bodyPr wrap="none" anchor="ctr">
            <a:prstTxWarp prst="textNoShape">
              <a:avLst/>
            </a:prstTxWarp>
          </a:bodyPr>
          <a:lstStyle/>
          <a:p>
            <a:pPr algn="ctr"/>
            <a:r>
              <a:rPr lang="en-US" i="1" dirty="0"/>
              <a:t>a</a:t>
            </a:r>
            <a:r>
              <a:rPr lang="en-US" i="1" baseline="30000" dirty="0"/>
              <a:t>2</a:t>
            </a:r>
            <a:r>
              <a:rPr lang="en-US" i="1" dirty="0"/>
              <a:t> + b</a:t>
            </a:r>
            <a:r>
              <a:rPr lang="en-US" i="1" baseline="30000" dirty="0"/>
              <a:t>2</a:t>
            </a:r>
            <a:r>
              <a:rPr lang="en-US" i="1" dirty="0"/>
              <a:t> = c</a:t>
            </a:r>
            <a:r>
              <a:rPr lang="en-US" i="1" baseline="30000" dirty="0"/>
              <a:t>2</a:t>
            </a:r>
            <a:endParaRPr lang="en-US" i="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096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P spid="4096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447800" y="1219200"/>
            <a:ext cx="5410200" cy="5029200"/>
            <a:chOff x="1447800" y="1219200"/>
            <a:chExt cx="5410200" cy="5029200"/>
          </a:xfrm>
          <a:solidFill>
            <a:srgbClr val="FF0000"/>
          </a:solidFill>
        </p:grpSpPr>
        <p:sp>
          <p:nvSpPr>
            <p:cNvPr id="7" name="Oval 6"/>
            <p:cNvSpPr/>
            <p:nvPr/>
          </p:nvSpPr>
          <p:spPr bwMode="auto">
            <a:xfrm>
              <a:off x="1447800" y="1219200"/>
              <a:ext cx="5410200" cy="5029200"/>
            </a:xfrm>
            <a:prstGeom prst="ellips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10" name="TextBox 9"/>
            <p:cNvSpPr txBox="1"/>
            <p:nvPr/>
          </p:nvSpPr>
          <p:spPr>
            <a:xfrm>
              <a:off x="3048000" y="5486400"/>
              <a:ext cx="2514600" cy="461665"/>
            </a:xfrm>
            <a:prstGeom prst="rect">
              <a:avLst/>
            </a:prstGeom>
            <a:noFill/>
            <a:ln>
              <a:noFill/>
            </a:ln>
          </p:spPr>
          <p:txBody>
            <a:bodyPr wrap="square" rtlCol="0">
              <a:spAutoFit/>
            </a:bodyPr>
            <a:lstStyle/>
            <a:p>
              <a:r>
                <a:rPr lang="en-US" b="1" dirty="0" smtClean="0"/>
                <a:t>Mathematicians</a:t>
              </a:r>
              <a:endParaRPr lang="en-US" b="1" dirty="0"/>
            </a:p>
          </p:txBody>
        </p:sp>
      </p:grpSp>
      <p:sp>
        <p:nvSpPr>
          <p:cNvPr id="40962" name="Rectangle 2"/>
          <p:cNvSpPr>
            <a:spLocks noGrp="1" noChangeArrowheads="1"/>
          </p:cNvSpPr>
          <p:nvPr>
            <p:ph type="title"/>
          </p:nvPr>
        </p:nvSpPr>
        <p:spPr>
          <a:xfrm>
            <a:off x="685800" y="152400"/>
            <a:ext cx="7772400" cy="838200"/>
          </a:xfrm>
        </p:spPr>
        <p:txBody>
          <a:bodyPr/>
          <a:lstStyle/>
          <a:p>
            <a:r>
              <a:rPr lang="en-US" dirty="0" smtClean="0"/>
              <a:t>Same form as Socrates Argument!</a:t>
            </a:r>
            <a:endParaRPr lang="en-US" dirty="0"/>
          </a:p>
        </p:txBody>
      </p:sp>
      <p:grpSp>
        <p:nvGrpSpPr>
          <p:cNvPr id="12" name="Group 11"/>
          <p:cNvGrpSpPr/>
          <p:nvPr/>
        </p:nvGrpSpPr>
        <p:grpSpPr>
          <a:xfrm>
            <a:off x="2400300" y="1828800"/>
            <a:ext cx="3505200" cy="3581400"/>
            <a:chOff x="2590800" y="2209800"/>
            <a:chExt cx="3124200" cy="3124200"/>
          </a:xfrm>
          <a:solidFill>
            <a:srgbClr val="0000FF"/>
          </a:solidFill>
        </p:grpSpPr>
        <p:sp>
          <p:nvSpPr>
            <p:cNvPr id="8" name="Oval 7"/>
            <p:cNvSpPr/>
            <p:nvPr/>
          </p:nvSpPr>
          <p:spPr bwMode="auto">
            <a:xfrm>
              <a:off x="2590800" y="2209800"/>
              <a:ext cx="3124200" cy="3124200"/>
            </a:xfrm>
            <a:prstGeom prst="ellips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9" name="TextBox 8"/>
            <p:cNvSpPr txBox="1"/>
            <p:nvPr/>
          </p:nvSpPr>
          <p:spPr>
            <a:xfrm>
              <a:off x="3581400" y="4800600"/>
              <a:ext cx="1295400" cy="461665"/>
            </a:xfrm>
            <a:prstGeom prst="rect">
              <a:avLst/>
            </a:prstGeom>
            <a:noFill/>
            <a:ln>
              <a:noFill/>
            </a:ln>
          </p:spPr>
          <p:txBody>
            <a:bodyPr wrap="square" rtlCol="0">
              <a:spAutoFit/>
            </a:bodyPr>
            <a:lstStyle/>
            <a:p>
              <a:r>
                <a:rPr lang="en-US" b="1" dirty="0" smtClean="0"/>
                <a:t>Greeks</a:t>
              </a:r>
              <a:endParaRPr lang="en-US" b="1" dirty="0"/>
            </a:p>
          </p:txBody>
        </p:sp>
      </p:grpSp>
      <p:pic>
        <p:nvPicPr>
          <p:cNvPr id="40964" name="Picture 4"/>
          <p:cNvPicPr>
            <a:picLocks noChangeAspect="1" noChangeArrowheads="1"/>
          </p:cNvPicPr>
          <p:nvPr/>
        </p:nvPicPr>
        <p:blipFill>
          <a:blip r:embed="rId3"/>
          <a:srcRect l="8036" t="4375" r="58482" b="46874"/>
          <a:stretch>
            <a:fillRect/>
          </a:stretch>
        </p:blipFill>
        <p:spPr bwMode="auto">
          <a:xfrm>
            <a:off x="3200400" y="2590800"/>
            <a:ext cx="1905000" cy="1981200"/>
          </a:xfrm>
          <a:prstGeom prst="ellipse">
            <a:avLst/>
          </a:prstGeom>
          <a:ln w="38100" cap="rnd" cmpd="sng" algn="ctr">
            <a:solidFill>
              <a:srgbClr val="BFBFBF"/>
            </a:solidFill>
            <a:prstDash val="solid"/>
            <a:round/>
            <a:headEnd type="none" w="med" len="med"/>
            <a:tailEnd type="none" w="med" len="med"/>
          </a:ln>
          <a:effectLst>
            <a:innerShdw blurRad="114300">
              <a:srgbClr val="000000"/>
            </a:inn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40964"/>
                                        </p:tgtEl>
                                        <p:attrNameLst>
                                          <p:attrName>style.visibility</p:attrName>
                                        </p:attrNameLst>
                                      </p:cBhvr>
                                      <p:to>
                                        <p:strVal val="visible"/>
                                      </p:to>
                                    </p:set>
                                    <p:anim calcmode="lin" valueType="num">
                                      <p:cBhvr>
                                        <p:cTn id="15" dur="500" fill="hold"/>
                                        <p:tgtEl>
                                          <p:spTgt spid="40964"/>
                                        </p:tgtEl>
                                        <p:attrNameLst>
                                          <p:attrName>ppt_w</p:attrName>
                                        </p:attrNameLst>
                                      </p:cBhvr>
                                      <p:tavLst>
                                        <p:tav tm="0">
                                          <p:val>
                                            <p:fltVal val="0"/>
                                          </p:val>
                                        </p:tav>
                                        <p:tav tm="100000">
                                          <p:val>
                                            <p:strVal val="#ppt_w"/>
                                          </p:val>
                                        </p:tav>
                                      </p:tavLst>
                                    </p:anim>
                                    <p:anim calcmode="lin" valueType="num">
                                      <p:cBhvr>
                                        <p:cTn id="16" dur="500" fill="hold"/>
                                        <p:tgtEl>
                                          <p:spTgt spid="40964"/>
                                        </p:tgtEl>
                                        <p:attrNameLst>
                                          <p:attrName>ppt_h</p:attrName>
                                        </p:attrNameLst>
                                      </p:cBhvr>
                                      <p:tavLst>
                                        <p:tav tm="0">
                                          <p:val>
                                            <p:fltVal val="0"/>
                                          </p:val>
                                        </p:tav>
                                        <p:tav tm="100000">
                                          <p:val>
                                            <p:strVal val="#ppt_h"/>
                                          </p:val>
                                        </p:tav>
                                      </p:tavLst>
                                    </p:anim>
                                    <p:anim calcmode="lin" valueType="num">
                                      <p:cBhvr>
                                        <p:cTn id="17" dur="500" fill="hold"/>
                                        <p:tgtEl>
                                          <p:spTgt spid="40964"/>
                                        </p:tgtEl>
                                        <p:attrNameLst>
                                          <p:attrName>style.rotation</p:attrName>
                                        </p:attrNameLst>
                                      </p:cBhvr>
                                      <p:tavLst>
                                        <p:tav tm="0">
                                          <p:val>
                                            <p:fltVal val="360"/>
                                          </p:val>
                                        </p:tav>
                                        <p:tav tm="100000">
                                          <p:val>
                                            <p:fltVal val="0"/>
                                          </p:val>
                                        </p:tav>
                                      </p:tavLst>
                                    </p:anim>
                                    <p:animEffect transition="in" filter="fade">
                                      <p:cBhvr>
                                        <p:cTn id="18" dur="500"/>
                                        <p:tgtEl>
                                          <p:spTgt spid="40964"/>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85800" y="533400"/>
            <a:ext cx="7772400" cy="838200"/>
          </a:xfrm>
        </p:spPr>
        <p:txBody>
          <a:bodyPr/>
          <a:lstStyle/>
          <a:p>
            <a:pPr>
              <a:buFont typeface="Arial" pitchFamily="-112" charset="0"/>
              <a:buNone/>
            </a:pPr>
            <a:r>
              <a:rPr lang="en-US" dirty="0"/>
              <a:t>Soundness</a:t>
            </a:r>
          </a:p>
        </p:txBody>
      </p:sp>
      <p:sp>
        <p:nvSpPr>
          <p:cNvPr id="43011" name="Rectangle 3"/>
          <p:cNvSpPr>
            <a:spLocks noGrp="1" noChangeArrowheads="1"/>
          </p:cNvSpPr>
          <p:nvPr>
            <p:ph type="body" idx="1"/>
          </p:nvPr>
        </p:nvSpPr>
        <p:spPr>
          <a:xfrm>
            <a:off x="1447800" y="1828800"/>
            <a:ext cx="6934200" cy="4495800"/>
          </a:xfrm>
        </p:spPr>
        <p:txBody>
          <a:bodyPr/>
          <a:lstStyle/>
          <a:p>
            <a:pPr>
              <a:lnSpc>
                <a:spcPct val="190000"/>
              </a:lnSpc>
              <a:spcAft>
                <a:spcPts val="2400"/>
              </a:spcAft>
            </a:pPr>
            <a:r>
              <a:rPr lang="en-US" dirty="0"/>
              <a:t>Validity + all true premises</a:t>
            </a:r>
          </a:p>
          <a:p>
            <a:pPr>
              <a:lnSpc>
                <a:spcPct val="190000"/>
              </a:lnSpc>
              <a:spcAft>
                <a:spcPts val="2400"/>
              </a:spcAft>
            </a:pPr>
            <a:r>
              <a:rPr lang="en-US" dirty="0"/>
              <a:t>So sound arguments have true conclusions too</a:t>
            </a:r>
          </a:p>
          <a:p>
            <a:pPr>
              <a:lnSpc>
                <a:spcPct val="190000"/>
              </a:lnSpc>
              <a:spcAft>
                <a:spcPts val="2400"/>
              </a:spcAft>
            </a:pPr>
            <a:r>
              <a:rPr lang="en-US" dirty="0"/>
              <a:t>The Obama argument is </a:t>
            </a:r>
            <a:r>
              <a:rPr lang="en-US" i="1" dirty="0"/>
              <a:t>valid</a:t>
            </a:r>
            <a:r>
              <a:rPr lang="en-US" dirty="0"/>
              <a:t> but not </a:t>
            </a:r>
            <a:r>
              <a:rPr lang="en-US" i="1" dirty="0"/>
              <a:t>sound</a:t>
            </a:r>
            <a:r>
              <a:rPr lang="en-US" dirty="0" smtClean="0"/>
              <a: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533400"/>
            <a:ext cx="7543800" cy="1295400"/>
          </a:xfrm>
        </p:spPr>
        <p:txBody>
          <a:bodyPr/>
          <a:lstStyle/>
          <a:p>
            <a:pPr eaLnBrk="1" hangingPunct="1">
              <a:spcAft>
                <a:spcPts val="1200"/>
              </a:spcAft>
            </a:pPr>
            <a:r>
              <a:rPr lang="en-US" dirty="0"/>
              <a:t>Conditionals can be parts of arguments</a:t>
            </a:r>
          </a:p>
        </p:txBody>
      </p:sp>
      <p:sp>
        <p:nvSpPr>
          <p:cNvPr id="43011" name="Rectangle 3"/>
          <p:cNvSpPr>
            <a:spLocks noGrp="1" noChangeArrowheads="1"/>
          </p:cNvSpPr>
          <p:nvPr>
            <p:ph type="body" idx="1"/>
          </p:nvPr>
        </p:nvSpPr>
        <p:spPr>
          <a:xfrm>
            <a:off x="457200" y="2446338"/>
            <a:ext cx="8229600" cy="3878262"/>
          </a:xfrm>
        </p:spPr>
        <p:txBody>
          <a:bodyPr/>
          <a:lstStyle/>
          <a:p>
            <a:pPr eaLnBrk="1" hangingPunct="1">
              <a:spcAft>
                <a:spcPts val="4800"/>
              </a:spcAft>
              <a:buFontTx/>
              <a:buNone/>
            </a:pPr>
            <a:r>
              <a:rPr lang="en-US" dirty="0"/>
              <a:t>	(7) If you study then you'll pass. If you pass then you'll graduate. Therefore if you study you'll graduate.</a:t>
            </a:r>
          </a:p>
          <a:p>
            <a:pPr eaLnBrk="1" hangingPunct="1">
              <a:spcAft>
                <a:spcPts val="4800"/>
              </a:spcAft>
              <a:buFontTx/>
              <a:buNone/>
            </a:pPr>
            <a:r>
              <a:rPr lang="en-US" dirty="0"/>
              <a:t>	(8) If a number is even then it's divisible by 2 without a remainder. 4 is divisible by 2 without a remainder. Therefore, 4 is even.</a:t>
            </a:r>
          </a:p>
        </p:txBody>
      </p:sp>
    </p:spTree>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304800"/>
            <a:ext cx="9220200" cy="1066800"/>
          </a:xfrm>
        </p:spPr>
        <p:txBody>
          <a:bodyPr/>
          <a:lstStyle/>
          <a:p>
            <a:pPr eaLnBrk="1" hangingPunct="1">
              <a:spcAft>
                <a:spcPts val="1200"/>
              </a:spcAft>
            </a:pPr>
            <a:r>
              <a:rPr lang="en-US" sz="3200" dirty="0"/>
              <a:t>Conditionals, Arguments &amp; Inferences</a:t>
            </a:r>
            <a:endParaRPr lang="en-US" dirty="0"/>
          </a:p>
        </p:txBody>
      </p:sp>
      <p:sp>
        <p:nvSpPr>
          <p:cNvPr id="38915" name="Rectangle 3"/>
          <p:cNvSpPr>
            <a:spLocks noGrp="1" noChangeArrowheads="1"/>
          </p:cNvSpPr>
          <p:nvPr>
            <p:ph type="body" idx="1"/>
          </p:nvPr>
        </p:nvSpPr>
        <p:spPr>
          <a:xfrm>
            <a:off x="533400" y="1295400"/>
            <a:ext cx="8229600" cy="5257800"/>
          </a:xfrm>
        </p:spPr>
        <p:txBody>
          <a:bodyPr/>
          <a:lstStyle/>
          <a:p>
            <a:pPr eaLnBrk="1" hangingPunct="1">
              <a:lnSpc>
                <a:spcPct val="110000"/>
              </a:lnSpc>
              <a:spcAft>
                <a:spcPts val="1200"/>
              </a:spcAft>
            </a:pPr>
            <a:r>
              <a:rPr lang="en-US" dirty="0"/>
              <a:t>Like arguments, conditionals may express inferences. </a:t>
            </a:r>
          </a:p>
          <a:p>
            <a:pPr eaLnBrk="1" hangingPunct="1">
              <a:lnSpc>
                <a:spcPct val="110000"/>
              </a:lnSpc>
              <a:spcAft>
                <a:spcPts val="1200"/>
              </a:spcAft>
            </a:pPr>
            <a:r>
              <a:rPr lang="en-US" i="1" dirty="0"/>
              <a:t>A conditional by itself is not an argument</a:t>
            </a:r>
            <a:r>
              <a:rPr lang="en-US" dirty="0"/>
              <a:t>.</a:t>
            </a:r>
          </a:p>
          <a:p>
            <a:pPr eaLnBrk="1" hangingPunct="1">
              <a:lnSpc>
                <a:spcPct val="110000"/>
              </a:lnSpc>
              <a:spcAft>
                <a:spcPts val="1200"/>
              </a:spcAft>
            </a:pPr>
            <a:r>
              <a:rPr lang="en-US" dirty="0"/>
              <a:t>Difference: when you put forth an argument you commit yourself to the truth of all its parts--even if "only for the sake of the argument.”</a:t>
            </a:r>
          </a:p>
          <a:p>
            <a:pPr eaLnBrk="1" hangingPunct="1">
              <a:lnSpc>
                <a:spcPct val="110000"/>
              </a:lnSpc>
              <a:spcAft>
                <a:spcPts val="1200"/>
              </a:spcAft>
            </a:pPr>
            <a:r>
              <a:rPr lang="en-US" dirty="0"/>
              <a:t>When you assert a conditional, you do not commit yourself to the truth of either its antecedent or its consequent.</a:t>
            </a:r>
          </a:p>
          <a:p>
            <a:pPr eaLnBrk="1" hangingPunct="1">
              <a:lnSpc>
                <a:spcPct val="110000"/>
              </a:lnSpc>
              <a:spcAft>
                <a:spcPts val="1200"/>
              </a:spcAft>
            </a:pPr>
            <a:r>
              <a:rPr lang="en-US" dirty="0"/>
              <a:t>The whole conditional can be true even if both its antecedent and consequent are false.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9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spcAft>
                <a:spcPts val="1200"/>
              </a:spcAft>
            </a:pPr>
            <a:r>
              <a:rPr lang="en-US" dirty="0" smtClean="0"/>
              <a:t>Corresponding Conditional</a:t>
            </a:r>
            <a:endParaRPr lang="en-US" dirty="0"/>
          </a:p>
        </p:txBody>
      </p:sp>
      <p:sp>
        <p:nvSpPr>
          <p:cNvPr id="45059" name="Rectangle 3"/>
          <p:cNvSpPr>
            <a:spLocks noGrp="1" noChangeArrowheads="1"/>
          </p:cNvSpPr>
          <p:nvPr>
            <p:ph type="body" idx="1"/>
          </p:nvPr>
        </p:nvSpPr>
        <p:spPr/>
        <p:txBody>
          <a:bodyPr/>
          <a:lstStyle/>
          <a:p>
            <a:pPr eaLnBrk="1" hangingPunct="1">
              <a:spcAft>
                <a:spcPts val="1200"/>
              </a:spcAft>
            </a:pPr>
            <a:r>
              <a:rPr lang="en-US" dirty="0"/>
              <a:t>For any given argument, the conditional that is formed by taking the conjunction (the "and-</a:t>
            </a:r>
            <a:r>
              <a:rPr lang="en-US" dirty="0" err="1"/>
              <a:t>ing</a:t>
            </a:r>
            <a:r>
              <a:rPr lang="en-US" dirty="0"/>
              <a:t>") of its premises as the antecedent and the conclusion of the argument as its consequent is the corresponding conditional to that argument.</a:t>
            </a:r>
          </a:p>
          <a:p>
            <a:pPr eaLnBrk="1" hangingPunct="1">
              <a:spcAft>
                <a:spcPts val="1200"/>
              </a:spcAft>
            </a:pPr>
            <a:r>
              <a:rPr lang="en-US" dirty="0"/>
              <a:t>The corresponding conditional to an argument is the conditional that expresses the same inference as the argument.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dirty="0"/>
              <a:t>Corresponding Conditional</a:t>
            </a:r>
          </a:p>
        </p:txBody>
      </p:sp>
      <p:sp>
        <p:nvSpPr>
          <p:cNvPr id="47107" name="Rectangle 3"/>
          <p:cNvSpPr>
            <a:spLocks noGrp="1" noChangeArrowheads="1"/>
          </p:cNvSpPr>
          <p:nvPr>
            <p:ph type="body" sz="half" idx="1"/>
          </p:nvPr>
        </p:nvSpPr>
        <p:spPr>
          <a:xfrm>
            <a:off x="533400" y="1447800"/>
            <a:ext cx="3973513" cy="4648200"/>
          </a:xfrm>
        </p:spPr>
        <p:txBody>
          <a:bodyPr/>
          <a:lstStyle/>
          <a:p>
            <a:pPr marL="495300" indent="-495300" algn="ctr" eaLnBrk="1" hangingPunct="1">
              <a:lnSpc>
                <a:spcPct val="160000"/>
              </a:lnSpc>
              <a:buFontTx/>
              <a:buNone/>
            </a:pPr>
            <a:r>
              <a:rPr lang="en-US" sz="2400" b="1" dirty="0"/>
              <a:t>Argument</a:t>
            </a:r>
            <a:endParaRPr lang="en-US" sz="2400" dirty="0"/>
          </a:p>
          <a:p>
            <a:pPr marL="495300" indent="-495300" eaLnBrk="1" hangingPunct="1">
              <a:lnSpc>
                <a:spcPct val="160000"/>
              </a:lnSpc>
              <a:buFontTx/>
              <a:buAutoNum type="arabicPeriod"/>
            </a:pPr>
            <a:r>
              <a:rPr lang="en-US" sz="2400" b="1" dirty="0">
                <a:solidFill>
                  <a:srgbClr val="00FF00"/>
                </a:solidFill>
              </a:rPr>
              <a:t>All men are mortal</a:t>
            </a:r>
          </a:p>
          <a:p>
            <a:pPr marL="495300" indent="-495300" eaLnBrk="1" hangingPunct="1">
              <a:lnSpc>
                <a:spcPct val="160000"/>
              </a:lnSpc>
              <a:buFontTx/>
              <a:buAutoNum type="arabicPeriod"/>
            </a:pPr>
            <a:r>
              <a:rPr lang="en-US" sz="2400" b="1" dirty="0">
                <a:solidFill>
                  <a:srgbClr val="00FF00"/>
                </a:solidFill>
              </a:rPr>
              <a:t>Socrates is a man</a:t>
            </a:r>
          </a:p>
          <a:p>
            <a:pPr marL="495300" indent="-495300" eaLnBrk="1" hangingPunct="1">
              <a:lnSpc>
                <a:spcPct val="160000"/>
              </a:lnSpc>
              <a:buFontTx/>
              <a:buAutoNum type="arabicPeriod"/>
            </a:pPr>
            <a:r>
              <a:rPr lang="en-US" sz="2400" b="1" dirty="0">
                <a:solidFill>
                  <a:schemeClr val="accent6">
                    <a:lumMod val="60000"/>
                    <a:lumOff val="40000"/>
                  </a:schemeClr>
                </a:solidFill>
              </a:rPr>
              <a:t>Therefore, Socrates is mortal</a:t>
            </a:r>
            <a:endParaRPr lang="en-US" sz="2000" b="1" dirty="0">
              <a:solidFill>
                <a:schemeClr val="accent6">
                  <a:lumMod val="60000"/>
                  <a:lumOff val="40000"/>
                </a:schemeClr>
              </a:solidFill>
            </a:endParaRPr>
          </a:p>
        </p:txBody>
      </p:sp>
      <p:sp>
        <p:nvSpPr>
          <p:cNvPr id="47108" name="Rectangle 4"/>
          <p:cNvSpPr>
            <a:spLocks noGrp="1" noChangeArrowheads="1"/>
          </p:cNvSpPr>
          <p:nvPr>
            <p:ph type="body" sz="half" idx="2"/>
          </p:nvPr>
        </p:nvSpPr>
        <p:spPr>
          <a:xfrm>
            <a:off x="4637088" y="1447800"/>
            <a:ext cx="4049712" cy="4648200"/>
          </a:xfrm>
        </p:spPr>
        <p:txBody>
          <a:bodyPr/>
          <a:lstStyle/>
          <a:p>
            <a:pPr algn="ctr" eaLnBrk="1" hangingPunct="1">
              <a:lnSpc>
                <a:spcPct val="160000"/>
              </a:lnSpc>
              <a:buFontTx/>
              <a:buNone/>
            </a:pPr>
            <a:r>
              <a:rPr lang="en-US" sz="2400" b="1" dirty="0"/>
              <a:t>Conditional</a:t>
            </a:r>
            <a:endParaRPr lang="en-US" sz="2400" dirty="0"/>
          </a:p>
          <a:p>
            <a:pPr eaLnBrk="1" hangingPunct="1">
              <a:lnSpc>
                <a:spcPct val="160000"/>
              </a:lnSpc>
              <a:buFontTx/>
              <a:buNone/>
            </a:pPr>
            <a:r>
              <a:rPr lang="en-US" sz="2400" dirty="0"/>
              <a:t>	</a:t>
            </a:r>
            <a:r>
              <a:rPr lang="en-US" sz="2400" b="1" dirty="0">
                <a:solidFill>
                  <a:srgbClr val="FF0000"/>
                </a:solidFill>
              </a:rPr>
              <a:t>If</a:t>
            </a:r>
            <a:r>
              <a:rPr lang="en-US" sz="2400" b="1" dirty="0">
                <a:solidFill>
                  <a:srgbClr val="800040"/>
                </a:solidFill>
              </a:rPr>
              <a:t> </a:t>
            </a:r>
            <a:r>
              <a:rPr lang="en-US" sz="2400" b="1" dirty="0">
                <a:solidFill>
                  <a:srgbClr val="00FF00"/>
                </a:solidFill>
              </a:rPr>
              <a:t>all men are mortal </a:t>
            </a:r>
            <a:r>
              <a:rPr lang="en-US" sz="2400" b="1" dirty="0">
                <a:solidFill>
                  <a:srgbClr val="FF0000"/>
                </a:solidFill>
              </a:rPr>
              <a:t>and</a:t>
            </a:r>
            <a:r>
              <a:rPr lang="en-US" sz="2400" b="1" dirty="0"/>
              <a:t> </a:t>
            </a:r>
            <a:r>
              <a:rPr lang="en-US" sz="2400" b="1" dirty="0">
                <a:solidFill>
                  <a:srgbClr val="00FF00"/>
                </a:solidFill>
              </a:rPr>
              <a:t>Socrates is a man </a:t>
            </a:r>
            <a:r>
              <a:rPr lang="en-US" sz="2400" b="1" dirty="0">
                <a:solidFill>
                  <a:srgbClr val="FF0000"/>
                </a:solidFill>
              </a:rPr>
              <a:t>then</a:t>
            </a:r>
            <a:r>
              <a:rPr lang="en-US" sz="2400" b="1" dirty="0"/>
              <a:t> </a:t>
            </a:r>
            <a:r>
              <a:rPr lang="en-US" sz="2400" b="1" dirty="0">
                <a:solidFill>
                  <a:srgbClr val="6B6BCF"/>
                </a:solidFill>
              </a:rPr>
              <a:t>Socrates is mortal</a:t>
            </a:r>
            <a:endParaRPr lang="en-US" sz="2000" b="1" dirty="0">
              <a:solidFill>
                <a:srgbClr val="6B6BCF"/>
              </a:solidFill>
            </a:endParaRPr>
          </a:p>
        </p:txBody>
      </p:sp>
      <p:sp>
        <p:nvSpPr>
          <p:cNvPr id="47109" name="AutoShape 5"/>
          <p:cNvSpPr>
            <a:spLocks noChangeArrowheads="1"/>
          </p:cNvSpPr>
          <p:nvPr/>
        </p:nvSpPr>
        <p:spPr bwMode="auto">
          <a:xfrm>
            <a:off x="5638800" y="4267200"/>
            <a:ext cx="2133600" cy="2057400"/>
          </a:xfrm>
          <a:prstGeom prst="upArrowCallout">
            <a:avLst>
              <a:gd name="adj1" fmla="val 25926"/>
              <a:gd name="adj2" fmla="val 25926"/>
              <a:gd name="adj3" fmla="val 16667"/>
              <a:gd name="adj4" fmla="val 66667"/>
            </a:avLst>
          </a:prstGeom>
          <a:solidFill>
            <a:schemeClr val="accent1"/>
          </a:solidFill>
          <a:ln w="9525">
            <a:noFill/>
            <a:miter lim="800000"/>
            <a:headEnd/>
            <a:tailEnd/>
          </a:ln>
        </p:spPr>
        <p:txBody>
          <a:bodyPr wrap="none" anchor="ctr">
            <a:prstTxWarp prst="textNoShape">
              <a:avLst/>
            </a:prstTxWarp>
          </a:bodyPr>
          <a:lstStyle/>
          <a:p>
            <a:pPr algn="ctr"/>
            <a:r>
              <a:rPr lang="en-US"/>
              <a:t>Not an</a:t>
            </a:r>
            <a:br>
              <a:rPr lang="en-US"/>
            </a:br>
            <a:r>
              <a:rPr lang="en-US"/>
              <a:t>argument!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10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107">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108">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108">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7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P spid="47108" grpId="0" build="p"/>
      <p:bldP spid="4710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dirty="0"/>
              <a:t>Validity and Necessary Truth</a:t>
            </a:r>
          </a:p>
        </p:txBody>
      </p:sp>
      <p:sp>
        <p:nvSpPr>
          <p:cNvPr id="49155" name="Rectangle 3"/>
          <p:cNvSpPr>
            <a:spLocks noGrp="1" noChangeArrowheads="1"/>
          </p:cNvSpPr>
          <p:nvPr>
            <p:ph type="body" sz="half" idx="1"/>
          </p:nvPr>
        </p:nvSpPr>
        <p:spPr>
          <a:xfrm>
            <a:off x="1371600" y="1524000"/>
            <a:ext cx="6232525" cy="4572000"/>
          </a:xfrm>
        </p:spPr>
        <p:txBody>
          <a:bodyPr/>
          <a:lstStyle/>
          <a:p>
            <a:pPr eaLnBrk="1" hangingPunct="1">
              <a:lnSpc>
                <a:spcPct val="140000"/>
              </a:lnSpc>
              <a:spcAft>
                <a:spcPts val="3600"/>
              </a:spcAft>
            </a:pPr>
            <a:r>
              <a:rPr lang="en-US" sz="2400" dirty="0"/>
              <a:t>The Socrates argument is </a:t>
            </a:r>
            <a:r>
              <a:rPr lang="en-US" sz="2400" b="1" dirty="0"/>
              <a:t>valid</a:t>
            </a:r>
            <a:endParaRPr lang="en-US" sz="2400" dirty="0"/>
          </a:p>
          <a:p>
            <a:pPr eaLnBrk="1" hangingPunct="1">
              <a:lnSpc>
                <a:spcPct val="140000"/>
              </a:lnSpc>
              <a:spcAft>
                <a:spcPts val="3600"/>
              </a:spcAft>
            </a:pPr>
            <a:r>
              <a:rPr lang="en-US" sz="2400" dirty="0"/>
              <a:t>Its corresponding conditional is </a:t>
            </a:r>
            <a:r>
              <a:rPr lang="en-US" sz="2400" b="1" dirty="0"/>
              <a:t>necessarily true</a:t>
            </a:r>
            <a:endParaRPr lang="en-US" sz="2400" dirty="0"/>
          </a:p>
          <a:p>
            <a:pPr eaLnBrk="1" hangingPunct="1">
              <a:lnSpc>
                <a:spcPct val="140000"/>
              </a:lnSpc>
              <a:spcAft>
                <a:spcPts val="3600"/>
              </a:spcAft>
            </a:pPr>
            <a:r>
              <a:rPr lang="en-US" sz="2400" dirty="0"/>
              <a:t>In general, an argument is valid if and only if its corresponding conditional is necessarily true.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1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5" name="Rectangle 9"/>
          <p:cNvSpPr>
            <a:spLocks noChangeArrowheads="1"/>
          </p:cNvSpPr>
          <p:nvPr/>
        </p:nvSpPr>
        <p:spPr bwMode="auto">
          <a:xfrm>
            <a:off x="4953000" y="4419600"/>
            <a:ext cx="2133600" cy="1676400"/>
          </a:xfrm>
          <a:prstGeom prst="rect">
            <a:avLst/>
          </a:prstGeom>
          <a:solidFill>
            <a:schemeClr val="accent1"/>
          </a:solidFill>
          <a:ln w="9525">
            <a:solidFill>
              <a:schemeClr val="tx1"/>
            </a:solidFill>
            <a:miter lim="800000"/>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a:p>
        </p:txBody>
      </p:sp>
      <p:sp>
        <p:nvSpPr>
          <p:cNvPr id="45058" name="Rectangle 2"/>
          <p:cNvSpPr>
            <a:spLocks noGrp="1" noChangeArrowheads="1"/>
          </p:cNvSpPr>
          <p:nvPr>
            <p:ph type="title"/>
          </p:nvPr>
        </p:nvSpPr>
        <p:spPr/>
        <p:txBody>
          <a:bodyPr/>
          <a:lstStyle/>
          <a:p>
            <a:r>
              <a:rPr lang="en-US" dirty="0"/>
              <a:t>Validity is a matter of form</a:t>
            </a:r>
          </a:p>
        </p:txBody>
      </p:sp>
      <p:sp>
        <p:nvSpPr>
          <p:cNvPr id="45059" name="Rectangle 3"/>
          <p:cNvSpPr>
            <a:spLocks noGrp="1" noChangeArrowheads="1"/>
          </p:cNvSpPr>
          <p:nvPr>
            <p:ph type="body" sz="half" idx="1"/>
          </p:nvPr>
        </p:nvSpPr>
        <p:spPr>
          <a:xfrm>
            <a:off x="638117" y="1597328"/>
            <a:ext cx="3581400" cy="2246313"/>
          </a:xfrm>
        </p:spPr>
        <p:txBody>
          <a:bodyPr/>
          <a:lstStyle/>
          <a:p>
            <a:pPr marL="533400" indent="-533400">
              <a:buFont typeface="Arial" pitchFamily="-112" charset="0"/>
              <a:buAutoNum type="arabicPeriod"/>
            </a:pPr>
            <a:r>
              <a:rPr lang="en-US" sz="2400" dirty="0"/>
              <a:t>All men are mortal</a:t>
            </a:r>
          </a:p>
          <a:p>
            <a:pPr marL="533400" indent="-533400">
              <a:buFont typeface="Arial" pitchFamily="-112" charset="0"/>
              <a:buAutoNum type="arabicPeriod"/>
            </a:pPr>
            <a:r>
              <a:rPr lang="en-US" sz="2400" dirty="0"/>
              <a:t>Socrates is a man</a:t>
            </a:r>
          </a:p>
          <a:p>
            <a:pPr marL="533400" indent="-533400">
              <a:buFont typeface="Arial" pitchFamily="-112" charset="0"/>
              <a:buAutoNum type="arabicPeriod"/>
            </a:pPr>
            <a:r>
              <a:rPr lang="en-US" sz="2400" dirty="0"/>
              <a:t>Socrates is mortal</a:t>
            </a:r>
          </a:p>
        </p:txBody>
      </p:sp>
      <p:sp>
        <p:nvSpPr>
          <p:cNvPr id="45060" name="Rectangle 4"/>
          <p:cNvSpPr>
            <a:spLocks noGrp="1" noChangeArrowheads="1"/>
          </p:cNvSpPr>
          <p:nvPr>
            <p:ph type="body" sz="half" idx="2"/>
          </p:nvPr>
        </p:nvSpPr>
        <p:spPr>
          <a:xfrm>
            <a:off x="4143317" y="1563991"/>
            <a:ext cx="4724400" cy="2486025"/>
          </a:xfrm>
        </p:spPr>
        <p:txBody>
          <a:bodyPr/>
          <a:lstStyle/>
          <a:p>
            <a:pPr marL="533400" indent="-533400">
              <a:buFont typeface="Arial" pitchFamily="-112" charset="0"/>
              <a:buAutoNum type="arabicPeriod"/>
            </a:pPr>
            <a:r>
              <a:rPr lang="en-US" sz="2400" dirty="0"/>
              <a:t>All Greeks are mathematicians</a:t>
            </a:r>
          </a:p>
          <a:p>
            <a:pPr marL="533400" indent="-533400">
              <a:buFont typeface="Arial" pitchFamily="-112" charset="0"/>
              <a:buAutoNum type="arabicPeriod"/>
            </a:pPr>
            <a:r>
              <a:rPr lang="en-US" sz="2400" dirty="0"/>
              <a:t>Obama is a Greek</a:t>
            </a:r>
          </a:p>
          <a:p>
            <a:pPr marL="533400" indent="-533400">
              <a:buFont typeface="Arial" pitchFamily="-112" charset="0"/>
              <a:buAutoNum type="arabicPeriod"/>
            </a:pPr>
            <a:r>
              <a:rPr lang="en-US" sz="2400" dirty="0"/>
              <a:t>Obama is a mathematician</a:t>
            </a:r>
          </a:p>
        </p:txBody>
      </p:sp>
      <p:sp>
        <p:nvSpPr>
          <p:cNvPr id="45061" name="Text Box 5"/>
          <p:cNvSpPr txBox="1">
            <a:spLocks noChangeArrowheads="1"/>
          </p:cNvSpPr>
          <p:nvPr/>
        </p:nvSpPr>
        <p:spPr bwMode="auto">
          <a:xfrm>
            <a:off x="4953000" y="4495800"/>
            <a:ext cx="2819400" cy="1552575"/>
          </a:xfrm>
          <a:prstGeom prst="rect">
            <a:avLst/>
          </a:prstGeom>
          <a:noFill/>
          <a:ln w="9525">
            <a:noFill/>
            <a:miter lim="800000"/>
            <a:headEnd/>
            <a:tailEnd/>
          </a:ln>
        </p:spPr>
        <p:txBody>
          <a:bodyPr>
            <a:prstTxWarp prst="textNoShape">
              <a:avLst/>
            </a:prstTxWarp>
            <a:spAutoFit/>
          </a:bodyPr>
          <a:lstStyle/>
          <a:p>
            <a:pPr marL="457200" indent="-457200">
              <a:spcBef>
                <a:spcPct val="50000"/>
              </a:spcBef>
              <a:buFont typeface="Arial" pitchFamily="-112" charset="0"/>
              <a:buAutoNum type="arabicPeriod"/>
            </a:pPr>
            <a:r>
              <a:rPr lang="en-US"/>
              <a:t>All S are P</a:t>
            </a:r>
          </a:p>
          <a:p>
            <a:pPr marL="457200" indent="-457200">
              <a:spcBef>
                <a:spcPct val="50000"/>
              </a:spcBef>
              <a:buFont typeface="Arial" pitchFamily="-112" charset="0"/>
              <a:buAutoNum type="arabicPeriod"/>
            </a:pPr>
            <a:r>
              <a:rPr lang="en-US" i="1"/>
              <a:t>X</a:t>
            </a:r>
            <a:r>
              <a:rPr lang="en-US"/>
              <a:t> is an S</a:t>
            </a:r>
          </a:p>
          <a:p>
            <a:pPr marL="457200" indent="-457200">
              <a:spcBef>
                <a:spcPct val="50000"/>
              </a:spcBef>
              <a:buFont typeface="Arial" pitchFamily="-112" charset="0"/>
              <a:buAutoNum type="arabicPeriod"/>
            </a:pPr>
            <a:r>
              <a:rPr lang="en-US" i="1"/>
              <a:t>X </a:t>
            </a:r>
            <a:r>
              <a:rPr lang="en-US"/>
              <a:t>is a P </a:t>
            </a:r>
          </a:p>
        </p:txBody>
      </p:sp>
      <p:sp>
        <p:nvSpPr>
          <p:cNvPr id="45063" name="Text Box 7"/>
          <p:cNvSpPr txBox="1">
            <a:spLocks noChangeArrowheads="1"/>
          </p:cNvSpPr>
          <p:nvPr/>
        </p:nvSpPr>
        <p:spPr bwMode="auto">
          <a:xfrm>
            <a:off x="1447800" y="4495800"/>
            <a:ext cx="2667000" cy="457200"/>
          </a:xfrm>
          <a:prstGeom prst="rect">
            <a:avLst/>
          </a:prstGeom>
          <a:noFill/>
          <a:ln w="9525">
            <a:noFill/>
            <a:miter lim="800000"/>
            <a:headEnd/>
            <a:tailEnd/>
          </a:ln>
        </p:spPr>
        <p:txBody>
          <a:bodyPr>
            <a:prstTxWarp prst="textNoShape">
              <a:avLst/>
            </a:prstTxWarp>
            <a:spAutoFit/>
          </a:bodyPr>
          <a:lstStyle/>
          <a:p>
            <a:pPr>
              <a:spcBef>
                <a:spcPct val="50000"/>
              </a:spcBef>
            </a:pPr>
            <a:endParaRPr lang="en-US"/>
          </a:p>
        </p:txBody>
      </p:sp>
      <p:sp>
        <p:nvSpPr>
          <p:cNvPr id="45064" name="Text Box 8"/>
          <p:cNvSpPr txBox="1">
            <a:spLocks noChangeArrowheads="1"/>
          </p:cNvSpPr>
          <p:nvPr/>
        </p:nvSpPr>
        <p:spPr bwMode="auto">
          <a:xfrm>
            <a:off x="1371600" y="4419600"/>
            <a:ext cx="2590800" cy="1552575"/>
          </a:xfrm>
          <a:prstGeom prst="rect">
            <a:avLst/>
          </a:prstGeom>
          <a:noFill/>
          <a:ln w="9525">
            <a:noFill/>
            <a:miter lim="800000"/>
            <a:headEnd/>
            <a:tailEnd/>
          </a:ln>
        </p:spPr>
        <p:txBody>
          <a:bodyPr>
            <a:prstTxWarp prst="textNoShape">
              <a:avLst/>
            </a:prstTxWarp>
            <a:spAutoFit/>
          </a:bodyPr>
          <a:lstStyle/>
          <a:p>
            <a:pPr>
              <a:spcBef>
                <a:spcPct val="50000"/>
              </a:spcBef>
            </a:pPr>
            <a:r>
              <a:rPr lang="en-US"/>
              <a:t>Both arguments are </a:t>
            </a:r>
            <a:r>
              <a:rPr lang="en-US" b="1"/>
              <a:t>substitution instances </a:t>
            </a:r>
            <a:r>
              <a:rPr lang="en-US"/>
              <a:t>of this form</a:t>
            </a:r>
          </a:p>
        </p:txBody>
      </p:sp>
      <p:sp>
        <p:nvSpPr>
          <p:cNvPr id="45066" name="Line 10"/>
          <p:cNvSpPr>
            <a:spLocks noChangeShapeType="1"/>
          </p:cNvSpPr>
          <p:nvPr/>
        </p:nvSpPr>
        <p:spPr bwMode="auto">
          <a:xfrm>
            <a:off x="3824288" y="5048250"/>
            <a:ext cx="91440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r>
              <a:rPr lang="en-US" dirty="0"/>
              <a:t>Validity and Truth Value</a:t>
            </a:r>
          </a:p>
        </p:txBody>
      </p:sp>
      <p:sp>
        <p:nvSpPr>
          <p:cNvPr id="115715" name="Rectangle 3"/>
          <p:cNvSpPr>
            <a:spLocks noGrp="1" noChangeArrowheads="1"/>
          </p:cNvSpPr>
          <p:nvPr>
            <p:ph type="body" sz="half" idx="1"/>
          </p:nvPr>
        </p:nvSpPr>
        <p:spPr>
          <a:xfrm>
            <a:off x="762000" y="1371600"/>
            <a:ext cx="3402013" cy="4724400"/>
          </a:xfrm>
        </p:spPr>
        <p:txBody>
          <a:bodyPr/>
          <a:lstStyle/>
          <a:p>
            <a:pPr>
              <a:spcAft>
                <a:spcPts val="1800"/>
              </a:spcAft>
            </a:pPr>
            <a:r>
              <a:rPr lang="en-US" sz="2400" b="1" dirty="0"/>
              <a:t>Valid</a:t>
            </a:r>
            <a:endParaRPr lang="en-US" sz="2400" dirty="0"/>
          </a:p>
          <a:p>
            <a:pPr lvl="1">
              <a:spcAft>
                <a:spcPts val="1800"/>
              </a:spcAft>
            </a:pPr>
            <a:r>
              <a:rPr lang="en-US" dirty="0"/>
              <a:t>True premises/true conclusion (sound)</a:t>
            </a:r>
          </a:p>
          <a:p>
            <a:pPr lvl="1">
              <a:spcAft>
                <a:spcPts val="1800"/>
              </a:spcAft>
            </a:pPr>
            <a:r>
              <a:rPr lang="en-US" dirty="0"/>
              <a:t>False premises/false conclusion</a:t>
            </a:r>
          </a:p>
          <a:p>
            <a:pPr lvl="1">
              <a:spcAft>
                <a:spcPts val="1800"/>
              </a:spcAft>
            </a:pPr>
            <a:r>
              <a:rPr lang="en-US" dirty="0"/>
              <a:t>False premises/true conclusion</a:t>
            </a:r>
          </a:p>
        </p:txBody>
      </p:sp>
      <p:sp>
        <p:nvSpPr>
          <p:cNvPr id="115716" name="Rectangle 4"/>
          <p:cNvSpPr>
            <a:spLocks noGrp="1" noChangeArrowheads="1"/>
          </p:cNvSpPr>
          <p:nvPr>
            <p:ph type="body" sz="half" idx="2"/>
          </p:nvPr>
        </p:nvSpPr>
        <p:spPr>
          <a:xfrm>
            <a:off x="4749800" y="1371600"/>
            <a:ext cx="3403600" cy="4724400"/>
          </a:xfrm>
        </p:spPr>
        <p:txBody>
          <a:bodyPr/>
          <a:lstStyle/>
          <a:p>
            <a:pPr>
              <a:lnSpc>
                <a:spcPct val="110000"/>
              </a:lnSpc>
              <a:spcAft>
                <a:spcPts val="1800"/>
              </a:spcAft>
            </a:pPr>
            <a:r>
              <a:rPr lang="en-US" sz="2200" b="1" dirty="0"/>
              <a:t>Invalid</a:t>
            </a:r>
            <a:endParaRPr lang="en-US" sz="2200" dirty="0"/>
          </a:p>
          <a:p>
            <a:pPr lvl="1">
              <a:lnSpc>
                <a:spcPct val="110000"/>
              </a:lnSpc>
              <a:spcAft>
                <a:spcPts val="1800"/>
              </a:spcAft>
            </a:pPr>
            <a:r>
              <a:rPr lang="en-US" sz="2200" dirty="0"/>
              <a:t>True premises/true conclusion</a:t>
            </a:r>
          </a:p>
          <a:p>
            <a:pPr lvl="1">
              <a:lnSpc>
                <a:spcPct val="110000"/>
              </a:lnSpc>
              <a:spcAft>
                <a:spcPts val="1800"/>
              </a:spcAft>
            </a:pPr>
            <a:r>
              <a:rPr lang="en-US" sz="2200" dirty="0"/>
              <a:t>False premises/false </a:t>
            </a:r>
            <a:r>
              <a:rPr lang="en-US" dirty="0"/>
              <a:t>conclusion</a:t>
            </a:r>
          </a:p>
          <a:p>
            <a:pPr lvl="1">
              <a:lnSpc>
                <a:spcPct val="110000"/>
              </a:lnSpc>
              <a:spcAft>
                <a:spcPts val="1800"/>
              </a:spcAft>
            </a:pPr>
            <a:r>
              <a:rPr lang="en-US" sz="2200" dirty="0"/>
              <a:t>False premises/true conclusion</a:t>
            </a:r>
          </a:p>
          <a:p>
            <a:pPr lvl="1">
              <a:lnSpc>
                <a:spcPct val="110000"/>
              </a:lnSpc>
              <a:spcAft>
                <a:spcPts val="1800"/>
              </a:spcAft>
            </a:pPr>
            <a:r>
              <a:rPr lang="en-US" sz="2200" b="1" dirty="0">
                <a:solidFill>
                  <a:srgbClr val="FF0000"/>
                </a:solidFill>
              </a:rPr>
              <a:t>True premises/false conclusion</a:t>
            </a:r>
            <a:endParaRPr lang="en-US" sz="1800" dirty="0"/>
          </a:p>
        </p:txBody>
      </p:sp>
      <p:sp>
        <p:nvSpPr>
          <p:cNvPr id="115717" name="AutoShape 5"/>
          <p:cNvSpPr>
            <a:spLocks noChangeArrowheads="1"/>
          </p:cNvSpPr>
          <p:nvPr/>
        </p:nvSpPr>
        <p:spPr bwMode="auto">
          <a:xfrm rot="2506347">
            <a:off x="3509534" y="4328196"/>
            <a:ext cx="2362200" cy="914400"/>
          </a:xfrm>
          <a:prstGeom prst="rightArrowCallout">
            <a:avLst>
              <a:gd name="adj1" fmla="val 25000"/>
              <a:gd name="adj2" fmla="val 25000"/>
              <a:gd name="adj3" fmla="val 43056"/>
              <a:gd name="adj4" fmla="val 66667"/>
            </a:avLst>
          </a:prstGeom>
          <a:solidFill>
            <a:srgbClr val="FF0000"/>
          </a:solidFill>
          <a:ln w="9525">
            <a:noFill/>
            <a:miter lim="800000"/>
            <a:headEnd/>
            <a:tailEnd/>
          </a:ln>
        </p:spPr>
        <p:txBody>
          <a:bodyPr wrap="none" anchor="ctr">
            <a:prstTxWarp prst="textNoShape">
              <a:avLst/>
            </a:prstTxWarp>
          </a:bodyPr>
          <a:lstStyle/>
          <a:p>
            <a:pPr algn="ctr"/>
            <a:r>
              <a:rPr lang="en-US" sz="1600" dirty="0"/>
              <a:t>Ruled out for</a:t>
            </a:r>
            <a:br>
              <a:rPr lang="en-US" sz="1600" dirty="0"/>
            </a:br>
            <a:r>
              <a:rPr lang="en-US" sz="1600" dirty="0"/>
              <a:t>valid arguments</a:t>
            </a:r>
            <a:br>
              <a:rPr lang="en-US" sz="1600" dirty="0"/>
            </a:br>
            <a:r>
              <a:rPr lang="en-US" sz="1600" dirty="0"/>
              <a:t>by definition</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57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57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57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57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571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571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5716">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5716">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5716">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9" accel="50000" decel="50000" fill="hold" grpId="0" nodeType="clickEffect">
                                  <p:stCondLst>
                                    <p:cond delay="0"/>
                                  </p:stCondLst>
                                  <p:childTnLst>
                                    <p:set>
                                      <p:cBhvr>
                                        <p:cTn id="42" dur="1" fill="hold">
                                          <p:stCondLst>
                                            <p:cond delay="0"/>
                                          </p:stCondLst>
                                        </p:cTn>
                                        <p:tgtEl>
                                          <p:spTgt spid="115717"/>
                                        </p:tgtEl>
                                        <p:attrNameLst>
                                          <p:attrName>style.visibility</p:attrName>
                                        </p:attrNameLst>
                                      </p:cBhvr>
                                      <p:to>
                                        <p:strVal val="visible"/>
                                      </p:to>
                                    </p:set>
                                    <p:anim calcmode="lin" valueType="num">
                                      <p:cBhvr additive="base">
                                        <p:cTn id="43" dur="500" fill="hold"/>
                                        <p:tgtEl>
                                          <p:spTgt spid="115717"/>
                                        </p:tgtEl>
                                        <p:attrNameLst>
                                          <p:attrName>ppt_x</p:attrName>
                                        </p:attrNameLst>
                                      </p:cBhvr>
                                      <p:tavLst>
                                        <p:tav tm="0">
                                          <p:val>
                                            <p:strVal val="0-#ppt_w/2"/>
                                          </p:val>
                                        </p:tav>
                                        <p:tav tm="100000">
                                          <p:val>
                                            <p:strVal val="#ppt_x"/>
                                          </p:val>
                                        </p:tav>
                                      </p:tavLst>
                                    </p:anim>
                                    <p:anim calcmode="lin" valueType="num">
                                      <p:cBhvr additive="base">
                                        <p:cTn id="44" dur="500" fill="hold"/>
                                        <p:tgtEl>
                                          <p:spTgt spid="1157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5" grpId="0" build="p"/>
      <p:bldP spid="115716" grpId="0" build="p"/>
      <p:bldP spid="1157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buFont typeface="Arial" pitchFamily="-112" charset="0"/>
              <a:buNone/>
            </a:pPr>
            <a:r>
              <a:rPr lang="en-US" dirty="0"/>
              <a:t>Logical form</a:t>
            </a:r>
          </a:p>
        </p:txBody>
      </p:sp>
      <p:sp>
        <p:nvSpPr>
          <p:cNvPr id="47107" name="Rectangle 3"/>
          <p:cNvSpPr>
            <a:spLocks noGrp="1" noChangeArrowheads="1"/>
          </p:cNvSpPr>
          <p:nvPr>
            <p:ph type="body" idx="1"/>
          </p:nvPr>
        </p:nvSpPr>
        <p:spPr/>
        <p:txBody>
          <a:bodyPr/>
          <a:lstStyle/>
          <a:p>
            <a:pPr>
              <a:spcAft>
                <a:spcPts val="1200"/>
              </a:spcAft>
            </a:pPr>
            <a:r>
              <a:rPr lang="en-US" dirty="0"/>
              <a:t>Logical expressions: all, no, some, are, not, and, or, if-then, if and only if . . .</a:t>
            </a:r>
          </a:p>
          <a:p>
            <a:pPr>
              <a:spcAft>
                <a:spcPts val="1200"/>
              </a:spcAft>
            </a:pPr>
            <a:r>
              <a:rPr lang="en-US" dirty="0"/>
              <a:t>Non-logical expressions: “content” words, e.g. men, mortal, mathematician, Greek, Socrates, </a:t>
            </a:r>
            <a:r>
              <a:rPr lang="en-US" dirty="0" err="1"/>
              <a:t>Obama</a:t>
            </a:r>
            <a:r>
              <a:rPr lang="en-US" dirty="0"/>
              <a:t> . . .</a:t>
            </a:r>
          </a:p>
          <a:p>
            <a:pPr>
              <a:spcAft>
                <a:spcPts val="1200"/>
              </a:spcAft>
            </a:pPr>
            <a:r>
              <a:rPr lang="en-US" dirty="0"/>
              <a:t>We can’t give a firm list of logical expressions apart from a system of formal logic that studies the their behavior so for now we’ll leave it intuitive.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10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dirty="0"/>
              <a:t>Same logical form</a:t>
            </a:r>
          </a:p>
        </p:txBody>
      </p:sp>
      <p:sp>
        <p:nvSpPr>
          <p:cNvPr id="49155" name="Rectangle 3"/>
          <p:cNvSpPr>
            <a:spLocks noGrp="1" noChangeArrowheads="1"/>
          </p:cNvSpPr>
          <p:nvPr>
            <p:ph type="body" idx="1"/>
          </p:nvPr>
        </p:nvSpPr>
        <p:spPr/>
        <p:txBody>
          <a:bodyPr/>
          <a:lstStyle/>
          <a:p>
            <a:r>
              <a:rPr lang="en-US" dirty="0"/>
              <a:t>Same logical expressions</a:t>
            </a:r>
          </a:p>
          <a:p>
            <a:r>
              <a:rPr lang="en-US" dirty="0"/>
              <a:t>Same pattern of same non-logical expressions</a:t>
            </a:r>
          </a:p>
        </p:txBody>
      </p:sp>
      <p:pic>
        <p:nvPicPr>
          <p:cNvPr id="49156" name="Picture 4"/>
          <p:cNvPicPr>
            <a:picLocks noChangeAspect="1" noChangeArrowheads="1"/>
          </p:cNvPicPr>
          <p:nvPr/>
        </p:nvPicPr>
        <p:blipFill>
          <a:blip r:embed="rId3"/>
          <a:srcRect l="5759" r="15707" b="7692"/>
          <a:stretch>
            <a:fillRect/>
          </a:stretch>
        </p:blipFill>
        <p:spPr bwMode="auto">
          <a:xfrm>
            <a:off x="7239000" y="4114800"/>
            <a:ext cx="1905000" cy="2743200"/>
          </a:xfrm>
          <a:prstGeom prst="rect">
            <a:avLst/>
          </a:prstGeom>
          <a:noFill/>
          <a:ln w="9525">
            <a:noFill/>
            <a:miter lim="800000"/>
            <a:headEnd/>
            <a:tailEnd/>
          </a:ln>
          <a:effectLst/>
        </p:spPr>
      </p:pic>
      <p:sp>
        <p:nvSpPr>
          <p:cNvPr id="49157" name="AutoShape 5"/>
          <p:cNvSpPr>
            <a:spLocks noChangeArrowheads="1"/>
          </p:cNvSpPr>
          <p:nvPr/>
        </p:nvSpPr>
        <p:spPr bwMode="auto">
          <a:xfrm>
            <a:off x="5856514" y="3189514"/>
            <a:ext cx="2133600" cy="1219200"/>
          </a:xfrm>
          <a:prstGeom prst="wedgeRoundRectCallout">
            <a:avLst>
              <a:gd name="adj1" fmla="val 58931"/>
              <a:gd name="adj2" fmla="val 49741"/>
              <a:gd name="adj3" fmla="val 16667"/>
            </a:avLst>
          </a:prstGeom>
          <a:solidFill>
            <a:schemeClr val="accent1"/>
          </a:solidFill>
          <a:ln w="9525">
            <a:solidFill>
              <a:srgbClr val="FFFFFF"/>
            </a:solidFill>
            <a:miter lim="800000"/>
            <a:headEnd/>
            <a:tailEnd/>
          </a:ln>
        </p:spPr>
        <p:txBody>
          <a:bodyPr wrap="none" anchor="ctr">
            <a:prstTxWarp prst="textNoShape">
              <a:avLst/>
            </a:prstTxWarp>
          </a:bodyPr>
          <a:lstStyle/>
          <a:p>
            <a:pPr algn="ctr"/>
            <a:r>
              <a:rPr lang="en-US" sz="1800"/>
              <a:t>So, what’s the</a:t>
            </a:r>
            <a:br>
              <a:rPr lang="en-US" sz="1800"/>
            </a:br>
            <a:r>
              <a:rPr lang="en-US" sz="1800"/>
              <a:t>logical form</a:t>
            </a:r>
            <a:br>
              <a:rPr lang="en-US" sz="1800"/>
            </a:br>
            <a:r>
              <a:rPr lang="en-US" sz="1800"/>
              <a:t>of </a:t>
            </a:r>
            <a:r>
              <a:rPr lang="en-US" sz="1800" i="1"/>
              <a:t>this</a:t>
            </a:r>
            <a:r>
              <a:rPr lang="en-US" sz="1800"/>
              <a:t>?</a:t>
            </a:r>
            <a:endParaRPr lang="en-US"/>
          </a:p>
        </p:txBody>
      </p:sp>
    </p:spTree>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dirty="0"/>
              <a:t>Same logical form</a:t>
            </a:r>
          </a:p>
        </p:txBody>
      </p:sp>
      <p:sp>
        <p:nvSpPr>
          <p:cNvPr id="51203" name="Rectangle 3"/>
          <p:cNvSpPr>
            <a:spLocks noGrp="1" noChangeArrowheads="1"/>
          </p:cNvSpPr>
          <p:nvPr>
            <p:ph type="body" sz="half" idx="1"/>
          </p:nvPr>
        </p:nvSpPr>
        <p:spPr>
          <a:xfrm>
            <a:off x="457200" y="1905000"/>
            <a:ext cx="4662488" cy="4191000"/>
          </a:xfrm>
        </p:spPr>
        <p:txBody>
          <a:bodyPr/>
          <a:lstStyle/>
          <a:p>
            <a:pPr marL="533400" indent="-533400">
              <a:lnSpc>
                <a:spcPct val="210000"/>
              </a:lnSpc>
              <a:spcAft>
                <a:spcPts val="600"/>
              </a:spcAft>
              <a:buFont typeface="Arial" pitchFamily="-112" charset="0"/>
              <a:buNone/>
            </a:pPr>
            <a:r>
              <a:rPr lang="en-US" sz="2400" dirty="0">
                <a:solidFill>
                  <a:schemeClr val="hlink"/>
                </a:solidFill>
              </a:rPr>
              <a:t>All</a:t>
            </a:r>
            <a:r>
              <a:rPr lang="en-US" sz="2400" dirty="0"/>
              <a:t> dogs </a:t>
            </a:r>
            <a:r>
              <a:rPr lang="en-US" sz="2400" dirty="0">
                <a:solidFill>
                  <a:schemeClr val="hlink"/>
                </a:solidFill>
              </a:rPr>
              <a:t>are</a:t>
            </a:r>
            <a:r>
              <a:rPr lang="en-US" sz="2400" dirty="0"/>
              <a:t> mammals</a:t>
            </a:r>
          </a:p>
          <a:p>
            <a:pPr marL="533400" indent="-533400">
              <a:lnSpc>
                <a:spcPct val="210000"/>
              </a:lnSpc>
              <a:spcAft>
                <a:spcPts val="600"/>
              </a:spcAft>
              <a:buFont typeface="Arial" pitchFamily="-112" charset="0"/>
              <a:buNone/>
            </a:pPr>
            <a:r>
              <a:rPr lang="en-US" sz="2400" dirty="0">
                <a:solidFill>
                  <a:schemeClr val="hlink"/>
                </a:solidFill>
              </a:rPr>
              <a:t>All</a:t>
            </a:r>
            <a:r>
              <a:rPr lang="en-US" sz="2400" dirty="0"/>
              <a:t> mammals </a:t>
            </a:r>
            <a:r>
              <a:rPr lang="en-US" sz="2400" dirty="0">
                <a:solidFill>
                  <a:schemeClr val="hlink"/>
                </a:solidFill>
              </a:rPr>
              <a:t>are</a:t>
            </a:r>
            <a:r>
              <a:rPr lang="en-US" sz="2400" dirty="0"/>
              <a:t> vertebrates</a:t>
            </a:r>
          </a:p>
          <a:p>
            <a:pPr marL="533400" indent="-533400">
              <a:lnSpc>
                <a:spcPct val="210000"/>
              </a:lnSpc>
              <a:spcAft>
                <a:spcPts val="600"/>
              </a:spcAft>
              <a:buFont typeface="Arial" pitchFamily="-112" charset="0"/>
              <a:buNone/>
            </a:pPr>
            <a:r>
              <a:rPr lang="en-US" sz="2400" dirty="0">
                <a:solidFill>
                  <a:schemeClr val="hlink"/>
                </a:solidFill>
              </a:rPr>
              <a:t>All</a:t>
            </a:r>
            <a:r>
              <a:rPr lang="en-US" sz="2400" dirty="0"/>
              <a:t> dogs </a:t>
            </a:r>
            <a:r>
              <a:rPr lang="en-US" sz="2400" dirty="0">
                <a:solidFill>
                  <a:schemeClr val="hlink"/>
                </a:solidFill>
              </a:rPr>
              <a:t>are</a:t>
            </a:r>
            <a:r>
              <a:rPr lang="en-US" sz="2400" dirty="0"/>
              <a:t> vertebrates</a:t>
            </a:r>
            <a:endParaRPr lang="en-US" sz="2000" dirty="0"/>
          </a:p>
        </p:txBody>
      </p:sp>
      <p:sp>
        <p:nvSpPr>
          <p:cNvPr id="51204" name="Rectangle 4"/>
          <p:cNvSpPr>
            <a:spLocks noGrp="1" noChangeArrowheads="1"/>
          </p:cNvSpPr>
          <p:nvPr>
            <p:ph type="body" sz="half" idx="2"/>
          </p:nvPr>
        </p:nvSpPr>
        <p:spPr>
          <a:xfrm>
            <a:off x="5181600" y="1905000"/>
            <a:ext cx="3962400" cy="4191000"/>
          </a:xfrm>
        </p:spPr>
        <p:txBody>
          <a:bodyPr/>
          <a:lstStyle/>
          <a:p>
            <a:pPr>
              <a:lnSpc>
                <a:spcPct val="210000"/>
              </a:lnSpc>
              <a:spcAft>
                <a:spcPts val="600"/>
              </a:spcAft>
              <a:buFontTx/>
              <a:buNone/>
            </a:pPr>
            <a:r>
              <a:rPr lang="en-US" sz="2400" dirty="0">
                <a:solidFill>
                  <a:schemeClr val="hlink"/>
                </a:solidFill>
              </a:rPr>
              <a:t>All</a:t>
            </a:r>
            <a:r>
              <a:rPr lang="en-US" sz="2400" dirty="0"/>
              <a:t> ants </a:t>
            </a:r>
            <a:r>
              <a:rPr lang="en-US" sz="2400" dirty="0">
                <a:solidFill>
                  <a:schemeClr val="hlink"/>
                </a:solidFill>
              </a:rPr>
              <a:t>are</a:t>
            </a:r>
            <a:r>
              <a:rPr lang="en-US" sz="2400" dirty="0"/>
              <a:t> insects</a:t>
            </a:r>
          </a:p>
          <a:p>
            <a:pPr>
              <a:lnSpc>
                <a:spcPct val="210000"/>
              </a:lnSpc>
              <a:spcAft>
                <a:spcPts val="600"/>
              </a:spcAft>
              <a:buFontTx/>
              <a:buNone/>
            </a:pPr>
            <a:r>
              <a:rPr lang="en-US" sz="2400" dirty="0">
                <a:solidFill>
                  <a:schemeClr val="hlink"/>
                </a:solidFill>
              </a:rPr>
              <a:t>All</a:t>
            </a:r>
            <a:r>
              <a:rPr lang="en-US" sz="2400" dirty="0"/>
              <a:t> insects </a:t>
            </a:r>
            <a:r>
              <a:rPr lang="en-US" sz="2400" dirty="0">
                <a:solidFill>
                  <a:schemeClr val="hlink"/>
                </a:solidFill>
              </a:rPr>
              <a:t>are</a:t>
            </a:r>
            <a:r>
              <a:rPr lang="en-US" sz="2400" dirty="0"/>
              <a:t> arthropods</a:t>
            </a:r>
          </a:p>
          <a:p>
            <a:pPr>
              <a:lnSpc>
                <a:spcPct val="210000"/>
              </a:lnSpc>
              <a:spcAft>
                <a:spcPts val="600"/>
              </a:spcAft>
              <a:buFontTx/>
              <a:buNone/>
            </a:pPr>
            <a:r>
              <a:rPr lang="en-US" sz="2400" dirty="0">
                <a:solidFill>
                  <a:schemeClr val="hlink"/>
                </a:solidFill>
              </a:rPr>
              <a:t>All</a:t>
            </a:r>
            <a:r>
              <a:rPr lang="en-US" sz="2400" dirty="0"/>
              <a:t> ants </a:t>
            </a:r>
            <a:r>
              <a:rPr lang="en-US" sz="2400" dirty="0">
                <a:solidFill>
                  <a:schemeClr val="hlink"/>
                </a:solidFill>
              </a:rPr>
              <a:t>are</a:t>
            </a:r>
            <a:r>
              <a:rPr lang="en-US" sz="2400" dirty="0"/>
              <a:t> arthropods</a:t>
            </a:r>
            <a:endParaRPr lang="en-US" sz="2000" dirty="0"/>
          </a:p>
        </p:txBody>
      </p:sp>
      <p:sp>
        <p:nvSpPr>
          <p:cNvPr id="51205" name="Line 5"/>
          <p:cNvSpPr>
            <a:spLocks noChangeShapeType="1"/>
          </p:cNvSpPr>
          <p:nvPr/>
        </p:nvSpPr>
        <p:spPr bwMode="auto">
          <a:xfrm>
            <a:off x="1219200" y="2667000"/>
            <a:ext cx="0" cy="1295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6" name="Line 6"/>
          <p:cNvSpPr>
            <a:spLocks noChangeShapeType="1"/>
          </p:cNvSpPr>
          <p:nvPr/>
        </p:nvSpPr>
        <p:spPr bwMode="auto">
          <a:xfrm flipH="1">
            <a:off x="1771950" y="2673666"/>
            <a:ext cx="99060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7" name="Line 7"/>
          <p:cNvSpPr>
            <a:spLocks noChangeShapeType="1"/>
          </p:cNvSpPr>
          <p:nvPr/>
        </p:nvSpPr>
        <p:spPr bwMode="auto">
          <a:xfrm>
            <a:off x="3338034" y="3488073"/>
            <a:ext cx="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8" name="Line 8"/>
          <p:cNvSpPr>
            <a:spLocks noChangeShapeType="1"/>
          </p:cNvSpPr>
          <p:nvPr/>
        </p:nvSpPr>
        <p:spPr bwMode="auto">
          <a:xfrm>
            <a:off x="5975502" y="2694178"/>
            <a:ext cx="0" cy="14478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9" name="Line 9"/>
          <p:cNvSpPr>
            <a:spLocks noChangeShapeType="1"/>
          </p:cNvSpPr>
          <p:nvPr/>
        </p:nvSpPr>
        <p:spPr bwMode="auto">
          <a:xfrm flipH="1">
            <a:off x="6447467" y="2726073"/>
            <a:ext cx="83820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10" name="Line 10"/>
          <p:cNvSpPr>
            <a:spLocks noChangeShapeType="1"/>
          </p:cNvSpPr>
          <p:nvPr/>
        </p:nvSpPr>
        <p:spPr bwMode="auto">
          <a:xfrm>
            <a:off x="7781813" y="3503046"/>
            <a:ext cx="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0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0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animBg="1"/>
      <p:bldP spid="51206" grpId="0" animBg="1"/>
      <p:bldP spid="51207" grpId="0" animBg="1"/>
      <p:bldP spid="51208" grpId="0" animBg="1"/>
      <p:bldP spid="51209" grpId="0" animBg="1"/>
      <p:bldP spid="5121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dirty="0"/>
              <a:t>Different logical form</a:t>
            </a:r>
          </a:p>
        </p:txBody>
      </p:sp>
      <p:sp>
        <p:nvSpPr>
          <p:cNvPr id="53251" name="Rectangle 3"/>
          <p:cNvSpPr>
            <a:spLocks noGrp="1" noChangeArrowheads="1"/>
          </p:cNvSpPr>
          <p:nvPr>
            <p:ph type="body" sz="half" idx="1"/>
          </p:nvPr>
        </p:nvSpPr>
        <p:spPr>
          <a:xfrm>
            <a:off x="228600" y="1905000"/>
            <a:ext cx="4662488" cy="4191000"/>
          </a:xfrm>
        </p:spPr>
        <p:txBody>
          <a:bodyPr/>
          <a:lstStyle/>
          <a:p>
            <a:pPr marL="533400" indent="-533400">
              <a:lnSpc>
                <a:spcPct val="210000"/>
              </a:lnSpc>
              <a:spcAft>
                <a:spcPts val="600"/>
              </a:spcAft>
              <a:buFont typeface="Arial" pitchFamily="-112" charset="0"/>
              <a:buNone/>
            </a:pPr>
            <a:r>
              <a:rPr lang="en-US" sz="2400">
                <a:solidFill>
                  <a:schemeClr val="hlink"/>
                </a:solidFill>
              </a:rPr>
              <a:t>All</a:t>
            </a:r>
            <a:r>
              <a:rPr lang="en-US" sz="2400"/>
              <a:t> dogs </a:t>
            </a:r>
            <a:r>
              <a:rPr lang="en-US" sz="2400">
                <a:solidFill>
                  <a:schemeClr val="hlink"/>
                </a:solidFill>
              </a:rPr>
              <a:t>are</a:t>
            </a:r>
            <a:r>
              <a:rPr lang="en-US" sz="2400"/>
              <a:t> mammals</a:t>
            </a:r>
          </a:p>
          <a:p>
            <a:pPr marL="533400" indent="-533400">
              <a:lnSpc>
                <a:spcPct val="210000"/>
              </a:lnSpc>
              <a:spcAft>
                <a:spcPts val="600"/>
              </a:spcAft>
              <a:buFont typeface="Arial" pitchFamily="-112" charset="0"/>
              <a:buNone/>
            </a:pPr>
            <a:r>
              <a:rPr lang="en-US" sz="2400">
                <a:solidFill>
                  <a:schemeClr val="hlink"/>
                </a:solidFill>
              </a:rPr>
              <a:t>All</a:t>
            </a:r>
            <a:r>
              <a:rPr lang="en-US" sz="2400"/>
              <a:t> mammals </a:t>
            </a:r>
            <a:r>
              <a:rPr lang="en-US" sz="2400">
                <a:solidFill>
                  <a:schemeClr val="hlink"/>
                </a:solidFill>
              </a:rPr>
              <a:t>are</a:t>
            </a:r>
            <a:r>
              <a:rPr lang="en-US" sz="2400"/>
              <a:t> vertebrates</a:t>
            </a:r>
          </a:p>
          <a:p>
            <a:pPr marL="533400" indent="-533400">
              <a:lnSpc>
                <a:spcPct val="210000"/>
              </a:lnSpc>
              <a:spcAft>
                <a:spcPts val="600"/>
              </a:spcAft>
              <a:buFont typeface="Arial" pitchFamily="-112" charset="0"/>
              <a:buNone/>
            </a:pPr>
            <a:r>
              <a:rPr lang="en-US" sz="2400">
                <a:solidFill>
                  <a:schemeClr val="hlink"/>
                </a:solidFill>
              </a:rPr>
              <a:t>All</a:t>
            </a:r>
            <a:r>
              <a:rPr lang="en-US" sz="2400"/>
              <a:t> dogs </a:t>
            </a:r>
            <a:r>
              <a:rPr lang="en-US" sz="2400">
                <a:solidFill>
                  <a:schemeClr val="hlink"/>
                </a:solidFill>
              </a:rPr>
              <a:t>are</a:t>
            </a:r>
            <a:r>
              <a:rPr lang="en-US" sz="2400"/>
              <a:t> vertebrates</a:t>
            </a:r>
            <a:endParaRPr lang="en-US" sz="2000"/>
          </a:p>
        </p:txBody>
      </p:sp>
      <p:sp>
        <p:nvSpPr>
          <p:cNvPr id="53252" name="Rectangle 4"/>
          <p:cNvSpPr>
            <a:spLocks noGrp="1" noChangeArrowheads="1"/>
          </p:cNvSpPr>
          <p:nvPr>
            <p:ph type="body" sz="half" idx="2"/>
          </p:nvPr>
        </p:nvSpPr>
        <p:spPr>
          <a:xfrm>
            <a:off x="4876800" y="1936895"/>
            <a:ext cx="4267200" cy="4191000"/>
          </a:xfrm>
        </p:spPr>
        <p:txBody>
          <a:bodyPr/>
          <a:lstStyle/>
          <a:p>
            <a:pPr>
              <a:lnSpc>
                <a:spcPct val="210000"/>
              </a:lnSpc>
              <a:spcAft>
                <a:spcPts val="600"/>
              </a:spcAft>
              <a:buFontTx/>
              <a:buNone/>
            </a:pPr>
            <a:r>
              <a:rPr lang="en-US" sz="2400" dirty="0">
                <a:solidFill>
                  <a:schemeClr val="hlink"/>
                </a:solidFill>
              </a:rPr>
              <a:t>All</a:t>
            </a:r>
            <a:r>
              <a:rPr lang="en-US" sz="2400" dirty="0"/>
              <a:t> cats </a:t>
            </a:r>
            <a:r>
              <a:rPr lang="en-US" sz="2400" dirty="0">
                <a:solidFill>
                  <a:schemeClr val="hlink"/>
                </a:solidFill>
              </a:rPr>
              <a:t>are</a:t>
            </a:r>
            <a:r>
              <a:rPr lang="en-US" sz="2400" dirty="0"/>
              <a:t> vertebrates</a:t>
            </a:r>
          </a:p>
          <a:p>
            <a:pPr>
              <a:lnSpc>
                <a:spcPct val="210000"/>
              </a:lnSpc>
              <a:spcAft>
                <a:spcPts val="600"/>
              </a:spcAft>
              <a:buFontTx/>
              <a:buNone/>
            </a:pPr>
            <a:r>
              <a:rPr lang="en-US" sz="2400" dirty="0">
                <a:solidFill>
                  <a:schemeClr val="hlink"/>
                </a:solidFill>
              </a:rPr>
              <a:t>All</a:t>
            </a:r>
            <a:r>
              <a:rPr lang="en-US" sz="2400" dirty="0"/>
              <a:t> mammals </a:t>
            </a:r>
            <a:r>
              <a:rPr lang="en-US" sz="2400" dirty="0">
                <a:solidFill>
                  <a:schemeClr val="hlink"/>
                </a:solidFill>
              </a:rPr>
              <a:t>are</a:t>
            </a:r>
            <a:r>
              <a:rPr lang="en-US" sz="2400" dirty="0"/>
              <a:t> vertebrates</a:t>
            </a:r>
          </a:p>
          <a:p>
            <a:pPr>
              <a:lnSpc>
                <a:spcPct val="210000"/>
              </a:lnSpc>
              <a:spcAft>
                <a:spcPts val="600"/>
              </a:spcAft>
              <a:buFontTx/>
              <a:buNone/>
            </a:pPr>
            <a:r>
              <a:rPr lang="en-US" sz="2400" dirty="0">
                <a:solidFill>
                  <a:schemeClr val="hlink"/>
                </a:solidFill>
              </a:rPr>
              <a:t>All</a:t>
            </a:r>
            <a:r>
              <a:rPr lang="en-US" sz="2400" dirty="0">
                <a:solidFill>
                  <a:srgbClr val="800040"/>
                </a:solidFill>
              </a:rPr>
              <a:t> </a:t>
            </a:r>
            <a:r>
              <a:rPr lang="en-US" sz="2400" dirty="0"/>
              <a:t>cats </a:t>
            </a:r>
            <a:r>
              <a:rPr lang="en-US" sz="2400" dirty="0">
                <a:solidFill>
                  <a:schemeClr val="hlink"/>
                </a:solidFill>
              </a:rPr>
              <a:t>are</a:t>
            </a:r>
            <a:r>
              <a:rPr lang="en-US" sz="2400" dirty="0"/>
              <a:t> mammals</a:t>
            </a:r>
            <a:endParaRPr lang="en-US" sz="1800" dirty="0"/>
          </a:p>
        </p:txBody>
      </p:sp>
      <p:sp>
        <p:nvSpPr>
          <p:cNvPr id="53253" name="Line 5"/>
          <p:cNvSpPr>
            <a:spLocks noChangeShapeType="1"/>
          </p:cNvSpPr>
          <p:nvPr/>
        </p:nvSpPr>
        <p:spPr bwMode="auto">
          <a:xfrm>
            <a:off x="1020133" y="2726073"/>
            <a:ext cx="0" cy="1295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54" name="Line 6"/>
          <p:cNvSpPr>
            <a:spLocks noChangeShapeType="1"/>
          </p:cNvSpPr>
          <p:nvPr/>
        </p:nvSpPr>
        <p:spPr bwMode="auto">
          <a:xfrm flipH="1">
            <a:off x="1541135" y="2649873"/>
            <a:ext cx="99060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55" name="Line 7"/>
          <p:cNvSpPr>
            <a:spLocks noChangeShapeType="1"/>
          </p:cNvSpPr>
          <p:nvPr/>
        </p:nvSpPr>
        <p:spPr bwMode="auto">
          <a:xfrm>
            <a:off x="3124200" y="3473305"/>
            <a:ext cx="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56" name="Line 8"/>
          <p:cNvSpPr>
            <a:spLocks noChangeShapeType="1"/>
          </p:cNvSpPr>
          <p:nvPr/>
        </p:nvSpPr>
        <p:spPr bwMode="auto">
          <a:xfrm>
            <a:off x="5646738" y="2689561"/>
            <a:ext cx="0" cy="14478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60" name="Line 12"/>
          <p:cNvSpPr>
            <a:spLocks noChangeShapeType="1"/>
          </p:cNvSpPr>
          <p:nvPr/>
        </p:nvSpPr>
        <p:spPr bwMode="auto">
          <a:xfrm>
            <a:off x="7620000" y="2755610"/>
            <a:ext cx="0" cy="4572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61" name="Line 13"/>
          <p:cNvSpPr>
            <a:spLocks noChangeShapeType="1"/>
          </p:cNvSpPr>
          <p:nvPr/>
        </p:nvSpPr>
        <p:spPr bwMode="auto">
          <a:xfrm>
            <a:off x="6078865" y="3502842"/>
            <a:ext cx="1143000" cy="6096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62" name="Oval 14"/>
          <p:cNvSpPr>
            <a:spLocks noChangeArrowheads="1"/>
          </p:cNvSpPr>
          <p:nvPr/>
        </p:nvSpPr>
        <p:spPr bwMode="auto">
          <a:xfrm rot="-1729880">
            <a:off x="1219200" y="2514600"/>
            <a:ext cx="1905000" cy="914400"/>
          </a:xfrm>
          <a:prstGeom prst="ellipse">
            <a:avLst/>
          </a:prstGeom>
          <a:noFill/>
          <a:ln w="38100">
            <a:solidFill>
              <a:srgbClr val="FF0000"/>
            </a:solidFill>
            <a:round/>
            <a:headEnd/>
            <a:tailEnd/>
          </a:ln>
        </p:spPr>
        <p:txBody>
          <a:bodyPr>
            <a:prstTxWarp prst="textNoShape">
              <a:avLst/>
            </a:prstTxWarp>
          </a:bodyPr>
          <a:lstStyle/>
          <a:p>
            <a:endParaRPr lang="en-US"/>
          </a:p>
        </p:txBody>
      </p:sp>
      <p:sp>
        <p:nvSpPr>
          <p:cNvPr id="53263" name="Oval 15"/>
          <p:cNvSpPr>
            <a:spLocks noChangeArrowheads="1"/>
          </p:cNvSpPr>
          <p:nvPr/>
        </p:nvSpPr>
        <p:spPr bwMode="auto">
          <a:xfrm rot="1729880" flipV="1">
            <a:off x="5715000" y="3276600"/>
            <a:ext cx="1905000" cy="914400"/>
          </a:xfrm>
          <a:prstGeom prst="ellipse">
            <a:avLst/>
          </a:prstGeom>
          <a:noFill/>
          <a:ln w="38100">
            <a:solidFill>
              <a:srgbClr val="FF0000"/>
            </a:solidFill>
            <a:round/>
            <a:headEnd/>
            <a:tailEnd/>
          </a:ln>
        </p:spPr>
        <p:txBody>
          <a:bodyP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6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325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325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25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26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25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326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32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animBg="1"/>
      <p:bldP spid="53254" grpId="0" animBg="1"/>
      <p:bldP spid="53255" grpId="0" animBg="1"/>
      <p:bldP spid="53256" grpId="0" animBg="1"/>
      <p:bldP spid="53260" grpId="0" animBg="1"/>
      <p:bldP spid="53261" grpId="0" animBg="1"/>
      <p:bldP spid="53262" grpId="0" animBg="1"/>
      <p:bldP spid="5326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lnSpc>
                <a:spcPct val="210000"/>
              </a:lnSpc>
            </a:pPr>
            <a:r>
              <a:rPr lang="en-US" dirty="0"/>
              <a:t>Validity is a matter of form</a:t>
            </a:r>
          </a:p>
        </p:txBody>
      </p:sp>
      <p:sp>
        <p:nvSpPr>
          <p:cNvPr id="54275" name="Rectangle 3"/>
          <p:cNvSpPr>
            <a:spLocks noGrp="1" noChangeArrowheads="1"/>
          </p:cNvSpPr>
          <p:nvPr>
            <p:ph type="body" idx="1"/>
          </p:nvPr>
        </p:nvSpPr>
        <p:spPr>
          <a:xfrm>
            <a:off x="1219200" y="1600200"/>
            <a:ext cx="6934200" cy="4495800"/>
          </a:xfrm>
        </p:spPr>
        <p:txBody>
          <a:bodyPr/>
          <a:lstStyle/>
          <a:p>
            <a:pPr>
              <a:lnSpc>
                <a:spcPct val="190000"/>
              </a:lnSpc>
              <a:spcAft>
                <a:spcPts val="1800"/>
              </a:spcAft>
            </a:pPr>
            <a:r>
              <a:rPr lang="en-US" dirty="0"/>
              <a:t>If two arguments are of the same form then they’re either both valid or both invalid</a:t>
            </a:r>
          </a:p>
          <a:p>
            <a:pPr>
              <a:lnSpc>
                <a:spcPct val="190000"/>
              </a:lnSpc>
              <a:spcAft>
                <a:spcPts val="1800"/>
              </a:spcAft>
            </a:pPr>
            <a:r>
              <a:rPr lang="en-US" dirty="0"/>
              <a:t>Is this true?</a:t>
            </a:r>
          </a:p>
          <a:p>
            <a:pPr>
              <a:lnSpc>
                <a:spcPct val="190000"/>
              </a:lnSpc>
              <a:spcAft>
                <a:spcPts val="1800"/>
              </a:spcAft>
            </a:pPr>
            <a:r>
              <a:rPr lang="en-US" dirty="0"/>
              <a:t>No. But we will </a:t>
            </a:r>
            <a:r>
              <a:rPr lang="en-US" i="1" dirty="0"/>
              <a:t>define</a:t>
            </a:r>
            <a:r>
              <a:rPr lang="en-US" dirty="0"/>
              <a:t> “validity” as “formal validity” to </a:t>
            </a:r>
            <a:r>
              <a:rPr lang="en-US" i="1" dirty="0"/>
              <a:t>make</a:t>
            </a:r>
            <a:r>
              <a:rPr lang="en-US" dirty="0"/>
              <a:t> it true.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62000" y="533400"/>
            <a:ext cx="7772400" cy="838200"/>
          </a:xfrm>
        </p:spPr>
        <p:txBody>
          <a:bodyPr/>
          <a:lstStyle/>
          <a:p>
            <a:r>
              <a:rPr lang="en-US" dirty="0"/>
              <a:t>Valid but not formally valid</a:t>
            </a:r>
          </a:p>
        </p:txBody>
      </p:sp>
      <p:sp>
        <p:nvSpPr>
          <p:cNvPr id="56323" name="Rectangle 3"/>
          <p:cNvSpPr>
            <a:spLocks noGrp="1" noChangeArrowheads="1"/>
          </p:cNvSpPr>
          <p:nvPr>
            <p:ph type="body" sz="half" idx="1"/>
          </p:nvPr>
        </p:nvSpPr>
        <p:spPr>
          <a:xfrm>
            <a:off x="1676400" y="1752600"/>
            <a:ext cx="5334000" cy="4411663"/>
          </a:xfrm>
        </p:spPr>
        <p:txBody>
          <a:bodyPr/>
          <a:lstStyle/>
          <a:p>
            <a:pPr>
              <a:buFontTx/>
              <a:buNone/>
            </a:pPr>
            <a:r>
              <a:rPr lang="en-US" sz="2400"/>
              <a:t>George is a bachelor</a:t>
            </a:r>
          </a:p>
          <a:p>
            <a:pPr>
              <a:buFontTx/>
              <a:buNone/>
            </a:pPr>
            <a:endParaRPr lang="en-US" sz="2400"/>
          </a:p>
          <a:p>
            <a:pPr>
              <a:buFontTx/>
              <a:buNone/>
            </a:pPr>
            <a:r>
              <a:rPr lang="en-US" sz="2400"/>
              <a:t>Therefore, George is not married</a:t>
            </a:r>
            <a:endParaRPr lang="en-US" sz="2000"/>
          </a:p>
        </p:txBody>
      </p:sp>
      <p:sp>
        <p:nvSpPr>
          <p:cNvPr id="56325" name="Line 5"/>
          <p:cNvSpPr>
            <a:spLocks noChangeShapeType="1"/>
          </p:cNvSpPr>
          <p:nvPr/>
        </p:nvSpPr>
        <p:spPr bwMode="auto">
          <a:xfrm>
            <a:off x="1828800" y="2514600"/>
            <a:ext cx="4724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US" dirty="0"/>
              <a:t>Why not formally valid?</a:t>
            </a:r>
          </a:p>
        </p:txBody>
      </p:sp>
      <p:sp>
        <p:nvSpPr>
          <p:cNvPr id="58371" name="Rectangle 3"/>
          <p:cNvSpPr>
            <a:spLocks noGrp="1" noChangeArrowheads="1"/>
          </p:cNvSpPr>
          <p:nvPr>
            <p:ph type="body" sz="half" idx="1"/>
          </p:nvPr>
        </p:nvSpPr>
        <p:spPr>
          <a:xfrm>
            <a:off x="457200" y="1752600"/>
            <a:ext cx="3657600" cy="1143000"/>
          </a:xfrm>
        </p:spPr>
        <p:txBody>
          <a:bodyPr/>
          <a:lstStyle/>
          <a:p>
            <a:pPr>
              <a:buFontTx/>
              <a:buNone/>
            </a:pPr>
            <a:r>
              <a:rPr lang="en-US" sz="2400"/>
              <a:t>George is a bachelor</a:t>
            </a:r>
          </a:p>
          <a:p>
            <a:pPr>
              <a:buFontTx/>
              <a:buNone/>
            </a:pPr>
            <a:r>
              <a:rPr lang="en-US" sz="2400"/>
              <a:t>George is not married</a:t>
            </a:r>
            <a:endParaRPr lang="en-US" sz="2000"/>
          </a:p>
        </p:txBody>
      </p:sp>
      <p:sp>
        <p:nvSpPr>
          <p:cNvPr id="58372" name="Rectangle 4"/>
          <p:cNvSpPr>
            <a:spLocks noGrp="1" noChangeArrowheads="1"/>
          </p:cNvSpPr>
          <p:nvPr>
            <p:ph type="body" sz="half" idx="2"/>
          </p:nvPr>
        </p:nvSpPr>
        <p:spPr>
          <a:xfrm>
            <a:off x="4572000" y="1752600"/>
            <a:ext cx="4343400" cy="1066800"/>
          </a:xfrm>
        </p:spPr>
        <p:txBody>
          <a:bodyPr/>
          <a:lstStyle/>
          <a:p>
            <a:pPr>
              <a:buFontTx/>
              <a:buNone/>
            </a:pPr>
            <a:r>
              <a:rPr lang="en-US" sz="2400"/>
              <a:t>Ducati is a dog</a:t>
            </a:r>
          </a:p>
          <a:p>
            <a:pPr>
              <a:buFontTx/>
              <a:buNone/>
            </a:pPr>
            <a:r>
              <a:rPr lang="en-US" sz="2400"/>
              <a:t>Ducati is not warm-blooded</a:t>
            </a:r>
            <a:endParaRPr lang="en-US" sz="2000"/>
          </a:p>
        </p:txBody>
      </p:sp>
      <p:sp>
        <p:nvSpPr>
          <p:cNvPr id="58373" name="Text Box 5"/>
          <p:cNvSpPr txBox="1">
            <a:spLocks noChangeArrowheads="1"/>
          </p:cNvSpPr>
          <p:nvPr/>
        </p:nvSpPr>
        <p:spPr bwMode="auto">
          <a:xfrm>
            <a:off x="838200" y="3429000"/>
            <a:ext cx="7467600" cy="2830513"/>
          </a:xfrm>
          <a:prstGeom prst="rect">
            <a:avLst/>
          </a:prstGeom>
          <a:noFill/>
          <a:ln w="9525">
            <a:noFill/>
            <a:miter lim="800000"/>
            <a:headEnd/>
            <a:tailEnd/>
          </a:ln>
        </p:spPr>
        <p:txBody>
          <a:bodyPr>
            <a:prstTxWarp prst="textNoShape">
              <a:avLst/>
            </a:prstTxWarp>
            <a:spAutoFit/>
          </a:bodyPr>
          <a:lstStyle/>
          <a:p>
            <a:pPr>
              <a:lnSpc>
                <a:spcPct val="140000"/>
              </a:lnSpc>
              <a:spcBef>
                <a:spcPct val="50000"/>
              </a:spcBef>
            </a:pPr>
            <a:r>
              <a:rPr lang="en-US" dirty="0"/>
              <a:t>The argument at left is valid but its validity doesn’t come from its form. </a:t>
            </a:r>
            <a:r>
              <a:rPr lang="en-US" i="1" dirty="0"/>
              <a:t>We resolve to ignore such arguments!</a:t>
            </a:r>
          </a:p>
          <a:p>
            <a:pPr>
              <a:lnSpc>
                <a:spcPct val="140000"/>
              </a:lnSpc>
              <a:spcBef>
                <a:spcPct val="50000"/>
              </a:spcBef>
            </a:pPr>
            <a:r>
              <a:rPr lang="en-US" b="1" dirty="0"/>
              <a:t>We </a:t>
            </a:r>
            <a:r>
              <a:rPr lang="en-US" b="1" i="1" dirty="0"/>
              <a:t>stipulate</a:t>
            </a:r>
            <a:r>
              <a:rPr lang="en-US" b="1" dirty="0"/>
              <a:t> that from now on “valid” means “formally valid”!</a:t>
            </a:r>
            <a:endParaRPr lang="en-US" dirty="0"/>
          </a:p>
        </p:txBody>
      </p:sp>
      <p:sp>
        <p:nvSpPr>
          <p:cNvPr id="58374" name="Line 6"/>
          <p:cNvSpPr>
            <a:spLocks noChangeShapeType="1"/>
          </p:cNvSpPr>
          <p:nvPr/>
        </p:nvSpPr>
        <p:spPr bwMode="auto">
          <a:xfrm>
            <a:off x="381000" y="2286000"/>
            <a:ext cx="3200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58375" name="Line 7"/>
          <p:cNvSpPr>
            <a:spLocks noChangeShapeType="1"/>
          </p:cNvSpPr>
          <p:nvPr/>
        </p:nvSpPr>
        <p:spPr bwMode="auto">
          <a:xfrm>
            <a:off x="4495800" y="2286000"/>
            <a:ext cx="3962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381000" y="381000"/>
            <a:ext cx="8534400" cy="1295400"/>
          </a:xfrm>
        </p:spPr>
        <p:txBody>
          <a:bodyPr/>
          <a:lstStyle/>
          <a:p>
            <a:r>
              <a:rPr lang="en-US" dirty="0"/>
              <a:t>Given our definition of validity…</a:t>
            </a:r>
          </a:p>
        </p:txBody>
      </p:sp>
      <p:sp>
        <p:nvSpPr>
          <p:cNvPr id="97283" name="Rectangle 3"/>
          <p:cNvSpPr>
            <a:spLocks noGrp="1" noChangeArrowheads="1"/>
          </p:cNvSpPr>
          <p:nvPr>
            <p:ph type="body" idx="1"/>
          </p:nvPr>
        </p:nvSpPr>
        <p:spPr>
          <a:xfrm>
            <a:off x="1219200" y="1828800"/>
            <a:ext cx="6934200" cy="4265613"/>
          </a:xfrm>
        </p:spPr>
        <p:txBody>
          <a:bodyPr/>
          <a:lstStyle/>
          <a:p>
            <a:pPr>
              <a:lnSpc>
                <a:spcPct val="150000"/>
              </a:lnSpc>
            </a:pPr>
            <a:r>
              <a:rPr lang="en-US" dirty="0"/>
              <a:t>Arguments of the same form are the same as regards validity/invalidity</a:t>
            </a:r>
          </a:p>
          <a:p>
            <a:pPr lvl="1">
              <a:lnSpc>
                <a:spcPct val="150000"/>
              </a:lnSpc>
            </a:pPr>
            <a:r>
              <a:rPr lang="en-US" dirty="0"/>
              <a:t>So, if one argument of a given form is invalid, so are all other arguments of the same form</a:t>
            </a:r>
          </a:p>
          <a:p>
            <a:pPr>
              <a:lnSpc>
                <a:spcPct val="150000"/>
              </a:lnSpc>
            </a:pPr>
            <a:r>
              <a:rPr lang="en-US" dirty="0"/>
              <a:t>If an argument has all true premises and a false conclusion then it </a:t>
            </a:r>
            <a:r>
              <a:rPr lang="en-US" i="1" dirty="0"/>
              <a:t>must</a:t>
            </a:r>
            <a:r>
              <a:rPr lang="en-US" dirty="0"/>
              <a:t> be invalid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72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72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228600" y="152400"/>
            <a:ext cx="8610600" cy="1295400"/>
          </a:xfrm>
        </p:spPr>
        <p:txBody>
          <a:bodyPr/>
          <a:lstStyle/>
          <a:p>
            <a:r>
              <a:rPr lang="en-US" dirty="0"/>
              <a:t>The Method of Counterexample</a:t>
            </a:r>
          </a:p>
        </p:txBody>
      </p:sp>
      <p:sp>
        <p:nvSpPr>
          <p:cNvPr id="101379" name="Rectangle 3"/>
          <p:cNvSpPr>
            <a:spLocks noGrp="1" noChangeArrowheads="1"/>
          </p:cNvSpPr>
          <p:nvPr>
            <p:ph type="body" idx="1"/>
          </p:nvPr>
        </p:nvSpPr>
        <p:spPr>
          <a:xfrm>
            <a:off x="457200" y="1447800"/>
            <a:ext cx="8229600" cy="4868863"/>
          </a:xfrm>
        </p:spPr>
        <p:txBody>
          <a:bodyPr/>
          <a:lstStyle/>
          <a:p>
            <a:pPr>
              <a:lnSpc>
                <a:spcPct val="170000"/>
              </a:lnSpc>
            </a:pPr>
            <a:r>
              <a:rPr lang="en-US" dirty="0"/>
              <a:t>To test an argument for validity, we try to find another argument of the same form that has all true premises and a false conclusion.</a:t>
            </a:r>
          </a:p>
          <a:p>
            <a:pPr>
              <a:lnSpc>
                <a:spcPct val="170000"/>
              </a:lnSpc>
            </a:pPr>
            <a:r>
              <a:rPr lang="en-US" dirty="0"/>
              <a:t>If we can find such an argument then, given our definition of validity, the original argument is shown to be invalid</a:t>
            </a:r>
          </a:p>
          <a:p>
            <a:pPr>
              <a:lnSpc>
                <a:spcPct val="170000"/>
              </a:lnSpc>
            </a:pPr>
            <a:r>
              <a:rPr lang="en-US" dirty="0"/>
              <a:t>If we can’t, it shows nothing!</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13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13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13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9"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US" dirty="0"/>
              <a:t>Counterexample</a:t>
            </a:r>
          </a:p>
        </p:txBody>
      </p:sp>
      <p:sp>
        <p:nvSpPr>
          <p:cNvPr id="113667" name="Rectangle 3"/>
          <p:cNvSpPr>
            <a:spLocks noGrp="1" noChangeArrowheads="1"/>
          </p:cNvSpPr>
          <p:nvPr>
            <p:ph type="body" idx="1"/>
          </p:nvPr>
        </p:nvSpPr>
        <p:spPr>
          <a:xfrm>
            <a:off x="1066800" y="1447800"/>
            <a:ext cx="7315200" cy="4724400"/>
          </a:xfrm>
        </p:spPr>
        <p:txBody>
          <a:bodyPr/>
          <a:lstStyle/>
          <a:p>
            <a:pPr marL="609600" indent="-609600">
              <a:lnSpc>
                <a:spcPct val="150000"/>
              </a:lnSpc>
              <a:spcAft>
                <a:spcPts val="1200"/>
              </a:spcAft>
              <a:buNone/>
            </a:pPr>
            <a:r>
              <a:rPr lang="en-US" dirty="0" smtClean="0"/>
              <a:t>	Argument </a:t>
            </a:r>
            <a:r>
              <a:rPr lang="en-US" dirty="0"/>
              <a:t>C is a counterexample to Argument A </a:t>
            </a:r>
            <a:r>
              <a:rPr lang="en-US" dirty="0" err="1"/>
              <a:t>iff</a:t>
            </a:r>
            <a:endParaRPr lang="en-US" dirty="0"/>
          </a:p>
          <a:p>
            <a:pPr marL="990600" lvl="1" indent="-533400">
              <a:lnSpc>
                <a:spcPct val="150000"/>
              </a:lnSpc>
              <a:spcAft>
                <a:spcPts val="1200"/>
              </a:spcAft>
              <a:buFont typeface="Arial" pitchFamily="-112" charset="0"/>
              <a:buAutoNum type="arabicPeriod"/>
            </a:pPr>
            <a:r>
              <a:rPr lang="en-US" dirty="0"/>
              <a:t>A and C are substitution instances of the same logical form, and</a:t>
            </a:r>
          </a:p>
          <a:p>
            <a:pPr marL="990600" lvl="1" indent="-533400">
              <a:lnSpc>
                <a:spcPct val="150000"/>
              </a:lnSpc>
              <a:spcAft>
                <a:spcPts val="1200"/>
              </a:spcAft>
              <a:buFont typeface="Arial" pitchFamily="-112" charset="0"/>
              <a:buAutoNum type="arabicPeriod"/>
            </a:pPr>
            <a:r>
              <a:rPr lang="en-US" dirty="0"/>
              <a:t>C has all true premises and a false conclusion</a:t>
            </a:r>
            <a:endParaRPr lang="en-US" dirty="0" smtClean="0"/>
          </a:p>
          <a:p>
            <a:pPr marL="609600" indent="-609600">
              <a:lnSpc>
                <a:spcPct val="150000"/>
              </a:lnSpc>
              <a:spcAft>
                <a:spcPts val="1200"/>
              </a:spcAft>
              <a:buNone/>
            </a:pPr>
            <a:r>
              <a:rPr lang="en-US" dirty="0" smtClean="0"/>
              <a:t>	If </a:t>
            </a:r>
            <a:r>
              <a:rPr lang="en-US" dirty="0"/>
              <a:t>an argument has a counterexample then it is invalid!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36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36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36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36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en-US" dirty="0"/>
              <a:t>Example</a:t>
            </a:r>
          </a:p>
        </p:txBody>
      </p:sp>
      <p:sp>
        <p:nvSpPr>
          <p:cNvPr id="110595" name="Rectangle 3"/>
          <p:cNvSpPr>
            <a:spLocks noGrp="1" noChangeArrowheads="1"/>
          </p:cNvSpPr>
          <p:nvPr>
            <p:ph type="body" sz="half" idx="1"/>
          </p:nvPr>
        </p:nvSpPr>
        <p:spPr>
          <a:xfrm>
            <a:off x="237921" y="1333859"/>
            <a:ext cx="4999667" cy="1905000"/>
          </a:xfrm>
        </p:spPr>
        <p:txBody>
          <a:bodyPr/>
          <a:lstStyle/>
          <a:p>
            <a:pPr marL="533400" indent="-533400">
              <a:lnSpc>
                <a:spcPct val="140000"/>
              </a:lnSpc>
              <a:buFont typeface="Arial" pitchFamily="-112" charset="0"/>
              <a:buAutoNum type="arabicPeriod"/>
            </a:pPr>
            <a:r>
              <a:rPr lang="en-US" sz="2400" b="1" dirty="0"/>
              <a:t>All </a:t>
            </a:r>
            <a:r>
              <a:rPr lang="en-US" sz="2400" b="1" dirty="0">
                <a:solidFill>
                  <a:srgbClr val="800040"/>
                </a:solidFill>
              </a:rPr>
              <a:t>dogs</a:t>
            </a:r>
            <a:r>
              <a:rPr lang="en-US" sz="2400" b="1" dirty="0"/>
              <a:t> are </a:t>
            </a:r>
            <a:r>
              <a:rPr lang="en-US" sz="2400" b="1" dirty="0">
                <a:solidFill>
                  <a:schemeClr val="hlink"/>
                </a:solidFill>
              </a:rPr>
              <a:t>vertebrates</a:t>
            </a:r>
            <a:endParaRPr lang="en-US" sz="2400" b="1" dirty="0"/>
          </a:p>
          <a:p>
            <a:pPr marL="533400" indent="-533400">
              <a:lnSpc>
                <a:spcPct val="140000"/>
              </a:lnSpc>
              <a:buFont typeface="Arial" pitchFamily="-112" charset="0"/>
              <a:buAutoNum type="arabicPeriod"/>
            </a:pPr>
            <a:r>
              <a:rPr lang="en-US" sz="2400" b="1" dirty="0"/>
              <a:t>All </a:t>
            </a:r>
            <a:r>
              <a:rPr lang="en-US" sz="2400" b="1" dirty="0">
                <a:solidFill>
                  <a:srgbClr val="008000"/>
                </a:solidFill>
              </a:rPr>
              <a:t>mammals</a:t>
            </a:r>
            <a:r>
              <a:rPr lang="en-US" sz="2400" b="1" dirty="0"/>
              <a:t> are </a:t>
            </a:r>
            <a:r>
              <a:rPr lang="en-US" sz="2400" b="1" dirty="0">
                <a:solidFill>
                  <a:schemeClr val="hlink"/>
                </a:solidFill>
              </a:rPr>
              <a:t>vertebrates</a:t>
            </a:r>
            <a:endParaRPr lang="en-US" sz="2400" b="1" dirty="0"/>
          </a:p>
          <a:p>
            <a:pPr marL="533400" indent="-533400">
              <a:lnSpc>
                <a:spcPct val="140000"/>
              </a:lnSpc>
              <a:buFont typeface="Arial" pitchFamily="-112" charset="0"/>
              <a:buAutoNum type="arabicPeriod"/>
            </a:pPr>
            <a:r>
              <a:rPr lang="en-US" sz="2400" b="1" dirty="0"/>
              <a:t>All </a:t>
            </a:r>
            <a:r>
              <a:rPr lang="en-US" sz="2400" b="1" dirty="0">
                <a:solidFill>
                  <a:srgbClr val="800040"/>
                </a:solidFill>
              </a:rPr>
              <a:t>dogs</a:t>
            </a:r>
            <a:r>
              <a:rPr lang="en-US" sz="2400" b="1" dirty="0"/>
              <a:t> are </a:t>
            </a:r>
            <a:r>
              <a:rPr lang="en-US" sz="2400" b="1" dirty="0">
                <a:solidFill>
                  <a:srgbClr val="008000"/>
                </a:solidFill>
              </a:rPr>
              <a:t>mammals</a:t>
            </a:r>
            <a:endParaRPr lang="en-US" sz="2400" b="1" dirty="0"/>
          </a:p>
        </p:txBody>
      </p:sp>
      <p:sp>
        <p:nvSpPr>
          <p:cNvPr id="110596" name="Rectangle 4"/>
          <p:cNvSpPr>
            <a:spLocks noGrp="1" noChangeArrowheads="1"/>
          </p:cNvSpPr>
          <p:nvPr>
            <p:ph type="body" sz="half" idx="2"/>
          </p:nvPr>
        </p:nvSpPr>
        <p:spPr>
          <a:xfrm>
            <a:off x="5410200" y="1371959"/>
            <a:ext cx="3429000" cy="1828800"/>
          </a:xfrm>
        </p:spPr>
        <p:txBody>
          <a:bodyPr/>
          <a:lstStyle/>
          <a:p>
            <a:pPr marL="533400" indent="-533400">
              <a:lnSpc>
                <a:spcPct val="140000"/>
              </a:lnSpc>
              <a:buFont typeface="Arial" pitchFamily="-112" charset="0"/>
              <a:buAutoNum type="arabicPeriod"/>
            </a:pPr>
            <a:r>
              <a:rPr lang="en-US" sz="2400" b="1" dirty="0"/>
              <a:t>All </a:t>
            </a:r>
            <a:r>
              <a:rPr lang="en-US" sz="2400" b="1" dirty="0" err="1">
                <a:solidFill>
                  <a:srgbClr val="800040"/>
                </a:solidFill>
              </a:rPr>
              <a:t>x</a:t>
            </a:r>
            <a:r>
              <a:rPr lang="en-US" sz="2400" b="1" dirty="0">
                <a:solidFill>
                  <a:srgbClr val="800040"/>
                </a:solidFill>
              </a:rPr>
              <a:t> &gt; 2</a:t>
            </a:r>
            <a:r>
              <a:rPr lang="en-US" sz="2400" b="1" dirty="0"/>
              <a:t> are </a:t>
            </a:r>
            <a:r>
              <a:rPr lang="en-US" sz="2400" b="1" dirty="0" err="1">
                <a:solidFill>
                  <a:schemeClr val="hlink"/>
                </a:solidFill>
              </a:rPr>
              <a:t>x</a:t>
            </a:r>
            <a:r>
              <a:rPr lang="en-US" sz="2400" b="1" dirty="0">
                <a:solidFill>
                  <a:schemeClr val="hlink"/>
                </a:solidFill>
              </a:rPr>
              <a:t> &gt; 1</a:t>
            </a:r>
            <a:endParaRPr lang="en-US" sz="2400" b="1" dirty="0"/>
          </a:p>
          <a:p>
            <a:pPr marL="533400" indent="-533400">
              <a:lnSpc>
                <a:spcPct val="140000"/>
              </a:lnSpc>
              <a:buFont typeface="Arial" pitchFamily="-112" charset="0"/>
              <a:buAutoNum type="arabicPeriod"/>
            </a:pPr>
            <a:r>
              <a:rPr lang="en-US" sz="2400" b="1" dirty="0"/>
              <a:t>All </a:t>
            </a:r>
            <a:r>
              <a:rPr lang="en-US" sz="2400" b="1" dirty="0" err="1">
                <a:solidFill>
                  <a:srgbClr val="008000"/>
                </a:solidFill>
              </a:rPr>
              <a:t>x</a:t>
            </a:r>
            <a:r>
              <a:rPr lang="en-US" sz="2400" b="1" dirty="0">
                <a:solidFill>
                  <a:srgbClr val="008000"/>
                </a:solidFill>
              </a:rPr>
              <a:t> &gt; 10</a:t>
            </a:r>
            <a:r>
              <a:rPr lang="en-US" sz="2400" b="1" dirty="0"/>
              <a:t> are </a:t>
            </a:r>
            <a:r>
              <a:rPr lang="en-US" sz="2400" b="1" dirty="0" err="1">
                <a:solidFill>
                  <a:schemeClr val="hlink"/>
                </a:solidFill>
              </a:rPr>
              <a:t>x</a:t>
            </a:r>
            <a:r>
              <a:rPr lang="en-US" sz="2400" b="1" dirty="0">
                <a:solidFill>
                  <a:schemeClr val="hlink"/>
                </a:solidFill>
              </a:rPr>
              <a:t> &gt; 1</a:t>
            </a:r>
            <a:endParaRPr lang="en-US" sz="2400" b="1" dirty="0"/>
          </a:p>
          <a:p>
            <a:pPr marL="533400" indent="-533400">
              <a:lnSpc>
                <a:spcPct val="140000"/>
              </a:lnSpc>
              <a:buFont typeface="Arial" pitchFamily="-112" charset="0"/>
              <a:buAutoNum type="arabicPeriod"/>
            </a:pPr>
            <a:r>
              <a:rPr lang="en-US" sz="2400" b="1" dirty="0"/>
              <a:t>All </a:t>
            </a:r>
            <a:r>
              <a:rPr lang="en-US" sz="2400" b="1" dirty="0" err="1">
                <a:solidFill>
                  <a:srgbClr val="800040"/>
                </a:solidFill>
              </a:rPr>
              <a:t>x</a:t>
            </a:r>
            <a:r>
              <a:rPr lang="en-US" sz="2400" b="1" dirty="0">
                <a:solidFill>
                  <a:srgbClr val="800040"/>
                </a:solidFill>
              </a:rPr>
              <a:t> &gt; 2</a:t>
            </a:r>
            <a:r>
              <a:rPr lang="en-US" sz="2400" b="1" dirty="0"/>
              <a:t> are </a:t>
            </a:r>
            <a:r>
              <a:rPr lang="en-US" sz="2400" b="1" dirty="0" err="1">
                <a:solidFill>
                  <a:srgbClr val="008000"/>
                </a:solidFill>
              </a:rPr>
              <a:t>x</a:t>
            </a:r>
            <a:r>
              <a:rPr lang="en-US" sz="2400" b="1" dirty="0">
                <a:solidFill>
                  <a:srgbClr val="008000"/>
                </a:solidFill>
              </a:rPr>
              <a:t> &gt; 10</a:t>
            </a:r>
            <a:endParaRPr lang="en-US" sz="2000" b="1" dirty="0"/>
          </a:p>
        </p:txBody>
      </p:sp>
      <p:sp>
        <p:nvSpPr>
          <p:cNvPr id="110597" name="Text Box 5"/>
          <p:cNvSpPr txBox="1">
            <a:spLocks noChangeArrowheads="1"/>
          </p:cNvSpPr>
          <p:nvPr/>
        </p:nvSpPr>
        <p:spPr bwMode="auto">
          <a:xfrm>
            <a:off x="609600" y="4038600"/>
            <a:ext cx="7848600" cy="1779975"/>
          </a:xfrm>
          <a:prstGeom prst="rect">
            <a:avLst/>
          </a:prstGeom>
          <a:noFill/>
          <a:ln w="9525">
            <a:noFill/>
            <a:miter lim="800000"/>
            <a:headEnd/>
            <a:tailEnd/>
          </a:ln>
        </p:spPr>
        <p:txBody>
          <a:bodyPr>
            <a:prstTxWarp prst="textNoShape">
              <a:avLst/>
            </a:prstTxWarp>
            <a:spAutoFit/>
          </a:bodyPr>
          <a:lstStyle/>
          <a:p>
            <a:pPr>
              <a:lnSpc>
                <a:spcPct val="110000"/>
              </a:lnSpc>
            </a:pPr>
            <a:r>
              <a:rPr lang="en-US" sz="2000" dirty="0"/>
              <a:t>These arguments are of the same form so must be the same as regards validity/invalidity. The argument at the right must be invalid because it has all true premises and a false conclusion so the argument at the left must be invalid also. The argument at the right is a “counterexample” to the argument at the left.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05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05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05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0596">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0596">
                                            <p:txEl>
                                              <p:pRg st="1" end="1"/>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059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05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build="p"/>
      <p:bldP spid="110596" grpId="0" build="p"/>
      <p:bldP spid="110597"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10406" y="380713"/>
            <a:ext cx="9144000" cy="1297815"/>
          </a:xfrm>
        </p:spPr>
        <p:txBody>
          <a:bodyPr/>
          <a:lstStyle/>
          <a:p>
            <a:r>
              <a:rPr lang="en-US" sz="3200" dirty="0"/>
              <a:t>So, what do I have to know</a:t>
            </a:r>
            <a:r>
              <a:rPr lang="en-US" sz="3200" dirty="0" smtClean="0"/>
              <a:t> about this stuff?</a:t>
            </a:r>
            <a:endParaRPr lang="en-US" sz="3200" dirty="0"/>
          </a:p>
        </p:txBody>
      </p:sp>
      <p:pic>
        <p:nvPicPr>
          <p:cNvPr id="108548" name="Picture 4"/>
          <p:cNvPicPr>
            <a:picLocks noChangeAspect="1" noChangeArrowheads="1"/>
          </p:cNvPicPr>
          <p:nvPr/>
        </p:nvPicPr>
        <p:blipFill>
          <a:blip r:embed="rId3"/>
          <a:srcRect l="5286" t="6209"/>
          <a:stretch>
            <a:fillRect/>
          </a:stretch>
        </p:blipFill>
        <p:spPr bwMode="auto">
          <a:xfrm>
            <a:off x="7447844" y="4114513"/>
            <a:ext cx="1706562" cy="2748313"/>
          </a:xfrm>
          <a:prstGeom prst="rect">
            <a:avLst/>
          </a:prstGeom>
          <a:noFill/>
          <a:ln w="9525">
            <a:noFill/>
            <a:miter lim="800000"/>
            <a:headEnd/>
            <a:tailEnd/>
          </a:ln>
          <a:effectLst/>
        </p:spPr>
      </p:pic>
      <p:sp>
        <p:nvSpPr>
          <p:cNvPr id="108547" name="Rectangle 3"/>
          <p:cNvSpPr>
            <a:spLocks noGrp="1" noChangeArrowheads="1"/>
          </p:cNvSpPr>
          <p:nvPr>
            <p:ph type="body" idx="1"/>
          </p:nvPr>
        </p:nvSpPr>
        <p:spPr>
          <a:xfrm>
            <a:off x="696206" y="2057114"/>
            <a:ext cx="6248400" cy="4419886"/>
          </a:xfrm>
        </p:spPr>
        <p:txBody>
          <a:bodyPr>
            <a:normAutofit lnSpcReduction="10000"/>
          </a:bodyPr>
          <a:lstStyle/>
          <a:p>
            <a:pPr>
              <a:spcAft>
                <a:spcPts val="3600"/>
              </a:spcAft>
            </a:pPr>
            <a:r>
              <a:rPr lang="en-US" dirty="0" smtClean="0"/>
              <a:t>Arguments and conditionals (see handout), in including identifying necessary and sufficient conditions.</a:t>
            </a:r>
          </a:p>
          <a:p>
            <a:pPr>
              <a:spcAft>
                <a:spcPts val="3600"/>
              </a:spcAft>
            </a:pPr>
            <a:r>
              <a:rPr lang="en-US" dirty="0" smtClean="0"/>
              <a:t>Identifying the conclusions of arguments (multiple choice)</a:t>
            </a:r>
          </a:p>
          <a:p>
            <a:pPr>
              <a:spcAft>
                <a:spcPts val="3600"/>
              </a:spcAft>
            </a:pPr>
            <a:r>
              <a:rPr lang="en-US" dirty="0" smtClean="0"/>
              <a:t>Determining when 2 arguments are of the same form, when one is a counterexample to another, and what that shows about (</a:t>
            </a:r>
            <a:r>
              <a:rPr lang="en-US" dirty="0" err="1" smtClean="0"/>
              <a:t>in)validity</a:t>
            </a:r>
            <a:r>
              <a:rPr lang="en-US" dirty="0" smtClean="0"/>
              <a:t>.</a:t>
            </a:r>
          </a:p>
          <a:p>
            <a:endParaRPr lang="en-US" dirty="0"/>
          </a:p>
        </p:txBody>
      </p:sp>
      <p:sp>
        <p:nvSpPr>
          <p:cNvPr id="2" name="Action Button: Document 1">
            <a:hlinkClick r:id="rId4" action="ppaction://hlinkfile" highlightClick="1"/>
          </p:cNvPr>
          <p:cNvSpPr/>
          <p:nvPr/>
        </p:nvSpPr>
        <p:spPr bwMode="auto">
          <a:xfrm>
            <a:off x="228600" y="6172200"/>
            <a:ext cx="568515" cy="458052"/>
          </a:xfrm>
          <a:prstGeom prst="actionButtonDocumen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5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85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85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p:bldP spid="2" grpId="0" animBg="1"/>
    </p:bld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Osaka"/>
        <a:cs typeface="Osaka"/>
      </a:majorFont>
      <a:minorFont>
        <a:latin typeface="Arial"/>
        <a:ea typeface="Osaka"/>
        <a:cs typeface="Osak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Macintosh HD:Applications:Microsoft Office 2004:Templates:Presentations:Designs:Blank Presentation</Template>
  <TotalTime>8368</TotalTime>
  <Words>3103</Words>
  <Application>Microsoft Macintosh PowerPoint</Application>
  <PresentationFormat>On-screen Show (4:3)</PresentationFormat>
  <Paragraphs>411</Paragraphs>
  <Slides>75</Slides>
  <Notes>62</Notes>
  <HiddenSlides>0</HiddenSlides>
  <MMClips>0</MMClips>
  <ScaleCrop>false</ScaleCrop>
  <HeadingPairs>
    <vt:vector size="4" baseType="variant">
      <vt:variant>
        <vt:lpstr>Theme</vt:lpstr>
      </vt:variant>
      <vt:variant>
        <vt:i4>1</vt:i4>
      </vt:variant>
      <vt:variant>
        <vt:lpstr>Slide Titles</vt:lpstr>
      </vt:variant>
      <vt:variant>
        <vt:i4>75</vt:i4>
      </vt:variant>
    </vt:vector>
  </HeadingPairs>
  <TitlesOfParts>
    <vt:vector size="76" baseType="lpstr">
      <vt:lpstr>Blank Presentation</vt:lpstr>
      <vt:lpstr>Conditionals and Arguments</vt:lpstr>
      <vt:lpstr>Concepts</vt:lpstr>
      <vt:lpstr>Conditionals</vt:lpstr>
      <vt:lpstr>Necessary &amp; Sufficient Conditions</vt:lpstr>
      <vt:lpstr>Necessary &amp; Sufficient Conditions</vt:lpstr>
      <vt:lpstr>Antecedent is sufficient for consequent</vt:lpstr>
      <vt:lpstr>Consequent is necessary for antecedent</vt:lpstr>
      <vt:lpstr>Let’s try some examples!</vt:lpstr>
      <vt:lpstr>Necessary or sufficient?</vt:lpstr>
      <vt:lpstr>I said expensive wine.</vt:lpstr>
      <vt:lpstr>Necessary or sufficient?</vt:lpstr>
      <vt:lpstr>Antecedent sufficient Consequent necessary</vt:lpstr>
      <vt:lpstr>Sometimes it’s not obvious</vt:lpstr>
      <vt:lpstr>Something can be both necessary and suffient!</vt:lpstr>
      <vt:lpstr>Biconditionals</vt:lpstr>
      <vt:lpstr>A true conditional can have false antecedent &amp; false consequent!</vt:lpstr>
      <vt:lpstr>PowerPoint Presentation</vt:lpstr>
      <vt:lpstr>ARGUMENTS</vt:lpstr>
      <vt:lpstr>Argument</vt:lpstr>
      <vt:lpstr>Example of an argument</vt:lpstr>
      <vt:lpstr>Not everything is an argument</vt:lpstr>
      <vt:lpstr>Symptoms of an argument</vt:lpstr>
      <vt:lpstr>An argument is as an argument does!</vt:lpstr>
      <vt:lpstr>Example of an argument</vt:lpstr>
      <vt:lpstr>Conclusion</vt:lpstr>
      <vt:lpstr>Conclusion: what the arguer wants to prove</vt:lpstr>
      <vt:lpstr>More arguments…</vt:lpstr>
      <vt:lpstr>More arguments…</vt:lpstr>
      <vt:lpstr>More arguments…</vt:lpstr>
      <vt:lpstr>More arguments…</vt:lpstr>
      <vt:lpstr>More arguments…</vt:lpstr>
      <vt:lpstr>More arguments…</vt:lpstr>
      <vt:lpstr>More arguments…</vt:lpstr>
      <vt:lpstr>More arguments…</vt:lpstr>
      <vt:lpstr>More arguments…</vt:lpstr>
      <vt:lpstr>Deductive and Inductive Arguments</vt:lpstr>
      <vt:lpstr>Example: Inductive Generalization</vt:lpstr>
      <vt:lpstr>Inductive Generalization</vt:lpstr>
      <vt:lpstr>Other kinds of inductive arguments</vt:lpstr>
      <vt:lpstr>Argument from analogy</vt:lpstr>
      <vt:lpstr>X and Y both have Property #1</vt:lpstr>
      <vt:lpstr>X has property #2</vt:lpstr>
      <vt:lpstr>Y has property #2</vt:lpstr>
      <vt:lpstr>Abduction: inference to the best explanation</vt:lpstr>
      <vt:lpstr>Abduction: inference to the best explanation</vt:lpstr>
      <vt:lpstr>Abduction: Inference to the Best Explanation</vt:lpstr>
      <vt:lpstr>Inductive Arguments</vt:lpstr>
      <vt:lpstr>Deductive Arguments</vt:lpstr>
      <vt:lpstr>Validity</vt:lpstr>
      <vt:lpstr>A valid argument</vt:lpstr>
      <vt:lpstr>All men are mortal</vt:lpstr>
      <vt:lpstr>Socrates is a man</vt:lpstr>
      <vt:lpstr>Socrates is mortal</vt:lpstr>
      <vt:lpstr>Stupid arguments can be valid!</vt:lpstr>
      <vt:lpstr>Same form as Socrates Argument!</vt:lpstr>
      <vt:lpstr>Soundness</vt:lpstr>
      <vt:lpstr>Conditionals can be parts of arguments</vt:lpstr>
      <vt:lpstr>Conditionals, Arguments &amp; Inferences</vt:lpstr>
      <vt:lpstr>Corresponding Conditional</vt:lpstr>
      <vt:lpstr>Corresponding Conditional</vt:lpstr>
      <vt:lpstr>Validity and Necessary Truth</vt:lpstr>
      <vt:lpstr>Validity is a matter of form</vt:lpstr>
      <vt:lpstr>Validity and Truth Value</vt:lpstr>
      <vt:lpstr>Logical form</vt:lpstr>
      <vt:lpstr>Same logical form</vt:lpstr>
      <vt:lpstr>Same logical form</vt:lpstr>
      <vt:lpstr>Different logical form</vt:lpstr>
      <vt:lpstr>Validity is a matter of form</vt:lpstr>
      <vt:lpstr>Valid but not formally valid</vt:lpstr>
      <vt:lpstr>Why not formally valid?</vt:lpstr>
      <vt:lpstr>Given our definition of validity…</vt:lpstr>
      <vt:lpstr>The Method of Counterexample</vt:lpstr>
      <vt:lpstr>Counterexample</vt:lpstr>
      <vt:lpstr>Example</vt:lpstr>
      <vt:lpstr>So, what do I have to know about this stuff?</vt:lpstr>
    </vt:vector>
  </TitlesOfParts>
  <Company>H. E. Baber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S&amp;V Chapter 6: Arguments</dc:title>
  <dc:creator>H. E. Baber</dc:creator>
  <cp:lastModifiedBy>H. E. Baber</cp:lastModifiedBy>
  <cp:revision>589</cp:revision>
  <cp:lastPrinted>2010-09-30T19:05:28Z</cp:lastPrinted>
  <dcterms:created xsi:type="dcterms:W3CDTF">2010-09-30T14:33:47Z</dcterms:created>
  <dcterms:modified xsi:type="dcterms:W3CDTF">2013-08-24T22:32:17Z</dcterms:modified>
</cp:coreProperties>
</file>