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1.bin" ContentType="audio/unknown"/>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audio2.bin" ContentType="audio/unknown"/>
  <Override PartName="/ppt/notesSlides/notesSlide1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media/audio3.bin" ContentType="audio/unknown"/>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4" r:id="rId1"/>
  </p:sldMasterIdLst>
  <p:notesMasterIdLst>
    <p:notesMasterId r:id="rId56"/>
  </p:notesMasterIdLst>
  <p:handoutMasterIdLst>
    <p:handoutMasterId r:id="rId57"/>
  </p:handoutMasterIdLst>
  <p:sldIdLst>
    <p:sldId id="313" r:id="rId2"/>
    <p:sldId id="314" r:id="rId3"/>
    <p:sldId id="312" r:id="rId4"/>
    <p:sldId id="256" r:id="rId5"/>
    <p:sldId id="258" r:id="rId6"/>
    <p:sldId id="292" r:id="rId7"/>
    <p:sldId id="259" r:id="rId8"/>
    <p:sldId id="260" r:id="rId9"/>
    <p:sldId id="261" r:id="rId10"/>
    <p:sldId id="262" r:id="rId11"/>
    <p:sldId id="263" r:id="rId12"/>
    <p:sldId id="264" r:id="rId13"/>
    <p:sldId id="265" r:id="rId14"/>
    <p:sldId id="296" r:id="rId15"/>
    <p:sldId id="293" r:id="rId16"/>
    <p:sldId id="308" r:id="rId17"/>
    <p:sldId id="267" r:id="rId18"/>
    <p:sldId id="317" r:id="rId19"/>
    <p:sldId id="316" r:id="rId20"/>
    <p:sldId id="294" r:id="rId21"/>
    <p:sldId id="318" r:id="rId22"/>
    <p:sldId id="295" r:id="rId23"/>
    <p:sldId id="298" r:id="rId24"/>
    <p:sldId id="319" r:id="rId25"/>
    <p:sldId id="299" r:id="rId26"/>
    <p:sldId id="300" r:id="rId27"/>
    <p:sldId id="269" r:id="rId28"/>
    <p:sldId id="304" r:id="rId29"/>
    <p:sldId id="270" r:id="rId30"/>
    <p:sldId id="271" r:id="rId31"/>
    <p:sldId id="272" r:id="rId32"/>
    <p:sldId id="273" r:id="rId33"/>
    <p:sldId id="274" r:id="rId34"/>
    <p:sldId id="275" r:id="rId35"/>
    <p:sldId id="276" r:id="rId36"/>
    <p:sldId id="277" r:id="rId37"/>
    <p:sldId id="301" r:id="rId38"/>
    <p:sldId id="279" r:id="rId39"/>
    <p:sldId id="280" r:id="rId40"/>
    <p:sldId id="278" r:id="rId41"/>
    <p:sldId id="281" r:id="rId42"/>
    <p:sldId id="282" r:id="rId43"/>
    <p:sldId id="306" r:id="rId44"/>
    <p:sldId id="302" r:id="rId45"/>
    <p:sldId id="283" r:id="rId46"/>
    <p:sldId id="284" r:id="rId47"/>
    <p:sldId id="285" r:id="rId48"/>
    <p:sldId id="286" r:id="rId49"/>
    <p:sldId id="287" r:id="rId50"/>
    <p:sldId id="288" r:id="rId51"/>
    <p:sldId id="303" r:id="rId52"/>
    <p:sldId id="289" r:id="rId53"/>
    <p:sldId id="290" r:id="rId54"/>
    <p:sldId id="291"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gray" frameSlides="1"/>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724" autoAdjust="0"/>
    <p:restoredTop sz="94607" autoAdjust="0"/>
  </p:normalViewPr>
  <p:slideViewPr>
    <p:cSldViewPr snapToGrid="0" snapToObjects="1" showGuides="1">
      <p:cViewPr>
        <p:scale>
          <a:sx n="85" d="100"/>
          <a:sy n="85" d="100"/>
        </p:scale>
        <p:origin x="-24" y="-216"/>
      </p:cViewPr>
      <p:guideLst>
        <p:guide orient="horz" pos="3029"/>
        <p:guide pos="3672"/>
      </p:guideLst>
    </p:cSldViewPr>
  </p:slideViewPr>
  <p:outlineViewPr>
    <p:cViewPr>
      <p:scale>
        <a:sx n="33" d="100"/>
        <a:sy n="33" d="100"/>
      </p:scale>
      <p:origin x="232"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5" d="100"/>
          <a:sy n="75" d="100"/>
        </p:scale>
        <p:origin x="-244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interSettings" Target="printerSettings/printerSettings1.bin"/><Relationship Id="rId59" Type="http://schemas.openxmlformats.org/officeDocument/2006/relationships/presProps" Target="pres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viewProps" Target="viewProps.xml"/><Relationship Id="rId61" Type="http://schemas.openxmlformats.org/officeDocument/2006/relationships/theme" Target="theme/theme1.xml"/><Relationship Id="rId6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C08A2D-0624-4C45-BEBD-C2E08B7DF12B}" type="datetimeFigureOut">
              <a:rPr lang="en-US" smtClean="0"/>
              <a:t>9/8/15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1119AEF-9058-EA4C-BD5D-B43320C1DA3D}" type="slidenum">
              <a:rPr lang="en-US" smtClean="0"/>
              <a:t>‹#›</a:t>
            </a:fld>
            <a:endParaRPr lang="en-US"/>
          </a:p>
        </p:txBody>
      </p:sp>
    </p:spTree>
    <p:extLst>
      <p:ext uri="{BB962C8B-B14F-4D97-AF65-F5344CB8AC3E}">
        <p14:creationId xmlns:p14="http://schemas.microsoft.com/office/powerpoint/2010/main" val="691716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461AE2-4C05-AF46-A889-E2E90583E3B1}" type="datetimeFigureOut">
              <a:rPr lang="en-US" smtClean="0"/>
              <a:t>9/8/15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1C07C0-10E7-854B-8666-DC7F4094948E}" type="slidenum">
              <a:rPr lang="en-US" smtClean="0"/>
              <a:t>‹#›</a:t>
            </a:fld>
            <a:endParaRPr lang="en-US"/>
          </a:p>
        </p:txBody>
      </p:sp>
    </p:spTree>
    <p:extLst>
      <p:ext uri="{BB962C8B-B14F-4D97-AF65-F5344CB8AC3E}">
        <p14:creationId xmlns:p14="http://schemas.microsoft.com/office/powerpoint/2010/main" val="41757852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C85F39F8-4F9C-CA44-875E-FA50E13F0E95}" type="slidenum">
              <a:rPr lang="en-US"/>
              <a:pPr/>
              <a:t>7</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Quote from Milton Rothman, p. 16</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24DDCD3F-FFFC-864F-9C22-463E629E059E}" type="slidenum">
              <a:rPr lang="en-US"/>
              <a:pPr/>
              <a:t>27</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Note: past tense sentences can be contingent even if we can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chance the past since the past could have been otherwise</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To test whether a sentence is contingent, we try to tell a story about a possible world at which it has opposite truth value.</a:t>
            </a:r>
          </a:p>
          <a:p>
            <a:pPr eaLnBrk="1" hangingPunct="1"/>
            <a:r>
              <a:rPr lang="en-US">
                <a:latin typeface="Arial" charset="0"/>
                <a:ea typeface="ＭＳ Ｐゴシック" charset="0"/>
                <a:cs typeface="ＭＳ Ｐゴシック" charset="0"/>
              </a:rPr>
              <a:t>Sometimes this is straight-forward, but sometimes what seems to be such a story really isn</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t so we have to be careful!</a:t>
            </a:r>
          </a:p>
          <a:p>
            <a:pPr eaLnBrk="1" hangingPunct="1"/>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San Diego is in California</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is one of those tricky cases.</a:t>
            </a:r>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8F9EDBF4-2148-BD4E-9101-1AE016B2BC77}" type="slidenum">
              <a:rPr lang="en-US"/>
              <a:pPr/>
              <a:t>29</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6B8C4A7D-8621-EB4C-9F4B-9DD4178A6823}" type="slidenum">
              <a:rPr lang="en-US"/>
              <a:pPr/>
              <a:t>30</a:t>
            </a:fld>
            <a:endParaRPr lang="en-US"/>
          </a:p>
        </p:txBody>
      </p:sp>
      <p:sp>
        <p:nvSpPr>
          <p:cNvPr id="38914" name="Rectangle 1026"/>
          <p:cNvSpPr>
            <a:spLocks noGrp="1" noRot="1" noChangeAspect="1" noChangeArrowheads="1" noTextEdit="1"/>
          </p:cNvSpPr>
          <p:nvPr>
            <p:ph type="sldImg"/>
          </p:nvPr>
        </p:nvSpPr>
        <p:spPr>
          <a:ln/>
        </p:spPr>
      </p:sp>
      <p:sp>
        <p:nvSpPr>
          <p:cNvPr id="3891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EE954E88-2652-A14E-AC75-EA8DAFBD86DE}" type="slidenum">
              <a:rPr lang="en-US"/>
              <a:pPr/>
              <a:t>31</a:t>
            </a:fld>
            <a:endParaRPr lang="en-US"/>
          </a:p>
        </p:txBody>
      </p:sp>
      <p:sp>
        <p:nvSpPr>
          <p:cNvPr id="40962" name="Rectangle 1026"/>
          <p:cNvSpPr>
            <a:spLocks noGrp="1" noRot="1" noChangeAspect="1" noChangeArrowheads="1" noTextEdit="1"/>
          </p:cNvSpPr>
          <p:nvPr>
            <p:ph type="sldImg"/>
          </p:nvPr>
        </p:nvSpPr>
        <p:spPr>
          <a:ln/>
        </p:spPr>
      </p:sp>
      <p:sp>
        <p:nvSpPr>
          <p:cNvPr id="409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6D019AD4-46F8-434F-A72B-044714F2175B}" type="slidenum">
              <a:rPr lang="en-US"/>
              <a:pPr/>
              <a:t>32</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811AD62B-43C1-3C4A-AB63-CF9606985931}" type="slidenum">
              <a:rPr lang="en-US"/>
              <a:pPr/>
              <a:t>33</a:t>
            </a:fld>
            <a:endParaRPr lang="en-US"/>
          </a:p>
        </p:txBody>
      </p:sp>
      <p:sp>
        <p:nvSpPr>
          <p:cNvPr id="45058" name="Rectangle 1026"/>
          <p:cNvSpPr>
            <a:spLocks noGrp="1" noRot="1" noChangeAspect="1" noChangeArrowheads="1" noTextEdit="1"/>
          </p:cNvSpPr>
          <p:nvPr>
            <p:ph type="sldImg"/>
          </p:nvPr>
        </p:nvSpPr>
        <p:spPr>
          <a:ln/>
        </p:spPr>
      </p:sp>
      <p:sp>
        <p:nvSpPr>
          <p:cNvPr id="4505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DEACAA7F-7FA8-C14D-9884-FB56F82DF694}" type="slidenum">
              <a:rPr lang="en-US"/>
              <a:pPr/>
              <a:t>34</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Even in a world of Ooblick, 2 + 2 = 4. Even in a world without anyone who can do arithmetic 2 + 2 = 4. Being non-physical doesn’t mean being “merely subjective.” “Mental” isn’t the opposite of “physical” so to speak.</a:t>
            </a:r>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72652EB8-4FC2-DC4B-BC91-BDBDFA1673F8}" type="slidenum">
              <a:rPr lang="en-US"/>
              <a:pPr/>
              <a:t>35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F2924F52-6BE1-0F4A-A5A2-316991B184D8}" type="slidenum">
              <a:rPr lang="en-US"/>
              <a:pPr/>
              <a:t>36</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A8ECD117-079D-D64C-B888-B250DDB3C726}" type="slidenum">
              <a:rPr lang="en-US"/>
              <a:pPr/>
              <a:t>45</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Story by Michio Kaku at http://www.mkaku.org/article_timetravel.htm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8DB00898-1363-184C-8AC3-473D4FD94377}" type="slidenum">
              <a:rPr lang="en-US"/>
              <a:pPr/>
              <a:t>9</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A7DA802F-E8BE-EA49-B4CE-43426361873C}" type="slidenum">
              <a:rPr lang="en-US"/>
              <a:pPr/>
              <a:t>46</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32C5DB93-7303-014F-B69B-B27F3A273265}" type="slidenum">
              <a:rPr lang="en-US"/>
              <a:pPr/>
              <a:t>47</a:t>
            </a:fld>
            <a:endParaRPr lang="en-US"/>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E2505481-E2D6-A640-BDF4-8AE3FD6F2215}" type="slidenum">
              <a:rPr lang="en-US"/>
              <a:pPr/>
              <a:t>49</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3B9FF4FA-4054-ED4D-B7CF-7B4F259B7C2B}" type="slidenum">
              <a:rPr lang="en-US"/>
              <a:pPr/>
              <a:t>50</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3A679FDB-D374-6A41-87DC-89722A811757}" type="slidenum">
              <a:rPr lang="en-US"/>
              <a:pPr/>
              <a:t>52</a:t>
            </a:fld>
            <a:endParaRPr lang="en-US"/>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3C87F37B-D7F3-634A-851D-5FF74271DEF2}" type="slidenum">
              <a:rPr lang="en-US"/>
              <a:pPr/>
              <a:t>53</a:t>
            </a:fld>
            <a:endParaRPr 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9A852544-A16F-8445-8984-D98A81A45CBB}" type="slidenum">
              <a:rPr lang="en-US"/>
              <a:pPr/>
              <a:t>54</a:t>
            </a:fld>
            <a:endParaRPr 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45F08F2A-5B77-F545-AE08-908FCC9E3ED1}" type="slidenum">
              <a:rPr lang="en-US"/>
              <a:pPr/>
              <a:t>11</a:t>
            </a:fld>
            <a:endParaRPr lang="en-US"/>
          </a:p>
        </p:txBody>
      </p:sp>
      <p:sp>
        <p:nvSpPr>
          <p:cNvPr id="26626" name="Rectangle 1026"/>
          <p:cNvSpPr>
            <a:spLocks noGrp="1" noRot="1" noChangeAspect="1" noChangeArrowheads="1" noTextEdit="1"/>
          </p:cNvSpPr>
          <p:nvPr>
            <p:ph type="sldImg"/>
          </p:nvPr>
        </p:nvSpPr>
        <p:spPr>
          <a:ln/>
        </p:spPr>
      </p:sp>
      <p:sp>
        <p:nvSpPr>
          <p:cNvPr id="2662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3C9CA3B1-EC69-B240-9E31-B2D4B75CA43E}" type="slidenum">
              <a:rPr lang="en-US"/>
              <a:pPr/>
              <a:t>12</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61880170-F453-A242-B1A1-79885A70A7E5}" type="slidenum">
              <a:rPr lang="en-US"/>
              <a:pPr/>
              <a:t>13</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61880170-F453-A242-B1A1-79885A70A7E5}" type="slidenum">
              <a:rPr lang="en-US"/>
              <a:pPr/>
              <a:t>18</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61880170-F453-A242-B1A1-79885A70A7E5}" type="slidenum">
              <a:rPr lang="en-US"/>
              <a:pPr/>
              <a:t>19</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61880170-F453-A242-B1A1-79885A70A7E5}" type="slidenum">
              <a:rPr lang="en-US"/>
              <a:pPr/>
              <a:t>21</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Salmon (1982) ‘The Four Worlds Paradox’. To illustrate the puzzle: suppose that the actual world (</a:t>
            </a:r>
            <a:r>
              <a:rPr lang="en-US" i="1" dirty="0" smtClean="0"/>
              <a:t>w</a:t>
            </a:r>
            <a:r>
              <a:rPr lang="en-US" baseline="-25000" dirty="0" smtClean="0"/>
              <a:t>1</a:t>
            </a:r>
            <a:r>
              <a:rPr lang="en-US" dirty="0" smtClean="0"/>
              <a:t>) contains a bicycle, </a:t>
            </a:r>
            <a:r>
              <a:rPr lang="en-US" i="1" dirty="0" smtClean="0"/>
              <a:t>a</a:t>
            </a:r>
            <a:r>
              <a:rPr lang="en-US" dirty="0" smtClean="0"/>
              <a:t>, that is (actually) originally composed of A1 + B1 + C1, and suppose that there is a possible world, </a:t>
            </a:r>
            <a:r>
              <a:rPr lang="en-US" i="1" dirty="0" smtClean="0"/>
              <a:t>w</a:t>
            </a:r>
            <a:r>
              <a:rPr lang="en-US" baseline="-25000" dirty="0" smtClean="0"/>
              <a:t>5</a:t>
            </a:r>
            <a:r>
              <a:rPr lang="en-US" dirty="0" smtClean="0"/>
              <a:t>, containing a bicycle, </a:t>
            </a:r>
            <a:r>
              <a:rPr lang="en-US" i="1" dirty="0" smtClean="0"/>
              <a:t>b</a:t>
            </a:r>
            <a:r>
              <a:rPr lang="en-US" dirty="0" smtClean="0"/>
              <a:t> (not identical with </a:t>
            </a:r>
            <a:r>
              <a:rPr lang="en-US" i="1" dirty="0" smtClean="0"/>
              <a:t>a</a:t>
            </a:r>
            <a:r>
              <a:rPr lang="en-US" dirty="0" smtClean="0"/>
              <a:t>), that is originally composed (in </a:t>
            </a:r>
            <a:r>
              <a:rPr lang="en-US" i="1" dirty="0" smtClean="0"/>
              <a:t>w</a:t>
            </a:r>
            <a:r>
              <a:rPr lang="en-US" baseline="-25000" dirty="0" smtClean="0"/>
              <a:t>5</a:t>
            </a:r>
            <a:r>
              <a:rPr lang="en-US" dirty="0" smtClean="0"/>
              <a:t>) of A2 + B2 + C1 (where A1 ≠ A2 and B1 ≠ B2). Then, it seems, the application of the tolerance principle to each of </a:t>
            </a:r>
            <a:r>
              <a:rPr lang="en-US" i="1" dirty="0" smtClean="0"/>
              <a:t>a</a:t>
            </a:r>
            <a:r>
              <a:rPr lang="en-US" dirty="0" smtClean="0"/>
              <a:t> and </a:t>
            </a:r>
            <a:r>
              <a:rPr lang="en-US" i="1" dirty="0" smtClean="0"/>
              <a:t>b</a:t>
            </a:r>
            <a:r>
              <a:rPr lang="en-US" dirty="0" smtClean="0"/>
              <a:t> may generate two further possible worlds, in one of which (</a:t>
            </a:r>
            <a:r>
              <a:rPr lang="en-US" i="1" dirty="0" smtClean="0"/>
              <a:t>w</a:t>
            </a:r>
            <a:r>
              <a:rPr lang="en-US" baseline="-25000" dirty="0" smtClean="0"/>
              <a:t>6</a:t>
            </a:r>
            <a:r>
              <a:rPr lang="en-US" dirty="0" smtClean="0"/>
              <a:t>) there is a bicycle with the original composition A1 + B2 + C1 that is identical with </a:t>
            </a:r>
            <a:r>
              <a:rPr lang="en-US" i="1" dirty="0" smtClean="0"/>
              <a:t>a</a:t>
            </a:r>
            <a:r>
              <a:rPr lang="en-US" dirty="0" smtClean="0"/>
              <a:t>, and in the other of which (</a:t>
            </a:r>
            <a:r>
              <a:rPr lang="en-US" i="1" dirty="0" smtClean="0"/>
              <a:t>w</a:t>
            </a:r>
            <a:r>
              <a:rPr lang="en-US" baseline="-25000" dirty="0" smtClean="0"/>
              <a:t>7</a:t>
            </a:r>
            <a:r>
              <a:rPr lang="en-US" dirty="0" smtClean="0"/>
              <a:t>) there is a bicycle with the original composition A1 + B2 + C1 that is identical with </a:t>
            </a:r>
            <a:r>
              <a:rPr lang="en-US" i="1" dirty="0" smtClean="0"/>
              <a:t>b</a:t>
            </a:r>
            <a:r>
              <a:rPr lang="en-US" dirty="0" smtClean="0"/>
              <a:t>.</a:t>
            </a:r>
            <a:endParaRPr lang="en-US" dirty="0"/>
          </a:p>
        </p:txBody>
      </p:sp>
      <p:sp>
        <p:nvSpPr>
          <p:cNvPr id="4" name="Slide Number Placeholder 3"/>
          <p:cNvSpPr>
            <a:spLocks noGrp="1"/>
          </p:cNvSpPr>
          <p:nvPr>
            <p:ph type="sldNum" sz="quarter" idx="10"/>
          </p:nvPr>
        </p:nvSpPr>
        <p:spPr/>
        <p:txBody>
          <a:bodyPr/>
          <a:lstStyle/>
          <a:p>
            <a:fld id="{341C07C0-10E7-854B-8666-DC7F4094948E}" type="slidenum">
              <a:rPr lang="en-US" smtClean="0"/>
              <a:t>22</a:t>
            </a:fld>
            <a:endParaRPr lang="en-US"/>
          </a:p>
        </p:txBody>
      </p:sp>
    </p:spTree>
    <p:extLst>
      <p:ext uri="{BB962C8B-B14F-4D97-AF65-F5344CB8AC3E}">
        <p14:creationId xmlns:p14="http://schemas.microsoft.com/office/powerpoint/2010/main" val="1682241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30A4E94-60E9-B043-8C93-411860B2CC06}" type="datetimeFigureOut">
              <a:rPr lang="en-US" smtClean="0"/>
              <a:t>9/8/15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A4E94-60E9-B043-8C93-411860B2CC06}" type="datetimeFigureOut">
              <a:rPr lang="en-US" smtClean="0"/>
              <a:t>9/8/15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1BC56-CEEC-E946-AFCA-A70F8E746F1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A4E94-60E9-B043-8C93-411860B2CC06}" type="datetimeFigureOut">
              <a:rPr lang="en-US" smtClean="0"/>
              <a:t>9/8/15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1BC56-CEEC-E946-AFCA-A70F8E746F1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0A4E94-60E9-B043-8C93-411860B2CC06}" type="datetimeFigureOut">
              <a:rPr lang="en-US" smtClean="0"/>
              <a:t>9/8/15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1BC56-CEEC-E946-AFCA-A70F8E746F1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0A4E94-60E9-B043-8C93-411860B2CC06}" type="datetimeFigureOut">
              <a:rPr lang="en-US" smtClean="0"/>
              <a:t>9/8/15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51BC56-CEEC-E946-AFCA-A70F8E746F18}"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30A4E94-60E9-B043-8C93-411860B2CC06}" type="datetimeFigureOut">
              <a:rPr lang="en-US" smtClean="0"/>
              <a:t>9/8/15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51BC56-CEEC-E946-AFCA-A70F8E746F18}" type="slidenum">
              <a:rPr lang="en-US" smtClean="0"/>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30A4E94-60E9-B043-8C93-411860B2CC06}" type="datetimeFigureOut">
              <a:rPr lang="en-US" smtClean="0"/>
              <a:t>9/8/15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51BC56-CEEC-E946-AFCA-A70F8E746F18}"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0A4E94-60E9-B043-8C93-411860B2CC06}" type="datetimeFigureOut">
              <a:rPr lang="en-US" smtClean="0"/>
              <a:t>9/8/15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51BC56-CEEC-E946-AFCA-A70F8E746F1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A4E94-60E9-B043-8C93-411860B2CC06}" type="datetimeFigureOut">
              <a:rPr lang="en-US" smtClean="0"/>
              <a:t>9/8/15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51BC56-CEEC-E946-AFCA-A70F8E746F1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A4E94-60E9-B043-8C93-411860B2CC06}" type="datetimeFigureOut">
              <a:rPr lang="en-US" smtClean="0"/>
              <a:t>9/8/15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0A4E94-60E9-B043-8C93-411860B2CC06}" type="datetimeFigureOut">
              <a:rPr lang="en-US" smtClean="0"/>
              <a:t>9/8/15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51BC56-CEEC-E946-AFCA-A70F8E746F1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873250"/>
            <a:ext cx="8229600" cy="460374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530A4E94-60E9-B043-8C93-411860B2CC06}" type="datetimeFigureOut">
              <a:rPr lang="en-US" smtClean="0"/>
              <a:t>9/8/15</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2F51BC56-CEEC-E946-AFCA-A70F8E746F1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xmlns:p14="http://schemas.microsoft.com/office/powerpoint/2010/mai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accent1"/>
                      </p:to>
                    </p:animClr>
                  </p:subTnLst>
                </p:cTn>
              </p:par>
            </p:tnLst>
          </p:tmpl>
          <p:tmpl lvl="2">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accent1"/>
                      </p:to>
                    </p:animClr>
                  </p:subTnLst>
                </p:cTn>
              </p:par>
            </p:tnLst>
          </p:tmpl>
          <p:tmpl lvl="3">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accent1"/>
                      </p:to>
                    </p:animClr>
                  </p:subTnLst>
                </p:cTn>
              </p:par>
            </p:tnLst>
          </p:tmpl>
          <p:tmpl lvl="4">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accent1"/>
                      </p:to>
                    </p:animClr>
                  </p:subTnLst>
                </p:cTn>
              </p:par>
            </p:tnLst>
          </p:tmpl>
          <p:tmpl lvl="5">
            <p:tnLst>
              <p:par>
                <p:cTn xmlns:p14="http://schemas.microsoft.com/office/powerpoint/2010/mai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accent1"/>
                      </p:to>
                    </p:animClr>
                  </p:subTnLst>
                </p:cTn>
              </p:par>
            </p:tnLst>
          </p:tmpl>
        </p:tmplLst>
      </p:bldP>
    </p:bldLst>
  </p:timing>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lnSpc>
          <a:spcPct val="114000"/>
        </a:lnSpc>
        <a:spcBef>
          <a:spcPct val="20000"/>
        </a:spcBef>
        <a:spcAft>
          <a:spcPts val="1800"/>
        </a:spcAft>
        <a:buClr>
          <a:schemeClr val="accent1"/>
        </a:buClr>
        <a:buSzPct val="85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114000"/>
        </a:lnSpc>
        <a:spcBef>
          <a:spcPct val="20000"/>
        </a:spcBef>
        <a:spcAft>
          <a:spcPts val="1800"/>
        </a:spcAft>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114000"/>
        </a:lnSpc>
        <a:spcBef>
          <a:spcPct val="20000"/>
        </a:spcBef>
        <a:spcAft>
          <a:spcPts val="1800"/>
        </a:spcAft>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lnSpc>
          <a:spcPct val="114000"/>
        </a:lnSpc>
        <a:spcBef>
          <a:spcPct val="20000"/>
        </a:spcBef>
        <a:spcAft>
          <a:spcPts val="1800"/>
        </a:spcAft>
        <a:buClr>
          <a:schemeClr val="accent1"/>
        </a:buClr>
        <a:buFont typeface="Arial" pitchFamily="34" charset="0"/>
        <a:buChar char="•"/>
        <a:defRPr sz="2000" kern="1200">
          <a:solidFill>
            <a:schemeClr val="tx1"/>
          </a:solidFill>
          <a:latin typeface="+mn-lt"/>
          <a:ea typeface="+mn-ea"/>
          <a:cs typeface="+mn-cs"/>
        </a:defRPr>
      </a:lvl4pPr>
      <a:lvl5pPr marL="1188720" indent="-137160" algn="l" defTabSz="914400" rtl="0" eaLnBrk="1" latinLnBrk="0" hangingPunct="1">
        <a:lnSpc>
          <a:spcPct val="114000"/>
        </a:lnSpc>
        <a:spcBef>
          <a:spcPct val="20000"/>
        </a:spcBef>
        <a:spcAft>
          <a:spcPts val="1800"/>
        </a:spcAft>
        <a:buClr>
          <a:schemeClr val="accent1"/>
        </a:buClr>
        <a:buSzPct val="100000"/>
        <a:buFont typeface="Arial" pitchFamily="34" charset="0"/>
        <a:buChar char="•"/>
        <a:defRPr sz="20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iep.utm.edu/reductio/"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audio" Target="../media/audio1.bin"/><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hyperlink" Target="http://en.wikipedia.org/wiki/Twin_Earth_thought_experiment" TargetMode="External"/><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hyperlink" Target="http://host.uniroma3.it/progetti/kant/field/tea.ht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3" Type="http://schemas.openxmlformats.org/officeDocument/2006/relationships/audio" Target="../media/audio2.bin"/><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plato.stanford.edu/entries/future-contingents/" TargetMode="External"/><Relationship Id="rId5" Type="http://schemas.openxmlformats.org/officeDocument/2006/relationships/hyperlink" Target="http://www.google.com/url?sa=t&amp;rct=j&amp;q=&amp;esrc=s&amp;source=web&amp;cd=1&amp;ved=0CC4QFjAA&amp;url=http://www.csus.edu/indiv/m/merlinos/Paradoxes%20of%20Time%20Travel.pdf&amp;ei=E4gnUuTQLKy7jALdiYCADA&amp;usg=AFQjCNHfsbGSjOJwOaMXAGINk9P9kf0RnQ&amp;sig2=o05cCYJult-ppbCsRakpCQ&amp;bvm=bv.51773540,d.cGE&amp;cad=rja"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31.png"/><Relationship Id="rId6" Type="http://schemas.openxmlformats.org/officeDocument/2006/relationships/oleObject" Target="../embeddings/oleObject2.bin"/><Relationship Id="rId7" Type="http://schemas.openxmlformats.org/officeDocument/2006/relationships/package" Target="../embeddings/Microsoft_Word_Document2.docx"/><Relationship Id="rId8" Type="http://schemas.openxmlformats.org/officeDocument/2006/relationships/image" Target="../media/image32.png"/><Relationship Id="rId9" Type="http://schemas.openxmlformats.org/officeDocument/2006/relationships/image" Target="../media/image3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audio3.bin"/><Relationship Id="rId3"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sychic-experiences.com/psychic-tests/zener-cards.php" TargetMode="Externa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5.png"/><Relationship Id="rId1" Type="http://schemas.microsoft.com/office/2007/relationships/media" Target="file://localhost/Users/hebaber/Desktop/Sites/logic/Ghostbusters%20Card%20Scene.mov" TargetMode="External"/><Relationship Id="rId2" Type="http://schemas.openxmlformats.org/officeDocument/2006/relationships/video" Target="file://localhost/Users/hebaber/Desktop/Sites/logic/Ghostbusters%20Card%20Scene.m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Printing </a:t>
            </a:r>
            <a:r>
              <a:rPr lang="en-US" dirty="0" err="1" smtClean="0"/>
              <a:t>powerpoints</a:t>
            </a:r>
            <a:endParaRPr lang="en-US" dirty="0"/>
          </a:p>
        </p:txBody>
      </p:sp>
      <p:sp>
        <p:nvSpPr>
          <p:cNvPr id="3" name="Subtitle 2"/>
          <p:cNvSpPr>
            <a:spLocks noGrp="1"/>
          </p:cNvSpPr>
          <p:nvPr>
            <p:ph type="subTitle" idx="1"/>
          </p:nvPr>
        </p:nvSpPr>
        <p:spPr/>
        <p:txBody>
          <a:bodyPr/>
          <a:lstStyle/>
          <a:p>
            <a:r>
              <a:rPr lang="en-US" dirty="0" smtClean="0"/>
              <a:t>How to print the text of </a:t>
            </a:r>
            <a:r>
              <a:rPr lang="en-US" dirty="0" err="1" smtClean="0"/>
              <a:t>powerpoints</a:t>
            </a:r>
            <a:r>
              <a:rPr lang="en-US" dirty="0" smtClean="0"/>
              <a:t> for note-taking</a:t>
            </a:r>
            <a:endParaRPr lang="en-US" dirty="0"/>
          </a:p>
        </p:txBody>
      </p:sp>
    </p:spTree>
    <p:extLst>
      <p:ext uri="{BB962C8B-B14F-4D97-AF65-F5344CB8AC3E}">
        <p14:creationId xmlns:p14="http://schemas.microsoft.com/office/powerpoint/2010/main" val="26451464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33400"/>
            <a:ext cx="8394995" cy="990600"/>
          </a:xfrm>
        </p:spPr>
        <p:txBody>
          <a:bodyPr>
            <a:normAutofit fontScale="90000"/>
          </a:bodyPr>
          <a:lstStyle/>
          <a:p>
            <a:pPr>
              <a:defRPr/>
            </a:pPr>
            <a:r>
              <a:rPr lang="en-US" dirty="0" smtClean="0"/>
              <a:t>What’s wrong with </a:t>
            </a:r>
            <a:r>
              <a:rPr lang="en-US" dirty="0" err="1" smtClean="0"/>
              <a:t>Venckman’s</a:t>
            </a:r>
            <a:r>
              <a:rPr lang="en-US" dirty="0" smtClean="0"/>
              <a:t> experiment</a:t>
            </a:r>
            <a:br>
              <a:rPr lang="en-US" dirty="0" smtClean="0"/>
            </a:br>
            <a:r>
              <a:rPr lang="en-US" dirty="0" smtClean="0"/>
              <a:t>(and with Rhine’s original one)?</a:t>
            </a:r>
            <a:endParaRPr lang="en-US" dirty="0"/>
          </a:p>
        </p:txBody>
      </p:sp>
      <p:sp>
        <p:nvSpPr>
          <p:cNvPr id="3" name="Content Placeholder 2"/>
          <p:cNvSpPr>
            <a:spLocks noGrp="1"/>
          </p:cNvSpPr>
          <p:nvPr>
            <p:ph idx="1"/>
          </p:nvPr>
        </p:nvSpPr>
        <p:spPr>
          <a:xfrm>
            <a:off x="616292" y="2180184"/>
            <a:ext cx="7918107" cy="4373015"/>
          </a:xfrm>
        </p:spPr>
        <p:txBody>
          <a:bodyPr>
            <a:normAutofit/>
          </a:bodyPr>
          <a:lstStyle/>
          <a:p>
            <a:pPr>
              <a:defRPr/>
            </a:pPr>
            <a:r>
              <a:rPr lang="en-US" dirty="0" smtClean="0"/>
              <a:t>Face-to-face situation with minimal screening allows for ‘sensory leakage’</a:t>
            </a:r>
          </a:p>
          <a:p>
            <a:pPr lvl="1">
              <a:defRPr/>
            </a:pPr>
            <a:r>
              <a:rPr lang="en-US" dirty="0" smtClean="0"/>
              <a:t>In original, subjects could read figures from backs of cards</a:t>
            </a:r>
          </a:p>
          <a:p>
            <a:pPr lvl="1">
              <a:defRPr/>
            </a:pPr>
            <a:r>
              <a:rPr lang="en-US" dirty="0" smtClean="0"/>
              <a:t>Subjects could see reflection in experimenter’s glasses, or eyes</a:t>
            </a:r>
          </a:p>
          <a:p>
            <a:pPr lvl="1">
              <a:defRPr/>
            </a:pPr>
            <a:r>
              <a:rPr lang="en-US" dirty="0" smtClean="0"/>
              <a:t>Subjects could read experimenter’s expression, and voice</a:t>
            </a:r>
          </a:p>
          <a:p>
            <a:pPr>
              <a:defRPr/>
            </a:pPr>
            <a:r>
              <a:rPr lang="en-US" dirty="0" smtClean="0"/>
              <a:t>No double-blind</a:t>
            </a:r>
          </a:p>
          <a:p>
            <a:pPr>
              <a:defRPr/>
            </a:pPr>
            <a:r>
              <a:rPr lang="en-US" dirty="0" smtClean="0"/>
              <a:t>Rhine’s results not duplicated when more rigorous experimental methods adopted</a:t>
            </a:r>
          </a:p>
        </p:txBody>
      </p:sp>
    </p:spTree>
    <p:extLst>
      <p:ext uri="{BB962C8B-B14F-4D97-AF65-F5344CB8AC3E}">
        <p14:creationId xmlns:p14="http://schemas.microsoft.com/office/powerpoint/2010/main" val="36918590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473075"/>
            <a:ext cx="8458200" cy="1295400"/>
          </a:xfrm>
        </p:spPr>
        <p:txBody>
          <a:bodyPr/>
          <a:lstStyle/>
          <a:p>
            <a:pPr eaLnBrk="1" hangingPunct="1">
              <a:defRPr/>
            </a:pPr>
            <a:r>
              <a:rPr lang="en-US" sz="3600" dirty="0" smtClean="0">
                <a:latin typeface="Arial" charset="0"/>
                <a:ea typeface="Osaka" charset="0"/>
                <a:cs typeface="Osaka" charset="0"/>
              </a:rPr>
              <a:t>Logical Possibility vs.</a:t>
            </a:r>
            <a:r>
              <a:rPr lang="en-US" sz="3600" dirty="0">
                <a:latin typeface="Arial" charset="0"/>
                <a:ea typeface="Osaka" charset="0"/>
                <a:cs typeface="Osaka" charset="0"/>
              </a:rPr>
              <a:t/>
            </a:r>
            <a:br>
              <a:rPr lang="en-US" sz="3600" dirty="0">
                <a:latin typeface="Arial" charset="0"/>
                <a:ea typeface="Osaka" charset="0"/>
                <a:cs typeface="Osaka" charset="0"/>
              </a:rPr>
            </a:br>
            <a:r>
              <a:rPr lang="en-US" sz="3600" dirty="0">
                <a:latin typeface="Arial" charset="0"/>
                <a:ea typeface="Osaka" charset="0"/>
                <a:cs typeface="Osaka" charset="0"/>
              </a:rPr>
              <a:t>Physical (</a:t>
            </a:r>
            <a:r>
              <a:rPr lang="ja-JP" altLang="en-US" sz="3600" dirty="0">
                <a:latin typeface="Arial" charset="0"/>
                <a:ea typeface="Osaka" charset="0"/>
                <a:cs typeface="Osaka" charset="0"/>
              </a:rPr>
              <a:t>“</a:t>
            </a:r>
            <a:r>
              <a:rPr lang="en-US" sz="3600" dirty="0" err="1">
                <a:latin typeface="Arial" charset="0"/>
                <a:ea typeface="Osaka" charset="0"/>
                <a:cs typeface="Osaka" charset="0"/>
              </a:rPr>
              <a:t>Nomological</a:t>
            </a:r>
            <a:r>
              <a:rPr lang="ja-JP" altLang="en-US" sz="3600" dirty="0">
                <a:latin typeface="Arial" charset="0"/>
                <a:ea typeface="Osaka" charset="0"/>
                <a:cs typeface="Osaka" charset="0"/>
              </a:rPr>
              <a:t>”</a:t>
            </a:r>
            <a:r>
              <a:rPr lang="en-US" sz="3600" dirty="0">
                <a:latin typeface="Arial" charset="0"/>
                <a:ea typeface="Osaka" charset="0"/>
                <a:cs typeface="Osaka" charset="0"/>
              </a:rPr>
              <a:t>) Possibility</a:t>
            </a:r>
            <a:endParaRPr lang="en-US" i="1" dirty="0">
              <a:latin typeface="Arial" charset="0"/>
              <a:ea typeface="Osaka" charset="0"/>
              <a:cs typeface="Osaka" charset="0"/>
            </a:endParaRPr>
          </a:p>
        </p:txBody>
      </p:sp>
      <p:sp>
        <p:nvSpPr>
          <p:cNvPr id="25602" name="Rectangle 3"/>
          <p:cNvSpPr>
            <a:spLocks noGrp="1" noChangeArrowheads="1"/>
          </p:cNvSpPr>
          <p:nvPr>
            <p:ph type="body" idx="1"/>
          </p:nvPr>
        </p:nvSpPr>
        <p:spPr bwMode="auto">
          <a:xfrm>
            <a:off x="685800" y="1981199"/>
            <a:ext cx="7772400" cy="4405283"/>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92500" lnSpcReduction="20000"/>
          </a:bodyPr>
          <a:lstStyle/>
          <a:p>
            <a:pPr eaLnBrk="1" hangingPunct="1">
              <a:lnSpc>
                <a:spcPct val="110000"/>
              </a:lnSpc>
              <a:spcAft>
                <a:spcPts val="1800"/>
              </a:spcAft>
            </a:pPr>
            <a:r>
              <a:rPr lang="en-US" sz="2200" b="1" dirty="0">
                <a:latin typeface="Arial" charset="0"/>
                <a:ea typeface="Osaka" charset="0"/>
                <a:cs typeface="Osaka" charset="0"/>
              </a:rPr>
              <a:t>Logically possible</a:t>
            </a:r>
            <a:endParaRPr lang="en-US" sz="2200" dirty="0">
              <a:latin typeface="Arial" charset="0"/>
              <a:ea typeface="Osaka" charset="0"/>
              <a:cs typeface="Osaka" charset="0"/>
            </a:endParaRPr>
          </a:p>
          <a:p>
            <a:pPr lvl="1" eaLnBrk="1" hangingPunct="1">
              <a:lnSpc>
                <a:spcPct val="110000"/>
              </a:lnSpc>
              <a:spcAft>
                <a:spcPts val="1800"/>
              </a:spcAft>
            </a:pPr>
            <a:r>
              <a:rPr lang="en-US" altLang="ja-JP" sz="2200" dirty="0" smtClean="0">
                <a:latin typeface="Arial" charset="0"/>
                <a:ea typeface="Osaka" charset="0"/>
                <a:cs typeface="Osaka" charset="0"/>
              </a:rPr>
              <a:t>‘conceivable’</a:t>
            </a:r>
            <a:endParaRPr lang="en-US" altLang="ja-JP" sz="2200" dirty="0">
              <a:latin typeface="Arial" charset="0"/>
              <a:ea typeface="Osaka" charset="0"/>
              <a:cs typeface="Osaka" charset="0"/>
            </a:endParaRPr>
          </a:p>
          <a:p>
            <a:pPr lvl="1" eaLnBrk="1" hangingPunct="1">
              <a:lnSpc>
                <a:spcPct val="110000"/>
              </a:lnSpc>
              <a:spcAft>
                <a:spcPts val="1800"/>
              </a:spcAft>
            </a:pPr>
            <a:r>
              <a:rPr lang="en-US" sz="2200" dirty="0">
                <a:latin typeface="Arial" charset="0"/>
                <a:ea typeface="Osaka" charset="0"/>
                <a:cs typeface="Osaka" charset="0"/>
              </a:rPr>
              <a:t>consistent: describing it </a:t>
            </a:r>
            <a:r>
              <a:rPr lang="en-US" sz="2200" dirty="0" err="1">
                <a:latin typeface="Arial" charset="0"/>
                <a:ea typeface="Osaka" charset="0"/>
                <a:cs typeface="Osaka" charset="0"/>
              </a:rPr>
              <a:t>doesn</a:t>
            </a:r>
            <a:r>
              <a:rPr lang="ja-JP" altLang="en-US" sz="2200" dirty="0">
                <a:latin typeface="Arial" charset="0"/>
                <a:ea typeface="Osaka" charset="0"/>
                <a:cs typeface="Osaka" charset="0"/>
              </a:rPr>
              <a:t>’</a:t>
            </a:r>
            <a:r>
              <a:rPr lang="en-US" altLang="ja-JP" sz="2200" dirty="0">
                <a:latin typeface="Arial" charset="0"/>
                <a:ea typeface="Osaka" charset="0"/>
                <a:cs typeface="Osaka" charset="0"/>
              </a:rPr>
              <a:t>t imply a </a:t>
            </a:r>
            <a:r>
              <a:rPr lang="en-US" altLang="ja-JP" sz="2200" i="1" dirty="0">
                <a:latin typeface="Arial" charset="0"/>
                <a:ea typeface="Osaka" charset="0"/>
                <a:cs typeface="Osaka" charset="0"/>
              </a:rPr>
              <a:t>contradiction</a:t>
            </a:r>
          </a:p>
          <a:p>
            <a:pPr lvl="2">
              <a:lnSpc>
                <a:spcPct val="130000"/>
              </a:lnSpc>
            </a:pPr>
            <a:r>
              <a:rPr lang="en-US" sz="2200" i="1" dirty="0" err="1">
                <a:latin typeface="Arial"/>
                <a:cs typeface="Arial"/>
                <a:hlinkClick r:id="rId3"/>
              </a:rPr>
              <a:t>Reductio</a:t>
            </a:r>
            <a:r>
              <a:rPr lang="en-US" sz="2200" i="1" dirty="0">
                <a:latin typeface="Arial"/>
                <a:cs typeface="Arial"/>
                <a:hlinkClick r:id="rId3"/>
              </a:rPr>
              <a:t> ad absurdum</a:t>
            </a:r>
            <a:r>
              <a:rPr lang="en-US" sz="2200" dirty="0">
                <a:latin typeface="Arial"/>
                <a:cs typeface="Arial"/>
                <a:hlinkClick r:id="rId3"/>
              </a:rPr>
              <a:t> </a:t>
            </a:r>
            <a:r>
              <a:rPr lang="en-US" sz="2200" dirty="0">
                <a:latin typeface="Arial"/>
                <a:cs typeface="Arial"/>
              </a:rPr>
              <a:t>is a mode of argumentation that seeks to establish a contention by deriving an absurdity from its denial, thus arguing that a thesis must be accepted because its rejection would be untenable</a:t>
            </a:r>
            <a:r>
              <a:rPr lang="en-US" sz="2200" dirty="0" smtClean="0">
                <a:latin typeface="Arial"/>
                <a:cs typeface="Arial"/>
              </a:rPr>
              <a:t>.</a:t>
            </a:r>
          </a:p>
          <a:p>
            <a:pPr>
              <a:lnSpc>
                <a:spcPct val="110000"/>
              </a:lnSpc>
            </a:pPr>
            <a:r>
              <a:rPr lang="en-US" sz="2200" b="1" dirty="0" smtClean="0">
                <a:latin typeface="Arial"/>
                <a:ea typeface="Osaka" charset="0"/>
                <a:cs typeface="Arial"/>
              </a:rPr>
              <a:t>Physically </a:t>
            </a:r>
            <a:r>
              <a:rPr lang="en-US" sz="2200" b="1" dirty="0">
                <a:latin typeface="Arial"/>
                <a:ea typeface="Osaka" charset="0"/>
                <a:cs typeface="Arial"/>
              </a:rPr>
              <a:t>possible</a:t>
            </a:r>
            <a:endParaRPr lang="en-US" sz="2200" dirty="0">
              <a:latin typeface="Arial"/>
              <a:ea typeface="Osaka" charset="0"/>
              <a:cs typeface="Arial"/>
            </a:endParaRPr>
          </a:p>
          <a:p>
            <a:pPr lvl="1" eaLnBrk="1" hangingPunct="1">
              <a:lnSpc>
                <a:spcPct val="110000"/>
              </a:lnSpc>
              <a:spcAft>
                <a:spcPts val="1800"/>
              </a:spcAft>
            </a:pPr>
            <a:r>
              <a:rPr lang="en-US" sz="2200" dirty="0">
                <a:latin typeface="Arial" charset="0"/>
                <a:ea typeface="Osaka" charset="0"/>
                <a:cs typeface="Osaka" charset="0"/>
              </a:rPr>
              <a:t>consistent with </a:t>
            </a:r>
            <a:r>
              <a:rPr lang="ja-JP" altLang="en-US" sz="2200" dirty="0">
                <a:latin typeface="Arial" charset="0"/>
                <a:ea typeface="Osaka" charset="0"/>
                <a:cs typeface="Osaka" charset="0"/>
              </a:rPr>
              <a:t>“</a:t>
            </a:r>
            <a:r>
              <a:rPr lang="en-US" altLang="ja-JP" sz="2200" dirty="0">
                <a:latin typeface="Arial" charset="0"/>
                <a:ea typeface="Osaka" charset="0"/>
                <a:cs typeface="Osaka" charset="0"/>
              </a:rPr>
              <a:t>laws of nature</a:t>
            </a:r>
            <a:r>
              <a:rPr lang="ja-JP" altLang="en-US" sz="2200" dirty="0">
                <a:latin typeface="Arial" charset="0"/>
                <a:ea typeface="Osaka" charset="0"/>
                <a:cs typeface="Osaka" charset="0"/>
              </a:rPr>
              <a:t>”</a:t>
            </a:r>
            <a:endParaRPr lang="en-US" sz="2200" dirty="0">
              <a:latin typeface="Arial" charset="0"/>
              <a:ea typeface="Osaka" charset="0"/>
              <a:cs typeface="Osaka" charset="0"/>
            </a:endParaRPr>
          </a:p>
        </p:txBody>
      </p:sp>
    </p:spTree>
    <p:extLst>
      <p:ext uri="{BB962C8B-B14F-4D97-AF65-F5344CB8AC3E}">
        <p14:creationId xmlns:p14="http://schemas.microsoft.com/office/powerpoint/2010/main" val="197782114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09600" y="609600"/>
            <a:ext cx="8153400" cy="762000"/>
          </a:xfrm>
        </p:spPr>
        <p:txBody>
          <a:bodyPr>
            <a:normAutofit fontScale="90000"/>
          </a:bodyPr>
          <a:lstStyle/>
          <a:p>
            <a:pPr eaLnBrk="1" hangingPunct="1">
              <a:defRPr/>
            </a:pPr>
            <a:r>
              <a:rPr lang="en-US" dirty="0" smtClean="0">
                <a:latin typeface="Arial" charset="0"/>
                <a:ea typeface="Osaka" charset="0"/>
                <a:cs typeface="Osaka" charset="0"/>
              </a:rPr>
              <a:t>Physical possibility, logical possibility and actuality</a:t>
            </a:r>
            <a:endParaRPr lang="en-US" dirty="0">
              <a:latin typeface="Arial" charset="0"/>
              <a:ea typeface="Osaka" charset="0"/>
              <a:cs typeface="Osaka" charset="0"/>
            </a:endParaRPr>
          </a:p>
        </p:txBody>
      </p:sp>
      <p:sp>
        <p:nvSpPr>
          <p:cNvPr id="23555" name="Rectangle 3"/>
          <p:cNvSpPr>
            <a:spLocks noGrp="1" noChangeArrowheads="1"/>
          </p:cNvSpPr>
          <p:nvPr>
            <p:ph type="body" idx="1"/>
          </p:nvPr>
        </p:nvSpPr>
        <p:spPr bwMode="auto">
          <a:xfrm>
            <a:off x="685800" y="1796142"/>
            <a:ext cx="7772400" cy="4659086"/>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lnSpc>
                <a:spcPct val="140000"/>
              </a:lnSpc>
            </a:pPr>
            <a:r>
              <a:rPr lang="en-US" sz="2800" dirty="0">
                <a:latin typeface="Arial" charset="0"/>
                <a:ea typeface="Osaka" charset="0"/>
                <a:cs typeface="Osaka" charset="0"/>
              </a:rPr>
              <a:t>Whatever is actual is possible</a:t>
            </a:r>
          </a:p>
          <a:p>
            <a:pPr eaLnBrk="1" hangingPunct="1">
              <a:lnSpc>
                <a:spcPct val="140000"/>
              </a:lnSpc>
            </a:pPr>
            <a:r>
              <a:rPr lang="en-US" sz="2800" dirty="0">
                <a:latin typeface="Arial" charset="0"/>
                <a:ea typeface="Osaka" charset="0"/>
                <a:cs typeface="Osaka" charset="0"/>
              </a:rPr>
              <a:t>…but not vice versa</a:t>
            </a:r>
          </a:p>
          <a:p>
            <a:pPr eaLnBrk="1" hangingPunct="1">
              <a:lnSpc>
                <a:spcPct val="140000"/>
              </a:lnSpc>
            </a:pPr>
            <a:r>
              <a:rPr lang="en-US" sz="2800" dirty="0">
                <a:latin typeface="Arial" charset="0"/>
                <a:ea typeface="Osaka" charset="0"/>
                <a:cs typeface="Osaka" charset="0"/>
              </a:rPr>
              <a:t>Whatever is physically possible is logically possible</a:t>
            </a:r>
          </a:p>
          <a:p>
            <a:pPr eaLnBrk="1" hangingPunct="1">
              <a:lnSpc>
                <a:spcPct val="140000"/>
              </a:lnSpc>
            </a:pPr>
            <a:r>
              <a:rPr lang="en-US" sz="2800" dirty="0">
                <a:latin typeface="Arial" charset="0"/>
                <a:ea typeface="Osaka" charset="0"/>
                <a:cs typeface="Osaka" charset="0"/>
              </a:rPr>
              <a:t>…but not vice versa</a:t>
            </a:r>
            <a:endParaRPr lang="en-US" dirty="0">
              <a:latin typeface="Arial" charset="0"/>
              <a:ea typeface="Osaka" charset="0"/>
              <a:cs typeface="Osaka" charset="0"/>
            </a:endParaRPr>
          </a:p>
        </p:txBody>
      </p:sp>
    </p:spTree>
    <p:extLst>
      <p:ext uri="{BB962C8B-B14F-4D97-AF65-F5344CB8AC3E}">
        <p14:creationId xmlns:p14="http://schemas.microsoft.com/office/powerpoint/2010/main" val="4810810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96209" y="-588736"/>
            <a:ext cx="9861083" cy="73785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715" name="Oval 11"/>
          <p:cNvSpPr>
            <a:spLocks noChangeArrowheads="1"/>
          </p:cNvSpPr>
          <p:nvPr/>
        </p:nvSpPr>
        <p:spPr bwMode="auto">
          <a:xfrm>
            <a:off x="1357421" y="662895"/>
            <a:ext cx="6553200" cy="5486400"/>
          </a:xfrm>
          <a:prstGeom prst="ellipse">
            <a:avLst/>
          </a:prstGeom>
          <a:solidFill>
            <a:srgbClr val="003366"/>
          </a:solidFill>
          <a:ln w="3175">
            <a:noFill/>
            <a:round/>
            <a:headEnd/>
            <a:tailEnd/>
          </a:ln>
          <a:effectLst>
            <a:outerShdw blurRad="63500" dist="38099" dir="2700000" algn="ctr" rotWithShape="0">
              <a:schemeClr val="tx1">
                <a:alpha val="74998"/>
              </a:schemeClr>
            </a:outerShdw>
          </a:effectLst>
        </p:spPr>
        <p:txBody>
          <a:bodyPr wrap="none" anchor="ctr"/>
          <a:lstStyle/>
          <a:p>
            <a:pPr>
              <a:defRPr/>
            </a:pPr>
            <a:endParaRPr lang="en-US"/>
          </a:p>
        </p:txBody>
      </p:sp>
      <p:grpSp>
        <p:nvGrpSpPr>
          <p:cNvPr id="29699" name="Group 10"/>
          <p:cNvGrpSpPr>
            <a:grpSpLocks/>
          </p:cNvGrpSpPr>
          <p:nvPr/>
        </p:nvGrpSpPr>
        <p:grpSpPr bwMode="auto">
          <a:xfrm>
            <a:off x="3059221" y="1843995"/>
            <a:ext cx="3200400" cy="2741613"/>
            <a:chOff x="2016" y="1296"/>
            <a:chExt cx="1727" cy="1727"/>
          </a:xfrm>
        </p:grpSpPr>
        <p:sp>
          <p:nvSpPr>
            <p:cNvPr id="72709" name="Oval 5"/>
            <p:cNvSpPr>
              <a:spLocks noChangeArrowheads="1"/>
            </p:cNvSpPr>
            <p:nvPr/>
          </p:nvSpPr>
          <p:spPr bwMode="auto">
            <a:xfrm>
              <a:off x="2016" y="1296"/>
              <a:ext cx="1727" cy="1727"/>
            </a:xfrm>
            <a:prstGeom prst="ellipse">
              <a:avLst/>
            </a:prstGeom>
            <a:solidFill>
              <a:srgbClr val="008080"/>
            </a:solid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en-US" sz="2400"/>
            </a:p>
          </p:txBody>
        </p:sp>
        <p:sp>
          <p:nvSpPr>
            <p:cNvPr id="72712" name="Text Box 8"/>
            <p:cNvSpPr txBox="1">
              <a:spLocks noChangeArrowheads="1"/>
            </p:cNvSpPr>
            <p:nvPr/>
          </p:nvSpPr>
          <p:spPr bwMode="auto">
            <a:xfrm>
              <a:off x="2304" y="2400"/>
              <a:ext cx="1200" cy="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1200">
                  <a:solidFill>
                    <a:schemeClr val="tx1"/>
                  </a:solidFill>
                  <a:latin typeface="Arial" charset="0"/>
                  <a:ea typeface="ＭＳ Ｐゴシック" charset="0"/>
                  <a:cs typeface="ＭＳ Ｐゴシック" charset="0"/>
                </a:defRPr>
              </a:lvl1pPr>
              <a:lvl2pPr marL="37931725" indent="-37474525">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a:defRPr sz="1200">
                  <a:solidFill>
                    <a:schemeClr val="tx1"/>
                  </a:solidFill>
                  <a:latin typeface="Arial" charset="0"/>
                  <a:ea typeface="ＭＳ Ｐゴシック" charset="0"/>
                </a:defRPr>
              </a:lvl4pPr>
              <a:lvl5pPr>
                <a:defRPr sz="1200">
                  <a:solidFill>
                    <a:schemeClr val="tx1"/>
                  </a:solidFill>
                  <a:latin typeface="Arial" charset="0"/>
                  <a:ea typeface="ＭＳ Ｐゴシック" charset="0"/>
                </a:defRPr>
              </a:lvl5pPr>
              <a:lvl6pPr marL="457200" eaLnBrk="0" fontAlgn="base" hangingPunct="0">
                <a:spcBef>
                  <a:spcPct val="0"/>
                </a:spcBef>
                <a:spcAft>
                  <a:spcPct val="0"/>
                </a:spcAft>
                <a:defRPr sz="1200">
                  <a:solidFill>
                    <a:schemeClr val="tx1"/>
                  </a:solidFill>
                  <a:latin typeface="Arial" charset="0"/>
                  <a:ea typeface="ＭＳ Ｐゴシック" charset="0"/>
                </a:defRPr>
              </a:lvl6pPr>
              <a:lvl7pPr marL="914400" eaLnBrk="0" fontAlgn="base" hangingPunct="0">
                <a:spcBef>
                  <a:spcPct val="0"/>
                </a:spcBef>
                <a:spcAft>
                  <a:spcPct val="0"/>
                </a:spcAft>
                <a:defRPr sz="1200">
                  <a:solidFill>
                    <a:schemeClr val="tx1"/>
                  </a:solidFill>
                  <a:latin typeface="Arial" charset="0"/>
                  <a:ea typeface="ＭＳ Ｐゴシック" charset="0"/>
                </a:defRPr>
              </a:lvl7pPr>
              <a:lvl8pPr marL="1371600" eaLnBrk="0" fontAlgn="base" hangingPunct="0">
                <a:spcBef>
                  <a:spcPct val="0"/>
                </a:spcBef>
                <a:spcAft>
                  <a:spcPct val="0"/>
                </a:spcAft>
                <a:defRPr sz="1200">
                  <a:solidFill>
                    <a:schemeClr val="tx1"/>
                  </a:solidFill>
                  <a:latin typeface="Arial" charset="0"/>
                  <a:ea typeface="ＭＳ Ｐゴシック" charset="0"/>
                </a:defRPr>
              </a:lvl8pPr>
              <a:lvl9pPr marL="1828800" eaLnBrk="0" fontAlgn="base" hangingPunct="0">
                <a:spcBef>
                  <a:spcPct val="0"/>
                </a:spcBef>
                <a:spcAft>
                  <a:spcPct val="0"/>
                </a:spcAft>
                <a:defRPr sz="1200">
                  <a:solidFill>
                    <a:schemeClr val="tx1"/>
                  </a:solidFill>
                  <a:latin typeface="Arial" charset="0"/>
                  <a:ea typeface="ＭＳ Ｐゴシック" charset="0"/>
                </a:defRPr>
              </a:lvl9pPr>
            </a:lstStyle>
            <a:p>
              <a:pPr algn="ctr">
                <a:spcBef>
                  <a:spcPct val="50000"/>
                </a:spcBef>
                <a:defRPr/>
              </a:pPr>
              <a:endParaRPr lang="en-US" sz="2400" smtClean="0"/>
            </a:p>
          </p:txBody>
        </p:sp>
      </p:grpSp>
      <p:sp>
        <p:nvSpPr>
          <p:cNvPr id="29700" name="Text Box 13"/>
          <p:cNvSpPr txBox="1">
            <a:spLocks noChangeArrowheads="1"/>
          </p:cNvSpPr>
          <p:nvPr/>
        </p:nvSpPr>
        <p:spPr bwMode="auto">
          <a:xfrm>
            <a:off x="3409950" y="6248400"/>
            <a:ext cx="2324100" cy="3667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800" dirty="0">
                <a:solidFill>
                  <a:schemeClr val="bg1"/>
                </a:solidFill>
              </a:rPr>
              <a:t>Logically Impossible</a:t>
            </a:r>
            <a:endParaRPr lang="en-US" sz="2400" dirty="0">
              <a:solidFill>
                <a:schemeClr val="bg1"/>
              </a:solidFill>
            </a:endParaRPr>
          </a:p>
        </p:txBody>
      </p:sp>
      <p:sp>
        <p:nvSpPr>
          <p:cNvPr id="29701" name="Text Box 15"/>
          <p:cNvSpPr txBox="1">
            <a:spLocks noChangeArrowheads="1"/>
          </p:cNvSpPr>
          <p:nvPr/>
        </p:nvSpPr>
        <p:spPr bwMode="auto">
          <a:xfrm>
            <a:off x="4100621" y="3787095"/>
            <a:ext cx="121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spcBef>
                <a:spcPct val="50000"/>
              </a:spcBef>
            </a:pPr>
            <a:r>
              <a:rPr lang="en-US" sz="1600" b="1"/>
              <a:t>Physically Possible</a:t>
            </a:r>
            <a:endParaRPr lang="en-US" sz="1800" b="1"/>
          </a:p>
        </p:txBody>
      </p:sp>
      <p:sp>
        <p:nvSpPr>
          <p:cNvPr id="29702" name="Text Box 16"/>
          <p:cNvSpPr txBox="1">
            <a:spLocks noChangeArrowheads="1"/>
          </p:cNvSpPr>
          <p:nvPr/>
        </p:nvSpPr>
        <p:spPr bwMode="auto">
          <a:xfrm>
            <a:off x="4100621" y="5006295"/>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spcBef>
                <a:spcPct val="50000"/>
              </a:spcBef>
            </a:pPr>
            <a:r>
              <a:rPr lang="en-US" sz="1800" b="1"/>
              <a:t>Logically Possible</a:t>
            </a:r>
          </a:p>
        </p:txBody>
      </p:sp>
      <p:pic>
        <p:nvPicPr>
          <p:cNvPr id="11" name="Picture 10"/>
          <p:cNvPicPr>
            <a:picLocks noChangeAspect="1"/>
          </p:cNvPicPr>
          <p:nvPr/>
        </p:nvPicPr>
        <p:blipFill>
          <a:blip r:embed="rId4"/>
          <a:stretch>
            <a:fillRect/>
          </a:stretch>
        </p:blipFill>
        <p:spPr>
          <a:xfrm>
            <a:off x="5929421" y="4244295"/>
            <a:ext cx="1066800" cy="989851"/>
          </a:xfrm>
          <a:prstGeom prst="rect">
            <a:avLst/>
          </a:prstGeom>
          <a:ln>
            <a:noFill/>
          </a:ln>
          <a:effectLst>
            <a:softEdge rad="112500"/>
          </a:effectLst>
        </p:spPr>
      </p:pic>
      <p:pic>
        <p:nvPicPr>
          <p:cNvPr id="13" name="Picture 12"/>
          <p:cNvPicPr>
            <a:picLocks noChangeAspect="1"/>
          </p:cNvPicPr>
          <p:nvPr/>
        </p:nvPicPr>
        <p:blipFill>
          <a:blip r:embed="rId5"/>
          <a:stretch>
            <a:fillRect/>
          </a:stretch>
        </p:blipFill>
        <p:spPr>
          <a:xfrm>
            <a:off x="3948221" y="1958295"/>
            <a:ext cx="763033" cy="762000"/>
          </a:xfrm>
          <a:prstGeom prst="ellipse">
            <a:avLst/>
          </a:prstGeom>
          <a:ln>
            <a:noFill/>
          </a:ln>
          <a:effectLst>
            <a:softEdge rad="112500"/>
          </a:effectLst>
        </p:spPr>
      </p:pic>
      <p:pic>
        <p:nvPicPr>
          <p:cNvPr id="14" name="Picture 13"/>
          <p:cNvPicPr>
            <a:picLocks noChangeAspect="1"/>
          </p:cNvPicPr>
          <p:nvPr/>
        </p:nvPicPr>
        <p:blipFill>
          <a:blip r:embed="rId6"/>
          <a:stretch>
            <a:fillRect/>
          </a:stretch>
        </p:blipFill>
        <p:spPr>
          <a:xfrm>
            <a:off x="5167421" y="2802845"/>
            <a:ext cx="984250" cy="984250"/>
          </a:xfrm>
          <a:prstGeom prst="ellipse">
            <a:avLst/>
          </a:prstGeom>
          <a:ln>
            <a:noFill/>
          </a:ln>
          <a:effectLst>
            <a:softEdge rad="112500"/>
          </a:effectLst>
        </p:spPr>
      </p:pic>
      <p:pic>
        <p:nvPicPr>
          <p:cNvPr id="15" name="Picture 14"/>
          <p:cNvPicPr>
            <a:picLocks noChangeAspect="1"/>
          </p:cNvPicPr>
          <p:nvPr/>
        </p:nvPicPr>
        <p:blipFill>
          <a:blip r:embed="rId7"/>
          <a:stretch>
            <a:fillRect/>
          </a:stretch>
        </p:blipFill>
        <p:spPr>
          <a:xfrm>
            <a:off x="2652821" y="4549095"/>
            <a:ext cx="1177635" cy="990600"/>
          </a:xfrm>
          <a:prstGeom prst="rect">
            <a:avLst/>
          </a:prstGeom>
          <a:ln>
            <a:noFill/>
          </a:ln>
          <a:effectLst>
            <a:softEdge rad="112500"/>
          </a:effectLst>
        </p:spPr>
      </p:pic>
      <p:pic>
        <p:nvPicPr>
          <p:cNvPr id="16" name="Picture 15"/>
          <p:cNvPicPr>
            <a:picLocks noChangeAspect="1"/>
          </p:cNvPicPr>
          <p:nvPr/>
        </p:nvPicPr>
        <p:blipFill>
          <a:blip r:embed="rId8"/>
          <a:stretch>
            <a:fillRect/>
          </a:stretch>
        </p:blipFill>
        <p:spPr>
          <a:xfrm>
            <a:off x="3824681" y="753578"/>
            <a:ext cx="1148502" cy="1071154"/>
          </a:xfrm>
          <a:prstGeom prst="ellipse">
            <a:avLst/>
          </a:prstGeom>
          <a:ln>
            <a:noFill/>
          </a:ln>
          <a:effectLst>
            <a:softEdge rad="112500"/>
          </a:effectLst>
        </p:spPr>
      </p:pic>
      <p:pic>
        <p:nvPicPr>
          <p:cNvPr id="18" name="Picture 17"/>
          <p:cNvPicPr>
            <a:picLocks noChangeAspect="1"/>
          </p:cNvPicPr>
          <p:nvPr/>
        </p:nvPicPr>
        <p:blipFill>
          <a:blip r:embed="rId9"/>
          <a:stretch>
            <a:fillRect/>
          </a:stretch>
        </p:blipFill>
        <p:spPr>
          <a:xfrm>
            <a:off x="3262421" y="3101295"/>
            <a:ext cx="879835" cy="1066800"/>
          </a:xfrm>
          <a:prstGeom prst="rect">
            <a:avLst/>
          </a:prstGeom>
          <a:ln>
            <a:noFill/>
          </a:ln>
          <a:effectLst>
            <a:softEdge rad="112500"/>
          </a:effectLst>
        </p:spPr>
      </p:pic>
      <p:grpSp>
        <p:nvGrpSpPr>
          <p:cNvPr id="29710" name="Group 18"/>
          <p:cNvGrpSpPr>
            <a:grpSpLocks/>
          </p:cNvGrpSpPr>
          <p:nvPr/>
        </p:nvGrpSpPr>
        <p:grpSpPr bwMode="auto">
          <a:xfrm>
            <a:off x="4100621" y="2491695"/>
            <a:ext cx="1066800" cy="1066800"/>
            <a:chOff x="4038600" y="2209800"/>
            <a:chExt cx="1066800" cy="1066800"/>
          </a:xfrm>
        </p:grpSpPr>
        <p:sp>
          <p:nvSpPr>
            <p:cNvPr id="72708" name="Oval 4"/>
            <p:cNvSpPr>
              <a:spLocks noChangeArrowheads="1"/>
            </p:cNvSpPr>
            <p:nvPr/>
          </p:nvSpPr>
          <p:spPr bwMode="auto">
            <a:xfrm>
              <a:off x="4038600" y="2209800"/>
              <a:ext cx="1066800" cy="1066800"/>
            </a:xfrm>
            <a:prstGeom prst="ellipse">
              <a:avLst/>
            </a:prstGeom>
            <a:solidFill>
              <a:srgbClr val="FF00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lgn="ctr">
                <a:defRPr/>
              </a:pPr>
              <a:endParaRPr lang="en-US" sz="2400"/>
            </a:p>
          </p:txBody>
        </p:sp>
        <p:sp>
          <p:nvSpPr>
            <p:cNvPr id="29720" name="Text Box 14"/>
            <p:cNvSpPr txBox="1">
              <a:spLocks noChangeArrowheads="1"/>
            </p:cNvSpPr>
            <p:nvPr/>
          </p:nvSpPr>
          <p:spPr bwMode="auto">
            <a:xfrm>
              <a:off x="4130675" y="25908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800" b="1"/>
                <a:t>Actual</a:t>
              </a:r>
            </a:p>
          </p:txBody>
        </p:sp>
      </p:grpSp>
      <p:pic>
        <p:nvPicPr>
          <p:cNvPr id="21" name="Picture 20"/>
          <p:cNvPicPr>
            <a:picLocks noChangeAspect="1"/>
          </p:cNvPicPr>
          <p:nvPr/>
        </p:nvPicPr>
        <p:blipFill>
          <a:blip r:embed="rId10"/>
          <a:stretch>
            <a:fillRect/>
          </a:stretch>
        </p:blipFill>
        <p:spPr>
          <a:xfrm>
            <a:off x="1662221" y="2339295"/>
            <a:ext cx="1219200" cy="1070985"/>
          </a:xfrm>
          <a:prstGeom prst="rect">
            <a:avLst/>
          </a:prstGeom>
          <a:ln>
            <a:noFill/>
          </a:ln>
          <a:effectLst>
            <a:softEdge rad="112500"/>
          </a:effectLst>
        </p:spPr>
      </p:pic>
      <p:sp>
        <p:nvSpPr>
          <p:cNvPr id="22" name="TextBox 21"/>
          <p:cNvSpPr txBox="1">
            <a:spLocks noChangeArrowheads="1"/>
          </p:cNvSpPr>
          <p:nvPr/>
        </p:nvSpPr>
        <p:spPr bwMode="auto">
          <a:xfrm>
            <a:off x="7627257" y="739095"/>
            <a:ext cx="9793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dirty="0">
                <a:solidFill>
                  <a:schemeClr val="bg1"/>
                </a:solidFill>
              </a:rPr>
              <a:t>Round Square</a:t>
            </a:r>
          </a:p>
        </p:txBody>
      </p:sp>
      <p:sp>
        <p:nvSpPr>
          <p:cNvPr id="23" name="TextBox 22"/>
          <p:cNvSpPr txBox="1">
            <a:spLocks noChangeArrowheads="1"/>
          </p:cNvSpPr>
          <p:nvPr/>
        </p:nvSpPr>
        <p:spPr bwMode="auto">
          <a:xfrm>
            <a:off x="7627257" y="5687630"/>
            <a:ext cx="8167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dirty="0">
                <a:solidFill>
                  <a:srgbClr val="FFFFFF"/>
                </a:solidFill>
              </a:rPr>
              <a:t>P and not-P</a:t>
            </a:r>
          </a:p>
        </p:txBody>
      </p:sp>
      <p:sp>
        <p:nvSpPr>
          <p:cNvPr id="24" name="TextBox 23"/>
          <p:cNvSpPr txBox="1">
            <a:spLocks noChangeArrowheads="1"/>
          </p:cNvSpPr>
          <p:nvPr/>
        </p:nvSpPr>
        <p:spPr bwMode="auto">
          <a:xfrm>
            <a:off x="403442" y="739095"/>
            <a:ext cx="144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dirty="0">
                <a:solidFill>
                  <a:srgbClr val="FFFFFF"/>
                </a:solidFill>
              </a:rPr>
              <a:t>Having your cake and eating it (simultaneously)</a:t>
            </a:r>
          </a:p>
        </p:txBody>
      </p:sp>
      <p:sp>
        <p:nvSpPr>
          <p:cNvPr id="25" name="TextBox 24"/>
          <p:cNvSpPr txBox="1">
            <a:spLocks noChangeArrowheads="1"/>
          </p:cNvSpPr>
          <p:nvPr/>
        </p:nvSpPr>
        <p:spPr bwMode="auto">
          <a:xfrm>
            <a:off x="633521" y="5539695"/>
            <a:ext cx="1447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dirty="0">
                <a:solidFill>
                  <a:srgbClr val="FFFFFF"/>
                </a:solidFill>
              </a:rPr>
              <a:t>Trisecting an angle with only compass and straight-edge</a:t>
            </a:r>
          </a:p>
        </p:txBody>
      </p:sp>
      <p:sp>
        <p:nvSpPr>
          <p:cNvPr id="26" name="TextBox 25"/>
          <p:cNvSpPr txBox="1"/>
          <p:nvPr/>
        </p:nvSpPr>
        <p:spPr>
          <a:xfrm>
            <a:off x="7224821" y="3253695"/>
            <a:ext cx="1219200" cy="276225"/>
          </a:xfrm>
          <a:prstGeom prst="rect">
            <a:avLst/>
          </a:prstGeom>
          <a:solidFill>
            <a:srgbClr val="000090"/>
          </a:solidFill>
          <a:ln>
            <a:solidFill>
              <a:schemeClr val="bg1">
                <a:lumMod val="75000"/>
              </a:schemeClr>
            </a:solidFill>
          </a:ln>
        </p:spPr>
        <p:style>
          <a:lnRef idx="1">
            <a:schemeClr val="accent2"/>
          </a:lnRef>
          <a:fillRef idx="3">
            <a:schemeClr val="accent2"/>
          </a:fillRef>
          <a:effectRef idx="2">
            <a:schemeClr val="accent2"/>
          </a:effectRef>
          <a:fontRef idx="minor">
            <a:schemeClr val="lt1"/>
          </a:fontRef>
        </p:style>
        <p:txBody>
          <a:bodyPr>
            <a:spAutoFit/>
          </a:bodyPr>
          <a:lstStyle>
            <a:lvl1pPr>
              <a:defRPr sz="1200">
                <a:solidFill>
                  <a:schemeClr val="tx1"/>
                </a:solidFill>
                <a:latin typeface="Arial" charset="0"/>
                <a:ea typeface="ＭＳ Ｐゴシック" charset="0"/>
                <a:cs typeface="ＭＳ Ｐゴシック" charset="0"/>
              </a:defRPr>
            </a:lvl1pPr>
            <a:lvl2pPr marL="37931725" indent="-37474525">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a:defRPr sz="1200">
                <a:solidFill>
                  <a:schemeClr val="tx1"/>
                </a:solidFill>
                <a:latin typeface="Arial" charset="0"/>
                <a:ea typeface="ＭＳ Ｐゴシック" charset="0"/>
              </a:defRPr>
            </a:lvl4pPr>
            <a:lvl5pPr>
              <a:defRPr sz="1200">
                <a:solidFill>
                  <a:schemeClr val="tx1"/>
                </a:solidFill>
                <a:latin typeface="Arial" charset="0"/>
                <a:ea typeface="ＭＳ Ｐゴシック" charset="0"/>
              </a:defRPr>
            </a:lvl5pPr>
            <a:lvl6pPr marL="457200" eaLnBrk="0" fontAlgn="base" hangingPunct="0">
              <a:spcBef>
                <a:spcPct val="0"/>
              </a:spcBef>
              <a:spcAft>
                <a:spcPct val="0"/>
              </a:spcAft>
              <a:defRPr sz="1200">
                <a:solidFill>
                  <a:schemeClr val="tx1"/>
                </a:solidFill>
                <a:latin typeface="Arial" charset="0"/>
                <a:ea typeface="ＭＳ Ｐゴシック" charset="0"/>
              </a:defRPr>
            </a:lvl6pPr>
            <a:lvl7pPr marL="914400" eaLnBrk="0" fontAlgn="base" hangingPunct="0">
              <a:spcBef>
                <a:spcPct val="0"/>
              </a:spcBef>
              <a:spcAft>
                <a:spcPct val="0"/>
              </a:spcAft>
              <a:defRPr sz="1200">
                <a:solidFill>
                  <a:schemeClr val="tx1"/>
                </a:solidFill>
                <a:latin typeface="Arial" charset="0"/>
                <a:ea typeface="ＭＳ Ｐゴシック" charset="0"/>
              </a:defRPr>
            </a:lvl7pPr>
            <a:lvl8pPr marL="1371600" eaLnBrk="0" fontAlgn="base" hangingPunct="0">
              <a:spcBef>
                <a:spcPct val="0"/>
              </a:spcBef>
              <a:spcAft>
                <a:spcPct val="0"/>
              </a:spcAft>
              <a:defRPr sz="1200">
                <a:solidFill>
                  <a:schemeClr val="tx1"/>
                </a:solidFill>
                <a:latin typeface="Arial" charset="0"/>
                <a:ea typeface="ＭＳ Ｐゴシック" charset="0"/>
              </a:defRPr>
            </a:lvl8pPr>
            <a:lvl9pPr marL="1828800" eaLnBrk="0" fontAlgn="base" hangingPunct="0">
              <a:spcBef>
                <a:spcPct val="0"/>
              </a:spcBef>
              <a:spcAft>
                <a:spcPct val="0"/>
              </a:spcAft>
              <a:defRPr sz="1200">
                <a:solidFill>
                  <a:schemeClr val="tx1"/>
                </a:solidFill>
                <a:latin typeface="Arial" charset="0"/>
                <a:ea typeface="ＭＳ Ｐゴシック" charset="0"/>
              </a:defRPr>
            </a:lvl9pPr>
          </a:lstStyle>
          <a:p>
            <a:pPr>
              <a:defRPr/>
            </a:pPr>
            <a:r>
              <a:rPr lang="en-US" dirty="0" smtClean="0">
                <a:solidFill>
                  <a:srgbClr val="FFFFFF"/>
                </a:solidFill>
                <a:ea typeface="Osaka" charset="0"/>
                <a:cs typeface="Osaka" charset="0"/>
              </a:rPr>
              <a:t>Precognition?</a:t>
            </a:r>
          </a:p>
        </p:txBody>
      </p:sp>
      <p:sp>
        <p:nvSpPr>
          <p:cNvPr id="27" name="TextBox 26"/>
          <p:cNvSpPr txBox="1"/>
          <p:nvPr/>
        </p:nvSpPr>
        <p:spPr>
          <a:xfrm>
            <a:off x="824021" y="4015695"/>
            <a:ext cx="1066800" cy="276225"/>
          </a:xfrm>
          <a:prstGeom prst="rect">
            <a:avLst/>
          </a:prstGeom>
          <a:solidFill>
            <a:srgbClr val="000090"/>
          </a:solidFill>
          <a:ln>
            <a:solidFill>
              <a:srgbClr val="BFBFBF"/>
            </a:solidFill>
          </a:ln>
        </p:spPr>
        <p:style>
          <a:lnRef idx="1">
            <a:schemeClr val="accent2"/>
          </a:lnRef>
          <a:fillRef idx="3">
            <a:schemeClr val="accent2"/>
          </a:fillRef>
          <a:effectRef idx="2">
            <a:schemeClr val="accent2"/>
          </a:effectRef>
          <a:fontRef idx="minor">
            <a:schemeClr val="lt1"/>
          </a:fontRef>
        </p:style>
        <p:txBody>
          <a:bodyPr>
            <a:spAutoFit/>
          </a:bodyPr>
          <a:lstStyle>
            <a:lvl1pPr>
              <a:defRPr sz="1200">
                <a:solidFill>
                  <a:schemeClr val="tx1"/>
                </a:solidFill>
                <a:latin typeface="Arial" charset="0"/>
                <a:ea typeface="ＭＳ Ｐゴシック" charset="0"/>
                <a:cs typeface="ＭＳ Ｐゴシック" charset="0"/>
              </a:defRPr>
            </a:lvl1pPr>
            <a:lvl2pPr marL="37931725" indent="-37474525">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a:defRPr sz="1200">
                <a:solidFill>
                  <a:schemeClr val="tx1"/>
                </a:solidFill>
                <a:latin typeface="Arial" charset="0"/>
                <a:ea typeface="ＭＳ Ｐゴシック" charset="0"/>
              </a:defRPr>
            </a:lvl4pPr>
            <a:lvl5pPr>
              <a:defRPr sz="1200">
                <a:solidFill>
                  <a:schemeClr val="tx1"/>
                </a:solidFill>
                <a:latin typeface="Arial" charset="0"/>
                <a:ea typeface="ＭＳ Ｐゴシック" charset="0"/>
              </a:defRPr>
            </a:lvl5pPr>
            <a:lvl6pPr marL="457200" eaLnBrk="0" fontAlgn="base" hangingPunct="0">
              <a:spcBef>
                <a:spcPct val="0"/>
              </a:spcBef>
              <a:spcAft>
                <a:spcPct val="0"/>
              </a:spcAft>
              <a:defRPr sz="1200">
                <a:solidFill>
                  <a:schemeClr val="tx1"/>
                </a:solidFill>
                <a:latin typeface="Arial" charset="0"/>
                <a:ea typeface="ＭＳ Ｐゴシック" charset="0"/>
              </a:defRPr>
            </a:lvl6pPr>
            <a:lvl7pPr marL="914400" eaLnBrk="0" fontAlgn="base" hangingPunct="0">
              <a:spcBef>
                <a:spcPct val="0"/>
              </a:spcBef>
              <a:spcAft>
                <a:spcPct val="0"/>
              </a:spcAft>
              <a:defRPr sz="1200">
                <a:solidFill>
                  <a:schemeClr val="tx1"/>
                </a:solidFill>
                <a:latin typeface="Arial" charset="0"/>
                <a:ea typeface="ＭＳ Ｐゴシック" charset="0"/>
              </a:defRPr>
            </a:lvl7pPr>
            <a:lvl8pPr marL="1371600" eaLnBrk="0" fontAlgn="base" hangingPunct="0">
              <a:spcBef>
                <a:spcPct val="0"/>
              </a:spcBef>
              <a:spcAft>
                <a:spcPct val="0"/>
              </a:spcAft>
              <a:defRPr sz="1200">
                <a:solidFill>
                  <a:schemeClr val="tx1"/>
                </a:solidFill>
                <a:latin typeface="Arial" charset="0"/>
                <a:ea typeface="ＭＳ Ｐゴシック" charset="0"/>
              </a:defRPr>
            </a:lvl8pPr>
            <a:lvl9pPr marL="1828800" eaLnBrk="0" fontAlgn="base" hangingPunct="0">
              <a:spcBef>
                <a:spcPct val="0"/>
              </a:spcBef>
              <a:spcAft>
                <a:spcPct val="0"/>
              </a:spcAft>
              <a:defRPr sz="1200">
                <a:solidFill>
                  <a:schemeClr val="tx1"/>
                </a:solidFill>
                <a:latin typeface="Arial" charset="0"/>
                <a:ea typeface="ＭＳ Ｐゴシック" charset="0"/>
              </a:defRPr>
            </a:lvl9pPr>
          </a:lstStyle>
          <a:p>
            <a:pPr>
              <a:defRPr/>
            </a:pPr>
            <a:r>
              <a:rPr lang="en-US" smtClean="0">
                <a:solidFill>
                  <a:srgbClr val="FFFFFF"/>
                </a:solidFill>
                <a:ea typeface="Osaka" charset="0"/>
                <a:cs typeface="Osaka" charset="0"/>
              </a:rPr>
              <a:t>Time Travel?</a:t>
            </a:r>
          </a:p>
        </p:txBody>
      </p:sp>
      <p:pic>
        <p:nvPicPr>
          <p:cNvPr id="28" name="Picture 27"/>
          <p:cNvPicPr>
            <a:picLocks noChangeAspect="1"/>
          </p:cNvPicPr>
          <p:nvPr/>
        </p:nvPicPr>
        <p:blipFill>
          <a:blip r:embed="rId11"/>
          <a:stretch>
            <a:fillRect/>
          </a:stretch>
        </p:blipFill>
        <p:spPr>
          <a:xfrm flipH="1">
            <a:off x="4138721" y="2402795"/>
            <a:ext cx="736600" cy="736600"/>
          </a:xfrm>
          <a:prstGeom prst="ellipse">
            <a:avLst/>
          </a:prstGeom>
          <a:ln>
            <a:noFill/>
          </a:ln>
          <a:effectLst>
            <a:softEdge rad="112500"/>
          </a:effectLst>
        </p:spPr>
      </p:pic>
      <p:pic>
        <p:nvPicPr>
          <p:cNvPr id="3" name="Picture 2"/>
          <p:cNvPicPr>
            <a:picLocks noChangeAspect="1"/>
          </p:cNvPicPr>
          <p:nvPr/>
        </p:nvPicPr>
        <p:blipFill rotWithShape="1">
          <a:blip r:embed="rId12"/>
          <a:srcRect l="3269" t="12238" r="6482" b="6280"/>
          <a:stretch/>
        </p:blipFill>
        <p:spPr>
          <a:xfrm>
            <a:off x="6151671" y="1824424"/>
            <a:ext cx="1281191" cy="1156741"/>
          </a:xfrm>
          <a:prstGeom prst="ellipse">
            <a:avLst/>
          </a:prstGeom>
          <a:ln>
            <a:noFill/>
          </a:ln>
          <a:effectLst>
            <a:softEdge rad="112500"/>
          </a:effectLst>
        </p:spPr>
      </p:pic>
    </p:spTree>
    <p:extLst>
      <p:ext uri="{BB962C8B-B14F-4D97-AF65-F5344CB8AC3E}">
        <p14:creationId xmlns:p14="http://schemas.microsoft.com/office/powerpoint/2010/main" val="3552192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8"/>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8"/>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p:bldP spid="23" grpId="0"/>
      <p:bldP spid="24" grpId="0"/>
      <p:bldP spid="25" grpId="0"/>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Possible Worlds:</a:t>
            </a:r>
            <a:endParaRPr lang="en-US" dirty="0"/>
          </a:p>
        </p:txBody>
      </p:sp>
      <p:sp>
        <p:nvSpPr>
          <p:cNvPr id="5" name="Text Placeholder 4"/>
          <p:cNvSpPr>
            <a:spLocks noGrp="1"/>
          </p:cNvSpPr>
          <p:nvPr>
            <p:ph type="body" idx="1"/>
          </p:nvPr>
        </p:nvSpPr>
        <p:spPr/>
        <p:txBody>
          <a:bodyPr/>
          <a:lstStyle/>
          <a:p>
            <a:r>
              <a:rPr lang="en-US" dirty="0" smtClean="0"/>
              <a:t>ways that things can be, could have been</a:t>
            </a:r>
            <a:br>
              <a:rPr lang="en-US" dirty="0" smtClean="0"/>
            </a:br>
            <a:r>
              <a:rPr lang="en-US" dirty="0" smtClean="0"/>
              <a:t>or could come to be</a:t>
            </a:r>
            <a:endParaRPr lang="en-US" dirty="0"/>
          </a:p>
        </p:txBody>
      </p:sp>
    </p:spTree>
    <p:extLst>
      <p:ext uri="{BB962C8B-B14F-4D97-AF65-F5344CB8AC3E}">
        <p14:creationId xmlns:p14="http://schemas.microsoft.com/office/powerpoint/2010/main" val="15180304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4285" t="1258" r="1683" b="5142"/>
          <a:stretch/>
        </p:blipFill>
        <p:spPr>
          <a:xfrm>
            <a:off x="1451430" y="907142"/>
            <a:ext cx="6643914" cy="5678714"/>
          </a:xfrm>
          <a:prstGeom prst="rect">
            <a:avLst/>
          </a:prstGeom>
        </p:spPr>
      </p:pic>
      <p:sp>
        <p:nvSpPr>
          <p:cNvPr id="2" name="Title 1"/>
          <p:cNvSpPr>
            <a:spLocks noGrp="1"/>
          </p:cNvSpPr>
          <p:nvPr>
            <p:ph type="title"/>
          </p:nvPr>
        </p:nvSpPr>
        <p:spPr/>
        <p:txBody>
          <a:bodyPr/>
          <a:lstStyle/>
          <a:p>
            <a:r>
              <a:rPr lang="en-US" dirty="0" smtClean="0"/>
              <a:t>Possible worlds</a:t>
            </a:r>
            <a:endParaRPr lang="en-US" dirty="0"/>
          </a:p>
        </p:txBody>
      </p:sp>
    </p:spTree>
    <p:extLst>
      <p:ext uri="{BB962C8B-B14F-4D97-AF65-F5344CB8AC3E}">
        <p14:creationId xmlns:p14="http://schemas.microsoft.com/office/powerpoint/2010/main" val="19149804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44180"/>
          <a:stretch/>
        </p:blipFill>
        <p:spPr>
          <a:xfrm>
            <a:off x="-1" y="1"/>
            <a:ext cx="9144001" cy="6858000"/>
          </a:xfrm>
          <a:prstGeom prst="rect">
            <a:avLst/>
          </a:prstGeom>
        </p:spPr>
      </p:pic>
      <p:sp>
        <p:nvSpPr>
          <p:cNvPr id="2" name="Title 1"/>
          <p:cNvSpPr>
            <a:spLocks noGrp="1"/>
          </p:cNvSpPr>
          <p:nvPr>
            <p:ph type="title"/>
          </p:nvPr>
        </p:nvSpPr>
        <p:spPr>
          <a:xfrm>
            <a:off x="457200" y="5500664"/>
            <a:ext cx="8229600" cy="990600"/>
          </a:xfrm>
        </p:spPr>
        <p:txBody>
          <a:bodyPr/>
          <a:lstStyle/>
          <a:p>
            <a:pPr algn="ctr"/>
            <a:r>
              <a:rPr lang="en-US" b="1" dirty="0" smtClean="0">
                <a:solidFill>
                  <a:srgbClr val="D2533C"/>
                </a:solidFill>
                <a:effectLst>
                  <a:outerShdw blurRad="50800" dist="38100" dir="2700000" algn="tl" rotWithShape="0">
                    <a:prstClr val="black">
                      <a:alpha val="40000"/>
                    </a:prstClr>
                  </a:outerShdw>
                </a:effectLst>
              </a:rPr>
              <a:t>David Lewis: Modal Realist</a:t>
            </a:r>
            <a:endParaRPr lang="en-US" b="1" dirty="0">
              <a:solidFill>
                <a:srgbClr val="D2533C"/>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6863315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5622" t="10543" r="4755" b="8463"/>
          <a:stretch/>
        </p:blipFill>
        <p:spPr>
          <a:xfrm rot="211285">
            <a:off x="5994715" y="4693894"/>
            <a:ext cx="2769069" cy="1749451"/>
          </a:xfrm>
          <a:prstGeom prst="rect">
            <a:avLst/>
          </a:prstGeom>
        </p:spPr>
      </p:pic>
      <p:sp>
        <p:nvSpPr>
          <p:cNvPr id="2" name="Title 1"/>
          <p:cNvSpPr>
            <a:spLocks noGrp="1"/>
          </p:cNvSpPr>
          <p:nvPr>
            <p:ph type="title"/>
          </p:nvPr>
        </p:nvSpPr>
        <p:spPr>
          <a:xfrm>
            <a:off x="457199" y="533400"/>
            <a:ext cx="8797925" cy="990600"/>
          </a:xfrm>
        </p:spPr>
        <p:txBody>
          <a:bodyPr>
            <a:normAutofit/>
          </a:bodyPr>
          <a:lstStyle/>
          <a:p>
            <a:r>
              <a:rPr lang="en-US" dirty="0" smtClean="0"/>
              <a:t>Accessibility: worlds we can can ‘see’</a:t>
            </a:r>
            <a:endParaRPr lang="en-US" dirty="0"/>
          </a:p>
        </p:txBody>
      </p:sp>
      <p:sp>
        <p:nvSpPr>
          <p:cNvPr id="3" name="Content Placeholder 2"/>
          <p:cNvSpPr>
            <a:spLocks noGrp="1"/>
          </p:cNvSpPr>
          <p:nvPr>
            <p:ph idx="1"/>
          </p:nvPr>
        </p:nvSpPr>
        <p:spPr>
          <a:xfrm>
            <a:off x="457200" y="1803457"/>
            <a:ext cx="8229600" cy="4603749"/>
          </a:xfrm>
        </p:spPr>
        <p:txBody>
          <a:bodyPr>
            <a:normAutofit lnSpcReduction="10000"/>
          </a:bodyPr>
          <a:lstStyle/>
          <a:p>
            <a:r>
              <a:rPr lang="en-US" dirty="0" smtClean="0"/>
              <a:t>A proposition (state of affairs), </a:t>
            </a:r>
            <a:r>
              <a:rPr lang="en-US" i="1" dirty="0"/>
              <a:t>P</a:t>
            </a:r>
            <a:r>
              <a:rPr lang="en-US" dirty="0" smtClean="0"/>
              <a:t>, is </a:t>
            </a:r>
            <a:r>
              <a:rPr lang="en-US" i="1" dirty="0" smtClean="0"/>
              <a:t>possible</a:t>
            </a:r>
            <a:r>
              <a:rPr lang="en-US" dirty="0" smtClean="0"/>
              <a:t> at a world, </a:t>
            </a:r>
            <a:r>
              <a:rPr lang="en-US" i="1" dirty="0" smtClean="0"/>
              <a:t>w</a:t>
            </a:r>
            <a:r>
              <a:rPr lang="en-US" dirty="0" smtClean="0"/>
              <a:t>, if there’s some world where </a:t>
            </a:r>
            <a:r>
              <a:rPr lang="en-US" i="1" dirty="0" smtClean="0"/>
              <a:t>P</a:t>
            </a:r>
            <a:r>
              <a:rPr lang="en-US" dirty="0" smtClean="0"/>
              <a:t> is </a:t>
            </a:r>
            <a:r>
              <a:rPr lang="en-US" i="1" dirty="0" smtClean="0"/>
              <a:t>true</a:t>
            </a:r>
            <a:r>
              <a:rPr lang="en-US" dirty="0" smtClean="0"/>
              <a:t> and </a:t>
            </a:r>
            <a:r>
              <a:rPr lang="en-US" i="1" dirty="0" smtClean="0"/>
              <a:t>w can ‘see’ that world.</a:t>
            </a:r>
          </a:p>
          <a:p>
            <a:pPr lvl="1"/>
            <a:r>
              <a:rPr lang="en-US" dirty="0" smtClean="0"/>
              <a:t>We say a world that can be ‘seen’ from </a:t>
            </a:r>
            <a:r>
              <a:rPr lang="en-US" i="1" dirty="0" smtClean="0"/>
              <a:t>w </a:t>
            </a:r>
            <a:r>
              <a:rPr lang="en-US" dirty="0" smtClean="0"/>
              <a:t>is </a:t>
            </a:r>
            <a:r>
              <a:rPr lang="en-US" i="1" dirty="0" smtClean="0"/>
              <a:t>accessible</a:t>
            </a:r>
            <a:r>
              <a:rPr lang="en-US" dirty="0" smtClean="0"/>
              <a:t> to </a:t>
            </a:r>
            <a:r>
              <a:rPr lang="en-US" i="1" dirty="0" smtClean="0"/>
              <a:t>w</a:t>
            </a:r>
            <a:endParaRPr lang="en-US" dirty="0" smtClean="0"/>
          </a:p>
          <a:p>
            <a:r>
              <a:rPr lang="en-US" dirty="0" smtClean="0"/>
              <a:t>We understand different kinds of possibility in terms of different accessibility relations amongst worlds</a:t>
            </a:r>
          </a:p>
          <a:p>
            <a:pPr lvl="1"/>
            <a:r>
              <a:rPr lang="en-US" i="1" dirty="0" smtClean="0"/>
              <a:t>Logical Possibility</a:t>
            </a:r>
            <a:r>
              <a:rPr lang="en-US" dirty="0" smtClean="0"/>
              <a:t>: All possible worlds are accessible.</a:t>
            </a:r>
          </a:p>
          <a:p>
            <a:pPr lvl="1"/>
            <a:r>
              <a:rPr lang="en-US" i="1" dirty="0" smtClean="0"/>
              <a:t>Physical Possibility</a:t>
            </a:r>
            <a:r>
              <a:rPr lang="en-US" dirty="0" smtClean="0"/>
              <a:t>: Only those worlds at</a:t>
            </a:r>
            <a:br>
              <a:rPr lang="en-US" dirty="0" smtClean="0"/>
            </a:br>
            <a:r>
              <a:rPr lang="en-US" dirty="0" smtClean="0"/>
              <a:t>which the laws of nature are the same as</a:t>
            </a:r>
            <a:br>
              <a:rPr lang="en-US" dirty="0" smtClean="0"/>
            </a:br>
            <a:r>
              <a:rPr lang="en-US" dirty="0" smtClean="0"/>
              <a:t>they are at a given world are accessible from</a:t>
            </a:r>
            <a:br>
              <a:rPr lang="en-US" dirty="0" smtClean="0"/>
            </a:br>
            <a:r>
              <a:rPr lang="en-US" dirty="0" smtClean="0"/>
              <a:t>that world.</a:t>
            </a:r>
            <a:endParaRPr lang="en-US" i="1" dirty="0" smtClean="0"/>
          </a:p>
        </p:txBody>
      </p:sp>
    </p:spTree>
    <p:extLst>
      <p:ext uri="{BB962C8B-B14F-4D97-AF65-F5344CB8AC3E}">
        <p14:creationId xmlns:p14="http://schemas.microsoft.com/office/powerpoint/2010/main" val="42526386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3482" y="591176"/>
            <a:ext cx="9122495" cy="626682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2715" name="Oval 11"/>
          <p:cNvSpPr>
            <a:spLocks noChangeArrowheads="1"/>
          </p:cNvSpPr>
          <p:nvPr/>
        </p:nvSpPr>
        <p:spPr bwMode="auto">
          <a:xfrm>
            <a:off x="1357421" y="1656739"/>
            <a:ext cx="5366108" cy="4492556"/>
          </a:xfrm>
          <a:prstGeom prst="ellipse">
            <a:avLst/>
          </a:prstGeom>
          <a:solidFill>
            <a:srgbClr val="003366"/>
          </a:solidFill>
          <a:ln w="3175">
            <a:noFill/>
            <a:round/>
            <a:headEnd/>
            <a:tailEnd/>
          </a:ln>
          <a:effectLst>
            <a:outerShdw blurRad="63500" dist="38099" dir="2700000" algn="ctr" rotWithShape="0">
              <a:schemeClr val="tx1">
                <a:alpha val="74998"/>
              </a:schemeClr>
            </a:outerShdw>
          </a:effectLst>
        </p:spPr>
        <p:txBody>
          <a:bodyPr wrap="none" anchor="ctr"/>
          <a:lstStyle/>
          <a:p>
            <a:pPr>
              <a:defRPr/>
            </a:pPr>
            <a:endParaRPr lang="en-US"/>
          </a:p>
        </p:txBody>
      </p:sp>
      <p:grpSp>
        <p:nvGrpSpPr>
          <p:cNvPr id="29699" name="Group 10"/>
          <p:cNvGrpSpPr>
            <a:grpSpLocks/>
          </p:cNvGrpSpPr>
          <p:nvPr/>
        </p:nvGrpSpPr>
        <p:grpSpPr bwMode="auto">
          <a:xfrm>
            <a:off x="2674471" y="2517094"/>
            <a:ext cx="2729757" cy="2413493"/>
            <a:chOff x="2016" y="1323"/>
            <a:chExt cx="1727" cy="1727"/>
          </a:xfrm>
        </p:grpSpPr>
        <p:sp>
          <p:nvSpPr>
            <p:cNvPr id="72709" name="Oval 5"/>
            <p:cNvSpPr>
              <a:spLocks noChangeArrowheads="1"/>
            </p:cNvSpPr>
            <p:nvPr/>
          </p:nvSpPr>
          <p:spPr bwMode="auto">
            <a:xfrm>
              <a:off x="2016" y="1323"/>
              <a:ext cx="1727" cy="1727"/>
            </a:xfrm>
            <a:prstGeom prst="ellipse">
              <a:avLst/>
            </a:prstGeom>
            <a:solidFill>
              <a:srgbClr val="008080"/>
            </a:solid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en-US" sz="2400"/>
            </a:p>
          </p:txBody>
        </p:sp>
        <p:sp>
          <p:nvSpPr>
            <p:cNvPr id="72712" name="Text Box 8"/>
            <p:cNvSpPr txBox="1">
              <a:spLocks noChangeArrowheads="1"/>
            </p:cNvSpPr>
            <p:nvPr/>
          </p:nvSpPr>
          <p:spPr bwMode="auto">
            <a:xfrm>
              <a:off x="2304" y="2400"/>
              <a:ext cx="1200" cy="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1200">
                  <a:solidFill>
                    <a:schemeClr val="tx1"/>
                  </a:solidFill>
                  <a:latin typeface="Arial" charset="0"/>
                  <a:ea typeface="ＭＳ Ｐゴシック" charset="0"/>
                  <a:cs typeface="ＭＳ Ｐゴシック" charset="0"/>
                </a:defRPr>
              </a:lvl1pPr>
              <a:lvl2pPr marL="37931725" indent="-37474525">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a:defRPr sz="1200">
                  <a:solidFill>
                    <a:schemeClr val="tx1"/>
                  </a:solidFill>
                  <a:latin typeface="Arial" charset="0"/>
                  <a:ea typeface="ＭＳ Ｐゴシック" charset="0"/>
                </a:defRPr>
              </a:lvl4pPr>
              <a:lvl5pPr>
                <a:defRPr sz="1200">
                  <a:solidFill>
                    <a:schemeClr val="tx1"/>
                  </a:solidFill>
                  <a:latin typeface="Arial" charset="0"/>
                  <a:ea typeface="ＭＳ Ｐゴシック" charset="0"/>
                </a:defRPr>
              </a:lvl5pPr>
              <a:lvl6pPr marL="457200" eaLnBrk="0" fontAlgn="base" hangingPunct="0">
                <a:spcBef>
                  <a:spcPct val="0"/>
                </a:spcBef>
                <a:spcAft>
                  <a:spcPct val="0"/>
                </a:spcAft>
                <a:defRPr sz="1200">
                  <a:solidFill>
                    <a:schemeClr val="tx1"/>
                  </a:solidFill>
                  <a:latin typeface="Arial" charset="0"/>
                  <a:ea typeface="ＭＳ Ｐゴシック" charset="0"/>
                </a:defRPr>
              </a:lvl6pPr>
              <a:lvl7pPr marL="914400" eaLnBrk="0" fontAlgn="base" hangingPunct="0">
                <a:spcBef>
                  <a:spcPct val="0"/>
                </a:spcBef>
                <a:spcAft>
                  <a:spcPct val="0"/>
                </a:spcAft>
                <a:defRPr sz="1200">
                  <a:solidFill>
                    <a:schemeClr val="tx1"/>
                  </a:solidFill>
                  <a:latin typeface="Arial" charset="0"/>
                  <a:ea typeface="ＭＳ Ｐゴシック" charset="0"/>
                </a:defRPr>
              </a:lvl7pPr>
              <a:lvl8pPr marL="1371600" eaLnBrk="0" fontAlgn="base" hangingPunct="0">
                <a:spcBef>
                  <a:spcPct val="0"/>
                </a:spcBef>
                <a:spcAft>
                  <a:spcPct val="0"/>
                </a:spcAft>
                <a:defRPr sz="1200">
                  <a:solidFill>
                    <a:schemeClr val="tx1"/>
                  </a:solidFill>
                  <a:latin typeface="Arial" charset="0"/>
                  <a:ea typeface="ＭＳ Ｐゴシック" charset="0"/>
                </a:defRPr>
              </a:lvl8pPr>
              <a:lvl9pPr marL="1828800" eaLnBrk="0" fontAlgn="base" hangingPunct="0">
                <a:spcBef>
                  <a:spcPct val="0"/>
                </a:spcBef>
                <a:spcAft>
                  <a:spcPct val="0"/>
                </a:spcAft>
                <a:defRPr sz="1200">
                  <a:solidFill>
                    <a:schemeClr val="tx1"/>
                  </a:solidFill>
                  <a:latin typeface="Arial" charset="0"/>
                  <a:ea typeface="ＭＳ Ｐゴシック" charset="0"/>
                </a:defRPr>
              </a:lvl9pPr>
            </a:lstStyle>
            <a:p>
              <a:pPr algn="ctr">
                <a:spcBef>
                  <a:spcPct val="50000"/>
                </a:spcBef>
                <a:defRPr/>
              </a:pPr>
              <a:endParaRPr lang="en-US" sz="2400" smtClean="0"/>
            </a:p>
          </p:txBody>
        </p:sp>
      </p:grpSp>
      <p:sp>
        <p:nvSpPr>
          <p:cNvPr id="29700" name="Text Box 13"/>
          <p:cNvSpPr txBox="1">
            <a:spLocks noChangeArrowheads="1"/>
          </p:cNvSpPr>
          <p:nvPr/>
        </p:nvSpPr>
        <p:spPr bwMode="auto">
          <a:xfrm>
            <a:off x="2946779" y="6263341"/>
            <a:ext cx="2324100" cy="3667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800" dirty="0">
                <a:solidFill>
                  <a:schemeClr val="bg1"/>
                </a:solidFill>
              </a:rPr>
              <a:t>Logically Impossible</a:t>
            </a:r>
            <a:endParaRPr lang="en-US" sz="2400" dirty="0">
              <a:solidFill>
                <a:schemeClr val="bg1"/>
              </a:solidFill>
            </a:endParaRPr>
          </a:p>
        </p:txBody>
      </p:sp>
      <p:sp>
        <p:nvSpPr>
          <p:cNvPr id="29701" name="Text Box 15"/>
          <p:cNvSpPr txBox="1">
            <a:spLocks noChangeArrowheads="1"/>
          </p:cNvSpPr>
          <p:nvPr/>
        </p:nvSpPr>
        <p:spPr bwMode="auto">
          <a:xfrm>
            <a:off x="3559763" y="4082435"/>
            <a:ext cx="121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spcBef>
                <a:spcPct val="50000"/>
              </a:spcBef>
            </a:pPr>
            <a:r>
              <a:rPr lang="en-US" sz="1600" b="1" dirty="0"/>
              <a:t>Physically Possible</a:t>
            </a:r>
            <a:endParaRPr lang="en-US" sz="1800" b="1" dirty="0"/>
          </a:p>
        </p:txBody>
      </p:sp>
      <p:sp>
        <p:nvSpPr>
          <p:cNvPr id="29702" name="Text Box 16"/>
          <p:cNvSpPr txBox="1">
            <a:spLocks noChangeArrowheads="1"/>
          </p:cNvSpPr>
          <p:nvPr/>
        </p:nvSpPr>
        <p:spPr bwMode="auto">
          <a:xfrm>
            <a:off x="3445118" y="5062221"/>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spcBef>
                <a:spcPct val="50000"/>
              </a:spcBef>
            </a:pPr>
            <a:r>
              <a:rPr lang="en-US" sz="1800" b="1" dirty="0"/>
              <a:t>Logically Possible</a:t>
            </a:r>
          </a:p>
        </p:txBody>
      </p:sp>
      <p:pic>
        <p:nvPicPr>
          <p:cNvPr id="13" name="Picture 12"/>
          <p:cNvPicPr>
            <a:picLocks noChangeAspect="1"/>
          </p:cNvPicPr>
          <p:nvPr/>
        </p:nvPicPr>
        <p:blipFill>
          <a:blip r:embed="rId3"/>
          <a:stretch>
            <a:fillRect/>
          </a:stretch>
        </p:blipFill>
        <p:spPr>
          <a:xfrm>
            <a:off x="4169018" y="2580228"/>
            <a:ext cx="711113" cy="710150"/>
          </a:xfrm>
          <a:prstGeom prst="ellipse">
            <a:avLst/>
          </a:prstGeom>
          <a:ln>
            <a:noFill/>
          </a:ln>
          <a:effectLst>
            <a:softEdge rad="112500"/>
          </a:effectLst>
        </p:spPr>
      </p:pic>
      <p:pic>
        <p:nvPicPr>
          <p:cNvPr id="14" name="Picture 13"/>
          <p:cNvPicPr>
            <a:picLocks noChangeAspect="1"/>
          </p:cNvPicPr>
          <p:nvPr/>
        </p:nvPicPr>
        <p:blipFill>
          <a:blip r:embed="rId4"/>
          <a:stretch>
            <a:fillRect/>
          </a:stretch>
        </p:blipFill>
        <p:spPr>
          <a:xfrm>
            <a:off x="4606851" y="3420068"/>
            <a:ext cx="732664" cy="732664"/>
          </a:xfrm>
          <a:prstGeom prst="ellipse">
            <a:avLst/>
          </a:prstGeom>
          <a:ln>
            <a:noFill/>
          </a:ln>
          <a:effectLst>
            <a:softEdge rad="112500"/>
          </a:effectLst>
        </p:spPr>
      </p:pic>
      <p:pic>
        <p:nvPicPr>
          <p:cNvPr id="18" name="Picture 17"/>
          <p:cNvPicPr>
            <a:picLocks noChangeAspect="1"/>
          </p:cNvPicPr>
          <p:nvPr/>
        </p:nvPicPr>
        <p:blipFill>
          <a:blip r:embed="rId5"/>
          <a:stretch>
            <a:fillRect/>
          </a:stretch>
        </p:blipFill>
        <p:spPr>
          <a:xfrm>
            <a:off x="2939710" y="3290378"/>
            <a:ext cx="637223" cy="772633"/>
          </a:xfrm>
          <a:prstGeom prst="rect">
            <a:avLst/>
          </a:prstGeom>
          <a:ln>
            <a:noFill/>
          </a:ln>
          <a:effectLst>
            <a:softEdge rad="112500"/>
          </a:effectLst>
        </p:spPr>
      </p:pic>
      <p:grpSp>
        <p:nvGrpSpPr>
          <p:cNvPr id="29710" name="Group 18"/>
          <p:cNvGrpSpPr>
            <a:grpSpLocks/>
          </p:cNvGrpSpPr>
          <p:nvPr/>
        </p:nvGrpSpPr>
        <p:grpSpPr bwMode="auto">
          <a:xfrm>
            <a:off x="3620324" y="3093144"/>
            <a:ext cx="873552" cy="873552"/>
            <a:chOff x="4038600" y="2209800"/>
            <a:chExt cx="1066800" cy="1066800"/>
          </a:xfrm>
        </p:grpSpPr>
        <p:sp>
          <p:nvSpPr>
            <p:cNvPr id="72708" name="Oval 4"/>
            <p:cNvSpPr>
              <a:spLocks noChangeArrowheads="1"/>
            </p:cNvSpPr>
            <p:nvPr/>
          </p:nvSpPr>
          <p:spPr bwMode="auto">
            <a:xfrm>
              <a:off x="4038600" y="2209800"/>
              <a:ext cx="1066800" cy="1066800"/>
            </a:xfrm>
            <a:prstGeom prst="ellipse">
              <a:avLst/>
            </a:prstGeom>
            <a:solidFill>
              <a:srgbClr val="FF00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lgn="ctr">
                <a:defRPr/>
              </a:pPr>
              <a:endParaRPr lang="en-US" sz="2400"/>
            </a:p>
          </p:txBody>
        </p:sp>
        <p:sp>
          <p:nvSpPr>
            <p:cNvPr id="29720" name="Text Box 14"/>
            <p:cNvSpPr txBox="1">
              <a:spLocks noChangeArrowheads="1"/>
            </p:cNvSpPr>
            <p:nvPr/>
          </p:nvSpPr>
          <p:spPr bwMode="auto">
            <a:xfrm>
              <a:off x="4039444" y="2554308"/>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800" b="1" dirty="0"/>
                <a:t>Actual</a:t>
              </a:r>
            </a:p>
          </p:txBody>
        </p:sp>
      </p:grpSp>
      <p:pic>
        <p:nvPicPr>
          <p:cNvPr id="28" name="Picture 27"/>
          <p:cNvPicPr>
            <a:picLocks noChangeAspect="1"/>
          </p:cNvPicPr>
          <p:nvPr/>
        </p:nvPicPr>
        <p:blipFill>
          <a:blip r:embed="rId6"/>
          <a:stretch>
            <a:fillRect/>
          </a:stretch>
        </p:blipFill>
        <p:spPr>
          <a:xfrm flipH="1">
            <a:off x="3359556" y="2720295"/>
            <a:ext cx="736600" cy="736600"/>
          </a:xfrm>
          <a:prstGeom prst="ellipse">
            <a:avLst/>
          </a:prstGeom>
          <a:ln>
            <a:noFill/>
          </a:ln>
          <a:effectLst>
            <a:softEdge rad="112500"/>
          </a:effectLst>
        </p:spPr>
      </p:pic>
      <p:sp>
        <p:nvSpPr>
          <p:cNvPr id="4" name="TextBox 3"/>
          <p:cNvSpPr txBox="1"/>
          <p:nvPr/>
        </p:nvSpPr>
        <p:spPr>
          <a:xfrm>
            <a:off x="2480233" y="687297"/>
            <a:ext cx="3541058" cy="523220"/>
          </a:xfrm>
          <a:prstGeom prst="rect">
            <a:avLst/>
          </a:prstGeom>
          <a:noFill/>
        </p:spPr>
        <p:txBody>
          <a:bodyPr wrap="square" rtlCol="0">
            <a:spAutoFit/>
          </a:bodyPr>
          <a:lstStyle/>
          <a:p>
            <a:r>
              <a:rPr lang="en-US" sz="2800" b="1" dirty="0" smtClean="0">
                <a:solidFill>
                  <a:srgbClr val="FFFFFF"/>
                </a:solidFill>
              </a:rPr>
              <a:t>Physical Possibility</a:t>
            </a:r>
            <a:endParaRPr lang="en-US" sz="2800" b="1" dirty="0">
              <a:solidFill>
                <a:srgbClr val="FFFFFF"/>
              </a:solidFill>
            </a:endParaRPr>
          </a:p>
        </p:txBody>
      </p:sp>
      <p:sp>
        <p:nvSpPr>
          <p:cNvPr id="5" name="Left Arrow 4"/>
          <p:cNvSpPr/>
          <p:nvPr/>
        </p:nvSpPr>
        <p:spPr>
          <a:xfrm rot="19554745">
            <a:off x="4933109" y="1112364"/>
            <a:ext cx="2674471" cy="1984155"/>
          </a:xfrm>
          <a:prstGeom prst="lef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From the Actual World this is as far as I can see</a:t>
            </a:r>
            <a:endParaRPr lang="en-US" dirty="0"/>
          </a:p>
        </p:txBody>
      </p:sp>
      <p:sp>
        <p:nvSpPr>
          <p:cNvPr id="30" name="Oval 5"/>
          <p:cNvSpPr>
            <a:spLocks noChangeArrowheads="1"/>
          </p:cNvSpPr>
          <p:nvPr/>
        </p:nvSpPr>
        <p:spPr bwMode="auto">
          <a:xfrm>
            <a:off x="2674471" y="2517094"/>
            <a:ext cx="2729757" cy="2413493"/>
          </a:xfrm>
          <a:prstGeom prst="ellipse">
            <a:avLst/>
          </a:prstGeom>
          <a:noFill/>
          <a:ln w="76200" cmpd="sng">
            <a:solidFill>
              <a:srgbClr val="FF0000"/>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en-US" sz="2400"/>
          </a:p>
        </p:txBody>
      </p:sp>
    </p:spTree>
    <p:extLst>
      <p:ext uri="{BB962C8B-B14F-4D97-AF65-F5344CB8AC3E}">
        <p14:creationId xmlns:p14="http://schemas.microsoft.com/office/powerpoint/2010/main" val="22505496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3482" y="591176"/>
            <a:ext cx="9122495" cy="626682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2715" name="Oval 11"/>
          <p:cNvSpPr>
            <a:spLocks noChangeArrowheads="1"/>
          </p:cNvSpPr>
          <p:nvPr/>
        </p:nvSpPr>
        <p:spPr bwMode="auto">
          <a:xfrm>
            <a:off x="1357421" y="1656739"/>
            <a:ext cx="5366108" cy="4492556"/>
          </a:xfrm>
          <a:prstGeom prst="ellipse">
            <a:avLst/>
          </a:prstGeom>
          <a:solidFill>
            <a:srgbClr val="003366"/>
          </a:solidFill>
          <a:ln w="3175">
            <a:noFill/>
            <a:round/>
            <a:headEnd/>
            <a:tailEnd/>
          </a:ln>
          <a:effectLst>
            <a:outerShdw blurRad="63500" dist="38099" dir="2700000" algn="ctr" rotWithShape="0">
              <a:schemeClr val="tx1">
                <a:alpha val="74998"/>
              </a:schemeClr>
            </a:outerShdw>
          </a:effectLst>
        </p:spPr>
        <p:txBody>
          <a:bodyPr wrap="none" anchor="ctr"/>
          <a:lstStyle/>
          <a:p>
            <a:pPr>
              <a:defRPr/>
            </a:pPr>
            <a:endParaRPr lang="en-US"/>
          </a:p>
        </p:txBody>
      </p:sp>
      <p:grpSp>
        <p:nvGrpSpPr>
          <p:cNvPr id="29699" name="Group 10"/>
          <p:cNvGrpSpPr>
            <a:grpSpLocks/>
          </p:cNvGrpSpPr>
          <p:nvPr/>
        </p:nvGrpSpPr>
        <p:grpSpPr bwMode="auto">
          <a:xfrm>
            <a:off x="2674471" y="2517094"/>
            <a:ext cx="2729757" cy="2413493"/>
            <a:chOff x="2016" y="1323"/>
            <a:chExt cx="1727" cy="1727"/>
          </a:xfrm>
        </p:grpSpPr>
        <p:sp>
          <p:nvSpPr>
            <p:cNvPr id="72709" name="Oval 5"/>
            <p:cNvSpPr>
              <a:spLocks noChangeArrowheads="1"/>
            </p:cNvSpPr>
            <p:nvPr/>
          </p:nvSpPr>
          <p:spPr bwMode="auto">
            <a:xfrm>
              <a:off x="2016" y="1323"/>
              <a:ext cx="1727" cy="1727"/>
            </a:xfrm>
            <a:prstGeom prst="ellipse">
              <a:avLst/>
            </a:prstGeom>
            <a:solidFill>
              <a:srgbClr val="008080"/>
            </a:solid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en-US" sz="2400"/>
            </a:p>
          </p:txBody>
        </p:sp>
        <p:sp>
          <p:nvSpPr>
            <p:cNvPr id="72712" name="Text Box 8"/>
            <p:cNvSpPr txBox="1">
              <a:spLocks noChangeArrowheads="1"/>
            </p:cNvSpPr>
            <p:nvPr/>
          </p:nvSpPr>
          <p:spPr bwMode="auto">
            <a:xfrm>
              <a:off x="2304" y="2400"/>
              <a:ext cx="1200" cy="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1200">
                  <a:solidFill>
                    <a:schemeClr val="tx1"/>
                  </a:solidFill>
                  <a:latin typeface="Arial" charset="0"/>
                  <a:ea typeface="ＭＳ Ｐゴシック" charset="0"/>
                  <a:cs typeface="ＭＳ Ｐゴシック" charset="0"/>
                </a:defRPr>
              </a:lvl1pPr>
              <a:lvl2pPr marL="37931725" indent="-37474525">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a:defRPr sz="1200">
                  <a:solidFill>
                    <a:schemeClr val="tx1"/>
                  </a:solidFill>
                  <a:latin typeface="Arial" charset="0"/>
                  <a:ea typeface="ＭＳ Ｐゴシック" charset="0"/>
                </a:defRPr>
              </a:lvl4pPr>
              <a:lvl5pPr>
                <a:defRPr sz="1200">
                  <a:solidFill>
                    <a:schemeClr val="tx1"/>
                  </a:solidFill>
                  <a:latin typeface="Arial" charset="0"/>
                  <a:ea typeface="ＭＳ Ｐゴシック" charset="0"/>
                </a:defRPr>
              </a:lvl5pPr>
              <a:lvl6pPr marL="457200" eaLnBrk="0" fontAlgn="base" hangingPunct="0">
                <a:spcBef>
                  <a:spcPct val="0"/>
                </a:spcBef>
                <a:spcAft>
                  <a:spcPct val="0"/>
                </a:spcAft>
                <a:defRPr sz="1200">
                  <a:solidFill>
                    <a:schemeClr val="tx1"/>
                  </a:solidFill>
                  <a:latin typeface="Arial" charset="0"/>
                  <a:ea typeface="ＭＳ Ｐゴシック" charset="0"/>
                </a:defRPr>
              </a:lvl6pPr>
              <a:lvl7pPr marL="914400" eaLnBrk="0" fontAlgn="base" hangingPunct="0">
                <a:spcBef>
                  <a:spcPct val="0"/>
                </a:spcBef>
                <a:spcAft>
                  <a:spcPct val="0"/>
                </a:spcAft>
                <a:defRPr sz="1200">
                  <a:solidFill>
                    <a:schemeClr val="tx1"/>
                  </a:solidFill>
                  <a:latin typeface="Arial" charset="0"/>
                  <a:ea typeface="ＭＳ Ｐゴシック" charset="0"/>
                </a:defRPr>
              </a:lvl7pPr>
              <a:lvl8pPr marL="1371600" eaLnBrk="0" fontAlgn="base" hangingPunct="0">
                <a:spcBef>
                  <a:spcPct val="0"/>
                </a:spcBef>
                <a:spcAft>
                  <a:spcPct val="0"/>
                </a:spcAft>
                <a:defRPr sz="1200">
                  <a:solidFill>
                    <a:schemeClr val="tx1"/>
                  </a:solidFill>
                  <a:latin typeface="Arial" charset="0"/>
                  <a:ea typeface="ＭＳ Ｐゴシック" charset="0"/>
                </a:defRPr>
              </a:lvl8pPr>
              <a:lvl9pPr marL="1828800" eaLnBrk="0" fontAlgn="base" hangingPunct="0">
                <a:spcBef>
                  <a:spcPct val="0"/>
                </a:spcBef>
                <a:spcAft>
                  <a:spcPct val="0"/>
                </a:spcAft>
                <a:defRPr sz="1200">
                  <a:solidFill>
                    <a:schemeClr val="tx1"/>
                  </a:solidFill>
                  <a:latin typeface="Arial" charset="0"/>
                  <a:ea typeface="ＭＳ Ｐゴシック" charset="0"/>
                </a:defRPr>
              </a:lvl9pPr>
            </a:lstStyle>
            <a:p>
              <a:pPr algn="ctr">
                <a:spcBef>
                  <a:spcPct val="50000"/>
                </a:spcBef>
                <a:defRPr/>
              </a:pPr>
              <a:endParaRPr lang="en-US" sz="2400" smtClean="0"/>
            </a:p>
          </p:txBody>
        </p:sp>
      </p:grpSp>
      <p:sp>
        <p:nvSpPr>
          <p:cNvPr id="29700" name="Text Box 13"/>
          <p:cNvSpPr txBox="1">
            <a:spLocks noChangeArrowheads="1"/>
          </p:cNvSpPr>
          <p:nvPr/>
        </p:nvSpPr>
        <p:spPr bwMode="auto">
          <a:xfrm>
            <a:off x="2946779" y="6263341"/>
            <a:ext cx="2324100" cy="3667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800" dirty="0">
                <a:solidFill>
                  <a:schemeClr val="bg1"/>
                </a:solidFill>
              </a:rPr>
              <a:t>Logically Impossible</a:t>
            </a:r>
            <a:endParaRPr lang="en-US" sz="2400" dirty="0">
              <a:solidFill>
                <a:schemeClr val="bg1"/>
              </a:solidFill>
            </a:endParaRPr>
          </a:p>
        </p:txBody>
      </p:sp>
      <p:sp>
        <p:nvSpPr>
          <p:cNvPr id="29701" name="Text Box 15"/>
          <p:cNvSpPr txBox="1">
            <a:spLocks noChangeArrowheads="1"/>
          </p:cNvSpPr>
          <p:nvPr/>
        </p:nvSpPr>
        <p:spPr bwMode="auto">
          <a:xfrm>
            <a:off x="3559763" y="4082435"/>
            <a:ext cx="121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spcBef>
                <a:spcPct val="50000"/>
              </a:spcBef>
            </a:pPr>
            <a:r>
              <a:rPr lang="en-US" sz="1600" b="1" dirty="0"/>
              <a:t>Physically Possible</a:t>
            </a:r>
            <a:endParaRPr lang="en-US" sz="1800" b="1" dirty="0"/>
          </a:p>
        </p:txBody>
      </p:sp>
      <p:sp>
        <p:nvSpPr>
          <p:cNvPr id="29702" name="Text Box 16"/>
          <p:cNvSpPr txBox="1">
            <a:spLocks noChangeArrowheads="1"/>
          </p:cNvSpPr>
          <p:nvPr/>
        </p:nvSpPr>
        <p:spPr bwMode="auto">
          <a:xfrm>
            <a:off x="3445118" y="5062221"/>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spcBef>
                <a:spcPct val="50000"/>
              </a:spcBef>
            </a:pPr>
            <a:r>
              <a:rPr lang="en-US" sz="1800" b="1" dirty="0"/>
              <a:t>Logically Possible</a:t>
            </a:r>
          </a:p>
        </p:txBody>
      </p:sp>
      <p:pic>
        <p:nvPicPr>
          <p:cNvPr id="11" name="Picture 10"/>
          <p:cNvPicPr>
            <a:picLocks noChangeAspect="1"/>
          </p:cNvPicPr>
          <p:nvPr/>
        </p:nvPicPr>
        <p:blipFill>
          <a:blip r:embed="rId3"/>
          <a:stretch>
            <a:fillRect/>
          </a:stretch>
        </p:blipFill>
        <p:spPr>
          <a:xfrm>
            <a:off x="4730376" y="4755706"/>
            <a:ext cx="1066800" cy="989851"/>
          </a:xfrm>
          <a:prstGeom prst="rect">
            <a:avLst/>
          </a:prstGeom>
          <a:ln>
            <a:noFill/>
          </a:ln>
          <a:effectLst>
            <a:softEdge rad="112500"/>
          </a:effectLst>
        </p:spPr>
      </p:pic>
      <p:pic>
        <p:nvPicPr>
          <p:cNvPr id="13" name="Picture 12"/>
          <p:cNvPicPr>
            <a:picLocks noChangeAspect="1"/>
          </p:cNvPicPr>
          <p:nvPr/>
        </p:nvPicPr>
        <p:blipFill>
          <a:blip r:embed="rId4"/>
          <a:stretch>
            <a:fillRect/>
          </a:stretch>
        </p:blipFill>
        <p:spPr>
          <a:xfrm>
            <a:off x="4169018" y="2580228"/>
            <a:ext cx="711113" cy="710150"/>
          </a:xfrm>
          <a:prstGeom prst="ellipse">
            <a:avLst/>
          </a:prstGeom>
          <a:ln>
            <a:noFill/>
          </a:ln>
          <a:effectLst>
            <a:softEdge rad="112500"/>
          </a:effectLst>
        </p:spPr>
      </p:pic>
      <p:pic>
        <p:nvPicPr>
          <p:cNvPr id="14" name="Picture 13"/>
          <p:cNvPicPr>
            <a:picLocks noChangeAspect="1"/>
          </p:cNvPicPr>
          <p:nvPr/>
        </p:nvPicPr>
        <p:blipFill>
          <a:blip r:embed="rId5"/>
          <a:stretch>
            <a:fillRect/>
          </a:stretch>
        </p:blipFill>
        <p:spPr>
          <a:xfrm>
            <a:off x="4606851" y="3420068"/>
            <a:ext cx="732664" cy="732664"/>
          </a:xfrm>
          <a:prstGeom prst="ellipse">
            <a:avLst/>
          </a:prstGeom>
          <a:ln>
            <a:noFill/>
          </a:ln>
          <a:effectLst>
            <a:softEdge rad="112500"/>
          </a:effectLst>
        </p:spPr>
      </p:pic>
      <p:pic>
        <p:nvPicPr>
          <p:cNvPr id="15" name="Picture 14"/>
          <p:cNvPicPr>
            <a:picLocks noChangeAspect="1"/>
          </p:cNvPicPr>
          <p:nvPr/>
        </p:nvPicPr>
        <p:blipFill>
          <a:blip r:embed="rId6"/>
          <a:stretch>
            <a:fillRect/>
          </a:stretch>
        </p:blipFill>
        <p:spPr>
          <a:xfrm>
            <a:off x="1942152" y="4479605"/>
            <a:ext cx="1072264" cy="901964"/>
          </a:xfrm>
          <a:prstGeom prst="rect">
            <a:avLst/>
          </a:prstGeom>
          <a:ln>
            <a:noFill/>
          </a:ln>
          <a:effectLst>
            <a:softEdge rad="112500"/>
          </a:effectLst>
        </p:spPr>
      </p:pic>
      <p:pic>
        <p:nvPicPr>
          <p:cNvPr id="16" name="Picture 15"/>
          <p:cNvPicPr>
            <a:picLocks noChangeAspect="1"/>
          </p:cNvPicPr>
          <p:nvPr/>
        </p:nvPicPr>
        <p:blipFill>
          <a:blip r:embed="rId7"/>
          <a:stretch>
            <a:fillRect/>
          </a:stretch>
        </p:blipFill>
        <p:spPr>
          <a:xfrm>
            <a:off x="3243946" y="1656739"/>
            <a:ext cx="942287" cy="878827"/>
          </a:xfrm>
          <a:prstGeom prst="ellipse">
            <a:avLst/>
          </a:prstGeom>
          <a:ln>
            <a:noFill/>
          </a:ln>
          <a:effectLst>
            <a:softEdge rad="112500"/>
          </a:effectLst>
        </p:spPr>
      </p:pic>
      <p:pic>
        <p:nvPicPr>
          <p:cNvPr id="18" name="Picture 17"/>
          <p:cNvPicPr>
            <a:picLocks noChangeAspect="1"/>
          </p:cNvPicPr>
          <p:nvPr/>
        </p:nvPicPr>
        <p:blipFill>
          <a:blip r:embed="rId8"/>
          <a:stretch>
            <a:fillRect/>
          </a:stretch>
        </p:blipFill>
        <p:spPr>
          <a:xfrm>
            <a:off x="2939710" y="3290378"/>
            <a:ext cx="637223" cy="772633"/>
          </a:xfrm>
          <a:prstGeom prst="rect">
            <a:avLst/>
          </a:prstGeom>
          <a:ln>
            <a:noFill/>
          </a:ln>
          <a:effectLst>
            <a:softEdge rad="112500"/>
          </a:effectLst>
        </p:spPr>
      </p:pic>
      <p:grpSp>
        <p:nvGrpSpPr>
          <p:cNvPr id="29710" name="Group 18"/>
          <p:cNvGrpSpPr>
            <a:grpSpLocks/>
          </p:cNvGrpSpPr>
          <p:nvPr/>
        </p:nvGrpSpPr>
        <p:grpSpPr bwMode="auto">
          <a:xfrm>
            <a:off x="3620324" y="3093144"/>
            <a:ext cx="873552" cy="873552"/>
            <a:chOff x="4038600" y="2209800"/>
            <a:chExt cx="1066800" cy="1066800"/>
          </a:xfrm>
        </p:grpSpPr>
        <p:sp>
          <p:nvSpPr>
            <p:cNvPr id="72708" name="Oval 4"/>
            <p:cNvSpPr>
              <a:spLocks noChangeArrowheads="1"/>
            </p:cNvSpPr>
            <p:nvPr/>
          </p:nvSpPr>
          <p:spPr bwMode="auto">
            <a:xfrm>
              <a:off x="4038600" y="2209800"/>
              <a:ext cx="1066800" cy="1066800"/>
            </a:xfrm>
            <a:prstGeom prst="ellipse">
              <a:avLst/>
            </a:prstGeom>
            <a:solidFill>
              <a:srgbClr val="FF00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lgn="ctr">
                <a:defRPr/>
              </a:pPr>
              <a:endParaRPr lang="en-US" sz="2400"/>
            </a:p>
          </p:txBody>
        </p:sp>
        <p:sp>
          <p:nvSpPr>
            <p:cNvPr id="29720" name="Text Box 14"/>
            <p:cNvSpPr txBox="1">
              <a:spLocks noChangeArrowheads="1"/>
            </p:cNvSpPr>
            <p:nvPr/>
          </p:nvSpPr>
          <p:spPr bwMode="auto">
            <a:xfrm>
              <a:off x="4039444" y="2554308"/>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800" b="1" dirty="0"/>
                <a:t>Actual</a:t>
              </a:r>
            </a:p>
          </p:txBody>
        </p:sp>
      </p:grpSp>
      <p:pic>
        <p:nvPicPr>
          <p:cNvPr id="21" name="Picture 20"/>
          <p:cNvPicPr>
            <a:picLocks noChangeAspect="1"/>
          </p:cNvPicPr>
          <p:nvPr/>
        </p:nvPicPr>
        <p:blipFill>
          <a:blip r:embed="rId9"/>
          <a:stretch>
            <a:fillRect/>
          </a:stretch>
        </p:blipFill>
        <p:spPr>
          <a:xfrm>
            <a:off x="1644292" y="2720295"/>
            <a:ext cx="1030179" cy="904943"/>
          </a:xfrm>
          <a:prstGeom prst="rect">
            <a:avLst/>
          </a:prstGeom>
          <a:ln>
            <a:noFill/>
          </a:ln>
          <a:effectLst>
            <a:softEdge rad="112500"/>
          </a:effectLst>
        </p:spPr>
      </p:pic>
      <p:sp>
        <p:nvSpPr>
          <p:cNvPr id="26" name="TextBox 25"/>
          <p:cNvSpPr txBox="1"/>
          <p:nvPr/>
        </p:nvSpPr>
        <p:spPr>
          <a:xfrm>
            <a:off x="6213662" y="4286577"/>
            <a:ext cx="1219200" cy="27622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lvl1pPr>
              <a:defRPr sz="1200">
                <a:solidFill>
                  <a:schemeClr val="tx1"/>
                </a:solidFill>
                <a:latin typeface="Arial" charset="0"/>
                <a:ea typeface="ＭＳ Ｐゴシック" charset="0"/>
                <a:cs typeface="ＭＳ Ｐゴシック" charset="0"/>
              </a:defRPr>
            </a:lvl1pPr>
            <a:lvl2pPr marL="37931725" indent="-37474525">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a:defRPr sz="1200">
                <a:solidFill>
                  <a:schemeClr val="tx1"/>
                </a:solidFill>
                <a:latin typeface="Arial" charset="0"/>
                <a:ea typeface="ＭＳ Ｐゴシック" charset="0"/>
              </a:defRPr>
            </a:lvl4pPr>
            <a:lvl5pPr>
              <a:defRPr sz="1200">
                <a:solidFill>
                  <a:schemeClr val="tx1"/>
                </a:solidFill>
                <a:latin typeface="Arial" charset="0"/>
                <a:ea typeface="ＭＳ Ｐゴシック" charset="0"/>
              </a:defRPr>
            </a:lvl5pPr>
            <a:lvl6pPr marL="457200" eaLnBrk="0" fontAlgn="base" hangingPunct="0">
              <a:spcBef>
                <a:spcPct val="0"/>
              </a:spcBef>
              <a:spcAft>
                <a:spcPct val="0"/>
              </a:spcAft>
              <a:defRPr sz="1200">
                <a:solidFill>
                  <a:schemeClr val="tx1"/>
                </a:solidFill>
                <a:latin typeface="Arial" charset="0"/>
                <a:ea typeface="ＭＳ Ｐゴシック" charset="0"/>
              </a:defRPr>
            </a:lvl6pPr>
            <a:lvl7pPr marL="914400" eaLnBrk="0" fontAlgn="base" hangingPunct="0">
              <a:spcBef>
                <a:spcPct val="0"/>
              </a:spcBef>
              <a:spcAft>
                <a:spcPct val="0"/>
              </a:spcAft>
              <a:defRPr sz="1200">
                <a:solidFill>
                  <a:schemeClr val="tx1"/>
                </a:solidFill>
                <a:latin typeface="Arial" charset="0"/>
                <a:ea typeface="ＭＳ Ｐゴシック" charset="0"/>
              </a:defRPr>
            </a:lvl7pPr>
            <a:lvl8pPr marL="1371600" eaLnBrk="0" fontAlgn="base" hangingPunct="0">
              <a:spcBef>
                <a:spcPct val="0"/>
              </a:spcBef>
              <a:spcAft>
                <a:spcPct val="0"/>
              </a:spcAft>
              <a:defRPr sz="1200">
                <a:solidFill>
                  <a:schemeClr val="tx1"/>
                </a:solidFill>
                <a:latin typeface="Arial" charset="0"/>
                <a:ea typeface="ＭＳ Ｐゴシック" charset="0"/>
              </a:defRPr>
            </a:lvl8pPr>
            <a:lvl9pPr marL="1828800" eaLnBrk="0" fontAlgn="base" hangingPunct="0">
              <a:spcBef>
                <a:spcPct val="0"/>
              </a:spcBef>
              <a:spcAft>
                <a:spcPct val="0"/>
              </a:spcAft>
              <a:defRPr sz="1200">
                <a:solidFill>
                  <a:schemeClr val="tx1"/>
                </a:solidFill>
                <a:latin typeface="Arial" charset="0"/>
                <a:ea typeface="ＭＳ Ｐゴシック" charset="0"/>
              </a:defRPr>
            </a:lvl9pPr>
          </a:lstStyle>
          <a:p>
            <a:pPr>
              <a:defRPr/>
            </a:pPr>
            <a:r>
              <a:rPr lang="en-US" dirty="0" smtClean="0">
                <a:solidFill>
                  <a:srgbClr val="FFFFFF"/>
                </a:solidFill>
                <a:ea typeface="Osaka" charset="0"/>
                <a:cs typeface="Osaka" charset="0"/>
              </a:rPr>
              <a:t>Precognition?</a:t>
            </a:r>
          </a:p>
        </p:txBody>
      </p:sp>
      <p:sp>
        <p:nvSpPr>
          <p:cNvPr id="27" name="TextBox 26"/>
          <p:cNvSpPr txBox="1"/>
          <p:nvPr/>
        </p:nvSpPr>
        <p:spPr>
          <a:xfrm>
            <a:off x="824021" y="4015695"/>
            <a:ext cx="1066800" cy="27622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lvl1pPr>
              <a:defRPr sz="1200">
                <a:solidFill>
                  <a:schemeClr val="tx1"/>
                </a:solidFill>
                <a:latin typeface="Arial" charset="0"/>
                <a:ea typeface="ＭＳ Ｐゴシック" charset="0"/>
                <a:cs typeface="ＭＳ Ｐゴシック" charset="0"/>
              </a:defRPr>
            </a:lvl1pPr>
            <a:lvl2pPr marL="37931725" indent="-37474525">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a:defRPr sz="1200">
                <a:solidFill>
                  <a:schemeClr val="tx1"/>
                </a:solidFill>
                <a:latin typeface="Arial" charset="0"/>
                <a:ea typeface="ＭＳ Ｐゴシック" charset="0"/>
              </a:defRPr>
            </a:lvl4pPr>
            <a:lvl5pPr>
              <a:defRPr sz="1200">
                <a:solidFill>
                  <a:schemeClr val="tx1"/>
                </a:solidFill>
                <a:latin typeface="Arial" charset="0"/>
                <a:ea typeface="ＭＳ Ｐゴシック" charset="0"/>
              </a:defRPr>
            </a:lvl5pPr>
            <a:lvl6pPr marL="457200" eaLnBrk="0" fontAlgn="base" hangingPunct="0">
              <a:spcBef>
                <a:spcPct val="0"/>
              </a:spcBef>
              <a:spcAft>
                <a:spcPct val="0"/>
              </a:spcAft>
              <a:defRPr sz="1200">
                <a:solidFill>
                  <a:schemeClr val="tx1"/>
                </a:solidFill>
                <a:latin typeface="Arial" charset="0"/>
                <a:ea typeface="ＭＳ Ｐゴシック" charset="0"/>
              </a:defRPr>
            </a:lvl6pPr>
            <a:lvl7pPr marL="914400" eaLnBrk="0" fontAlgn="base" hangingPunct="0">
              <a:spcBef>
                <a:spcPct val="0"/>
              </a:spcBef>
              <a:spcAft>
                <a:spcPct val="0"/>
              </a:spcAft>
              <a:defRPr sz="1200">
                <a:solidFill>
                  <a:schemeClr val="tx1"/>
                </a:solidFill>
                <a:latin typeface="Arial" charset="0"/>
                <a:ea typeface="ＭＳ Ｐゴシック" charset="0"/>
              </a:defRPr>
            </a:lvl7pPr>
            <a:lvl8pPr marL="1371600" eaLnBrk="0" fontAlgn="base" hangingPunct="0">
              <a:spcBef>
                <a:spcPct val="0"/>
              </a:spcBef>
              <a:spcAft>
                <a:spcPct val="0"/>
              </a:spcAft>
              <a:defRPr sz="1200">
                <a:solidFill>
                  <a:schemeClr val="tx1"/>
                </a:solidFill>
                <a:latin typeface="Arial" charset="0"/>
                <a:ea typeface="ＭＳ Ｐゴシック" charset="0"/>
              </a:defRPr>
            </a:lvl8pPr>
            <a:lvl9pPr marL="1828800" eaLnBrk="0" fontAlgn="base" hangingPunct="0">
              <a:spcBef>
                <a:spcPct val="0"/>
              </a:spcBef>
              <a:spcAft>
                <a:spcPct val="0"/>
              </a:spcAft>
              <a:defRPr sz="1200">
                <a:solidFill>
                  <a:schemeClr val="tx1"/>
                </a:solidFill>
                <a:latin typeface="Arial" charset="0"/>
                <a:ea typeface="ＭＳ Ｐゴシック" charset="0"/>
              </a:defRPr>
            </a:lvl9pPr>
          </a:lstStyle>
          <a:p>
            <a:pPr>
              <a:defRPr/>
            </a:pPr>
            <a:r>
              <a:rPr lang="en-US" dirty="0" smtClean="0">
                <a:solidFill>
                  <a:srgbClr val="FFFFFF"/>
                </a:solidFill>
                <a:ea typeface="Osaka" charset="0"/>
                <a:cs typeface="Osaka" charset="0"/>
              </a:rPr>
              <a:t>Time Travel?</a:t>
            </a:r>
          </a:p>
        </p:txBody>
      </p:sp>
      <p:pic>
        <p:nvPicPr>
          <p:cNvPr id="28" name="Picture 27"/>
          <p:cNvPicPr>
            <a:picLocks noChangeAspect="1"/>
          </p:cNvPicPr>
          <p:nvPr/>
        </p:nvPicPr>
        <p:blipFill>
          <a:blip r:embed="rId10"/>
          <a:stretch>
            <a:fillRect/>
          </a:stretch>
        </p:blipFill>
        <p:spPr>
          <a:xfrm flipH="1">
            <a:off x="3359556" y="2720295"/>
            <a:ext cx="736600" cy="736600"/>
          </a:xfrm>
          <a:prstGeom prst="ellipse">
            <a:avLst/>
          </a:prstGeom>
          <a:ln>
            <a:noFill/>
          </a:ln>
          <a:effectLst>
            <a:softEdge rad="112500"/>
          </a:effectLst>
        </p:spPr>
      </p:pic>
      <p:pic>
        <p:nvPicPr>
          <p:cNvPr id="3" name="Picture 2"/>
          <p:cNvPicPr>
            <a:picLocks noChangeAspect="1"/>
          </p:cNvPicPr>
          <p:nvPr/>
        </p:nvPicPr>
        <p:blipFill rotWithShape="1">
          <a:blip r:embed="rId11"/>
          <a:srcRect l="3269" t="12238" r="6482" b="6280"/>
          <a:stretch/>
        </p:blipFill>
        <p:spPr>
          <a:xfrm>
            <a:off x="5475255" y="3176455"/>
            <a:ext cx="929531" cy="839240"/>
          </a:xfrm>
          <a:prstGeom prst="ellipse">
            <a:avLst/>
          </a:prstGeom>
          <a:ln>
            <a:noFill/>
          </a:ln>
          <a:effectLst>
            <a:softEdge rad="112500"/>
          </a:effectLst>
        </p:spPr>
      </p:pic>
      <p:sp>
        <p:nvSpPr>
          <p:cNvPr id="4" name="TextBox 3"/>
          <p:cNvSpPr txBox="1"/>
          <p:nvPr/>
        </p:nvSpPr>
        <p:spPr>
          <a:xfrm>
            <a:off x="2495174" y="687297"/>
            <a:ext cx="3541058" cy="523220"/>
          </a:xfrm>
          <a:prstGeom prst="rect">
            <a:avLst/>
          </a:prstGeom>
          <a:noFill/>
        </p:spPr>
        <p:txBody>
          <a:bodyPr wrap="square" rtlCol="0">
            <a:spAutoFit/>
          </a:bodyPr>
          <a:lstStyle/>
          <a:p>
            <a:r>
              <a:rPr lang="en-US" sz="2800" b="1" dirty="0" smtClean="0">
                <a:solidFill>
                  <a:srgbClr val="FFFFFF"/>
                </a:solidFill>
              </a:rPr>
              <a:t>Logical Possibility</a:t>
            </a:r>
            <a:endParaRPr lang="en-US" sz="2800" b="1" dirty="0">
              <a:solidFill>
                <a:srgbClr val="FFFFFF"/>
              </a:solidFill>
            </a:endParaRPr>
          </a:p>
        </p:txBody>
      </p:sp>
      <p:sp>
        <p:nvSpPr>
          <p:cNvPr id="5" name="Left Arrow 4"/>
          <p:cNvSpPr/>
          <p:nvPr/>
        </p:nvSpPr>
        <p:spPr>
          <a:xfrm rot="19554745">
            <a:off x="6145248" y="856902"/>
            <a:ext cx="2674471" cy="1984155"/>
          </a:xfrm>
          <a:prstGeom prst="lef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From the Actual World I can see all the way out to here</a:t>
            </a:r>
            <a:endParaRPr lang="en-US" dirty="0"/>
          </a:p>
        </p:txBody>
      </p:sp>
      <p:sp>
        <p:nvSpPr>
          <p:cNvPr id="30" name="Oval 11"/>
          <p:cNvSpPr>
            <a:spLocks noChangeArrowheads="1"/>
          </p:cNvSpPr>
          <p:nvPr/>
        </p:nvSpPr>
        <p:spPr bwMode="auto">
          <a:xfrm>
            <a:off x="1330529" y="1704552"/>
            <a:ext cx="5366108" cy="4492556"/>
          </a:xfrm>
          <a:prstGeom prst="ellipse">
            <a:avLst/>
          </a:prstGeom>
          <a:noFill/>
          <a:ln w="76200" cmpd="sng">
            <a:solidFill>
              <a:srgbClr val="FF0000"/>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p>
        </p:txBody>
      </p:sp>
    </p:spTree>
    <p:extLst>
      <p:ext uri="{BB962C8B-B14F-4D97-AF65-F5344CB8AC3E}">
        <p14:creationId xmlns:p14="http://schemas.microsoft.com/office/powerpoint/2010/main" val="5881967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402682"/>
            <a:ext cx="9144000" cy="5536945"/>
          </a:xfrm>
          <a:prstGeom prst="rect">
            <a:avLst/>
          </a:prstGeom>
        </p:spPr>
      </p:pic>
      <p:sp>
        <p:nvSpPr>
          <p:cNvPr id="5" name="TextBox 4"/>
          <p:cNvSpPr txBox="1"/>
          <p:nvPr/>
        </p:nvSpPr>
        <p:spPr>
          <a:xfrm>
            <a:off x="4519475" y="3529372"/>
            <a:ext cx="4372756" cy="2718475"/>
          </a:xfrm>
          <a:prstGeom prst="roundRect">
            <a:avLst/>
          </a:prstGeom>
          <a:solidFill>
            <a:schemeClr val="accent1">
              <a:lumMod val="60000"/>
              <a:lumOff val="40000"/>
            </a:schemeClr>
          </a:solidFill>
          <a:effectLst>
            <a:outerShdw blurRad="50800" dist="38100" dir="2700000" algn="tl" rotWithShape="0">
              <a:srgbClr val="000000">
                <a:alpha val="43000"/>
              </a:srgbClr>
            </a:outerShdw>
          </a:effectLst>
        </p:spPr>
        <p:txBody>
          <a:bodyPr wrap="square" rtlCol="0">
            <a:spAutoFit/>
          </a:bodyPr>
          <a:lstStyle/>
          <a:p>
            <a:pPr>
              <a:lnSpc>
                <a:spcPct val="110000"/>
              </a:lnSpc>
            </a:pPr>
            <a:r>
              <a:rPr lang="en-US" sz="2000" b="1" dirty="0" smtClean="0"/>
              <a:t>If you don’t have access to </a:t>
            </a:r>
            <a:r>
              <a:rPr lang="en-US" sz="2000" b="1" dirty="0" err="1" smtClean="0"/>
              <a:t>powerpoint</a:t>
            </a:r>
            <a:r>
              <a:rPr lang="en-US" sz="2000" b="1" dirty="0" smtClean="0"/>
              <a:t> or have trouble opening or printing files</a:t>
            </a:r>
            <a:br>
              <a:rPr lang="en-US" sz="2000" b="1" dirty="0" smtClean="0"/>
            </a:br>
            <a:r>
              <a:rPr lang="en-US" sz="2000" b="1" dirty="0" smtClean="0"/>
              <a:t>—let me know!  I can send you the material as </a:t>
            </a:r>
            <a:r>
              <a:rPr lang="en-US" sz="2000" b="1" dirty="0" err="1" smtClean="0"/>
              <a:t>pdfs</a:t>
            </a:r>
            <a:r>
              <a:rPr lang="en-US" sz="2000" b="1" dirty="0" smtClean="0"/>
              <a:t> or in any other format you can use—including &lt;gasp&gt; hardcopy!</a:t>
            </a:r>
            <a:endParaRPr lang="en-US" sz="2000" b="1" dirty="0"/>
          </a:p>
        </p:txBody>
      </p:sp>
    </p:spTree>
    <p:extLst>
      <p:ext uri="{BB962C8B-B14F-4D97-AF65-F5344CB8AC3E}">
        <p14:creationId xmlns:p14="http://schemas.microsoft.com/office/powerpoint/2010/main" val="29800896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Possibility and necessity</a:t>
            </a:r>
            <a:endParaRPr lang="en-US" dirty="0"/>
          </a:p>
        </p:txBody>
      </p:sp>
      <p:sp>
        <p:nvSpPr>
          <p:cNvPr id="3" name="Content Placeholder 2"/>
          <p:cNvSpPr>
            <a:spLocks noGrp="1"/>
          </p:cNvSpPr>
          <p:nvPr>
            <p:ph idx="1"/>
          </p:nvPr>
        </p:nvSpPr>
        <p:spPr>
          <a:xfrm>
            <a:off x="457200" y="1666876"/>
            <a:ext cx="8229600" cy="4810124"/>
          </a:xfrm>
        </p:spPr>
        <p:txBody>
          <a:bodyPr>
            <a:normAutofit lnSpcReduction="10000"/>
          </a:bodyPr>
          <a:lstStyle/>
          <a:p>
            <a:pPr>
              <a:lnSpc>
                <a:spcPct val="110000"/>
              </a:lnSpc>
            </a:pPr>
            <a:r>
              <a:rPr lang="en-US" dirty="0" smtClean="0"/>
              <a:t>Propositions are possible </a:t>
            </a:r>
            <a:r>
              <a:rPr lang="en-US" i="1" dirty="0" smtClean="0"/>
              <a:t>at worlds</a:t>
            </a:r>
            <a:endParaRPr lang="en-US" dirty="0"/>
          </a:p>
          <a:p>
            <a:pPr lvl="1">
              <a:lnSpc>
                <a:spcPct val="110000"/>
              </a:lnSpc>
            </a:pPr>
            <a:r>
              <a:rPr lang="en-US" dirty="0" smtClean="0"/>
              <a:t>What’s possible at a given world depends upon which worlds that world can ‘see’ (given the kind of possibility in question)</a:t>
            </a:r>
          </a:p>
          <a:p>
            <a:pPr lvl="2">
              <a:lnSpc>
                <a:spcPct val="110000"/>
              </a:lnSpc>
            </a:pPr>
            <a:r>
              <a:rPr lang="en-US" dirty="0" smtClean="0"/>
              <a:t>Logical possibility: assume we can ‘see’ </a:t>
            </a:r>
            <a:r>
              <a:rPr lang="en-US" i="1" dirty="0" smtClean="0"/>
              <a:t>all</a:t>
            </a:r>
            <a:r>
              <a:rPr lang="en-US" dirty="0" smtClean="0"/>
              <a:t> possible worlds.</a:t>
            </a:r>
          </a:p>
          <a:p>
            <a:pPr>
              <a:lnSpc>
                <a:spcPct val="110000"/>
              </a:lnSpc>
            </a:pPr>
            <a:r>
              <a:rPr lang="en-US" dirty="0" smtClean="0"/>
              <a:t>For worlds, </a:t>
            </a:r>
            <a:r>
              <a:rPr lang="en-US" i="1" dirty="0" smtClean="0"/>
              <a:t>w</a:t>
            </a:r>
            <a:r>
              <a:rPr lang="en-US" dirty="0" smtClean="0"/>
              <a:t>, </a:t>
            </a:r>
            <a:r>
              <a:rPr lang="en-US" i="1" dirty="0" smtClean="0"/>
              <a:t>w’, </a:t>
            </a:r>
            <a:r>
              <a:rPr lang="en-US" dirty="0" smtClean="0"/>
              <a:t>where </a:t>
            </a:r>
            <a:r>
              <a:rPr lang="en-US" i="1" dirty="0" smtClean="0"/>
              <a:t>w’</a:t>
            </a:r>
            <a:r>
              <a:rPr lang="en-US" dirty="0" smtClean="0"/>
              <a:t> is accessible to </a:t>
            </a:r>
            <a:r>
              <a:rPr lang="en-US" i="1" dirty="0" smtClean="0"/>
              <a:t>w</a:t>
            </a:r>
            <a:r>
              <a:rPr lang="en-US" dirty="0" smtClean="0"/>
              <a:t> (</a:t>
            </a:r>
            <a:r>
              <a:rPr lang="en-US" i="1" dirty="0" smtClean="0"/>
              <a:t>w</a:t>
            </a:r>
            <a:r>
              <a:rPr lang="en-US" dirty="0" smtClean="0"/>
              <a:t> can </a:t>
            </a:r>
            <a:r>
              <a:rPr lang="en-US" i="1" dirty="0" smtClean="0"/>
              <a:t>‘see</a:t>
            </a:r>
            <a:r>
              <a:rPr lang="en-US" dirty="0" smtClean="0"/>
              <a:t>’ </a:t>
            </a:r>
            <a:r>
              <a:rPr lang="en-US" i="1" dirty="0" smtClean="0"/>
              <a:t>w’)</a:t>
            </a:r>
            <a:endParaRPr lang="en-US" dirty="0" smtClean="0"/>
          </a:p>
          <a:p>
            <a:pPr lvl="1">
              <a:lnSpc>
                <a:spcPct val="110000"/>
              </a:lnSpc>
            </a:pPr>
            <a:r>
              <a:rPr lang="en-US" i="1" dirty="0" smtClean="0"/>
              <a:t>P </a:t>
            </a:r>
            <a:r>
              <a:rPr lang="en-US" dirty="0" smtClean="0"/>
              <a:t> is </a:t>
            </a:r>
            <a:r>
              <a:rPr lang="en-US" i="1" dirty="0" smtClean="0"/>
              <a:t>necessary</a:t>
            </a:r>
            <a:r>
              <a:rPr lang="en-US" dirty="0" smtClean="0"/>
              <a:t> at world, </a:t>
            </a:r>
            <a:r>
              <a:rPr lang="en-US" i="1" dirty="0"/>
              <a:t>w</a:t>
            </a:r>
            <a:r>
              <a:rPr lang="en-US" dirty="0"/>
              <a:t>, </a:t>
            </a:r>
            <a:r>
              <a:rPr lang="en-US" dirty="0" err="1" smtClean="0"/>
              <a:t>iff</a:t>
            </a:r>
            <a:r>
              <a:rPr lang="en-US" dirty="0" smtClean="0"/>
              <a:t> at </a:t>
            </a:r>
            <a:r>
              <a:rPr lang="en-US" i="1" dirty="0" smtClean="0"/>
              <a:t>all</a:t>
            </a:r>
            <a:r>
              <a:rPr lang="en-US" dirty="0" smtClean="0"/>
              <a:t> accessible worlds, </a:t>
            </a:r>
            <a:r>
              <a:rPr lang="en-US" i="1" dirty="0" smtClean="0"/>
              <a:t>w’, P</a:t>
            </a:r>
            <a:r>
              <a:rPr lang="en-US" dirty="0" smtClean="0"/>
              <a:t> is true.</a:t>
            </a:r>
          </a:p>
          <a:p>
            <a:pPr lvl="1">
              <a:lnSpc>
                <a:spcPct val="110000"/>
              </a:lnSpc>
            </a:pPr>
            <a:r>
              <a:rPr lang="en-US" i="1" dirty="0" smtClean="0"/>
              <a:t>P</a:t>
            </a:r>
            <a:r>
              <a:rPr lang="en-US" dirty="0" smtClean="0"/>
              <a:t> is </a:t>
            </a:r>
            <a:r>
              <a:rPr lang="en-US" i="1" dirty="0" smtClean="0"/>
              <a:t>possible</a:t>
            </a:r>
            <a:r>
              <a:rPr lang="en-US" dirty="0" smtClean="0"/>
              <a:t> at </a:t>
            </a:r>
            <a:r>
              <a:rPr lang="en-US" dirty="0"/>
              <a:t>world, </a:t>
            </a:r>
            <a:r>
              <a:rPr lang="en-US" i="1" dirty="0"/>
              <a:t>w</a:t>
            </a:r>
            <a:r>
              <a:rPr lang="en-US" dirty="0"/>
              <a:t>, </a:t>
            </a:r>
            <a:r>
              <a:rPr lang="en-US" dirty="0" err="1"/>
              <a:t>iff</a:t>
            </a:r>
            <a:r>
              <a:rPr lang="en-US" dirty="0"/>
              <a:t> </a:t>
            </a:r>
            <a:r>
              <a:rPr lang="en-US" dirty="0" smtClean="0"/>
              <a:t>there is </a:t>
            </a:r>
            <a:r>
              <a:rPr lang="en-US" i="1" dirty="0" smtClean="0"/>
              <a:t>some </a:t>
            </a:r>
            <a:r>
              <a:rPr lang="en-US" dirty="0" smtClean="0"/>
              <a:t>accessible</a:t>
            </a:r>
            <a:r>
              <a:rPr lang="en-US" i="1" dirty="0" smtClean="0"/>
              <a:t> </a:t>
            </a:r>
            <a:r>
              <a:rPr lang="en-US" dirty="0" smtClean="0"/>
              <a:t>world, </a:t>
            </a:r>
            <a:r>
              <a:rPr lang="en-US" i="1" dirty="0"/>
              <a:t>w</a:t>
            </a:r>
            <a:r>
              <a:rPr lang="en-US" i="1" dirty="0" smtClean="0"/>
              <a:t>’, </a:t>
            </a:r>
            <a:r>
              <a:rPr lang="en-US" dirty="0" smtClean="0"/>
              <a:t>at which </a:t>
            </a:r>
            <a:r>
              <a:rPr lang="en-US" i="1" dirty="0" smtClean="0"/>
              <a:t>P</a:t>
            </a:r>
            <a:r>
              <a:rPr lang="en-US" dirty="0" smtClean="0"/>
              <a:t> is true.</a:t>
            </a:r>
          </a:p>
          <a:p>
            <a:pPr>
              <a:lnSpc>
                <a:spcPct val="110000"/>
              </a:lnSpc>
            </a:pPr>
            <a:r>
              <a:rPr lang="en-US" dirty="0" smtClean="0"/>
              <a:t>Intuitively, everything necessary is possible, but not vice versa.</a:t>
            </a:r>
          </a:p>
          <a:p>
            <a:pPr>
              <a:lnSpc>
                <a:spcPct val="110000"/>
              </a:lnSpc>
            </a:pPr>
            <a:endParaRPr lang="en-US" i="1" dirty="0" smtClean="0"/>
          </a:p>
        </p:txBody>
      </p:sp>
    </p:spTree>
    <p:extLst>
      <p:ext uri="{BB962C8B-B14F-4D97-AF65-F5344CB8AC3E}">
        <p14:creationId xmlns:p14="http://schemas.microsoft.com/office/powerpoint/2010/main" val="25069592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23482" y="591176"/>
            <a:ext cx="9122495" cy="626682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2715" name="Oval 11"/>
          <p:cNvSpPr>
            <a:spLocks noChangeArrowheads="1"/>
          </p:cNvSpPr>
          <p:nvPr/>
        </p:nvSpPr>
        <p:spPr bwMode="auto">
          <a:xfrm>
            <a:off x="1357421" y="1656739"/>
            <a:ext cx="5366108" cy="4492556"/>
          </a:xfrm>
          <a:prstGeom prst="ellipse">
            <a:avLst/>
          </a:prstGeom>
          <a:solidFill>
            <a:srgbClr val="003366"/>
          </a:solidFill>
          <a:ln w="3175">
            <a:noFill/>
            <a:round/>
            <a:headEnd/>
            <a:tailEnd/>
          </a:ln>
          <a:effectLst>
            <a:outerShdw blurRad="63500" dist="38099" dir="2700000" algn="ctr" rotWithShape="0">
              <a:schemeClr val="tx1">
                <a:alpha val="74998"/>
              </a:schemeClr>
            </a:outerShdw>
          </a:effectLst>
        </p:spPr>
        <p:txBody>
          <a:bodyPr wrap="none" anchor="ctr"/>
          <a:lstStyle/>
          <a:p>
            <a:pPr>
              <a:defRPr/>
            </a:pPr>
            <a:endParaRPr lang="en-US"/>
          </a:p>
        </p:txBody>
      </p:sp>
      <p:grpSp>
        <p:nvGrpSpPr>
          <p:cNvPr id="29699" name="Group 10"/>
          <p:cNvGrpSpPr>
            <a:grpSpLocks/>
          </p:cNvGrpSpPr>
          <p:nvPr/>
        </p:nvGrpSpPr>
        <p:grpSpPr bwMode="auto">
          <a:xfrm>
            <a:off x="2674471" y="2517094"/>
            <a:ext cx="2729757" cy="2413493"/>
            <a:chOff x="2016" y="1323"/>
            <a:chExt cx="1727" cy="1727"/>
          </a:xfrm>
        </p:grpSpPr>
        <p:sp>
          <p:nvSpPr>
            <p:cNvPr id="72709" name="Oval 5"/>
            <p:cNvSpPr>
              <a:spLocks noChangeArrowheads="1"/>
            </p:cNvSpPr>
            <p:nvPr/>
          </p:nvSpPr>
          <p:spPr bwMode="auto">
            <a:xfrm>
              <a:off x="2016" y="1323"/>
              <a:ext cx="1727" cy="1727"/>
            </a:xfrm>
            <a:prstGeom prst="ellipse">
              <a:avLst/>
            </a:prstGeom>
            <a:solidFill>
              <a:srgbClr val="008080"/>
            </a:solid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endParaRPr lang="en-US" sz="2400"/>
            </a:p>
          </p:txBody>
        </p:sp>
        <p:sp>
          <p:nvSpPr>
            <p:cNvPr id="72712" name="Text Box 8"/>
            <p:cNvSpPr txBox="1">
              <a:spLocks noChangeArrowheads="1"/>
            </p:cNvSpPr>
            <p:nvPr/>
          </p:nvSpPr>
          <p:spPr bwMode="auto">
            <a:xfrm>
              <a:off x="2304" y="2400"/>
              <a:ext cx="1200" cy="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1200">
                  <a:solidFill>
                    <a:schemeClr val="tx1"/>
                  </a:solidFill>
                  <a:latin typeface="Arial" charset="0"/>
                  <a:ea typeface="ＭＳ Ｐゴシック" charset="0"/>
                  <a:cs typeface="ＭＳ Ｐゴシック" charset="0"/>
                </a:defRPr>
              </a:lvl1pPr>
              <a:lvl2pPr marL="37931725" indent="-37474525">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a:defRPr sz="1200">
                  <a:solidFill>
                    <a:schemeClr val="tx1"/>
                  </a:solidFill>
                  <a:latin typeface="Arial" charset="0"/>
                  <a:ea typeface="ＭＳ Ｐゴシック" charset="0"/>
                </a:defRPr>
              </a:lvl4pPr>
              <a:lvl5pPr>
                <a:defRPr sz="1200">
                  <a:solidFill>
                    <a:schemeClr val="tx1"/>
                  </a:solidFill>
                  <a:latin typeface="Arial" charset="0"/>
                  <a:ea typeface="ＭＳ Ｐゴシック" charset="0"/>
                </a:defRPr>
              </a:lvl5pPr>
              <a:lvl6pPr marL="457200" eaLnBrk="0" fontAlgn="base" hangingPunct="0">
                <a:spcBef>
                  <a:spcPct val="0"/>
                </a:spcBef>
                <a:spcAft>
                  <a:spcPct val="0"/>
                </a:spcAft>
                <a:defRPr sz="1200">
                  <a:solidFill>
                    <a:schemeClr val="tx1"/>
                  </a:solidFill>
                  <a:latin typeface="Arial" charset="0"/>
                  <a:ea typeface="ＭＳ Ｐゴシック" charset="0"/>
                </a:defRPr>
              </a:lvl6pPr>
              <a:lvl7pPr marL="914400" eaLnBrk="0" fontAlgn="base" hangingPunct="0">
                <a:spcBef>
                  <a:spcPct val="0"/>
                </a:spcBef>
                <a:spcAft>
                  <a:spcPct val="0"/>
                </a:spcAft>
                <a:defRPr sz="1200">
                  <a:solidFill>
                    <a:schemeClr val="tx1"/>
                  </a:solidFill>
                  <a:latin typeface="Arial" charset="0"/>
                  <a:ea typeface="ＭＳ Ｐゴシック" charset="0"/>
                </a:defRPr>
              </a:lvl7pPr>
              <a:lvl8pPr marL="1371600" eaLnBrk="0" fontAlgn="base" hangingPunct="0">
                <a:spcBef>
                  <a:spcPct val="0"/>
                </a:spcBef>
                <a:spcAft>
                  <a:spcPct val="0"/>
                </a:spcAft>
                <a:defRPr sz="1200">
                  <a:solidFill>
                    <a:schemeClr val="tx1"/>
                  </a:solidFill>
                  <a:latin typeface="Arial" charset="0"/>
                  <a:ea typeface="ＭＳ Ｐゴシック" charset="0"/>
                </a:defRPr>
              </a:lvl8pPr>
              <a:lvl9pPr marL="1828800" eaLnBrk="0" fontAlgn="base" hangingPunct="0">
                <a:spcBef>
                  <a:spcPct val="0"/>
                </a:spcBef>
                <a:spcAft>
                  <a:spcPct val="0"/>
                </a:spcAft>
                <a:defRPr sz="1200">
                  <a:solidFill>
                    <a:schemeClr val="tx1"/>
                  </a:solidFill>
                  <a:latin typeface="Arial" charset="0"/>
                  <a:ea typeface="ＭＳ Ｐゴシック" charset="0"/>
                </a:defRPr>
              </a:lvl9pPr>
            </a:lstStyle>
            <a:p>
              <a:pPr algn="ctr">
                <a:spcBef>
                  <a:spcPct val="50000"/>
                </a:spcBef>
                <a:defRPr/>
              </a:pPr>
              <a:endParaRPr lang="en-US" sz="2400" smtClean="0"/>
            </a:p>
          </p:txBody>
        </p:sp>
      </p:grpSp>
      <p:sp>
        <p:nvSpPr>
          <p:cNvPr id="29700" name="Text Box 13"/>
          <p:cNvSpPr txBox="1">
            <a:spLocks noChangeArrowheads="1"/>
          </p:cNvSpPr>
          <p:nvPr/>
        </p:nvSpPr>
        <p:spPr bwMode="auto">
          <a:xfrm>
            <a:off x="2946779" y="6263341"/>
            <a:ext cx="2324100" cy="36671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800" dirty="0">
                <a:solidFill>
                  <a:schemeClr val="bg1"/>
                </a:solidFill>
              </a:rPr>
              <a:t>Logically Impossible</a:t>
            </a:r>
            <a:endParaRPr lang="en-US" sz="2400" dirty="0">
              <a:solidFill>
                <a:schemeClr val="bg1"/>
              </a:solidFill>
            </a:endParaRPr>
          </a:p>
        </p:txBody>
      </p:sp>
      <p:sp>
        <p:nvSpPr>
          <p:cNvPr id="29701" name="Text Box 15"/>
          <p:cNvSpPr txBox="1">
            <a:spLocks noChangeArrowheads="1"/>
          </p:cNvSpPr>
          <p:nvPr/>
        </p:nvSpPr>
        <p:spPr bwMode="auto">
          <a:xfrm>
            <a:off x="3559763" y="4082435"/>
            <a:ext cx="1219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spcBef>
                <a:spcPct val="50000"/>
              </a:spcBef>
            </a:pPr>
            <a:r>
              <a:rPr lang="en-US" sz="1600" b="1" dirty="0"/>
              <a:t>Physically Possible</a:t>
            </a:r>
            <a:endParaRPr lang="en-US" sz="1800" b="1" dirty="0"/>
          </a:p>
        </p:txBody>
      </p:sp>
      <p:sp>
        <p:nvSpPr>
          <p:cNvPr id="29702" name="Text Box 16"/>
          <p:cNvSpPr txBox="1">
            <a:spLocks noChangeArrowheads="1"/>
          </p:cNvSpPr>
          <p:nvPr/>
        </p:nvSpPr>
        <p:spPr bwMode="auto">
          <a:xfrm>
            <a:off x="3445118" y="5062221"/>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spcBef>
                <a:spcPct val="50000"/>
              </a:spcBef>
            </a:pPr>
            <a:r>
              <a:rPr lang="en-US" sz="1800" b="1" dirty="0"/>
              <a:t>Logically Possible</a:t>
            </a:r>
          </a:p>
        </p:txBody>
      </p:sp>
      <p:pic>
        <p:nvPicPr>
          <p:cNvPr id="11" name="Picture 10"/>
          <p:cNvPicPr>
            <a:picLocks noChangeAspect="1"/>
          </p:cNvPicPr>
          <p:nvPr/>
        </p:nvPicPr>
        <p:blipFill>
          <a:blip r:embed="rId3"/>
          <a:stretch>
            <a:fillRect/>
          </a:stretch>
        </p:blipFill>
        <p:spPr>
          <a:xfrm>
            <a:off x="4730376" y="4755706"/>
            <a:ext cx="1066800" cy="989851"/>
          </a:xfrm>
          <a:prstGeom prst="rect">
            <a:avLst/>
          </a:prstGeom>
          <a:ln>
            <a:noFill/>
          </a:ln>
          <a:effectLst>
            <a:softEdge rad="112500"/>
          </a:effectLst>
        </p:spPr>
      </p:pic>
      <p:pic>
        <p:nvPicPr>
          <p:cNvPr id="13" name="Picture 12"/>
          <p:cNvPicPr>
            <a:picLocks noChangeAspect="1"/>
          </p:cNvPicPr>
          <p:nvPr/>
        </p:nvPicPr>
        <p:blipFill>
          <a:blip r:embed="rId4"/>
          <a:stretch>
            <a:fillRect/>
          </a:stretch>
        </p:blipFill>
        <p:spPr>
          <a:xfrm>
            <a:off x="4169018" y="2580228"/>
            <a:ext cx="711113" cy="710150"/>
          </a:xfrm>
          <a:prstGeom prst="ellipse">
            <a:avLst/>
          </a:prstGeom>
          <a:ln>
            <a:noFill/>
          </a:ln>
          <a:effectLst>
            <a:softEdge rad="112500"/>
          </a:effectLst>
        </p:spPr>
      </p:pic>
      <p:pic>
        <p:nvPicPr>
          <p:cNvPr id="14" name="Picture 13"/>
          <p:cNvPicPr>
            <a:picLocks noChangeAspect="1"/>
          </p:cNvPicPr>
          <p:nvPr/>
        </p:nvPicPr>
        <p:blipFill>
          <a:blip r:embed="rId5"/>
          <a:stretch>
            <a:fillRect/>
          </a:stretch>
        </p:blipFill>
        <p:spPr>
          <a:xfrm>
            <a:off x="4606851" y="3420068"/>
            <a:ext cx="732664" cy="732664"/>
          </a:xfrm>
          <a:prstGeom prst="ellipse">
            <a:avLst/>
          </a:prstGeom>
          <a:ln>
            <a:noFill/>
          </a:ln>
          <a:effectLst>
            <a:softEdge rad="112500"/>
          </a:effectLst>
        </p:spPr>
      </p:pic>
      <p:pic>
        <p:nvPicPr>
          <p:cNvPr id="15" name="Picture 14"/>
          <p:cNvPicPr>
            <a:picLocks noChangeAspect="1"/>
          </p:cNvPicPr>
          <p:nvPr/>
        </p:nvPicPr>
        <p:blipFill>
          <a:blip r:embed="rId6"/>
          <a:stretch>
            <a:fillRect/>
          </a:stretch>
        </p:blipFill>
        <p:spPr>
          <a:xfrm>
            <a:off x="1942152" y="4479605"/>
            <a:ext cx="1072264" cy="901964"/>
          </a:xfrm>
          <a:prstGeom prst="rect">
            <a:avLst/>
          </a:prstGeom>
          <a:ln>
            <a:noFill/>
          </a:ln>
          <a:effectLst>
            <a:softEdge rad="112500"/>
          </a:effectLst>
        </p:spPr>
      </p:pic>
      <p:pic>
        <p:nvPicPr>
          <p:cNvPr id="16" name="Picture 15"/>
          <p:cNvPicPr>
            <a:picLocks noChangeAspect="1"/>
          </p:cNvPicPr>
          <p:nvPr/>
        </p:nvPicPr>
        <p:blipFill>
          <a:blip r:embed="rId7"/>
          <a:stretch>
            <a:fillRect/>
          </a:stretch>
        </p:blipFill>
        <p:spPr>
          <a:xfrm>
            <a:off x="3243946" y="1656739"/>
            <a:ext cx="942287" cy="878827"/>
          </a:xfrm>
          <a:prstGeom prst="ellipse">
            <a:avLst/>
          </a:prstGeom>
          <a:ln>
            <a:noFill/>
          </a:ln>
          <a:effectLst>
            <a:softEdge rad="112500"/>
          </a:effectLst>
        </p:spPr>
      </p:pic>
      <p:pic>
        <p:nvPicPr>
          <p:cNvPr id="18" name="Picture 17"/>
          <p:cNvPicPr>
            <a:picLocks noChangeAspect="1"/>
          </p:cNvPicPr>
          <p:nvPr/>
        </p:nvPicPr>
        <p:blipFill>
          <a:blip r:embed="rId8"/>
          <a:stretch>
            <a:fillRect/>
          </a:stretch>
        </p:blipFill>
        <p:spPr>
          <a:xfrm>
            <a:off x="2939710" y="3290378"/>
            <a:ext cx="637223" cy="772633"/>
          </a:xfrm>
          <a:prstGeom prst="rect">
            <a:avLst/>
          </a:prstGeom>
          <a:ln>
            <a:noFill/>
          </a:ln>
          <a:effectLst>
            <a:softEdge rad="112500"/>
          </a:effectLst>
        </p:spPr>
      </p:pic>
      <p:grpSp>
        <p:nvGrpSpPr>
          <p:cNvPr id="29710" name="Group 18"/>
          <p:cNvGrpSpPr>
            <a:grpSpLocks/>
          </p:cNvGrpSpPr>
          <p:nvPr/>
        </p:nvGrpSpPr>
        <p:grpSpPr bwMode="auto">
          <a:xfrm>
            <a:off x="3620324" y="3093144"/>
            <a:ext cx="873552" cy="873552"/>
            <a:chOff x="4038600" y="2209800"/>
            <a:chExt cx="1066800" cy="1066800"/>
          </a:xfrm>
        </p:grpSpPr>
        <p:sp>
          <p:nvSpPr>
            <p:cNvPr id="72708" name="Oval 4"/>
            <p:cNvSpPr>
              <a:spLocks noChangeArrowheads="1"/>
            </p:cNvSpPr>
            <p:nvPr/>
          </p:nvSpPr>
          <p:spPr bwMode="auto">
            <a:xfrm>
              <a:off x="4038600" y="2209800"/>
              <a:ext cx="1066800" cy="1066800"/>
            </a:xfrm>
            <a:prstGeom prst="ellipse">
              <a:avLst/>
            </a:prstGeom>
            <a:solidFill>
              <a:srgbClr val="FF00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lgn="ctr">
                <a:defRPr/>
              </a:pPr>
              <a:endParaRPr lang="en-US" sz="2400"/>
            </a:p>
          </p:txBody>
        </p:sp>
        <p:sp>
          <p:nvSpPr>
            <p:cNvPr id="29720" name="Text Box 14"/>
            <p:cNvSpPr txBox="1">
              <a:spLocks noChangeArrowheads="1"/>
            </p:cNvSpPr>
            <p:nvPr/>
          </p:nvSpPr>
          <p:spPr bwMode="auto">
            <a:xfrm>
              <a:off x="4039444" y="2554308"/>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800" b="1" dirty="0"/>
                <a:t>Actual</a:t>
              </a:r>
            </a:p>
          </p:txBody>
        </p:sp>
      </p:grpSp>
      <p:pic>
        <p:nvPicPr>
          <p:cNvPr id="21" name="Picture 20"/>
          <p:cNvPicPr>
            <a:picLocks noChangeAspect="1"/>
          </p:cNvPicPr>
          <p:nvPr/>
        </p:nvPicPr>
        <p:blipFill>
          <a:blip r:embed="rId9"/>
          <a:stretch>
            <a:fillRect/>
          </a:stretch>
        </p:blipFill>
        <p:spPr>
          <a:xfrm>
            <a:off x="1644292" y="2720295"/>
            <a:ext cx="1030179" cy="904943"/>
          </a:xfrm>
          <a:prstGeom prst="rect">
            <a:avLst/>
          </a:prstGeom>
          <a:ln>
            <a:noFill/>
          </a:ln>
          <a:effectLst>
            <a:softEdge rad="112500"/>
          </a:effectLst>
        </p:spPr>
      </p:pic>
      <p:sp>
        <p:nvSpPr>
          <p:cNvPr id="26" name="TextBox 25"/>
          <p:cNvSpPr txBox="1"/>
          <p:nvPr/>
        </p:nvSpPr>
        <p:spPr>
          <a:xfrm>
            <a:off x="6213662" y="4286577"/>
            <a:ext cx="1219200" cy="276225"/>
          </a:xfrm>
          <a:prstGeom prst="rect">
            <a:avLst/>
          </a:prstGeom>
          <a:solidFill>
            <a:srgbClr val="000090"/>
          </a:solidFill>
          <a:ln>
            <a:solidFill>
              <a:srgbClr val="4F81BD"/>
            </a:solidFill>
          </a:ln>
        </p:spPr>
        <p:style>
          <a:lnRef idx="1">
            <a:schemeClr val="accent2"/>
          </a:lnRef>
          <a:fillRef idx="3">
            <a:schemeClr val="accent2"/>
          </a:fillRef>
          <a:effectRef idx="2">
            <a:schemeClr val="accent2"/>
          </a:effectRef>
          <a:fontRef idx="minor">
            <a:schemeClr val="lt1"/>
          </a:fontRef>
        </p:style>
        <p:txBody>
          <a:bodyPr>
            <a:spAutoFit/>
          </a:bodyPr>
          <a:lstStyle>
            <a:lvl1pPr>
              <a:defRPr sz="1200">
                <a:solidFill>
                  <a:schemeClr val="tx1"/>
                </a:solidFill>
                <a:latin typeface="Arial" charset="0"/>
                <a:ea typeface="ＭＳ Ｐゴシック" charset="0"/>
                <a:cs typeface="ＭＳ Ｐゴシック" charset="0"/>
              </a:defRPr>
            </a:lvl1pPr>
            <a:lvl2pPr marL="37931725" indent="-37474525">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a:defRPr sz="1200">
                <a:solidFill>
                  <a:schemeClr val="tx1"/>
                </a:solidFill>
                <a:latin typeface="Arial" charset="0"/>
                <a:ea typeface="ＭＳ Ｐゴシック" charset="0"/>
              </a:defRPr>
            </a:lvl4pPr>
            <a:lvl5pPr>
              <a:defRPr sz="1200">
                <a:solidFill>
                  <a:schemeClr val="tx1"/>
                </a:solidFill>
                <a:latin typeface="Arial" charset="0"/>
                <a:ea typeface="ＭＳ Ｐゴシック" charset="0"/>
              </a:defRPr>
            </a:lvl5pPr>
            <a:lvl6pPr marL="457200" eaLnBrk="0" fontAlgn="base" hangingPunct="0">
              <a:spcBef>
                <a:spcPct val="0"/>
              </a:spcBef>
              <a:spcAft>
                <a:spcPct val="0"/>
              </a:spcAft>
              <a:defRPr sz="1200">
                <a:solidFill>
                  <a:schemeClr val="tx1"/>
                </a:solidFill>
                <a:latin typeface="Arial" charset="0"/>
                <a:ea typeface="ＭＳ Ｐゴシック" charset="0"/>
              </a:defRPr>
            </a:lvl6pPr>
            <a:lvl7pPr marL="914400" eaLnBrk="0" fontAlgn="base" hangingPunct="0">
              <a:spcBef>
                <a:spcPct val="0"/>
              </a:spcBef>
              <a:spcAft>
                <a:spcPct val="0"/>
              </a:spcAft>
              <a:defRPr sz="1200">
                <a:solidFill>
                  <a:schemeClr val="tx1"/>
                </a:solidFill>
                <a:latin typeface="Arial" charset="0"/>
                <a:ea typeface="ＭＳ Ｐゴシック" charset="0"/>
              </a:defRPr>
            </a:lvl7pPr>
            <a:lvl8pPr marL="1371600" eaLnBrk="0" fontAlgn="base" hangingPunct="0">
              <a:spcBef>
                <a:spcPct val="0"/>
              </a:spcBef>
              <a:spcAft>
                <a:spcPct val="0"/>
              </a:spcAft>
              <a:defRPr sz="1200">
                <a:solidFill>
                  <a:schemeClr val="tx1"/>
                </a:solidFill>
                <a:latin typeface="Arial" charset="0"/>
                <a:ea typeface="ＭＳ Ｐゴシック" charset="0"/>
              </a:defRPr>
            </a:lvl8pPr>
            <a:lvl9pPr marL="1828800" eaLnBrk="0" fontAlgn="base" hangingPunct="0">
              <a:spcBef>
                <a:spcPct val="0"/>
              </a:spcBef>
              <a:spcAft>
                <a:spcPct val="0"/>
              </a:spcAft>
              <a:defRPr sz="1200">
                <a:solidFill>
                  <a:schemeClr val="tx1"/>
                </a:solidFill>
                <a:latin typeface="Arial" charset="0"/>
                <a:ea typeface="ＭＳ Ｐゴシック" charset="0"/>
              </a:defRPr>
            </a:lvl9pPr>
          </a:lstStyle>
          <a:p>
            <a:pPr>
              <a:defRPr/>
            </a:pPr>
            <a:r>
              <a:rPr lang="en-US" dirty="0" smtClean="0">
                <a:solidFill>
                  <a:srgbClr val="FFFFFF"/>
                </a:solidFill>
                <a:ea typeface="Osaka" charset="0"/>
                <a:cs typeface="Osaka" charset="0"/>
              </a:rPr>
              <a:t>Precognition?</a:t>
            </a:r>
          </a:p>
        </p:txBody>
      </p:sp>
      <p:sp>
        <p:nvSpPr>
          <p:cNvPr id="27" name="TextBox 26"/>
          <p:cNvSpPr txBox="1"/>
          <p:nvPr/>
        </p:nvSpPr>
        <p:spPr>
          <a:xfrm>
            <a:off x="824021" y="4015695"/>
            <a:ext cx="1066800" cy="276225"/>
          </a:xfrm>
          <a:prstGeom prst="rect">
            <a:avLst/>
          </a:prstGeom>
          <a:solidFill>
            <a:srgbClr val="000090"/>
          </a:solidFill>
        </p:spPr>
        <p:style>
          <a:lnRef idx="1">
            <a:schemeClr val="accent2"/>
          </a:lnRef>
          <a:fillRef idx="3">
            <a:schemeClr val="accent2"/>
          </a:fillRef>
          <a:effectRef idx="2">
            <a:schemeClr val="accent2"/>
          </a:effectRef>
          <a:fontRef idx="minor">
            <a:schemeClr val="lt1"/>
          </a:fontRef>
        </p:style>
        <p:txBody>
          <a:bodyPr>
            <a:spAutoFit/>
          </a:bodyPr>
          <a:lstStyle>
            <a:lvl1pPr>
              <a:defRPr sz="1200">
                <a:solidFill>
                  <a:schemeClr val="tx1"/>
                </a:solidFill>
                <a:latin typeface="Arial" charset="0"/>
                <a:ea typeface="ＭＳ Ｐゴシック" charset="0"/>
                <a:cs typeface="ＭＳ Ｐゴシック" charset="0"/>
              </a:defRPr>
            </a:lvl1pPr>
            <a:lvl2pPr marL="37931725" indent="-37474525">
              <a:defRPr sz="1200">
                <a:solidFill>
                  <a:schemeClr val="tx1"/>
                </a:solidFill>
                <a:latin typeface="Arial" charset="0"/>
                <a:ea typeface="ＭＳ Ｐゴシック" charset="0"/>
              </a:defRPr>
            </a:lvl2pPr>
            <a:lvl3pPr>
              <a:defRPr sz="1200">
                <a:solidFill>
                  <a:schemeClr val="tx1"/>
                </a:solidFill>
                <a:latin typeface="Arial" charset="0"/>
                <a:ea typeface="ＭＳ Ｐゴシック" charset="0"/>
              </a:defRPr>
            </a:lvl3pPr>
            <a:lvl4pPr>
              <a:defRPr sz="1200">
                <a:solidFill>
                  <a:schemeClr val="tx1"/>
                </a:solidFill>
                <a:latin typeface="Arial" charset="0"/>
                <a:ea typeface="ＭＳ Ｐゴシック" charset="0"/>
              </a:defRPr>
            </a:lvl4pPr>
            <a:lvl5pPr>
              <a:defRPr sz="1200">
                <a:solidFill>
                  <a:schemeClr val="tx1"/>
                </a:solidFill>
                <a:latin typeface="Arial" charset="0"/>
                <a:ea typeface="ＭＳ Ｐゴシック" charset="0"/>
              </a:defRPr>
            </a:lvl5pPr>
            <a:lvl6pPr marL="457200" eaLnBrk="0" fontAlgn="base" hangingPunct="0">
              <a:spcBef>
                <a:spcPct val="0"/>
              </a:spcBef>
              <a:spcAft>
                <a:spcPct val="0"/>
              </a:spcAft>
              <a:defRPr sz="1200">
                <a:solidFill>
                  <a:schemeClr val="tx1"/>
                </a:solidFill>
                <a:latin typeface="Arial" charset="0"/>
                <a:ea typeface="ＭＳ Ｐゴシック" charset="0"/>
              </a:defRPr>
            </a:lvl6pPr>
            <a:lvl7pPr marL="914400" eaLnBrk="0" fontAlgn="base" hangingPunct="0">
              <a:spcBef>
                <a:spcPct val="0"/>
              </a:spcBef>
              <a:spcAft>
                <a:spcPct val="0"/>
              </a:spcAft>
              <a:defRPr sz="1200">
                <a:solidFill>
                  <a:schemeClr val="tx1"/>
                </a:solidFill>
                <a:latin typeface="Arial" charset="0"/>
                <a:ea typeface="ＭＳ Ｐゴシック" charset="0"/>
              </a:defRPr>
            </a:lvl7pPr>
            <a:lvl8pPr marL="1371600" eaLnBrk="0" fontAlgn="base" hangingPunct="0">
              <a:spcBef>
                <a:spcPct val="0"/>
              </a:spcBef>
              <a:spcAft>
                <a:spcPct val="0"/>
              </a:spcAft>
              <a:defRPr sz="1200">
                <a:solidFill>
                  <a:schemeClr val="tx1"/>
                </a:solidFill>
                <a:latin typeface="Arial" charset="0"/>
                <a:ea typeface="ＭＳ Ｐゴシック" charset="0"/>
              </a:defRPr>
            </a:lvl8pPr>
            <a:lvl9pPr marL="1828800" eaLnBrk="0" fontAlgn="base" hangingPunct="0">
              <a:spcBef>
                <a:spcPct val="0"/>
              </a:spcBef>
              <a:spcAft>
                <a:spcPct val="0"/>
              </a:spcAft>
              <a:defRPr sz="1200">
                <a:solidFill>
                  <a:schemeClr val="tx1"/>
                </a:solidFill>
                <a:latin typeface="Arial" charset="0"/>
                <a:ea typeface="ＭＳ Ｐゴシック" charset="0"/>
              </a:defRPr>
            </a:lvl9pPr>
          </a:lstStyle>
          <a:p>
            <a:pPr>
              <a:defRPr/>
            </a:pPr>
            <a:r>
              <a:rPr lang="en-US" dirty="0" smtClean="0">
                <a:solidFill>
                  <a:srgbClr val="FFFFFF"/>
                </a:solidFill>
                <a:ea typeface="Osaka" charset="0"/>
                <a:cs typeface="Osaka" charset="0"/>
              </a:rPr>
              <a:t>Time Travel?</a:t>
            </a:r>
          </a:p>
        </p:txBody>
      </p:sp>
      <p:pic>
        <p:nvPicPr>
          <p:cNvPr id="28" name="Picture 27"/>
          <p:cNvPicPr>
            <a:picLocks noChangeAspect="1"/>
          </p:cNvPicPr>
          <p:nvPr/>
        </p:nvPicPr>
        <p:blipFill>
          <a:blip r:embed="rId10"/>
          <a:stretch>
            <a:fillRect/>
          </a:stretch>
        </p:blipFill>
        <p:spPr>
          <a:xfrm flipH="1">
            <a:off x="3359556" y="2720295"/>
            <a:ext cx="736600" cy="736600"/>
          </a:xfrm>
          <a:prstGeom prst="ellipse">
            <a:avLst/>
          </a:prstGeom>
          <a:ln>
            <a:noFill/>
          </a:ln>
          <a:effectLst>
            <a:softEdge rad="112500"/>
          </a:effectLst>
        </p:spPr>
      </p:pic>
      <p:pic>
        <p:nvPicPr>
          <p:cNvPr id="3" name="Picture 2"/>
          <p:cNvPicPr>
            <a:picLocks noChangeAspect="1"/>
          </p:cNvPicPr>
          <p:nvPr/>
        </p:nvPicPr>
        <p:blipFill rotWithShape="1">
          <a:blip r:embed="rId11"/>
          <a:srcRect l="3269" t="12238" r="6482" b="6280"/>
          <a:stretch/>
        </p:blipFill>
        <p:spPr>
          <a:xfrm>
            <a:off x="5475255" y="3176455"/>
            <a:ext cx="929531" cy="839240"/>
          </a:xfrm>
          <a:prstGeom prst="ellipse">
            <a:avLst/>
          </a:prstGeom>
          <a:ln>
            <a:noFill/>
          </a:ln>
          <a:effectLst>
            <a:softEdge rad="112500"/>
          </a:effectLst>
        </p:spPr>
      </p:pic>
      <p:sp>
        <p:nvSpPr>
          <p:cNvPr id="4" name="TextBox 3"/>
          <p:cNvSpPr txBox="1"/>
          <p:nvPr/>
        </p:nvSpPr>
        <p:spPr>
          <a:xfrm>
            <a:off x="824021" y="582710"/>
            <a:ext cx="7498214" cy="1015663"/>
          </a:xfrm>
          <a:prstGeom prst="rect">
            <a:avLst/>
          </a:prstGeom>
          <a:noFill/>
        </p:spPr>
        <p:txBody>
          <a:bodyPr wrap="square" rtlCol="0">
            <a:spAutoFit/>
          </a:bodyPr>
          <a:lstStyle/>
          <a:p>
            <a:r>
              <a:rPr lang="en-US" sz="2000" dirty="0" smtClean="0">
                <a:solidFill>
                  <a:srgbClr val="FFFFFF"/>
                </a:solidFill>
              </a:rPr>
              <a:t>We’re interested in logical possibility so we don’t have to worry about accessibility: P is logically possible </a:t>
            </a:r>
            <a:r>
              <a:rPr lang="en-US" sz="2000" dirty="0" err="1" smtClean="0">
                <a:solidFill>
                  <a:srgbClr val="FFFFFF"/>
                </a:solidFill>
              </a:rPr>
              <a:t>iff</a:t>
            </a:r>
            <a:r>
              <a:rPr lang="en-US" sz="2000" dirty="0" smtClean="0">
                <a:solidFill>
                  <a:srgbClr val="FFFFFF"/>
                </a:solidFill>
              </a:rPr>
              <a:t> there’s some world at which P is true.</a:t>
            </a:r>
            <a:endParaRPr lang="en-US" sz="2000" dirty="0">
              <a:solidFill>
                <a:srgbClr val="FFFFFF"/>
              </a:solidFill>
            </a:endParaRPr>
          </a:p>
        </p:txBody>
      </p:sp>
      <p:sp>
        <p:nvSpPr>
          <p:cNvPr id="30" name="Oval 11"/>
          <p:cNvSpPr>
            <a:spLocks noChangeArrowheads="1"/>
          </p:cNvSpPr>
          <p:nvPr/>
        </p:nvSpPr>
        <p:spPr bwMode="auto">
          <a:xfrm>
            <a:off x="1330529" y="1704552"/>
            <a:ext cx="5366108" cy="4492556"/>
          </a:xfrm>
          <a:prstGeom prst="ellipse">
            <a:avLst/>
          </a:prstGeom>
          <a:noFill/>
          <a:ln w="76200" cmpd="sng">
            <a:solidFill>
              <a:srgbClr val="FF0000"/>
            </a:solidFill>
            <a:round/>
            <a:headEnd/>
            <a:tailEnd/>
          </a:ln>
          <a:effectLst>
            <a:outerShdw blurRad="63500" dist="38099" dir="2700000" algn="ctr" rotWithShape="0">
              <a:schemeClr val="tx1">
                <a:alpha val="74998"/>
              </a:schemeClr>
            </a:outerShdw>
          </a:effectLst>
        </p:spPr>
        <p:txBody>
          <a:bodyPr wrap="none" anchor="ctr"/>
          <a:lstStyle/>
          <a:p>
            <a:pPr>
              <a:defRPr/>
            </a:pPr>
            <a:endParaRPr lang="en-US"/>
          </a:p>
        </p:txBody>
      </p:sp>
    </p:spTree>
    <p:extLst>
      <p:ext uri="{BB962C8B-B14F-4D97-AF65-F5344CB8AC3E}">
        <p14:creationId xmlns:p14="http://schemas.microsoft.com/office/powerpoint/2010/main" val="155390426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puzzles about possibility</a:t>
            </a:r>
            <a:endParaRPr lang="en-US" dirty="0"/>
          </a:p>
        </p:txBody>
      </p:sp>
      <p:sp>
        <p:nvSpPr>
          <p:cNvPr id="3" name="Content Placeholder 2"/>
          <p:cNvSpPr>
            <a:spLocks noGrp="1"/>
          </p:cNvSpPr>
          <p:nvPr>
            <p:ph idx="1"/>
          </p:nvPr>
        </p:nvSpPr>
        <p:spPr/>
        <p:txBody>
          <a:bodyPr/>
          <a:lstStyle/>
          <a:p>
            <a:r>
              <a:rPr lang="en-US" dirty="0"/>
              <a:t>Transitivity of the accessibility relation</a:t>
            </a:r>
          </a:p>
          <a:p>
            <a:pPr lvl="1"/>
            <a:r>
              <a:rPr lang="en-US" dirty="0" smtClean="0"/>
              <a:t>Could </a:t>
            </a:r>
            <a:r>
              <a:rPr lang="en-US" dirty="0"/>
              <a:t>Socrates have been an alligator? A bacterium? A virus</a:t>
            </a:r>
            <a:r>
              <a:rPr lang="en-US" dirty="0" smtClean="0"/>
              <a:t>?</a:t>
            </a:r>
            <a:br>
              <a:rPr lang="en-US" dirty="0" smtClean="0"/>
            </a:br>
            <a:r>
              <a:rPr lang="en-US" dirty="0" smtClean="0"/>
              <a:t>A Visa account with Bank of America? A number?</a:t>
            </a:r>
            <a:endParaRPr lang="en-US" dirty="0"/>
          </a:p>
          <a:p>
            <a:r>
              <a:rPr lang="en-US" dirty="0" smtClean="0"/>
              <a:t>‘Metaphysical’ possibility: is there a kind of possibility ‘between’ logical possibility and physical possibility?</a:t>
            </a:r>
          </a:p>
          <a:p>
            <a:r>
              <a:rPr lang="en-US" dirty="0" smtClean="0"/>
              <a:t>Twin Earth thought experiments:</a:t>
            </a:r>
          </a:p>
          <a:p>
            <a:pPr lvl="1"/>
            <a:r>
              <a:rPr lang="en-US" dirty="0"/>
              <a:t>I</a:t>
            </a:r>
            <a:r>
              <a:rPr lang="en-US" dirty="0" smtClean="0"/>
              <a:t>s water </a:t>
            </a:r>
            <a:r>
              <a:rPr lang="en-US" i="1" dirty="0" smtClean="0"/>
              <a:t>necessarily </a:t>
            </a:r>
            <a:r>
              <a:rPr lang="en-US" dirty="0" smtClean="0"/>
              <a:t>H20?</a:t>
            </a:r>
          </a:p>
          <a:p>
            <a:pPr lvl="1"/>
            <a:r>
              <a:rPr lang="en-US" dirty="0" smtClean="0"/>
              <a:t>Can I conceive of a world at which </a:t>
            </a:r>
            <a:r>
              <a:rPr lang="en-US" i="1" dirty="0" smtClean="0"/>
              <a:t>this stuff</a:t>
            </a:r>
            <a:r>
              <a:rPr lang="en-US" dirty="0" smtClean="0"/>
              <a:t> fails to be H2O?</a:t>
            </a:r>
          </a:p>
        </p:txBody>
      </p:sp>
    </p:spTree>
    <p:extLst>
      <p:ext uri="{BB962C8B-B14F-4D97-AF65-F5344CB8AC3E}">
        <p14:creationId xmlns:p14="http://schemas.microsoft.com/office/powerpoint/2010/main" val="17332967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a:latin typeface="Arial" charset="0"/>
                <a:ea typeface="ＭＳ Ｐゴシック" charset="0"/>
                <a:cs typeface="ＭＳ Ｐゴシック" charset="0"/>
              </a:rPr>
              <a:t>Twin Earth Thought Experiments</a:t>
            </a:r>
          </a:p>
        </p:txBody>
      </p:sp>
      <p:sp>
        <p:nvSpPr>
          <p:cNvPr id="16386" name="Content Placeholder 2"/>
          <p:cNvSpPr>
            <a:spLocks noGrp="1"/>
          </p:cNvSpPr>
          <p:nvPr>
            <p:ph idx="1"/>
          </p:nvPr>
        </p:nvSpPr>
        <p:spPr>
          <a:xfrm>
            <a:off x="685800" y="5185569"/>
            <a:ext cx="7772400" cy="1111251"/>
          </a:xfrm>
        </p:spPr>
        <p:txBody>
          <a:bodyPr>
            <a:normAutofit lnSpcReduction="10000"/>
          </a:bodyPr>
          <a:lstStyle/>
          <a:p>
            <a:pPr>
              <a:lnSpc>
                <a:spcPct val="130000"/>
              </a:lnSpc>
              <a:buFontTx/>
              <a:buNone/>
            </a:pPr>
            <a:r>
              <a:rPr lang="en-US" sz="2000" dirty="0">
                <a:latin typeface="Arial" charset="0"/>
                <a:ea typeface="ＭＳ Ｐゴシック" charset="0"/>
                <a:cs typeface="ＭＳ Ｐゴシック" charset="0"/>
              </a:rPr>
              <a:t>	</a:t>
            </a:r>
            <a:r>
              <a:rPr lang="en-US" sz="2000" dirty="0" smtClean="0">
                <a:latin typeface="Arial" charset="0"/>
                <a:ea typeface="ＭＳ Ｐゴシック" charset="0"/>
                <a:cs typeface="ＭＳ Ｐゴシック" charset="0"/>
                <a:hlinkClick r:id="rId2"/>
              </a:rPr>
              <a:t>A </a:t>
            </a:r>
            <a:r>
              <a:rPr lang="en-US" sz="2000" dirty="0">
                <a:latin typeface="Arial" charset="0"/>
                <a:ea typeface="ＭＳ Ｐゴシック" charset="0"/>
                <a:cs typeface="ＭＳ Ｐゴシック" charset="0"/>
                <a:hlinkClick r:id="rId2"/>
              </a:rPr>
              <a:t>Field Guide to the Philosophy of </a:t>
            </a:r>
            <a:r>
              <a:rPr lang="en-US" sz="2000" dirty="0" smtClean="0">
                <a:latin typeface="Arial" charset="0"/>
                <a:ea typeface="ＭＳ Ｐゴシック" charset="0"/>
                <a:cs typeface="ＭＳ Ｐゴシック" charset="0"/>
                <a:hlinkClick r:id="rId2"/>
              </a:rPr>
              <a:t>Mind </a:t>
            </a:r>
            <a:r>
              <a:rPr lang="en-US" sz="2000" dirty="0" smtClean="0">
                <a:latin typeface="Arial" charset="0"/>
                <a:ea typeface="ＭＳ Ｐゴシック" charset="0"/>
                <a:cs typeface="ＭＳ Ｐゴシック" charset="0"/>
              </a:rPr>
              <a:t> ( A Field Guide to Philosophy of Mind), </a:t>
            </a:r>
            <a:r>
              <a:rPr lang="en-US" dirty="0" smtClean="0">
                <a:latin typeface="Arial" charset="0"/>
                <a:ea typeface="ＭＳ Ｐゴシック" charset="0"/>
                <a:cs typeface="ＭＳ Ｐゴシック" charset="0"/>
                <a:hlinkClick r:id="rId3"/>
              </a:rPr>
              <a:t>Twin Earth Thought Experiment </a:t>
            </a:r>
            <a:r>
              <a:rPr lang="en-US" dirty="0" smtClean="0">
                <a:latin typeface="Arial" charset="0"/>
                <a:ea typeface="ＭＳ Ｐゴシック" charset="0"/>
                <a:cs typeface="ＭＳ Ｐゴシック" charset="0"/>
              </a:rPr>
              <a:t>(Wikipedia)</a:t>
            </a:r>
            <a:endParaRPr lang="en-US" sz="2000" dirty="0" smtClean="0">
              <a:latin typeface="Arial" charset="0"/>
              <a:ea typeface="ＭＳ Ｐゴシック" charset="0"/>
              <a:cs typeface="ＭＳ Ｐゴシック" charset="0"/>
            </a:endParaRPr>
          </a:p>
          <a:p>
            <a:pPr>
              <a:lnSpc>
                <a:spcPct val="150000"/>
              </a:lnSpc>
              <a:buFontTx/>
              <a:buNone/>
            </a:pPr>
            <a:endParaRPr lang="en-US" sz="2000" dirty="0" smtClean="0">
              <a:latin typeface="Arial" charset="0"/>
              <a:ea typeface="ＭＳ Ｐゴシック" charset="0"/>
              <a:cs typeface="ＭＳ Ｐゴシック" charset="0"/>
            </a:endParaRPr>
          </a:p>
          <a:p>
            <a:pPr>
              <a:lnSpc>
                <a:spcPct val="150000"/>
              </a:lnSpc>
              <a:buFontTx/>
              <a:buNone/>
            </a:pPr>
            <a:endParaRPr lang="en-US" sz="2000" dirty="0" smtClean="0">
              <a:latin typeface="Arial" charset="0"/>
              <a:ea typeface="ＭＳ Ｐゴシック" charset="0"/>
              <a:cs typeface="ＭＳ Ｐゴシック" charset="0"/>
            </a:endParaRPr>
          </a:p>
        </p:txBody>
      </p:sp>
      <p:pic>
        <p:nvPicPr>
          <p:cNvPr id="1638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1218" y="2486900"/>
            <a:ext cx="2286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72218" y="2563100"/>
            <a:ext cx="2286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5482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Summing up…</a:t>
            </a:r>
            <a:endParaRPr lang="en-US" dirty="0"/>
          </a:p>
        </p:txBody>
      </p:sp>
      <p:sp>
        <p:nvSpPr>
          <p:cNvPr id="3" name="Content Placeholder 2"/>
          <p:cNvSpPr>
            <a:spLocks noGrp="1"/>
          </p:cNvSpPr>
          <p:nvPr>
            <p:ph idx="1"/>
          </p:nvPr>
        </p:nvSpPr>
        <p:spPr/>
        <p:txBody>
          <a:bodyPr/>
          <a:lstStyle/>
          <a:p>
            <a:r>
              <a:rPr lang="en-US" dirty="0" smtClean="0"/>
              <a:t>Logical possibility is possibility in the broadest sense.</a:t>
            </a:r>
          </a:p>
          <a:p>
            <a:r>
              <a:rPr lang="en-US" dirty="0" smtClean="0"/>
              <a:t>A state of affairs is </a:t>
            </a:r>
            <a:r>
              <a:rPr lang="en-US" i="1" dirty="0" smtClean="0"/>
              <a:t>logically possible</a:t>
            </a:r>
            <a:r>
              <a:rPr lang="en-US" dirty="0" smtClean="0"/>
              <a:t> if</a:t>
            </a:r>
          </a:p>
          <a:p>
            <a:pPr lvl="1"/>
            <a:r>
              <a:rPr lang="en-US" dirty="0" smtClean="0"/>
              <a:t>It is ‘conceivable</a:t>
            </a:r>
          </a:p>
          <a:p>
            <a:pPr lvl="1"/>
            <a:r>
              <a:rPr lang="en-US" dirty="0" smtClean="0"/>
              <a:t>Doesn’t imply a contradiction</a:t>
            </a:r>
          </a:p>
          <a:p>
            <a:r>
              <a:rPr lang="en-US" dirty="0" smtClean="0"/>
              <a:t>‘possible world’ is shorthand for ‘way that things could be, could have been or could come to be’.</a:t>
            </a:r>
          </a:p>
          <a:p>
            <a:r>
              <a:rPr lang="en-US" dirty="0" smtClean="0"/>
              <a:t>In possible worlds talk: a state of a affairs is logically possible if there is a possible world at which it obtains.</a:t>
            </a:r>
            <a:endParaRPr lang="en-US" dirty="0"/>
          </a:p>
        </p:txBody>
      </p:sp>
    </p:spTree>
    <p:extLst>
      <p:ext uri="{BB962C8B-B14F-4D97-AF65-F5344CB8AC3E}">
        <p14:creationId xmlns:p14="http://schemas.microsoft.com/office/powerpoint/2010/main" val="8600294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accent1"/>
                                      </p:to>
                                    </p:animClr>
                                  </p:sub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accent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accent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Necessary and contingent statements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9398529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Necessity and Contingency</a:t>
            </a:r>
            <a:endParaRPr lang="en-US" dirty="0"/>
          </a:p>
        </p:txBody>
      </p:sp>
      <p:sp>
        <p:nvSpPr>
          <p:cNvPr id="3" name="Content Placeholder 2"/>
          <p:cNvSpPr>
            <a:spLocks noGrp="1"/>
          </p:cNvSpPr>
          <p:nvPr>
            <p:ph idx="1"/>
          </p:nvPr>
        </p:nvSpPr>
        <p:spPr>
          <a:xfrm>
            <a:off x="457200" y="1873250"/>
            <a:ext cx="8229600" cy="4812016"/>
          </a:xfrm>
        </p:spPr>
        <p:txBody>
          <a:bodyPr>
            <a:normAutofit fontScale="92500" lnSpcReduction="10000"/>
          </a:bodyPr>
          <a:lstStyle/>
          <a:p>
            <a:r>
              <a:rPr lang="en-US" dirty="0" smtClean="0"/>
              <a:t>A proposition, </a:t>
            </a:r>
            <a:r>
              <a:rPr lang="en-US" i="1" dirty="0" smtClean="0"/>
              <a:t>P</a:t>
            </a:r>
            <a:r>
              <a:rPr lang="en-US" dirty="0" smtClean="0"/>
              <a:t> , </a:t>
            </a:r>
            <a:r>
              <a:rPr lang="en-US" i="1" dirty="0" smtClean="0"/>
              <a:t>necessary</a:t>
            </a:r>
            <a:r>
              <a:rPr lang="en-US" dirty="0" smtClean="0"/>
              <a:t> </a:t>
            </a:r>
            <a:r>
              <a:rPr lang="en-US" dirty="0" err="1" smtClean="0"/>
              <a:t>iff</a:t>
            </a:r>
            <a:r>
              <a:rPr lang="en-US" dirty="0" smtClean="0"/>
              <a:t> it has the same </a:t>
            </a:r>
            <a:r>
              <a:rPr lang="en-US" i="1" dirty="0" smtClean="0"/>
              <a:t>truth value</a:t>
            </a:r>
            <a:r>
              <a:rPr lang="en-US" dirty="0" smtClean="0"/>
              <a:t> at all possible worlds.</a:t>
            </a:r>
          </a:p>
          <a:p>
            <a:pPr lvl="1"/>
            <a:r>
              <a:rPr lang="en-US" i="1" dirty="0" smtClean="0"/>
              <a:t>P</a:t>
            </a:r>
            <a:r>
              <a:rPr lang="en-US" dirty="0" smtClean="0"/>
              <a:t> is </a:t>
            </a:r>
            <a:r>
              <a:rPr lang="en-US" i="1" dirty="0" smtClean="0"/>
              <a:t>necessarily true</a:t>
            </a:r>
            <a:r>
              <a:rPr lang="en-US" dirty="0" smtClean="0"/>
              <a:t> </a:t>
            </a:r>
            <a:r>
              <a:rPr lang="en-US" dirty="0" err="1" smtClean="0"/>
              <a:t>iff</a:t>
            </a:r>
            <a:r>
              <a:rPr lang="en-US" dirty="0" smtClean="0"/>
              <a:t> it is true at all possible worlds</a:t>
            </a:r>
          </a:p>
          <a:p>
            <a:pPr lvl="1"/>
            <a:r>
              <a:rPr lang="en-US" i="1" dirty="0" smtClean="0"/>
              <a:t>P</a:t>
            </a:r>
            <a:r>
              <a:rPr lang="en-US" dirty="0" smtClean="0"/>
              <a:t> is </a:t>
            </a:r>
            <a:r>
              <a:rPr lang="en-US" i="1" dirty="0" smtClean="0"/>
              <a:t>necessarily false</a:t>
            </a:r>
            <a:r>
              <a:rPr lang="en-US" dirty="0" smtClean="0"/>
              <a:t> </a:t>
            </a:r>
            <a:r>
              <a:rPr lang="en-US" dirty="0" err="1" smtClean="0"/>
              <a:t>iff</a:t>
            </a:r>
            <a:r>
              <a:rPr lang="en-US" dirty="0" smtClean="0"/>
              <a:t> it is false at all possible worlds</a:t>
            </a:r>
          </a:p>
          <a:p>
            <a:r>
              <a:rPr lang="en-US" dirty="0" smtClean="0"/>
              <a:t>A proposition, </a:t>
            </a:r>
            <a:r>
              <a:rPr lang="en-US" i="1" dirty="0" smtClean="0"/>
              <a:t>P</a:t>
            </a:r>
            <a:r>
              <a:rPr lang="en-US" dirty="0" smtClean="0"/>
              <a:t>, is contingent if it has different </a:t>
            </a:r>
            <a:r>
              <a:rPr lang="en-US" i="1" dirty="0" smtClean="0"/>
              <a:t>truth values</a:t>
            </a:r>
            <a:r>
              <a:rPr lang="en-US" dirty="0" smtClean="0"/>
              <a:t> at different possible worlds.</a:t>
            </a:r>
          </a:p>
          <a:p>
            <a:pPr lvl="1"/>
            <a:r>
              <a:rPr lang="en-US" i="1" dirty="0" smtClean="0"/>
              <a:t>P</a:t>
            </a:r>
            <a:r>
              <a:rPr lang="en-US" dirty="0" smtClean="0"/>
              <a:t> is </a:t>
            </a:r>
            <a:r>
              <a:rPr lang="en-US" i="1" dirty="0" smtClean="0"/>
              <a:t>contingently true</a:t>
            </a:r>
            <a:r>
              <a:rPr lang="en-US" dirty="0" smtClean="0"/>
              <a:t>, </a:t>
            </a:r>
            <a:r>
              <a:rPr lang="en-US" dirty="0" err="1" smtClean="0"/>
              <a:t>iff</a:t>
            </a:r>
            <a:r>
              <a:rPr lang="en-US" dirty="0" smtClean="0"/>
              <a:t> </a:t>
            </a:r>
            <a:r>
              <a:rPr lang="en-US" i="1" dirty="0" smtClean="0"/>
              <a:t>P</a:t>
            </a:r>
            <a:r>
              <a:rPr lang="en-US" dirty="0" smtClean="0"/>
              <a:t> is true at the actual world but there is some possible world at which it is false.</a:t>
            </a:r>
          </a:p>
          <a:p>
            <a:pPr lvl="1"/>
            <a:r>
              <a:rPr lang="en-US" i="1" dirty="0"/>
              <a:t>P</a:t>
            </a:r>
            <a:r>
              <a:rPr lang="en-US" dirty="0"/>
              <a:t> is </a:t>
            </a:r>
            <a:r>
              <a:rPr lang="en-US" i="1" dirty="0"/>
              <a:t>contingently </a:t>
            </a:r>
            <a:r>
              <a:rPr lang="en-US" i="1" dirty="0" smtClean="0"/>
              <a:t>false </a:t>
            </a:r>
            <a:r>
              <a:rPr lang="en-US" dirty="0" smtClean="0"/>
              <a:t>, </a:t>
            </a:r>
            <a:r>
              <a:rPr lang="en-US" dirty="0" err="1"/>
              <a:t>iff</a:t>
            </a:r>
            <a:r>
              <a:rPr lang="en-US" dirty="0"/>
              <a:t> </a:t>
            </a:r>
            <a:r>
              <a:rPr lang="en-US" i="1" dirty="0"/>
              <a:t>P</a:t>
            </a:r>
            <a:r>
              <a:rPr lang="en-US" dirty="0"/>
              <a:t> is </a:t>
            </a:r>
            <a:r>
              <a:rPr lang="en-US" dirty="0" smtClean="0"/>
              <a:t>false </a:t>
            </a:r>
            <a:r>
              <a:rPr lang="en-US" dirty="0"/>
              <a:t>at the actual world but there is some possible world at which it is </a:t>
            </a:r>
            <a:r>
              <a:rPr lang="en-US" dirty="0" smtClean="0"/>
              <a:t>true.</a:t>
            </a:r>
            <a:endParaRPr lang="en-US" i="1" dirty="0"/>
          </a:p>
          <a:p>
            <a:pPr lvl="1"/>
            <a:endParaRPr lang="en-US" i="1" dirty="0"/>
          </a:p>
        </p:txBody>
      </p:sp>
    </p:spTree>
    <p:extLst>
      <p:ext uri="{BB962C8B-B14F-4D97-AF65-F5344CB8AC3E}">
        <p14:creationId xmlns:p14="http://schemas.microsoft.com/office/powerpoint/2010/main" val="5924984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368300" y="490035"/>
            <a:ext cx="8153400" cy="833438"/>
          </a:xfrm>
        </p:spPr>
        <p:txBody>
          <a:bodyPr/>
          <a:lstStyle/>
          <a:p>
            <a:pPr eaLnBrk="1" hangingPunct="1">
              <a:defRPr/>
            </a:pPr>
            <a:r>
              <a:rPr lang="en-US" smtClean="0">
                <a:latin typeface="Arial" charset="0"/>
                <a:ea typeface="Osaka" charset="0"/>
                <a:cs typeface="Osaka" charset="0"/>
              </a:rPr>
              <a:t>Necessary or contingent: examples</a:t>
            </a:r>
            <a:endParaRPr lang="en-US" dirty="0">
              <a:latin typeface="Arial" charset="0"/>
              <a:ea typeface="Osaka" charset="0"/>
              <a:cs typeface="Osaka" charset="0"/>
            </a:endParaRPr>
          </a:p>
        </p:txBody>
      </p:sp>
      <p:sp>
        <p:nvSpPr>
          <p:cNvPr id="31747" name="Rectangle 3"/>
          <p:cNvSpPr>
            <a:spLocks noGrp="1" noChangeArrowheads="1"/>
          </p:cNvSpPr>
          <p:nvPr>
            <p:ph type="body" idx="1"/>
          </p:nvPr>
        </p:nvSpPr>
        <p:spPr bwMode="auto">
          <a:xfrm>
            <a:off x="1447800" y="1456566"/>
            <a:ext cx="6858000" cy="5096634"/>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lnSpcReduction="10000"/>
          </a:bodyPr>
          <a:lstStyle/>
          <a:p>
            <a:pPr eaLnBrk="1" hangingPunct="1">
              <a:lnSpc>
                <a:spcPct val="120000"/>
              </a:lnSpc>
              <a:spcBef>
                <a:spcPts val="600"/>
              </a:spcBef>
              <a:spcAft>
                <a:spcPts val="1200"/>
              </a:spcAft>
              <a:buFontTx/>
              <a:buNone/>
            </a:pPr>
            <a:r>
              <a:rPr lang="en-US" b="1" dirty="0" smtClean="0">
                <a:solidFill>
                  <a:schemeClr val="tx2"/>
                </a:solidFill>
                <a:latin typeface="Arial" charset="0"/>
                <a:ea typeface="Osaka" charset="0"/>
                <a:cs typeface="Osaka" charset="0"/>
              </a:rPr>
              <a:t>Contingently true</a:t>
            </a:r>
          </a:p>
          <a:p>
            <a:pPr eaLnBrk="1" hangingPunct="1">
              <a:lnSpc>
                <a:spcPct val="120000"/>
              </a:lnSpc>
              <a:spcBef>
                <a:spcPts val="600"/>
              </a:spcBef>
              <a:spcAft>
                <a:spcPts val="600"/>
              </a:spcAft>
            </a:pPr>
            <a:r>
              <a:rPr lang="en-US" sz="2000" dirty="0" smtClean="0">
                <a:latin typeface="Arial" charset="0"/>
                <a:ea typeface="Osaka" charset="0"/>
                <a:cs typeface="Osaka" charset="0"/>
              </a:rPr>
              <a:t>The earth goes around the sun.</a:t>
            </a:r>
          </a:p>
          <a:p>
            <a:pPr eaLnBrk="1" hangingPunct="1">
              <a:lnSpc>
                <a:spcPct val="120000"/>
              </a:lnSpc>
              <a:spcBef>
                <a:spcPts val="600"/>
              </a:spcBef>
              <a:spcAft>
                <a:spcPts val="600"/>
              </a:spcAft>
            </a:pPr>
            <a:r>
              <a:rPr lang="en-US" sz="2000" dirty="0" smtClean="0">
                <a:latin typeface="Arial" charset="0"/>
                <a:ea typeface="Osaka" charset="0"/>
                <a:cs typeface="Osaka" charset="0"/>
              </a:rPr>
              <a:t>On earth, things fall at 32 feet per second per second.</a:t>
            </a:r>
          </a:p>
          <a:p>
            <a:pPr eaLnBrk="1" hangingPunct="1">
              <a:lnSpc>
                <a:spcPct val="120000"/>
              </a:lnSpc>
              <a:spcBef>
                <a:spcPts val="600"/>
              </a:spcBef>
              <a:spcAft>
                <a:spcPts val="600"/>
              </a:spcAft>
            </a:pPr>
            <a:r>
              <a:rPr lang="en-US" sz="2000" dirty="0" smtClean="0">
                <a:latin typeface="Arial" charset="0"/>
                <a:ea typeface="Osaka" charset="0"/>
                <a:cs typeface="Osaka" charset="0"/>
              </a:rPr>
              <a:t>The first day Fall 2015 classes at USD was Sep 2</a:t>
            </a:r>
          </a:p>
          <a:p>
            <a:pPr eaLnBrk="1" hangingPunct="1">
              <a:lnSpc>
                <a:spcPct val="120000"/>
              </a:lnSpc>
              <a:spcBef>
                <a:spcPts val="600"/>
              </a:spcBef>
              <a:spcAft>
                <a:spcPts val="600"/>
              </a:spcAft>
            </a:pPr>
            <a:r>
              <a:rPr lang="en-US" sz="2000" dirty="0" smtClean="0">
                <a:latin typeface="Arial" charset="0"/>
                <a:ea typeface="Osaka" charset="0"/>
                <a:cs typeface="Osaka" charset="0"/>
              </a:rPr>
              <a:t>San Diego is in California.</a:t>
            </a:r>
          </a:p>
          <a:p>
            <a:pPr eaLnBrk="1" hangingPunct="1">
              <a:lnSpc>
                <a:spcPct val="120000"/>
              </a:lnSpc>
              <a:spcBef>
                <a:spcPts val="600"/>
              </a:spcBef>
              <a:spcAft>
                <a:spcPts val="600"/>
              </a:spcAft>
              <a:buFontTx/>
              <a:buNone/>
            </a:pPr>
            <a:r>
              <a:rPr lang="en-US" b="1" dirty="0" smtClean="0">
                <a:solidFill>
                  <a:srgbClr val="D2533C"/>
                </a:solidFill>
                <a:latin typeface="Arial" charset="0"/>
                <a:ea typeface="Osaka" charset="0"/>
                <a:cs typeface="Osaka" charset="0"/>
              </a:rPr>
              <a:t>Contingently false</a:t>
            </a:r>
          </a:p>
          <a:p>
            <a:pPr eaLnBrk="1" hangingPunct="1">
              <a:lnSpc>
                <a:spcPct val="120000"/>
              </a:lnSpc>
              <a:spcBef>
                <a:spcPts val="600"/>
              </a:spcBef>
              <a:spcAft>
                <a:spcPts val="600"/>
              </a:spcAft>
            </a:pPr>
            <a:r>
              <a:rPr lang="en-US" sz="2000" dirty="0" smtClean="0">
                <a:latin typeface="Arial" charset="0"/>
                <a:ea typeface="Osaka" charset="0"/>
                <a:cs typeface="Osaka" charset="0"/>
              </a:rPr>
              <a:t>The sun goes around the earth.</a:t>
            </a:r>
          </a:p>
          <a:p>
            <a:pPr eaLnBrk="1" hangingPunct="1">
              <a:lnSpc>
                <a:spcPct val="120000"/>
              </a:lnSpc>
              <a:spcBef>
                <a:spcPts val="600"/>
              </a:spcBef>
              <a:spcAft>
                <a:spcPts val="600"/>
              </a:spcAft>
            </a:pPr>
            <a:r>
              <a:rPr lang="en-US" sz="2000" dirty="0" smtClean="0">
                <a:latin typeface="Arial" charset="0"/>
                <a:ea typeface="Osaka" charset="0"/>
                <a:cs typeface="Osaka" charset="0"/>
              </a:rPr>
              <a:t>There</a:t>
            </a:r>
            <a:r>
              <a:rPr lang="ja-JP" altLang="en-US" sz="2000" dirty="0" smtClean="0">
                <a:latin typeface="Arial" charset="0"/>
                <a:ea typeface="Osaka" charset="0"/>
                <a:cs typeface="Osaka" charset="0"/>
              </a:rPr>
              <a:t>’</a:t>
            </a:r>
            <a:r>
              <a:rPr lang="en-US" altLang="ja-JP" sz="2000" dirty="0" smtClean="0">
                <a:latin typeface="Arial" charset="0"/>
                <a:ea typeface="Osaka" charset="0"/>
                <a:cs typeface="Osaka" charset="0"/>
              </a:rPr>
              <a:t>s no such thing as gravity--everything just floats.</a:t>
            </a:r>
            <a:endParaRPr lang="en-US" altLang="ja-JP" sz="2000" dirty="0" smtClean="0">
              <a:latin typeface="Times New Roman" charset="0"/>
              <a:ea typeface="Osaka" charset="0"/>
              <a:cs typeface="Osaka" charset="0"/>
            </a:endParaRPr>
          </a:p>
          <a:p>
            <a:pPr eaLnBrk="1" hangingPunct="1">
              <a:lnSpc>
                <a:spcPct val="120000"/>
              </a:lnSpc>
              <a:spcBef>
                <a:spcPts val="600"/>
              </a:spcBef>
              <a:spcAft>
                <a:spcPts val="600"/>
              </a:spcAft>
            </a:pPr>
            <a:r>
              <a:rPr lang="en-US" sz="2000" dirty="0" smtClean="0">
                <a:latin typeface="Arial" charset="0"/>
                <a:ea typeface="Osaka" charset="0"/>
                <a:cs typeface="Osaka" charset="0"/>
              </a:rPr>
              <a:t>The first day of Fall 2015 classes at USD was Sep 1</a:t>
            </a:r>
          </a:p>
          <a:p>
            <a:pPr eaLnBrk="1" hangingPunct="1">
              <a:lnSpc>
                <a:spcPct val="120000"/>
              </a:lnSpc>
              <a:spcBef>
                <a:spcPts val="600"/>
              </a:spcBef>
              <a:spcAft>
                <a:spcPts val="600"/>
              </a:spcAft>
            </a:pPr>
            <a:r>
              <a:rPr lang="en-US" sz="2000" dirty="0" smtClean="0">
                <a:latin typeface="Arial" charset="0"/>
                <a:ea typeface="Osaka" charset="0"/>
                <a:cs typeface="Osaka" charset="0"/>
              </a:rPr>
              <a:t>San Diego is in Texas.</a:t>
            </a:r>
            <a:endParaRPr lang="en-US" sz="2000" dirty="0">
              <a:latin typeface="Arial" charset="0"/>
              <a:ea typeface="Osaka" charset="0"/>
              <a:cs typeface="Osaka" charset="0"/>
            </a:endParaRPr>
          </a:p>
        </p:txBody>
      </p:sp>
    </p:spTree>
    <p:extLst>
      <p:ext uri="{BB962C8B-B14F-4D97-AF65-F5344CB8AC3E}">
        <p14:creationId xmlns:p14="http://schemas.microsoft.com/office/powerpoint/2010/main" val="7690021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Necessary or contingent?</a:t>
            </a:r>
            <a:endParaRPr lang="en-US" dirty="0"/>
          </a:p>
        </p:txBody>
      </p:sp>
      <p:sp>
        <p:nvSpPr>
          <p:cNvPr id="3" name="Content Placeholder 2"/>
          <p:cNvSpPr>
            <a:spLocks noGrp="1"/>
          </p:cNvSpPr>
          <p:nvPr>
            <p:ph idx="1"/>
          </p:nvPr>
        </p:nvSpPr>
        <p:spPr>
          <a:xfrm>
            <a:off x="457200" y="1705184"/>
            <a:ext cx="8229600" cy="4603749"/>
          </a:xfrm>
        </p:spPr>
        <p:txBody>
          <a:bodyPr>
            <a:normAutofit fontScale="92500" lnSpcReduction="10000"/>
          </a:bodyPr>
          <a:lstStyle/>
          <a:p>
            <a:r>
              <a:rPr lang="en-US" dirty="0" smtClean="0"/>
              <a:t>How can we tell whether a true statement is </a:t>
            </a:r>
            <a:r>
              <a:rPr lang="en-US" i="1" dirty="0" smtClean="0"/>
              <a:t>contingently </a:t>
            </a:r>
            <a:r>
              <a:rPr lang="en-US" dirty="0" smtClean="0"/>
              <a:t>true rather than </a:t>
            </a:r>
            <a:r>
              <a:rPr lang="en-US" i="1" dirty="0" smtClean="0"/>
              <a:t>necessarily</a:t>
            </a:r>
            <a:r>
              <a:rPr lang="en-US" dirty="0" smtClean="0"/>
              <a:t> true?</a:t>
            </a:r>
          </a:p>
          <a:p>
            <a:r>
              <a:rPr lang="en-US" dirty="0" smtClean="0"/>
              <a:t>Check to see whether you can </a:t>
            </a:r>
            <a:r>
              <a:rPr lang="en-US" i="1" dirty="0" smtClean="0"/>
              <a:t>conceive</a:t>
            </a:r>
            <a:r>
              <a:rPr lang="en-US" dirty="0" smtClean="0"/>
              <a:t> of a possible world at which it’s false.</a:t>
            </a:r>
          </a:p>
          <a:p>
            <a:pPr lvl="1"/>
            <a:r>
              <a:rPr lang="en-US" dirty="0" smtClean="0"/>
              <a:t>If you can conceive of such a world, it’s contingent</a:t>
            </a:r>
          </a:p>
          <a:p>
            <a:pPr lvl="1"/>
            <a:r>
              <a:rPr lang="en-US" dirty="0" smtClean="0"/>
              <a:t>If you can’t it’s either necessary…or you’re lacking in imagination</a:t>
            </a:r>
          </a:p>
          <a:p>
            <a:r>
              <a:rPr lang="en-US" i="1" dirty="0" smtClean="0"/>
              <a:t>But careful!</a:t>
            </a:r>
            <a:r>
              <a:rPr lang="en-US" dirty="0" smtClean="0"/>
              <a:t> Can we be absolutely certain about the character of our own mental states?</a:t>
            </a:r>
          </a:p>
          <a:p>
            <a:pPr lvl="1"/>
            <a:r>
              <a:rPr lang="en-US" i="1" dirty="0" smtClean="0"/>
              <a:t>Can we mistakenly think we’re conceiving of something when we’re not—when we’re conceiving of something different?</a:t>
            </a:r>
            <a:endParaRPr lang="en-US" i="1" dirty="0"/>
          </a:p>
        </p:txBody>
      </p:sp>
    </p:spTree>
    <p:extLst>
      <p:ext uri="{BB962C8B-B14F-4D97-AF65-F5344CB8AC3E}">
        <p14:creationId xmlns:p14="http://schemas.microsoft.com/office/powerpoint/2010/main" val="30057793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29536" y="533400"/>
            <a:ext cx="8553387" cy="762000"/>
          </a:xfrm>
        </p:spPr>
        <p:txBody>
          <a:bodyPr>
            <a:noAutofit/>
          </a:bodyPr>
          <a:lstStyle/>
          <a:p>
            <a:pPr eaLnBrk="1" hangingPunct="1">
              <a:defRPr/>
            </a:pPr>
            <a:r>
              <a:rPr lang="en-US" dirty="0">
                <a:latin typeface="Arial" charset="0"/>
                <a:ea typeface="Osaka" charset="0"/>
                <a:cs typeface="Osaka" charset="0"/>
              </a:rPr>
              <a:t>Could San Diego have been in Texas?</a:t>
            </a:r>
            <a:endParaRPr lang="en-US" sz="5400" dirty="0">
              <a:latin typeface="Arial" charset="0"/>
              <a:ea typeface="Osaka" charset="0"/>
              <a:cs typeface="Osaka" charset="0"/>
            </a:endParaRPr>
          </a:p>
        </p:txBody>
      </p:sp>
      <p:pic>
        <p:nvPicPr>
          <p:cNvPr id="35842" name="Picture 4"/>
          <p:cNvPicPr>
            <a:picLocks noChangeAspect="1" noChangeArrowheads="1"/>
          </p:cNvPicPr>
          <p:nvPr/>
        </p:nvPicPr>
        <p:blipFill>
          <a:blip r:embed="rId3">
            <a:extLst>
              <a:ext uri="{28A0092B-C50C-407E-A947-70E740481C1C}">
                <a14:useLocalDpi xmlns:a14="http://schemas.microsoft.com/office/drawing/2010/main" val="0"/>
              </a:ext>
            </a:extLst>
          </a:blip>
          <a:srcRect l="3111" r="2010"/>
          <a:stretch>
            <a:fillRect/>
          </a:stretch>
        </p:blipFill>
        <p:spPr bwMode="auto">
          <a:xfrm>
            <a:off x="2396834" y="1701587"/>
            <a:ext cx="4156366" cy="393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Oval 5"/>
          <p:cNvSpPr>
            <a:spLocks noChangeArrowheads="1"/>
          </p:cNvSpPr>
          <p:nvPr/>
        </p:nvSpPr>
        <p:spPr bwMode="auto">
          <a:xfrm>
            <a:off x="5486400" y="4495800"/>
            <a:ext cx="76200" cy="76200"/>
          </a:xfrm>
          <a:prstGeom prst="ellipse">
            <a:avLst/>
          </a:prstGeom>
          <a:solidFill>
            <a:srgbClr val="FF0000"/>
          </a:solidFill>
          <a:ln w="9525">
            <a:solidFill>
              <a:schemeClr val="tx1"/>
            </a:solidFill>
            <a:round/>
            <a:headEnd/>
            <a:tailEnd/>
          </a:ln>
        </p:spPr>
        <p:txBody>
          <a:bodyPr wrap="none" anchor="ctr"/>
          <a:lstStyle/>
          <a:p>
            <a:endParaRPr lang="en-US"/>
          </a:p>
        </p:txBody>
      </p:sp>
      <p:sp>
        <p:nvSpPr>
          <p:cNvPr id="35844" name="Line 6"/>
          <p:cNvSpPr>
            <a:spLocks noChangeShapeType="1"/>
          </p:cNvSpPr>
          <p:nvPr/>
        </p:nvSpPr>
        <p:spPr bwMode="auto">
          <a:xfrm flipH="1">
            <a:off x="5562600" y="4114800"/>
            <a:ext cx="99060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45" name="Text Box 7"/>
          <p:cNvSpPr txBox="1">
            <a:spLocks noChangeArrowheads="1"/>
          </p:cNvSpPr>
          <p:nvPr/>
        </p:nvSpPr>
        <p:spPr bwMode="auto">
          <a:xfrm>
            <a:off x="6553200" y="3962400"/>
            <a:ext cx="152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spcBef>
                <a:spcPct val="50000"/>
              </a:spcBef>
            </a:pPr>
            <a:r>
              <a:rPr lang="en-US"/>
              <a:t>San Diego, Texas</a:t>
            </a:r>
          </a:p>
        </p:txBody>
      </p:sp>
      <p:sp>
        <p:nvSpPr>
          <p:cNvPr id="35846" name="Text Box 8"/>
          <p:cNvSpPr txBox="1">
            <a:spLocks noChangeArrowheads="1"/>
          </p:cNvSpPr>
          <p:nvPr/>
        </p:nvSpPr>
        <p:spPr bwMode="auto">
          <a:xfrm>
            <a:off x="429537" y="5916445"/>
            <a:ext cx="8409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spcBef>
                <a:spcPct val="50000"/>
              </a:spcBef>
            </a:pPr>
            <a:r>
              <a:rPr lang="ja-JP" altLang="en-US" sz="2000" dirty="0"/>
              <a:t>“</a:t>
            </a:r>
            <a:r>
              <a:rPr lang="en-US" altLang="ja-JP" sz="2000" dirty="0"/>
              <a:t>San Diego is in California</a:t>
            </a:r>
            <a:r>
              <a:rPr lang="ja-JP" altLang="en-US" sz="2000" dirty="0"/>
              <a:t>”</a:t>
            </a:r>
            <a:r>
              <a:rPr lang="en-US" altLang="ja-JP" sz="2000" dirty="0"/>
              <a:t> is </a:t>
            </a:r>
            <a:r>
              <a:rPr lang="en-US" altLang="ja-JP" sz="2000" b="1" dirty="0"/>
              <a:t>contingently</a:t>
            </a:r>
            <a:r>
              <a:rPr lang="en-US" altLang="ja-JP" sz="2000" b="1" i="1" dirty="0"/>
              <a:t> </a:t>
            </a:r>
            <a:r>
              <a:rPr lang="en-US" altLang="ja-JP" sz="2000" dirty="0"/>
              <a:t>true if there</a:t>
            </a:r>
            <a:r>
              <a:rPr lang="ja-JP" altLang="en-US" sz="2000" dirty="0"/>
              <a:t>’</a:t>
            </a:r>
            <a:r>
              <a:rPr lang="en-US" altLang="ja-JP" sz="2000" dirty="0"/>
              <a:t>s some possible world at which the city in which we now are </a:t>
            </a:r>
            <a:r>
              <a:rPr lang="en-US" altLang="ja-JP" sz="2000" dirty="0" err="1"/>
              <a:t>isn</a:t>
            </a:r>
            <a:r>
              <a:rPr lang="ja-JP" altLang="en-US" sz="2000" dirty="0"/>
              <a:t>’</a:t>
            </a:r>
            <a:r>
              <a:rPr lang="en-US" altLang="ja-JP" sz="2000" dirty="0"/>
              <a:t>t in California.</a:t>
            </a:r>
            <a:endParaRPr lang="en-US" dirty="0"/>
          </a:p>
        </p:txBody>
      </p:sp>
    </p:spTree>
    <p:extLst>
      <p:ext uri="{BB962C8B-B14F-4D97-AF65-F5344CB8AC3E}">
        <p14:creationId xmlns:p14="http://schemas.microsoft.com/office/powerpoint/2010/main" val="187674036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71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Printing multiple slides to a page</a:t>
            </a:r>
            <a:endParaRPr lang="en-US" dirty="0"/>
          </a:p>
        </p:txBody>
      </p:sp>
      <p:pic>
        <p:nvPicPr>
          <p:cNvPr id="3" name="Picture 2"/>
          <p:cNvPicPr>
            <a:picLocks noChangeAspect="1"/>
          </p:cNvPicPr>
          <p:nvPr/>
        </p:nvPicPr>
        <p:blipFill>
          <a:blip r:embed="rId2"/>
          <a:stretch>
            <a:fillRect/>
          </a:stretch>
        </p:blipFill>
        <p:spPr>
          <a:xfrm>
            <a:off x="0" y="2031913"/>
            <a:ext cx="7378700" cy="4064000"/>
          </a:xfrm>
          <a:prstGeom prst="rect">
            <a:avLst/>
          </a:prstGeom>
        </p:spPr>
      </p:pic>
      <p:sp>
        <p:nvSpPr>
          <p:cNvPr id="5" name="Left Arrow 4"/>
          <p:cNvSpPr/>
          <p:nvPr/>
        </p:nvSpPr>
        <p:spPr>
          <a:xfrm rot="19188328">
            <a:off x="6876698" y="2242003"/>
            <a:ext cx="2049444" cy="1799690"/>
          </a:xfrm>
          <a:prstGeom prst="leftArrow">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Select how many slides you want</a:t>
            </a:r>
            <a:endParaRPr lang="en-US" dirty="0"/>
          </a:p>
        </p:txBody>
      </p:sp>
    </p:spTree>
    <p:extLst>
      <p:ext uri="{BB962C8B-B14F-4D97-AF65-F5344CB8AC3E}">
        <p14:creationId xmlns:p14="http://schemas.microsoft.com/office/powerpoint/2010/main" val="374049687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89" name="Group 8"/>
          <p:cNvGrpSpPr>
            <a:grpSpLocks/>
          </p:cNvGrpSpPr>
          <p:nvPr/>
        </p:nvGrpSpPr>
        <p:grpSpPr bwMode="auto">
          <a:xfrm>
            <a:off x="838200" y="762000"/>
            <a:ext cx="4267200" cy="4648200"/>
            <a:chOff x="624" y="432"/>
            <a:chExt cx="3285" cy="3888"/>
          </a:xfrm>
        </p:grpSpPr>
        <p:pic>
          <p:nvPicPr>
            <p:cNvPr id="378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24" y="1008"/>
              <a:ext cx="3285" cy="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30642">
              <a:off x="2544" y="432"/>
              <a:ext cx="1346" cy="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890" name="Text Box 9"/>
          <p:cNvSpPr txBox="1">
            <a:spLocks noChangeArrowheads="1"/>
          </p:cNvSpPr>
          <p:nvPr/>
        </p:nvSpPr>
        <p:spPr bwMode="auto">
          <a:xfrm>
            <a:off x="1600200" y="5791200"/>
            <a:ext cx="624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spcBef>
                <a:spcPct val="50000"/>
              </a:spcBef>
            </a:pPr>
            <a:r>
              <a:rPr lang="en-US" sz="2800"/>
              <a:t>San Diego </a:t>
            </a:r>
            <a:r>
              <a:rPr lang="en-US" sz="2800" i="1"/>
              <a:t>could</a:t>
            </a:r>
            <a:r>
              <a:rPr lang="en-US" sz="2800"/>
              <a:t> be somewhere else!</a:t>
            </a:r>
          </a:p>
        </p:txBody>
      </p:sp>
    </p:spTree>
    <p:extLst>
      <p:ext uri="{BB962C8B-B14F-4D97-AF65-F5344CB8AC3E}">
        <p14:creationId xmlns:p14="http://schemas.microsoft.com/office/powerpoint/2010/main" val="31505700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43039"/>
            <a:ext cx="31242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0" name="Rectangle 1026"/>
          <p:cNvSpPr>
            <a:spLocks noGrp="1" noChangeArrowheads="1"/>
          </p:cNvSpPr>
          <p:nvPr>
            <p:ph type="title"/>
          </p:nvPr>
        </p:nvSpPr>
        <p:spPr>
          <a:xfrm>
            <a:off x="609600" y="609600"/>
            <a:ext cx="8153400" cy="762000"/>
          </a:xfrm>
        </p:spPr>
        <p:txBody>
          <a:bodyPr/>
          <a:lstStyle/>
          <a:p>
            <a:pPr eaLnBrk="1" hangingPunct="1">
              <a:defRPr/>
            </a:pPr>
            <a:r>
              <a:rPr lang="en-US" dirty="0">
                <a:latin typeface="Arial" charset="0"/>
                <a:ea typeface="Osaka" charset="0"/>
                <a:cs typeface="Osaka" charset="0"/>
              </a:rPr>
              <a:t>What</a:t>
            </a:r>
            <a:r>
              <a:rPr lang="ja-JP" altLang="en-US" dirty="0">
                <a:latin typeface="Arial" charset="0"/>
                <a:ea typeface="Osaka" charset="0"/>
                <a:cs typeface="Osaka" charset="0"/>
              </a:rPr>
              <a:t>’</a:t>
            </a:r>
            <a:r>
              <a:rPr lang="en-US" dirty="0">
                <a:latin typeface="Arial" charset="0"/>
                <a:ea typeface="Osaka" charset="0"/>
                <a:cs typeface="Osaka" charset="0"/>
              </a:rPr>
              <a:t>s the point?</a:t>
            </a:r>
          </a:p>
        </p:txBody>
      </p:sp>
      <p:sp>
        <p:nvSpPr>
          <p:cNvPr id="37892" name="Rectangle 1027"/>
          <p:cNvSpPr>
            <a:spLocks noGrp="1" noChangeArrowheads="1"/>
          </p:cNvSpPr>
          <p:nvPr>
            <p:ph type="body" idx="1"/>
          </p:nvPr>
        </p:nvSpPr>
        <p:spPr bwMode="auto">
          <a:xfrm>
            <a:off x="784373" y="2371588"/>
            <a:ext cx="7320802" cy="38281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Autofit/>
          </a:bodyPr>
          <a:lstStyle/>
          <a:p>
            <a:pPr eaLnBrk="1" hangingPunct="1">
              <a:lnSpc>
                <a:spcPct val="130000"/>
              </a:lnSpc>
              <a:spcAft>
                <a:spcPts val="3600"/>
              </a:spcAft>
            </a:pPr>
            <a:r>
              <a:rPr lang="en-US" dirty="0">
                <a:latin typeface="Arial" charset="0"/>
                <a:ea typeface="Osaka" charset="0"/>
                <a:cs typeface="Osaka" charset="0"/>
              </a:rPr>
              <a:t>A proposition is contingently true if </a:t>
            </a:r>
            <a:r>
              <a:rPr lang="en-US" dirty="0" smtClean="0">
                <a:latin typeface="Arial" charset="0"/>
                <a:ea typeface="Osaka" charset="0"/>
                <a:cs typeface="Osaka" charset="0"/>
              </a:rPr>
              <a:t>it’s actually true and there</a:t>
            </a:r>
            <a:r>
              <a:rPr lang="ja-JP" altLang="en-US" dirty="0" smtClean="0">
                <a:latin typeface="Arial" charset="0"/>
                <a:ea typeface="Osaka" charset="0"/>
                <a:cs typeface="Osaka" charset="0"/>
              </a:rPr>
              <a:t>’</a:t>
            </a:r>
            <a:r>
              <a:rPr lang="en-US" altLang="ja-JP" dirty="0" smtClean="0">
                <a:latin typeface="Arial" charset="0"/>
                <a:ea typeface="Osaka" charset="0"/>
                <a:cs typeface="Osaka" charset="0"/>
              </a:rPr>
              <a:t>s </a:t>
            </a:r>
            <a:r>
              <a:rPr lang="en-US" altLang="ja-JP" dirty="0">
                <a:latin typeface="Arial" charset="0"/>
                <a:ea typeface="Osaka" charset="0"/>
                <a:cs typeface="Osaka" charset="0"/>
              </a:rPr>
              <a:t>some possible world at which it</a:t>
            </a:r>
            <a:r>
              <a:rPr lang="ja-JP" altLang="en-US" dirty="0">
                <a:latin typeface="Arial" charset="0"/>
                <a:ea typeface="Osaka" charset="0"/>
                <a:cs typeface="Osaka" charset="0"/>
              </a:rPr>
              <a:t>’</a:t>
            </a:r>
            <a:r>
              <a:rPr lang="en-US" altLang="ja-JP" dirty="0">
                <a:latin typeface="Arial" charset="0"/>
                <a:ea typeface="Osaka" charset="0"/>
                <a:cs typeface="Osaka" charset="0"/>
              </a:rPr>
              <a:t>s false.</a:t>
            </a:r>
          </a:p>
          <a:p>
            <a:pPr eaLnBrk="1" hangingPunct="1">
              <a:lnSpc>
                <a:spcPct val="130000"/>
              </a:lnSpc>
              <a:spcAft>
                <a:spcPts val="3600"/>
              </a:spcAft>
            </a:pPr>
            <a:r>
              <a:rPr lang="en-US" dirty="0">
                <a:latin typeface="Arial" charset="0"/>
                <a:ea typeface="Osaka" charset="0"/>
                <a:cs typeface="Osaka" charset="0"/>
              </a:rPr>
              <a:t>But what </a:t>
            </a:r>
            <a:r>
              <a:rPr lang="en-US" i="1" dirty="0">
                <a:latin typeface="Arial" charset="0"/>
                <a:ea typeface="Osaka" charset="0"/>
                <a:cs typeface="Osaka" charset="0"/>
              </a:rPr>
              <a:t>seems</a:t>
            </a:r>
            <a:r>
              <a:rPr lang="en-US" dirty="0">
                <a:latin typeface="Arial" charset="0"/>
                <a:ea typeface="Osaka" charset="0"/>
                <a:cs typeface="Osaka" charset="0"/>
              </a:rPr>
              <a:t> to be a possible world that makes the proposition false may not really be </a:t>
            </a:r>
            <a:r>
              <a:rPr lang="en-US" dirty="0" smtClean="0">
                <a:latin typeface="Arial" charset="0"/>
                <a:ea typeface="Osaka" charset="0"/>
                <a:cs typeface="Osaka" charset="0"/>
              </a:rPr>
              <a:t>one.</a:t>
            </a:r>
          </a:p>
          <a:p>
            <a:pPr eaLnBrk="1" hangingPunct="1">
              <a:lnSpc>
                <a:spcPct val="130000"/>
              </a:lnSpc>
              <a:spcAft>
                <a:spcPts val="3600"/>
              </a:spcAft>
            </a:pPr>
            <a:r>
              <a:rPr lang="en-US" dirty="0" smtClean="0">
                <a:latin typeface="Arial" charset="0"/>
                <a:ea typeface="Osaka" charset="0"/>
                <a:cs typeface="Osaka" charset="0"/>
              </a:rPr>
              <a:t>‘Thought experiments’ can be misleading!</a:t>
            </a:r>
            <a:endParaRPr lang="en-US" dirty="0">
              <a:latin typeface="Arial" charset="0"/>
              <a:ea typeface="Osaka" charset="0"/>
              <a:cs typeface="Osaka" charset="0"/>
            </a:endParaRPr>
          </a:p>
        </p:txBody>
      </p:sp>
    </p:spTree>
    <p:extLst>
      <p:ext uri="{BB962C8B-B14F-4D97-AF65-F5344CB8AC3E}">
        <p14:creationId xmlns:p14="http://schemas.microsoft.com/office/powerpoint/2010/main" val="282045933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533400" y="609600"/>
            <a:ext cx="8356146" cy="496888"/>
          </a:xfrm>
        </p:spPr>
        <p:txBody>
          <a:bodyPr>
            <a:noAutofit/>
          </a:bodyPr>
          <a:lstStyle/>
          <a:p>
            <a:pPr eaLnBrk="1" hangingPunct="1">
              <a:spcBef>
                <a:spcPts val="600"/>
              </a:spcBef>
              <a:defRPr/>
            </a:pPr>
            <a:r>
              <a:rPr lang="en-US" dirty="0">
                <a:latin typeface="Arial" charset="0"/>
                <a:ea typeface="Osaka" charset="0"/>
                <a:cs typeface="Osaka" charset="0"/>
              </a:rPr>
              <a:t>Necessary </a:t>
            </a:r>
            <a:r>
              <a:rPr lang="en-US" dirty="0" smtClean="0">
                <a:latin typeface="Arial" charset="0"/>
                <a:ea typeface="Osaka" charset="0"/>
                <a:cs typeface="Osaka" charset="0"/>
              </a:rPr>
              <a:t>or </a:t>
            </a:r>
            <a:r>
              <a:rPr lang="en-US" dirty="0">
                <a:latin typeface="Arial" charset="0"/>
                <a:ea typeface="Osaka" charset="0"/>
                <a:cs typeface="Osaka" charset="0"/>
              </a:rPr>
              <a:t>c</a:t>
            </a:r>
            <a:r>
              <a:rPr lang="en-US" dirty="0" smtClean="0">
                <a:latin typeface="Arial" charset="0"/>
                <a:ea typeface="Osaka" charset="0"/>
                <a:cs typeface="Osaka" charset="0"/>
              </a:rPr>
              <a:t>ontingent: examples</a:t>
            </a:r>
            <a:endParaRPr lang="en-US" dirty="0">
              <a:latin typeface="Arial" charset="0"/>
              <a:ea typeface="Osaka" charset="0"/>
              <a:cs typeface="Osaka" charset="0"/>
            </a:endParaRPr>
          </a:p>
        </p:txBody>
      </p:sp>
      <p:sp>
        <p:nvSpPr>
          <p:cNvPr id="39939" name="Rectangle 3"/>
          <p:cNvSpPr>
            <a:spLocks noGrp="1" noChangeArrowheads="1"/>
          </p:cNvSpPr>
          <p:nvPr>
            <p:ph type="body" idx="1"/>
          </p:nvPr>
        </p:nvSpPr>
        <p:spPr bwMode="auto">
          <a:xfrm>
            <a:off x="1371600" y="1475240"/>
            <a:ext cx="6997700" cy="4928567"/>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fontScale="92500" lnSpcReduction="10000"/>
          </a:bodyPr>
          <a:lstStyle/>
          <a:p>
            <a:pPr eaLnBrk="1" hangingPunct="1">
              <a:spcBef>
                <a:spcPts val="600"/>
              </a:spcBef>
              <a:spcAft>
                <a:spcPts val="600"/>
              </a:spcAft>
              <a:buFontTx/>
              <a:buNone/>
            </a:pPr>
            <a:r>
              <a:rPr lang="en-US" b="1" dirty="0">
                <a:solidFill>
                  <a:srgbClr val="D2533C"/>
                </a:solidFill>
                <a:latin typeface="Arial" charset="0"/>
                <a:ea typeface="Osaka" charset="0"/>
                <a:cs typeface="Osaka" charset="0"/>
              </a:rPr>
              <a:t>Necessarily true</a:t>
            </a:r>
          </a:p>
          <a:p>
            <a:pPr eaLnBrk="1" hangingPunct="1">
              <a:spcBef>
                <a:spcPts val="600"/>
              </a:spcBef>
              <a:spcAft>
                <a:spcPts val="600"/>
              </a:spcAft>
            </a:pPr>
            <a:r>
              <a:rPr lang="en-US" sz="2000" dirty="0">
                <a:latin typeface="Arial" charset="0"/>
                <a:ea typeface="Osaka" charset="0"/>
                <a:cs typeface="Osaka" charset="0"/>
              </a:rPr>
              <a:t>All bachelors are unmarried.</a:t>
            </a:r>
          </a:p>
          <a:p>
            <a:pPr eaLnBrk="1" hangingPunct="1">
              <a:spcBef>
                <a:spcPts val="600"/>
              </a:spcBef>
              <a:spcAft>
                <a:spcPts val="600"/>
              </a:spcAft>
            </a:pPr>
            <a:r>
              <a:rPr lang="en-US" sz="2000" dirty="0" err="1">
                <a:latin typeface="Arial" charset="0"/>
                <a:ea typeface="Osaka" charset="0"/>
                <a:cs typeface="Osaka" charset="0"/>
              </a:rPr>
              <a:t>Que</a:t>
            </a:r>
            <a:r>
              <a:rPr lang="en-US" sz="2000" dirty="0">
                <a:latin typeface="Arial" charset="0"/>
                <a:ea typeface="Osaka" charset="0"/>
                <a:cs typeface="Osaka" charset="0"/>
              </a:rPr>
              <a:t> sera sera. [Whatever will be, will be.] </a:t>
            </a:r>
          </a:p>
          <a:p>
            <a:pPr eaLnBrk="1" hangingPunct="1">
              <a:spcBef>
                <a:spcPts val="600"/>
              </a:spcBef>
              <a:spcAft>
                <a:spcPts val="600"/>
              </a:spcAft>
            </a:pPr>
            <a:r>
              <a:rPr lang="en-US" sz="2000" dirty="0">
                <a:latin typeface="Arial" charset="0"/>
                <a:ea typeface="Osaka" charset="0"/>
                <a:cs typeface="Osaka" charset="0"/>
              </a:rPr>
              <a:t>2 + 2 = 4</a:t>
            </a:r>
          </a:p>
          <a:p>
            <a:pPr eaLnBrk="1" hangingPunct="1">
              <a:spcBef>
                <a:spcPts val="600"/>
              </a:spcBef>
              <a:spcAft>
                <a:spcPts val="600"/>
              </a:spcAft>
            </a:pPr>
            <a:r>
              <a:rPr lang="en-US" sz="2000" dirty="0">
                <a:latin typeface="Arial" charset="0"/>
                <a:ea typeface="Osaka" charset="0"/>
                <a:cs typeface="Osaka" charset="0"/>
              </a:rPr>
              <a:t>Either San Diego is entirely in California or San Diego is not entirely in California.</a:t>
            </a:r>
          </a:p>
          <a:p>
            <a:pPr eaLnBrk="1" hangingPunct="1">
              <a:spcBef>
                <a:spcPts val="600"/>
              </a:spcBef>
              <a:spcAft>
                <a:spcPts val="600"/>
              </a:spcAft>
              <a:buFontTx/>
              <a:buNone/>
            </a:pPr>
            <a:r>
              <a:rPr lang="en-US" b="1" dirty="0">
                <a:solidFill>
                  <a:srgbClr val="D2533C"/>
                </a:solidFill>
                <a:latin typeface="Arial" charset="0"/>
                <a:ea typeface="Osaka" charset="0"/>
                <a:cs typeface="Osaka" charset="0"/>
              </a:rPr>
              <a:t>Necessarily false</a:t>
            </a:r>
          </a:p>
          <a:p>
            <a:pPr eaLnBrk="1" hangingPunct="1">
              <a:spcBef>
                <a:spcPts val="600"/>
              </a:spcBef>
              <a:spcAft>
                <a:spcPts val="600"/>
              </a:spcAft>
            </a:pPr>
            <a:r>
              <a:rPr lang="en-US" sz="2000" dirty="0">
                <a:latin typeface="Arial" charset="0"/>
                <a:ea typeface="Osaka" charset="0"/>
                <a:cs typeface="Osaka" charset="0"/>
              </a:rPr>
              <a:t>Some bachelors are married</a:t>
            </a:r>
          </a:p>
          <a:p>
            <a:pPr eaLnBrk="1" hangingPunct="1">
              <a:spcBef>
                <a:spcPts val="600"/>
              </a:spcBef>
              <a:spcAft>
                <a:spcPts val="600"/>
              </a:spcAft>
            </a:pPr>
            <a:r>
              <a:rPr lang="en-US" sz="2000" dirty="0">
                <a:latin typeface="Arial" charset="0"/>
                <a:ea typeface="Osaka" charset="0"/>
                <a:cs typeface="Osaka" charset="0"/>
              </a:rPr>
              <a:t>Some things that will happen will not happen</a:t>
            </a:r>
          </a:p>
          <a:p>
            <a:pPr eaLnBrk="1" hangingPunct="1">
              <a:spcBef>
                <a:spcPts val="600"/>
              </a:spcBef>
              <a:spcAft>
                <a:spcPts val="600"/>
              </a:spcAft>
            </a:pPr>
            <a:r>
              <a:rPr lang="en-US" sz="2000" dirty="0">
                <a:latin typeface="Arial" charset="0"/>
                <a:ea typeface="Osaka" charset="0"/>
                <a:cs typeface="Osaka" charset="0"/>
              </a:rPr>
              <a:t>2 + 2 = 5</a:t>
            </a:r>
          </a:p>
          <a:p>
            <a:pPr eaLnBrk="1" hangingPunct="1">
              <a:spcBef>
                <a:spcPts val="600"/>
              </a:spcBef>
              <a:spcAft>
                <a:spcPts val="600"/>
              </a:spcAft>
            </a:pPr>
            <a:r>
              <a:rPr lang="en-US" sz="2000" dirty="0">
                <a:latin typeface="Arial" charset="0"/>
                <a:ea typeface="Osaka" charset="0"/>
                <a:cs typeface="Osaka" charset="0"/>
              </a:rPr>
              <a:t>San Diego is both entirely in and not entirely in California</a:t>
            </a:r>
          </a:p>
        </p:txBody>
      </p:sp>
    </p:spTree>
    <p:extLst>
      <p:ext uri="{BB962C8B-B14F-4D97-AF65-F5344CB8AC3E}">
        <p14:creationId xmlns:p14="http://schemas.microsoft.com/office/powerpoint/2010/main" val="103810052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457200" y="228600"/>
            <a:ext cx="8458200" cy="1143000"/>
          </a:xfrm>
        </p:spPr>
        <p:txBody>
          <a:bodyPr/>
          <a:lstStyle/>
          <a:p>
            <a:pPr eaLnBrk="1" hangingPunct="1">
              <a:defRPr/>
            </a:pPr>
            <a:r>
              <a:rPr lang="en-US">
                <a:latin typeface="Arial" charset="0"/>
                <a:ea typeface="Osaka" charset="0"/>
                <a:cs typeface="Osaka" charset="0"/>
              </a:rPr>
              <a:t>San Diego at 3 Possible Worlds</a:t>
            </a:r>
          </a:p>
        </p:txBody>
      </p:sp>
      <p:pic>
        <p:nvPicPr>
          <p:cNvPr id="44034" name="Picture 4"/>
          <p:cNvPicPr>
            <a:picLocks noChangeAspect="1" noChangeArrowheads="1"/>
          </p:cNvPicPr>
          <p:nvPr/>
        </p:nvPicPr>
        <p:blipFill>
          <a:blip r:embed="rId3">
            <a:extLst>
              <a:ext uri="{28A0092B-C50C-407E-A947-70E740481C1C}">
                <a14:useLocalDpi xmlns:a14="http://schemas.microsoft.com/office/drawing/2010/main" val="0"/>
              </a:ext>
            </a:extLst>
          </a:blip>
          <a:srcRect t="7817"/>
          <a:stretch>
            <a:fillRect/>
          </a:stretch>
        </p:blipFill>
        <p:spPr bwMode="auto">
          <a:xfrm>
            <a:off x="609600" y="1600200"/>
            <a:ext cx="23495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5"/>
          <p:cNvPicPr>
            <a:picLocks noChangeAspect="1" noChangeArrowheads="1"/>
          </p:cNvPicPr>
          <p:nvPr/>
        </p:nvPicPr>
        <p:blipFill>
          <a:blip r:embed="rId3">
            <a:extLst>
              <a:ext uri="{28A0092B-C50C-407E-A947-70E740481C1C}">
                <a14:useLocalDpi xmlns:a14="http://schemas.microsoft.com/office/drawing/2010/main" val="0"/>
              </a:ext>
            </a:extLst>
          </a:blip>
          <a:srcRect t="7817"/>
          <a:stretch>
            <a:fillRect/>
          </a:stretch>
        </p:blipFill>
        <p:spPr bwMode="auto">
          <a:xfrm>
            <a:off x="3505200" y="1600200"/>
            <a:ext cx="23495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6"/>
          <p:cNvPicPr>
            <a:picLocks noChangeAspect="1" noChangeArrowheads="1"/>
          </p:cNvPicPr>
          <p:nvPr/>
        </p:nvPicPr>
        <p:blipFill>
          <a:blip r:embed="rId3">
            <a:extLst>
              <a:ext uri="{28A0092B-C50C-407E-A947-70E740481C1C}">
                <a14:useLocalDpi xmlns:a14="http://schemas.microsoft.com/office/drawing/2010/main" val="0"/>
              </a:ext>
            </a:extLst>
          </a:blip>
          <a:srcRect t="7817"/>
          <a:stretch>
            <a:fillRect/>
          </a:stretch>
        </p:blipFill>
        <p:spPr bwMode="auto">
          <a:xfrm>
            <a:off x="6400800" y="1600200"/>
            <a:ext cx="23495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Oval 8"/>
          <p:cNvSpPr>
            <a:spLocks noChangeArrowheads="1"/>
          </p:cNvSpPr>
          <p:nvPr/>
        </p:nvSpPr>
        <p:spPr bwMode="auto">
          <a:xfrm>
            <a:off x="8458200" y="2971800"/>
            <a:ext cx="228600" cy="2286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4038" name="Oval 9"/>
          <p:cNvSpPr>
            <a:spLocks noChangeArrowheads="1"/>
          </p:cNvSpPr>
          <p:nvPr/>
        </p:nvSpPr>
        <p:spPr bwMode="auto">
          <a:xfrm>
            <a:off x="4953000" y="2667000"/>
            <a:ext cx="228600" cy="2286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4039" name="Oval 10"/>
          <p:cNvSpPr>
            <a:spLocks noChangeArrowheads="1"/>
          </p:cNvSpPr>
          <p:nvPr/>
        </p:nvSpPr>
        <p:spPr bwMode="auto">
          <a:xfrm>
            <a:off x="2087563" y="3438525"/>
            <a:ext cx="228600" cy="228600"/>
          </a:xfrm>
          <a:prstGeom prst="ellipse">
            <a:avLst/>
          </a:prstGeom>
          <a:solidFill>
            <a:srgbClr val="FF0000"/>
          </a:solidFill>
          <a:ln w="9525">
            <a:solidFill>
              <a:schemeClr val="tx1"/>
            </a:solidFill>
            <a:round/>
            <a:headEnd/>
            <a:tailEnd/>
          </a:ln>
        </p:spPr>
        <p:txBody>
          <a:bodyPr wrap="none" anchor="ctr"/>
          <a:lstStyle/>
          <a:p>
            <a:endParaRPr lang="en-US"/>
          </a:p>
        </p:txBody>
      </p:sp>
      <p:sp>
        <p:nvSpPr>
          <p:cNvPr id="44040" name="AutoShape 11"/>
          <p:cNvSpPr>
            <a:spLocks noChangeArrowheads="1"/>
          </p:cNvSpPr>
          <p:nvPr/>
        </p:nvSpPr>
        <p:spPr bwMode="auto">
          <a:xfrm>
            <a:off x="609600" y="3810000"/>
            <a:ext cx="2349500" cy="914400"/>
          </a:xfrm>
          <a:prstGeom prst="upArrowCallout">
            <a:avLst>
              <a:gd name="adj1" fmla="val 41667"/>
              <a:gd name="adj2" fmla="val 41667"/>
              <a:gd name="adj3" fmla="val 16667"/>
              <a:gd name="adj4" fmla="val 66667"/>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dirty="0"/>
              <a:t>San Diego is</a:t>
            </a:r>
            <a:br>
              <a:rPr lang="en-US" dirty="0"/>
            </a:br>
            <a:r>
              <a:rPr lang="en-US" dirty="0"/>
              <a:t>entirely in California</a:t>
            </a:r>
          </a:p>
        </p:txBody>
      </p:sp>
      <p:sp>
        <p:nvSpPr>
          <p:cNvPr id="44041" name="AutoShape 12"/>
          <p:cNvSpPr>
            <a:spLocks noChangeArrowheads="1"/>
          </p:cNvSpPr>
          <p:nvPr/>
        </p:nvSpPr>
        <p:spPr bwMode="auto">
          <a:xfrm>
            <a:off x="3654604" y="3810000"/>
            <a:ext cx="2174696" cy="914400"/>
          </a:xfrm>
          <a:prstGeom prst="upArrowCallout">
            <a:avLst>
              <a:gd name="adj1" fmla="val 41667"/>
              <a:gd name="adj2" fmla="val 41667"/>
              <a:gd name="adj3" fmla="val 16667"/>
              <a:gd name="adj4" fmla="val 66667"/>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dirty="0"/>
              <a:t>San Diego is not</a:t>
            </a:r>
            <a:br>
              <a:rPr lang="en-US" dirty="0"/>
            </a:br>
            <a:r>
              <a:rPr lang="en-US" dirty="0"/>
              <a:t>entirely in California</a:t>
            </a:r>
          </a:p>
        </p:txBody>
      </p:sp>
      <p:sp>
        <p:nvSpPr>
          <p:cNvPr id="44042" name="AutoShape 13"/>
          <p:cNvSpPr>
            <a:spLocks noChangeArrowheads="1"/>
          </p:cNvSpPr>
          <p:nvPr/>
        </p:nvSpPr>
        <p:spPr bwMode="auto">
          <a:xfrm>
            <a:off x="6400800" y="3810000"/>
            <a:ext cx="2349500" cy="914400"/>
          </a:xfrm>
          <a:prstGeom prst="upArrowCallout">
            <a:avLst>
              <a:gd name="adj1" fmla="val 41667"/>
              <a:gd name="adj2" fmla="val 41667"/>
              <a:gd name="adj3" fmla="val 16667"/>
              <a:gd name="adj4" fmla="val 66667"/>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dirty="0"/>
              <a:t>San Diego is not</a:t>
            </a:r>
            <a:br>
              <a:rPr lang="en-US" dirty="0"/>
            </a:br>
            <a:r>
              <a:rPr lang="en-US" dirty="0"/>
              <a:t>entirely in California</a:t>
            </a:r>
          </a:p>
        </p:txBody>
      </p:sp>
      <p:sp>
        <p:nvSpPr>
          <p:cNvPr id="44043" name="Text Box 14"/>
          <p:cNvSpPr txBox="1">
            <a:spLocks noChangeArrowheads="1"/>
          </p:cNvSpPr>
          <p:nvPr/>
        </p:nvSpPr>
        <p:spPr bwMode="auto">
          <a:xfrm>
            <a:off x="1295400" y="5257800"/>
            <a:ext cx="6858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spcBef>
                <a:spcPct val="50000"/>
              </a:spcBef>
            </a:pPr>
            <a:r>
              <a:rPr lang="en-US" sz="2400"/>
              <a:t>Either San Diego is entirely in California or San Diego is not entirely in California</a:t>
            </a:r>
            <a:endParaRPr lang="en-US"/>
          </a:p>
        </p:txBody>
      </p:sp>
    </p:spTree>
    <p:extLst>
      <p:ext uri="{BB962C8B-B14F-4D97-AF65-F5344CB8AC3E}">
        <p14:creationId xmlns:p14="http://schemas.microsoft.com/office/powerpoint/2010/main" val="263865415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pPr eaLnBrk="1" hangingPunct="1">
              <a:defRPr/>
            </a:pPr>
            <a:r>
              <a:rPr lang="en-US">
                <a:latin typeface="Arial" charset="0"/>
                <a:ea typeface="Osaka" charset="0"/>
                <a:cs typeface="Osaka" charset="0"/>
              </a:rPr>
              <a:t>True in virtue of language</a:t>
            </a:r>
          </a:p>
        </p:txBody>
      </p:sp>
      <p:sp>
        <p:nvSpPr>
          <p:cNvPr id="46082" name="Rectangle 3"/>
          <p:cNvSpPr>
            <a:spLocks noGrp="1" noChangeArrowheads="1"/>
          </p:cNvSpPr>
          <p:nvPr>
            <p:ph type="body" idx="1"/>
          </p:nvPr>
        </p:nvSpPr>
        <p:spPr bwMode="auto">
          <a:xfrm>
            <a:off x="635000" y="1736674"/>
            <a:ext cx="7772400" cy="420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marL="609600" indent="-609600" eaLnBrk="1" hangingPunct="1">
              <a:lnSpc>
                <a:spcPct val="120000"/>
              </a:lnSpc>
              <a:buFontTx/>
              <a:buNone/>
            </a:pPr>
            <a:r>
              <a:rPr lang="en-US" dirty="0">
                <a:latin typeface="Arial" charset="0"/>
                <a:ea typeface="Osaka" charset="0"/>
                <a:cs typeface="Osaka" charset="0"/>
              </a:rPr>
              <a:t>	Be careful to distinguish between sentences which are true in virtue of language and those that are </a:t>
            </a:r>
            <a:r>
              <a:rPr lang="en-US" i="1" dirty="0">
                <a:latin typeface="Arial" charset="0"/>
                <a:ea typeface="Osaka" charset="0"/>
                <a:cs typeface="Osaka" charset="0"/>
              </a:rPr>
              <a:t>about</a:t>
            </a:r>
            <a:r>
              <a:rPr lang="en-US" dirty="0">
                <a:latin typeface="Arial" charset="0"/>
                <a:ea typeface="Osaka" charset="0"/>
                <a:cs typeface="Osaka" charset="0"/>
              </a:rPr>
              <a:t> language!</a:t>
            </a:r>
          </a:p>
          <a:p>
            <a:pPr marL="609600" indent="-609600" eaLnBrk="1" hangingPunct="1">
              <a:lnSpc>
                <a:spcPct val="180000"/>
              </a:lnSpc>
              <a:buFontTx/>
              <a:buNone/>
            </a:pPr>
            <a:r>
              <a:rPr lang="en-US" dirty="0">
                <a:latin typeface="Arial" charset="0"/>
                <a:ea typeface="Osaka" charset="0"/>
                <a:cs typeface="Osaka" charset="0"/>
              </a:rPr>
              <a:t>	(1) is necessarily true but (2) is contingently true:</a:t>
            </a:r>
          </a:p>
          <a:p>
            <a:pPr marL="1371600" lvl="2" indent="-457200" eaLnBrk="1" hangingPunct="1">
              <a:lnSpc>
                <a:spcPct val="180000"/>
              </a:lnSpc>
              <a:buFontTx/>
              <a:buAutoNum type="arabicParenBoth"/>
            </a:pPr>
            <a:r>
              <a:rPr lang="en-US" dirty="0">
                <a:latin typeface="Arial" charset="0"/>
                <a:ea typeface="Osaka" charset="0"/>
                <a:cs typeface="Osaka" charset="0"/>
              </a:rPr>
              <a:t>All bachelors are unmarried.</a:t>
            </a:r>
          </a:p>
          <a:p>
            <a:pPr marL="1371600" lvl="2" indent="-457200" eaLnBrk="1" hangingPunct="1">
              <a:lnSpc>
                <a:spcPct val="180000"/>
              </a:lnSpc>
              <a:buFontTx/>
              <a:buAutoNum type="arabicParenBoth"/>
            </a:pPr>
            <a:r>
              <a:rPr lang="en-US" altLang="ja-JP" dirty="0" smtClean="0">
                <a:latin typeface="Arial" charset="0"/>
                <a:ea typeface="Osaka" charset="0"/>
                <a:cs typeface="Osaka" charset="0"/>
              </a:rPr>
              <a:t>‘Bachelor’ </a:t>
            </a:r>
            <a:r>
              <a:rPr lang="en-US" altLang="ja-JP" dirty="0">
                <a:latin typeface="Arial" charset="0"/>
                <a:ea typeface="Osaka" charset="0"/>
                <a:cs typeface="Osaka" charset="0"/>
              </a:rPr>
              <a:t>means </a:t>
            </a:r>
            <a:r>
              <a:rPr lang="en-US" altLang="ja-JP" dirty="0" smtClean="0">
                <a:latin typeface="Arial" charset="0"/>
                <a:ea typeface="Osaka" charset="0"/>
                <a:cs typeface="Osaka" charset="0"/>
              </a:rPr>
              <a:t>‘unmarried male’.</a:t>
            </a:r>
            <a:endParaRPr lang="en-US" altLang="ja-JP" sz="2000" dirty="0">
              <a:latin typeface="Arial" charset="0"/>
              <a:ea typeface="Osaka" charset="0"/>
              <a:cs typeface="Osaka" charset="0"/>
            </a:endParaRPr>
          </a:p>
          <a:p>
            <a:pPr marL="609600" indent="-609600" eaLnBrk="1" hangingPunct="1">
              <a:lnSpc>
                <a:spcPct val="90000"/>
              </a:lnSpc>
              <a:buFontTx/>
              <a:buAutoNum type="arabicParenBoth"/>
            </a:pPr>
            <a:endParaRPr lang="en-US" sz="2800" dirty="0">
              <a:latin typeface="Arial" charset="0"/>
              <a:ea typeface="Osaka" charset="0"/>
              <a:cs typeface="Osaka" charset="0"/>
            </a:endParaRPr>
          </a:p>
        </p:txBody>
      </p:sp>
    </p:spTree>
    <p:extLst>
      <p:ext uri="{BB962C8B-B14F-4D97-AF65-F5344CB8AC3E}">
        <p14:creationId xmlns:p14="http://schemas.microsoft.com/office/powerpoint/2010/main" val="216996474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541544"/>
            <a:ext cx="8508547" cy="762000"/>
          </a:xfrm>
        </p:spPr>
        <p:txBody>
          <a:bodyPr>
            <a:normAutofit/>
          </a:bodyPr>
          <a:lstStyle/>
          <a:p>
            <a:pPr>
              <a:defRPr/>
            </a:pPr>
            <a:r>
              <a:rPr lang="en-US" dirty="0">
                <a:latin typeface="Arial" charset="0"/>
                <a:ea typeface="Osaka" charset="0"/>
                <a:cs typeface="Osaka" charset="0"/>
              </a:rPr>
              <a:t>Are mathematical truths necessary? </a:t>
            </a:r>
          </a:p>
        </p:txBody>
      </p:sp>
      <p:sp>
        <p:nvSpPr>
          <p:cNvPr id="48130" name="Content Placeholder 2"/>
          <p:cNvSpPr txBox="1">
            <a:spLocks/>
          </p:cNvSpPr>
          <p:nvPr/>
        </p:nvSpPr>
        <p:spPr bwMode="auto">
          <a:xfrm>
            <a:off x="380999" y="5492750"/>
            <a:ext cx="8229601"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sz="1200">
                <a:solidFill>
                  <a:schemeClr val="tx1"/>
                </a:solidFill>
                <a:latin typeface="Arial" charset="0"/>
                <a:ea typeface="ＭＳ Ｐゴシック" charset="0"/>
                <a:cs typeface="ＭＳ Ｐゴシック" charset="0"/>
              </a:defRPr>
            </a:lvl1pPr>
            <a:lvl2pPr marL="742950" indent="-285750" defTabSz="457200">
              <a:defRPr sz="1200">
                <a:solidFill>
                  <a:schemeClr val="tx1"/>
                </a:solidFill>
                <a:latin typeface="Arial" charset="0"/>
                <a:ea typeface="ＭＳ Ｐゴシック" charset="0"/>
              </a:defRPr>
            </a:lvl2pPr>
            <a:lvl3pPr marL="1143000" indent="-228600" defTabSz="457200">
              <a:defRPr sz="1200">
                <a:solidFill>
                  <a:schemeClr val="tx1"/>
                </a:solidFill>
                <a:latin typeface="Arial" charset="0"/>
                <a:ea typeface="ＭＳ Ｐゴシック" charset="0"/>
              </a:defRPr>
            </a:lvl3pPr>
            <a:lvl4pPr marL="1600200" indent="-228600" defTabSz="457200">
              <a:defRPr sz="1200">
                <a:solidFill>
                  <a:schemeClr val="tx1"/>
                </a:solidFill>
                <a:latin typeface="Arial" charset="0"/>
                <a:ea typeface="ＭＳ Ｐゴシック" charset="0"/>
              </a:defRPr>
            </a:lvl4pPr>
            <a:lvl5pPr marL="2057400" indent="-228600" defTabSz="4572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spcBef>
                <a:spcPct val="20000"/>
              </a:spcBef>
              <a:spcAft>
                <a:spcPts val="2400"/>
              </a:spcAft>
              <a:buFont typeface="Arial" charset="0"/>
              <a:buNone/>
            </a:pPr>
            <a:r>
              <a:rPr lang="en-US" sz="2000" dirty="0" smtClean="0">
                <a:latin typeface="Gill Sans" charset="0"/>
                <a:cs typeface="Gill Sans" charset="0"/>
              </a:rPr>
              <a:t>    </a:t>
            </a:r>
            <a:r>
              <a:rPr lang="en-US" sz="2000" i="1" dirty="0" smtClean="0">
                <a:latin typeface="Gill Sans" charset="0"/>
                <a:cs typeface="Gill Sans" charset="0"/>
              </a:rPr>
              <a:t>The </a:t>
            </a:r>
            <a:r>
              <a:rPr lang="en-US" sz="2000" i="1" dirty="0">
                <a:latin typeface="Gill Sans" charset="0"/>
                <a:cs typeface="Gill Sans" charset="0"/>
              </a:rPr>
              <a:t>course of maintaining that the truths of logic and mathematics are not necessary or certain was adopted by Mill. He maintained that these propositions were inductive generalizations based on an extremely large number of instances.</a:t>
            </a:r>
          </a:p>
        </p:txBody>
      </p:sp>
      <p:grpSp>
        <p:nvGrpSpPr>
          <p:cNvPr id="3" name="Group 5"/>
          <p:cNvGrpSpPr>
            <a:grpSpLocks/>
          </p:cNvGrpSpPr>
          <p:nvPr/>
        </p:nvGrpSpPr>
        <p:grpSpPr bwMode="auto">
          <a:xfrm>
            <a:off x="381000" y="4038600"/>
            <a:ext cx="1524000" cy="846138"/>
            <a:chOff x="381000" y="4038600"/>
            <a:chExt cx="1524000" cy="845489"/>
          </a:xfrm>
        </p:grpSpPr>
        <p:pic>
          <p:nvPicPr>
            <p:cNvPr id="4814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038600"/>
              <a:ext cx="838200" cy="845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038600"/>
              <a:ext cx="838200" cy="845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6"/>
          <p:cNvGrpSpPr>
            <a:grpSpLocks/>
          </p:cNvGrpSpPr>
          <p:nvPr/>
        </p:nvGrpSpPr>
        <p:grpSpPr bwMode="auto">
          <a:xfrm>
            <a:off x="1752600" y="4495800"/>
            <a:ext cx="1524000" cy="846138"/>
            <a:chOff x="381000" y="4038600"/>
            <a:chExt cx="1524000" cy="845489"/>
          </a:xfrm>
        </p:grpSpPr>
        <p:pic>
          <p:nvPicPr>
            <p:cNvPr id="4813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038600"/>
              <a:ext cx="838200" cy="845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038600"/>
              <a:ext cx="838200" cy="845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p:cNvPicPr>
            <a:picLocks noChangeAspect="1"/>
          </p:cNvPicPr>
          <p:nvPr/>
        </p:nvPicPr>
        <p:blipFill>
          <a:blip r:embed="rId5">
            <a:duotone>
              <a:prstClr val="black"/>
              <a:srgbClr val="D9C3A5">
                <a:tint val="50000"/>
                <a:satMod val="180000"/>
              </a:srgbClr>
            </a:duotone>
          </a:blip>
          <a:srcRect b="9489"/>
          <a:stretch>
            <a:fillRect/>
          </a:stretch>
        </p:blipFill>
        <p:spPr>
          <a:xfrm flipH="1">
            <a:off x="1460995" y="1828800"/>
            <a:ext cx="2259610" cy="2362200"/>
          </a:xfrm>
          <a:prstGeom prst="ellipse">
            <a:avLst/>
          </a:prstGeom>
          <a:ln>
            <a:noFill/>
          </a:ln>
          <a:effectLst>
            <a:softEdge rad="112500"/>
          </a:effectLst>
        </p:spPr>
      </p:pic>
      <p:sp>
        <p:nvSpPr>
          <p:cNvPr id="13" name="Oval Callout 12"/>
          <p:cNvSpPr/>
          <p:nvPr/>
        </p:nvSpPr>
        <p:spPr>
          <a:xfrm>
            <a:off x="3289795" y="1600200"/>
            <a:ext cx="1981200" cy="1066800"/>
          </a:xfrm>
          <a:prstGeom prst="wedgeEllipseCallout">
            <a:avLst>
              <a:gd name="adj1" fmla="val -53582"/>
              <a:gd name="adj2" fmla="val 57324"/>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a:solidFill>
                  <a:srgbClr val="000000"/>
                </a:solidFill>
                <a:latin typeface="Arial" charset="0"/>
                <a:ea typeface="Osaka" charset="0"/>
                <a:cs typeface="Osaka" charset="0"/>
              </a:rPr>
              <a:t>2 + 2 = 4</a:t>
            </a:r>
          </a:p>
        </p:txBody>
      </p:sp>
      <p:grpSp>
        <p:nvGrpSpPr>
          <p:cNvPr id="5" name="Group 13"/>
          <p:cNvGrpSpPr>
            <a:grpSpLocks/>
          </p:cNvGrpSpPr>
          <p:nvPr/>
        </p:nvGrpSpPr>
        <p:grpSpPr bwMode="auto">
          <a:xfrm>
            <a:off x="4038600" y="2895600"/>
            <a:ext cx="4191000" cy="2574925"/>
            <a:chOff x="3886200" y="1981200"/>
            <a:chExt cx="4191000" cy="2574325"/>
          </a:xfrm>
        </p:grpSpPr>
        <p:pic>
          <p:nvPicPr>
            <p:cNvPr id="15" name="Picture 14"/>
            <p:cNvPicPr>
              <a:picLocks noChangeAspect="1"/>
            </p:cNvPicPr>
            <p:nvPr/>
          </p:nvPicPr>
          <p:blipFill>
            <a:blip r:embed="rId6">
              <a:duotone>
                <a:prstClr val="black"/>
                <a:srgbClr val="D9C3A5">
                  <a:tint val="50000"/>
                  <a:satMod val="180000"/>
                </a:srgbClr>
              </a:duotone>
            </a:blip>
            <a:stretch>
              <a:fillRect/>
            </a:stretch>
          </p:blipFill>
          <p:spPr>
            <a:xfrm>
              <a:off x="6172200" y="1981201"/>
              <a:ext cx="1905000" cy="2574324"/>
            </a:xfrm>
            <a:prstGeom prst="ellipse">
              <a:avLst/>
            </a:prstGeom>
            <a:ln>
              <a:noFill/>
            </a:ln>
            <a:effectLst>
              <a:softEdge rad="112500"/>
            </a:effectLst>
          </p:spPr>
        </p:pic>
        <p:sp>
          <p:nvSpPr>
            <p:cNvPr id="16" name="Oval Callout 15"/>
            <p:cNvSpPr/>
            <p:nvPr/>
          </p:nvSpPr>
          <p:spPr>
            <a:xfrm>
              <a:off x="3886200" y="1981200"/>
              <a:ext cx="2438400" cy="1295098"/>
            </a:xfrm>
            <a:prstGeom prst="wedgeEllipseCallout">
              <a:avLst>
                <a:gd name="adj1" fmla="val 61254"/>
                <a:gd name="adj2" fmla="val 47579"/>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a:solidFill>
                    <a:srgbClr val="000000"/>
                  </a:solidFill>
                  <a:latin typeface="Arial" charset="0"/>
                  <a:ea typeface="Osaka" charset="0"/>
                  <a:cs typeface="Osaka" charset="0"/>
                </a:rPr>
                <a:t>Lucky for Mill things aren</a:t>
              </a:r>
              <a:r>
                <a:rPr lang="ja-JP" altLang="en-US" sz="2000">
                  <a:solidFill>
                    <a:srgbClr val="000000"/>
                  </a:solidFill>
                  <a:latin typeface="Arial" charset="0"/>
                  <a:ea typeface="Osaka" charset="0"/>
                  <a:cs typeface="Osaka" charset="0"/>
                </a:rPr>
                <a:t>’</a:t>
              </a:r>
              <a:r>
                <a:rPr lang="en-US" sz="2000">
                  <a:solidFill>
                    <a:srgbClr val="000000"/>
                  </a:solidFill>
                  <a:latin typeface="Arial" charset="0"/>
                  <a:ea typeface="Osaka" charset="0"/>
                  <a:cs typeface="Osaka" charset="0"/>
                </a:rPr>
                <a:t>t nailed down.</a:t>
              </a:r>
            </a:p>
          </p:txBody>
        </p:sp>
      </p:grpSp>
    </p:spTree>
    <p:extLst>
      <p:ext uri="{BB962C8B-B14F-4D97-AF65-F5344CB8AC3E}">
        <p14:creationId xmlns:p14="http://schemas.microsoft.com/office/powerpoint/2010/main" val="2385864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2" accel="50000" decel="5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1+#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accel="50000" decel="5000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3" name="Pong"/>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2" name="Rectangle 2"/>
          <p:cNvSpPr>
            <a:spLocks noGrp="1" noChangeArrowheads="1"/>
          </p:cNvSpPr>
          <p:nvPr>
            <p:ph type="title"/>
          </p:nvPr>
        </p:nvSpPr>
        <p:spPr>
          <a:xfrm>
            <a:off x="2091671" y="74696"/>
            <a:ext cx="6536430" cy="838200"/>
          </a:xfrm>
        </p:spPr>
        <p:txBody>
          <a:bodyPr>
            <a:normAutofit fontScale="90000"/>
          </a:bodyPr>
          <a:lstStyle/>
          <a:p>
            <a:pPr eaLnBrk="1" hangingPunct="1">
              <a:spcBef>
                <a:spcPts val="1200"/>
              </a:spcBef>
              <a:defRPr/>
            </a:pPr>
            <a:r>
              <a:rPr lang="en-US" sz="5200" b="1" dirty="0" smtClean="0">
                <a:effectLst>
                  <a:outerShdw blurRad="50800" dist="38100" dir="2700000" algn="tl" rotWithShape="0">
                    <a:prstClr val="black">
                      <a:alpha val="40000"/>
                    </a:prstClr>
                  </a:outerShdw>
                </a:effectLst>
                <a:latin typeface="Arial" charset="0"/>
                <a:ea typeface="Osaka" charset="0"/>
                <a:cs typeface="Osaka" charset="0"/>
              </a:rPr>
              <a:t>It’s about </a:t>
            </a:r>
            <a:r>
              <a:rPr lang="en-US" sz="5200" b="1" dirty="0">
                <a:effectLst>
                  <a:outerShdw blurRad="50800" dist="38100" dir="2700000" algn="tl" rotWithShape="0">
                    <a:prstClr val="black">
                      <a:alpha val="40000"/>
                    </a:prstClr>
                  </a:outerShdw>
                </a:effectLst>
                <a:latin typeface="Arial" charset="0"/>
                <a:ea typeface="Osaka" charset="0"/>
                <a:cs typeface="Osaka" charset="0"/>
              </a:rPr>
              <a:t>time…</a:t>
            </a:r>
            <a:endParaRPr lang="en-US" b="1" dirty="0">
              <a:effectLst>
                <a:outerShdw blurRad="50800" dist="38100" dir="2700000" algn="tl" rotWithShape="0">
                  <a:prstClr val="black">
                    <a:alpha val="40000"/>
                  </a:prstClr>
                </a:outerShdw>
              </a:effectLst>
              <a:latin typeface="Arial" charset="0"/>
              <a:ea typeface="Osaka" charset="0"/>
              <a:cs typeface="Osaka" charset="0"/>
            </a:endParaRPr>
          </a:p>
        </p:txBody>
      </p:sp>
      <p:sp>
        <p:nvSpPr>
          <p:cNvPr id="46084" name="Rectangle 3"/>
          <p:cNvSpPr>
            <a:spLocks noGrp="1" noChangeArrowheads="1"/>
          </p:cNvSpPr>
          <p:nvPr>
            <p:ph type="body" idx="1"/>
          </p:nvPr>
        </p:nvSpPr>
        <p:spPr bwMode="auto">
          <a:xfrm>
            <a:off x="990600" y="2133600"/>
            <a:ext cx="7772400" cy="3657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lnSpc>
                <a:spcPct val="130000"/>
              </a:lnSpc>
              <a:spcAft>
                <a:spcPts val="3600"/>
              </a:spcAft>
              <a:defRPr/>
            </a:pPr>
            <a:r>
              <a:rPr lang="en-US" sz="3100" b="1" dirty="0">
                <a:solidFill>
                  <a:srgbClr val="FFFFFF"/>
                </a:solidFill>
                <a:effectLst>
                  <a:outerShdw blurRad="50800" dist="38100" dir="2700000" algn="tl" rotWithShape="0">
                    <a:prstClr val="black">
                      <a:alpha val="40000"/>
                    </a:prstClr>
                  </a:outerShdw>
                </a:effectLst>
                <a:latin typeface="Arial" charset="0"/>
                <a:ea typeface="Osaka" charset="0"/>
                <a:cs typeface="Osaka" charset="0"/>
              </a:rPr>
              <a:t>Is precognition logically possible?</a:t>
            </a:r>
          </a:p>
          <a:p>
            <a:pPr eaLnBrk="1" hangingPunct="1">
              <a:lnSpc>
                <a:spcPct val="130000"/>
              </a:lnSpc>
              <a:spcAft>
                <a:spcPts val="3600"/>
              </a:spcAft>
              <a:defRPr/>
            </a:pPr>
            <a:r>
              <a:rPr lang="en-US" sz="3100" b="1" dirty="0" smtClean="0">
                <a:solidFill>
                  <a:schemeClr val="bg1"/>
                </a:solidFill>
                <a:effectLst>
                  <a:outerShdw blurRad="50800" dist="38100" dir="2700000" algn="tl" rotWithShape="0">
                    <a:prstClr val="black">
                      <a:alpha val="40000"/>
                    </a:prstClr>
                  </a:outerShdw>
                </a:effectLst>
                <a:latin typeface="Arial" charset="0"/>
                <a:ea typeface="Osaka" charset="0"/>
                <a:cs typeface="Osaka" charset="0"/>
                <a:hlinkClick r:id="rId4"/>
              </a:rPr>
              <a:t>Is God</a:t>
            </a:r>
            <a:r>
              <a:rPr lang="ja-JP" altLang="en-US" sz="3100" b="1" dirty="0" smtClean="0">
                <a:solidFill>
                  <a:schemeClr val="bg1"/>
                </a:solidFill>
                <a:effectLst>
                  <a:outerShdw blurRad="50800" dist="38100" dir="2700000" algn="tl" rotWithShape="0">
                    <a:prstClr val="black">
                      <a:alpha val="40000"/>
                    </a:prstClr>
                  </a:outerShdw>
                </a:effectLst>
                <a:latin typeface="Arial" charset="0"/>
                <a:ea typeface="Osaka" charset="0"/>
                <a:cs typeface="Osaka" charset="0"/>
                <a:hlinkClick r:id="rId4"/>
              </a:rPr>
              <a:t>’</a:t>
            </a:r>
            <a:r>
              <a:rPr lang="en-US" altLang="ja-JP" sz="3100" b="1" dirty="0" smtClean="0">
                <a:solidFill>
                  <a:schemeClr val="bg1"/>
                </a:solidFill>
                <a:effectLst>
                  <a:outerShdw blurRad="50800" dist="38100" dir="2700000" algn="tl" rotWithShape="0">
                    <a:prstClr val="black">
                      <a:alpha val="40000"/>
                    </a:prstClr>
                  </a:outerShdw>
                </a:effectLst>
                <a:latin typeface="Arial" charset="0"/>
                <a:ea typeface="Osaka" charset="0"/>
                <a:cs typeface="Osaka" charset="0"/>
                <a:hlinkClick r:id="rId4"/>
              </a:rPr>
              <a:t>s foreknowledge compatible with free-will?</a:t>
            </a:r>
            <a:endParaRPr lang="en-US" altLang="ja-JP" sz="3100" b="1" dirty="0" smtClean="0">
              <a:solidFill>
                <a:schemeClr val="bg1"/>
              </a:solidFill>
              <a:effectLst>
                <a:outerShdw blurRad="50800" dist="38100" dir="2700000" algn="tl" rotWithShape="0">
                  <a:prstClr val="black">
                    <a:alpha val="40000"/>
                  </a:prstClr>
                </a:outerShdw>
              </a:effectLst>
              <a:latin typeface="Arial" charset="0"/>
              <a:ea typeface="Osaka" charset="0"/>
              <a:cs typeface="Osaka" charset="0"/>
            </a:endParaRPr>
          </a:p>
          <a:p>
            <a:pPr eaLnBrk="1" hangingPunct="1">
              <a:lnSpc>
                <a:spcPct val="130000"/>
              </a:lnSpc>
              <a:spcAft>
                <a:spcPts val="3600"/>
              </a:spcAft>
              <a:defRPr/>
            </a:pPr>
            <a:r>
              <a:rPr lang="en-US" sz="3100" b="1" dirty="0" smtClean="0">
                <a:solidFill>
                  <a:schemeClr val="bg1"/>
                </a:solidFill>
                <a:effectLst>
                  <a:outerShdw blurRad="50800" dist="38100" dir="2700000" algn="tl" rotWithShape="0">
                    <a:prstClr val="black">
                      <a:alpha val="40000"/>
                    </a:prstClr>
                  </a:outerShdw>
                </a:effectLst>
                <a:latin typeface="Arial" charset="0"/>
                <a:ea typeface="Osaka" charset="0"/>
                <a:cs typeface="Osaka" charset="0"/>
                <a:hlinkClick r:id="rId5"/>
              </a:rPr>
              <a:t>Is </a:t>
            </a:r>
            <a:r>
              <a:rPr lang="en-US" sz="3100" b="1" dirty="0">
                <a:solidFill>
                  <a:schemeClr val="bg1"/>
                </a:solidFill>
                <a:effectLst>
                  <a:outerShdw blurRad="50800" dist="38100" dir="2700000" algn="tl" rotWithShape="0">
                    <a:prstClr val="black">
                      <a:alpha val="40000"/>
                    </a:prstClr>
                  </a:outerShdw>
                </a:effectLst>
                <a:latin typeface="Arial" charset="0"/>
                <a:ea typeface="Osaka" charset="0"/>
                <a:cs typeface="Osaka" charset="0"/>
                <a:hlinkClick r:id="rId5"/>
              </a:rPr>
              <a:t>time-travel possible?</a:t>
            </a:r>
            <a:endParaRPr lang="en-US" dirty="0">
              <a:solidFill>
                <a:schemeClr val="bg1"/>
              </a:solidFill>
              <a:effectLst>
                <a:outerShdw blurRad="50800" dist="38100" dir="2700000" algn="tl" rotWithShape="0">
                  <a:prstClr val="black">
                    <a:alpha val="40000"/>
                  </a:prstClr>
                </a:outerShdw>
              </a:effectLst>
              <a:latin typeface="Arial" charset="0"/>
              <a:ea typeface="Osaka" charset="0"/>
              <a:cs typeface="Osaka" charset="0"/>
            </a:endParaRPr>
          </a:p>
        </p:txBody>
      </p:sp>
    </p:spTree>
    <p:extLst>
      <p:ext uri="{BB962C8B-B14F-4D97-AF65-F5344CB8AC3E}">
        <p14:creationId xmlns:p14="http://schemas.microsoft.com/office/powerpoint/2010/main" val="916016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Precognition</a:t>
            </a:r>
            <a:endParaRPr lang="en-US" dirty="0"/>
          </a:p>
        </p:txBody>
      </p:sp>
      <p:sp>
        <p:nvSpPr>
          <p:cNvPr id="5" name="Text Placeholder 4"/>
          <p:cNvSpPr>
            <a:spLocks noGrp="1"/>
          </p:cNvSpPr>
          <p:nvPr>
            <p:ph type="body" idx="1"/>
          </p:nvPr>
        </p:nvSpPr>
        <p:spPr/>
        <p:txBody>
          <a:bodyPr/>
          <a:lstStyle/>
          <a:p>
            <a:r>
              <a:rPr lang="en-US" dirty="0" smtClean="0"/>
              <a:t>Is it (logically) possible to ‘see into the future’?</a:t>
            </a:r>
            <a:endParaRPr lang="en-US" dirty="0"/>
          </a:p>
        </p:txBody>
      </p:sp>
    </p:spTree>
    <p:extLst>
      <p:ext uri="{BB962C8B-B14F-4D97-AF65-F5344CB8AC3E}">
        <p14:creationId xmlns:p14="http://schemas.microsoft.com/office/powerpoint/2010/main" val="165015313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663"/>
          <a:stretch/>
        </p:blipFill>
        <p:spPr>
          <a:xfrm>
            <a:off x="0" y="392152"/>
            <a:ext cx="9144000" cy="6465847"/>
          </a:xfrm>
          <a:prstGeom prst="rect">
            <a:avLst/>
          </a:prstGeom>
        </p:spPr>
      </p:pic>
      <p:sp>
        <p:nvSpPr>
          <p:cNvPr id="2" name="Title 1"/>
          <p:cNvSpPr>
            <a:spLocks noGrp="1"/>
          </p:cNvSpPr>
          <p:nvPr>
            <p:ph type="title"/>
          </p:nvPr>
        </p:nvSpPr>
        <p:spPr>
          <a:xfrm>
            <a:off x="1" y="533400"/>
            <a:ext cx="9001598" cy="792449"/>
          </a:xfrm>
        </p:spPr>
        <p:txBody>
          <a:bodyPr>
            <a:normAutofit/>
          </a:bodyPr>
          <a:lstStyle/>
          <a:p>
            <a:pPr algn="ctr">
              <a:defRPr/>
            </a:pPr>
            <a:r>
              <a:rPr lang="en-US" sz="3200" b="1" dirty="0" smtClean="0"/>
              <a:t>Time viewed </a:t>
            </a:r>
            <a:r>
              <a:rPr lang="en-US" sz="3200" b="1" dirty="0"/>
              <a:t>t</a:t>
            </a:r>
            <a:r>
              <a:rPr lang="en-US" sz="3200" b="1" dirty="0" smtClean="0"/>
              <a:t>imelessly: landscape </a:t>
            </a:r>
            <a:r>
              <a:rPr lang="en-US" sz="3200" b="1" i="1" dirty="0" smtClean="0"/>
              <a:t>changes</a:t>
            </a:r>
            <a:r>
              <a:rPr lang="en-US" sz="3200" b="1" dirty="0" smtClean="0"/>
              <a:t>  </a:t>
            </a:r>
            <a:endParaRPr lang="en-US" sz="3200" b="1" dirty="0"/>
          </a:p>
        </p:txBody>
      </p:sp>
      <p:sp>
        <p:nvSpPr>
          <p:cNvPr id="3" name="TextBox 2"/>
          <p:cNvSpPr txBox="1"/>
          <p:nvPr/>
        </p:nvSpPr>
        <p:spPr>
          <a:xfrm>
            <a:off x="224106" y="3756027"/>
            <a:ext cx="4500800" cy="3139321"/>
          </a:xfrm>
          <a:prstGeom prst="rect">
            <a:avLst/>
          </a:prstGeom>
          <a:noFill/>
        </p:spPr>
        <p:txBody>
          <a:bodyPr wrap="square" rtlCol="0">
            <a:spAutoFit/>
          </a:bodyPr>
          <a:lstStyle/>
          <a:p>
            <a:r>
              <a:rPr lang="en-US" dirty="0" smtClean="0"/>
              <a:t>Four-</a:t>
            </a:r>
            <a:r>
              <a:rPr lang="en-US" dirty="0" err="1" smtClean="0"/>
              <a:t>dimensionalists</a:t>
            </a:r>
            <a:r>
              <a:rPr lang="en-US" dirty="0" smtClean="0"/>
              <a:t/>
            </a:r>
            <a:br>
              <a:rPr lang="en-US" dirty="0" smtClean="0"/>
            </a:br>
            <a:r>
              <a:rPr lang="en-US" dirty="0" smtClean="0"/>
              <a:t>contend </a:t>
            </a:r>
            <a:r>
              <a:rPr lang="en-US" dirty="0"/>
              <a:t>that there is a deep </a:t>
            </a:r>
            <a:r>
              <a:rPr lang="en-US" dirty="0" smtClean="0"/>
              <a:t/>
            </a:r>
            <a:br>
              <a:rPr lang="en-US" dirty="0" smtClean="0"/>
            </a:br>
            <a:r>
              <a:rPr lang="en-US" dirty="0" smtClean="0"/>
              <a:t>analogy </a:t>
            </a:r>
            <a:r>
              <a:rPr lang="en-US" dirty="0"/>
              <a:t>between the structure of </a:t>
            </a:r>
            <a:r>
              <a:rPr lang="en-US" dirty="0" smtClean="0"/>
              <a:t/>
            </a:r>
            <a:br>
              <a:rPr lang="en-US" dirty="0" smtClean="0"/>
            </a:br>
            <a:r>
              <a:rPr lang="en-US" dirty="0" smtClean="0"/>
              <a:t>ordinary </a:t>
            </a:r>
            <a:r>
              <a:rPr lang="en-US" dirty="0"/>
              <a:t>material objects and the </a:t>
            </a:r>
            <a:r>
              <a:rPr lang="en-US" dirty="0" smtClean="0"/>
              <a:t/>
            </a:r>
            <a:br>
              <a:rPr lang="en-US" dirty="0" smtClean="0"/>
            </a:br>
            <a:r>
              <a:rPr lang="en-US" dirty="0" smtClean="0"/>
              <a:t>structure </a:t>
            </a:r>
            <a:r>
              <a:rPr lang="en-US" dirty="0"/>
              <a:t>of the space-time of modern physics; </a:t>
            </a:r>
            <a:r>
              <a:rPr lang="en-US" dirty="0" smtClean="0"/>
              <a:t>three-</a:t>
            </a:r>
            <a:r>
              <a:rPr lang="en-US" dirty="0" err="1" smtClean="0"/>
              <a:t>dimensionalists</a:t>
            </a:r>
            <a:r>
              <a:rPr lang="en-US" dirty="0" smtClean="0"/>
              <a:t> </a:t>
            </a:r>
            <a:r>
              <a:rPr lang="en-US" dirty="0"/>
              <a:t>question this analogy. Three-</a:t>
            </a:r>
            <a:r>
              <a:rPr lang="en-US" dirty="0" err="1"/>
              <a:t>dimensionalists</a:t>
            </a:r>
            <a:r>
              <a:rPr lang="en-US" dirty="0"/>
              <a:t> tend to embrace the slogan ‘persisting things are wholly present at each time that they exist;’ four-</a:t>
            </a:r>
            <a:r>
              <a:rPr lang="en-US" dirty="0" err="1"/>
              <a:t>dimensionalists</a:t>
            </a:r>
            <a:r>
              <a:rPr lang="en-US" dirty="0"/>
              <a:t> tend to reject it. </a:t>
            </a:r>
          </a:p>
          <a:p>
            <a:endParaRPr lang="en-US" dirty="0"/>
          </a:p>
        </p:txBody>
      </p:sp>
    </p:spTree>
    <p:extLst>
      <p:ext uri="{BB962C8B-B14F-4D97-AF65-F5344CB8AC3E}">
        <p14:creationId xmlns:p14="http://schemas.microsoft.com/office/powerpoint/2010/main" val="63920568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pPr>
              <a:defRPr/>
            </a:pPr>
            <a:r>
              <a:rPr lang="en-US" dirty="0">
                <a:latin typeface="Arial" charset="0"/>
                <a:ea typeface="Osaka" charset="0"/>
                <a:cs typeface="Osaka" charset="0"/>
              </a:rPr>
              <a:t>Precognition &amp; the Open Future</a:t>
            </a:r>
          </a:p>
        </p:txBody>
      </p:sp>
      <p:pic>
        <p:nvPicPr>
          <p:cNvPr id="4" name="Picture 3"/>
          <p:cNvPicPr/>
          <p:nvPr/>
        </p:nvPicPr>
        <p:blipFill>
          <a:blip r:embed="rId2"/>
          <a:srcRect/>
          <a:stretch>
            <a:fillRect/>
          </a:stretch>
        </p:blipFill>
        <p:spPr bwMode="auto">
          <a:xfrm>
            <a:off x="2371789" y="1503822"/>
            <a:ext cx="4556826" cy="4608512"/>
          </a:xfrm>
          <a:prstGeom prst="rect">
            <a:avLst/>
          </a:prstGeom>
          <a:ln>
            <a:noFill/>
          </a:ln>
          <a:effectLst>
            <a:softEdge rad="112500"/>
          </a:effectLst>
        </p:spPr>
      </p:pic>
      <p:sp>
        <p:nvSpPr>
          <p:cNvPr id="54275" name="TextBox 5"/>
          <p:cNvSpPr txBox="1">
            <a:spLocks noChangeArrowheads="1"/>
          </p:cNvSpPr>
          <p:nvPr/>
        </p:nvSpPr>
        <p:spPr bwMode="auto">
          <a:xfrm>
            <a:off x="381000" y="6096000"/>
            <a:ext cx="845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2400"/>
              <a:t>The secular version of the problem of God’s foreknowledge</a:t>
            </a:r>
          </a:p>
        </p:txBody>
      </p:sp>
      <p:sp>
        <p:nvSpPr>
          <p:cNvPr id="3" name="Right Triangle 2"/>
          <p:cNvSpPr/>
          <p:nvPr/>
        </p:nvSpPr>
        <p:spPr>
          <a:xfrm flipV="1">
            <a:off x="2362200" y="1524000"/>
            <a:ext cx="1066800" cy="914400"/>
          </a:xfrm>
          <a:prstGeom prst="rtTriangl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44035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Logical Possibility</a:t>
            </a:r>
            <a:endParaRPr lang="en-US" dirty="0"/>
          </a:p>
        </p:txBody>
      </p:sp>
      <p:sp>
        <p:nvSpPr>
          <p:cNvPr id="3" name="Subtitle 2"/>
          <p:cNvSpPr>
            <a:spLocks noGrp="1"/>
          </p:cNvSpPr>
          <p:nvPr>
            <p:ph type="subTitle" idx="1"/>
          </p:nvPr>
        </p:nvSpPr>
        <p:spPr>
          <a:xfrm>
            <a:off x="685800" y="3505200"/>
            <a:ext cx="7120566" cy="1032564"/>
          </a:xfrm>
        </p:spPr>
        <p:txBody>
          <a:bodyPr/>
          <a:lstStyle/>
          <a:p>
            <a:r>
              <a:rPr lang="en-US" i="1" dirty="0" smtClean="0"/>
              <a:t>A Prelude to Logic</a:t>
            </a:r>
            <a:r>
              <a:rPr lang="en-US" dirty="0" smtClean="0"/>
              <a:t> </a:t>
            </a:r>
            <a:r>
              <a:rPr lang="en-US" dirty="0" err="1" smtClean="0"/>
              <a:t>Ch</a:t>
            </a:r>
            <a:r>
              <a:rPr lang="en-US" dirty="0" smtClean="0"/>
              <a:t> 1 and handout ‘Logical Possibility’</a:t>
            </a:r>
            <a:endParaRPr lang="en-US" dirty="0"/>
          </a:p>
        </p:txBody>
      </p:sp>
    </p:spTree>
    <p:extLst>
      <p:ext uri="{BB962C8B-B14F-4D97-AF65-F5344CB8AC3E}">
        <p14:creationId xmlns:p14="http://schemas.microsoft.com/office/powerpoint/2010/main" val="140052664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2683"/>
            <a:ext cx="8229600" cy="990600"/>
          </a:xfrm>
        </p:spPr>
        <p:txBody>
          <a:bodyPr>
            <a:normAutofit/>
          </a:bodyPr>
          <a:lstStyle/>
          <a:p>
            <a:pPr>
              <a:defRPr/>
            </a:pPr>
            <a:r>
              <a:rPr lang="en-US" dirty="0" smtClean="0"/>
              <a:t>Precognition &amp; Psychic Predictions</a:t>
            </a:r>
            <a:endParaRPr lang="en-US" dirty="0"/>
          </a:p>
        </p:txBody>
      </p:sp>
      <p:sp>
        <p:nvSpPr>
          <p:cNvPr id="5" name="Line 2"/>
          <p:cNvSpPr>
            <a:spLocks noChangeShapeType="1"/>
          </p:cNvSpPr>
          <p:nvPr/>
        </p:nvSpPr>
        <p:spPr bwMode="auto">
          <a:xfrm>
            <a:off x="1308100" y="7988300"/>
            <a:ext cx="5029200"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a:extLst>
            <a:ext uri="{909E8E84-426E-40dd-AFC4-6F175D3DCCD1}">
              <a14:hiddenFill xmlns:a14="http://schemas.microsoft.com/office/drawing/2010/main">
                <a:noFill/>
              </a14:hiddenFill>
            </a:ext>
          </a:extLst>
        </p:spPr>
        <p:txBody>
          <a:bodyPr tIns="91440" bIns="91440"/>
          <a:lstStyle/>
          <a:p>
            <a:pPr>
              <a:defRPr/>
            </a:pPr>
            <a:endParaRPr lang="en-US"/>
          </a:p>
        </p:txBody>
      </p:sp>
      <p:sp>
        <p:nvSpPr>
          <p:cNvPr id="6" name="Line 3"/>
          <p:cNvSpPr>
            <a:spLocks noChangeShapeType="1"/>
          </p:cNvSpPr>
          <p:nvPr/>
        </p:nvSpPr>
        <p:spPr bwMode="auto">
          <a:xfrm>
            <a:off x="1460500" y="8140700"/>
            <a:ext cx="5029200" cy="0"/>
          </a:xfrm>
          <a:prstGeom prst="line">
            <a:avLst/>
          </a:prstGeom>
          <a:noFill/>
          <a:ln w="44450">
            <a:solidFill>
              <a:srgbClr val="4A7EBB"/>
            </a:solidFill>
            <a:round/>
            <a:headEnd/>
            <a:tailEnd type="triangle" w="med" len="med"/>
          </a:ln>
          <a:effectLst>
            <a:outerShdw blurRad="38100" dist="25400" dir="5400000" algn="ctr" rotWithShape="0">
              <a:srgbClr val="000000">
                <a:alpha val="35001"/>
              </a:srgbClr>
            </a:outerShdw>
          </a:effectLst>
          <a:extLst>
            <a:ext uri="{909E8E84-426E-40dd-AFC4-6F175D3DCCD1}">
              <a14:hiddenFill xmlns:a14="http://schemas.microsoft.com/office/drawing/2010/main">
                <a:noFill/>
              </a14:hiddenFill>
            </a:ext>
          </a:extLst>
        </p:spPr>
        <p:txBody>
          <a:bodyPr tIns="91440" bIns="91440"/>
          <a:lstStyle/>
          <a:p>
            <a:pPr>
              <a:defRPr/>
            </a:pPr>
            <a:endParaRPr lang="en-US"/>
          </a:p>
        </p:txBody>
      </p:sp>
      <p:graphicFrame>
        <p:nvGraphicFramePr>
          <p:cNvPr id="52229" name="Object 8"/>
          <p:cNvGraphicFramePr>
            <a:graphicFrameLocks noChangeAspect="1"/>
          </p:cNvGraphicFramePr>
          <p:nvPr>
            <p:extLst>
              <p:ext uri="{D42A27DB-BD31-4B8C-83A1-F6EECF244321}">
                <p14:modId xmlns:p14="http://schemas.microsoft.com/office/powerpoint/2010/main" val="149838887"/>
              </p:ext>
            </p:extLst>
          </p:nvPr>
        </p:nvGraphicFramePr>
        <p:xfrm>
          <a:off x="2312035" y="1799856"/>
          <a:ext cx="6050485" cy="1344552"/>
        </p:xfrm>
        <a:graphic>
          <a:graphicData uri="http://schemas.openxmlformats.org/presentationml/2006/ole">
            <mc:AlternateContent xmlns:mc="http://schemas.openxmlformats.org/markup-compatibility/2006">
              <mc:Choice xmlns:v="urn:schemas-microsoft-com:vml" Requires="v">
                <p:oleObj spid="_x0000_s35256" name="Document" r:id="rId4" imgW="5486198" imgH="1219155" progId="Word.Document.12">
                  <p:embed/>
                </p:oleObj>
              </mc:Choice>
              <mc:Fallback>
                <p:oleObj name="Document" r:id="rId4" imgW="5486198" imgH="1219155"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2035" y="1799856"/>
                        <a:ext cx="6050485" cy="1344552"/>
                      </a:xfrm>
                      <a:prstGeom prst="rect">
                        <a:avLst/>
                      </a:prstGeom>
                      <a:noFill/>
                      <a:ln>
                        <a:noFill/>
                      </a:ln>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654581779"/>
              </p:ext>
            </p:extLst>
          </p:nvPr>
        </p:nvGraphicFramePr>
        <p:xfrm>
          <a:off x="1828800" y="6962635"/>
          <a:ext cx="5486400" cy="927100"/>
        </p:xfrm>
        <a:graphic>
          <a:graphicData uri="http://schemas.openxmlformats.org/presentationml/2006/ole">
            <mc:AlternateContent xmlns:mc="http://schemas.openxmlformats.org/markup-compatibility/2006">
              <mc:Choice xmlns:v="urn:schemas-microsoft-com:vml" Requires="v">
                <p:oleObj spid="_x0000_s35257" name="Document" r:id="rId7" imgW="5486198" imgH="927066" progId="Word.Document.12">
                  <p:embed/>
                </p:oleObj>
              </mc:Choice>
              <mc:Fallback>
                <p:oleObj name="Document" r:id="rId7" imgW="5486198" imgH="927066" progId="Word.Document.1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6962635"/>
                        <a:ext cx="5486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Picture 12"/>
          <p:cNvPicPr/>
          <p:nvPr/>
        </p:nvPicPr>
        <p:blipFill>
          <a:blip r:embed="rId9"/>
          <a:srcRect/>
          <a:stretch>
            <a:fillRect/>
          </a:stretch>
        </p:blipFill>
        <p:spPr bwMode="auto">
          <a:xfrm>
            <a:off x="-56028" y="1524000"/>
            <a:ext cx="2312035" cy="2422525"/>
          </a:xfrm>
          <a:prstGeom prst="rect">
            <a:avLst/>
          </a:prstGeom>
          <a:ln>
            <a:noFill/>
          </a:ln>
          <a:effectLst>
            <a:softEdge rad="112500"/>
          </a:effectLst>
        </p:spPr>
      </p:pic>
      <p:sp>
        <p:nvSpPr>
          <p:cNvPr id="12" name="Rounded Rectangular Callout 11"/>
          <p:cNvSpPr/>
          <p:nvPr/>
        </p:nvSpPr>
        <p:spPr bwMode="auto">
          <a:xfrm>
            <a:off x="1905000" y="1219200"/>
            <a:ext cx="2065337" cy="1066800"/>
          </a:xfrm>
          <a:prstGeom prst="wedgeRoundRectCallout">
            <a:avLst>
              <a:gd name="adj1" fmla="val -83427"/>
              <a:gd name="adj2" fmla="val 51514"/>
              <a:gd name="adj3" fmla="val 16667"/>
            </a:avLst>
          </a:prstGeom>
          <a:solidFill>
            <a:schemeClr val="bg1">
              <a:lumMod val="8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defRPr/>
            </a:pPr>
            <a:r>
              <a:rPr lang="en-US" sz="2000" dirty="0">
                <a:latin typeface="Arial" pitchFamily="29" charset="0"/>
                <a:ea typeface="ＭＳ Ｐゴシック" pitchFamily="29" charset="-128"/>
                <a:cs typeface="ＭＳ Ｐゴシック" pitchFamily="29" charset="-128"/>
              </a:rPr>
              <a:t>In the future, </a:t>
            </a:r>
            <a:r>
              <a:rPr lang="en-US" sz="2000" i="1" dirty="0">
                <a:latin typeface="Arial" pitchFamily="29" charset="0"/>
                <a:ea typeface="ＭＳ Ｐゴシック" pitchFamily="29" charset="-128"/>
                <a:cs typeface="ＭＳ Ｐゴシック" pitchFamily="29" charset="-128"/>
              </a:rPr>
              <a:t>e</a:t>
            </a:r>
            <a:r>
              <a:rPr lang="en-US" sz="2000" dirty="0">
                <a:latin typeface="Arial" pitchFamily="29" charset="0"/>
                <a:ea typeface="ＭＳ Ｐゴシック" pitchFamily="29" charset="-128"/>
                <a:cs typeface="ＭＳ Ｐゴシック" pitchFamily="29" charset="-128"/>
              </a:rPr>
              <a:t> will happen. Watch out!</a:t>
            </a:r>
          </a:p>
        </p:txBody>
      </p:sp>
      <p:sp>
        <p:nvSpPr>
          <p:cNvPr id="3" name="Content Placeholder 2"/>
          <p:cNvSpPr>
            <a:spLocks noGrp="1"/>
          </p:cNvSpPr>
          <p:nvPr>
            <p:ph idx="1"/>
          </p:nvPr>
        </p:nvSpPr>
        <p:spPr bwMode="auto">
          <a:xfrm>
            <a:off x="915100" y="3360943"/>
            <a:ext cx="7616312" cy="3081561"/>
          </a:xfrm>
          <a:noFill/>
        </p:spPr>
        <p:txBody>
          <a:bodyPr wrap="square" lIns="91440" tIns="45720" rIns="91440" bIns="45720" numCol="1" anchor="t" anchorCtr="0" compatLnSpc="1">
            <a:prstTxWarp prst="textNoShape">
              <a:avLst/>
            </a:prstTxWarp>
            <a:noAutofit/>
          </a:bodyPr>
          <a:lstStyle/>
          <a:p>
            <a:pPr>
              <a:spcAft>
                <a:spcPts val="1200"/>
              </a:spcAft>
            </a:pPr>
            <a:r>
              <a:rPr lang="en-US" dirty="0">
                <a:latin typeface="Arial" charset="0"/>
                <a:ea typeface="Osaka" charset="0"/>
                <a:cs typeface="Osaka" charset="0"/>
              </a:rPr>
              <a:t>If the psychic was right, then it was true </a:t>
            </a:r>
            <a:r>
              <a:rPr lang="en-US" i="1" dirty="0">
                <a:latin typeface="Arial" charset="0"/>
                <a:ea typeface="Osaka" charset="0"/>
                <a:cs typeface="Osaka" charset="0"/>
              </a:rPr>
              <a:t>at t1 </a:t>
            </a:r>
            <a:r>
              <a:rPr lang="en-US" dirty="0">
                <a:latin typeface="Arial" charset="0"/>
                <a:ea typeface="Osaka" charset="0"/>
                <a:cs typeface="Osaka" charset="0"/>
              </a:rPr>
              <a:t>that </a:t>
            </a:r>
            <a:r>
              <a:rPr lang="en-US" i="1" dirty="0">
                <a:latin typeface="Arial" charset="0"/>
                <a:ea typeface="Osaka" charset="0"/>
                <a:cs typeface="Osaka" charset="0"/>
              </a:rPr>
              <a:t>e</a:t>
            </a:r>
            <a:r>
              <a:rPr lang="en-US" dirty="0">
                <a:latin typeface="Arial" charset="0"/>
                <a:ea typeface="Osaka" charset="0"/>
                <a:cs typeface="Osaka" charset="0"/>
              </a:rPr>
              <a:t> was going to happen at t3</a:t>
            </a:r>
          </a:p>
          <a:p>
            <a:pPr>
              <a:spcAft>
                <a:spcPts val="1200"/>
              </a:spcAft>
            </a:pPr>
            <a:r>
              <a:rPr lang="en-US" dirty="0">
                <a:latin typeface="Arial" charset="0"/>
                <a:ea typeface="Osaka" charset="0"/>
                <a:cs typeface="Osaka" charset="0"/>
              </a:rPr>
              <a:t>But you immediately take action </a:t>
            </a:r>
            <a:r>
              <a:rPr lang="en-US" i="1" dirty="0">
                <a:latin typeface="Arial" charset="0"/>
                <a:ea typeface="Osaka" charset="0"/>
                <a:cs typeface="Osaka" charset="0"/>
              </a:rPr>
              <a:t>a</a:t>
            </a:r>
            <a:r>
              <a:rPr lang="en-US" dirty="0">
                <a:latin typeface="Arial" charset="0"/>
                <a:ea typeface="Osaka" charset="0"/>
                <a:cs typeface="Osaka" charset="0"/>
              </a:rPr>
              <a:t> in order to prevent </a:t>
            </a:r>
            <a:r>
              <a:rPr lang="en-US" i="1" dirty="0">
                <a:latin typeface="Arial" charset="0"/>
                <a:ea typeface="Osaka" charset="0"/>
                <a:cs typeface="Osaka" charset="0"/>
              </a:rPr>
              <a:t>e</a:t>
            </a:r>
            <a:r>
              <a:rPr lang="en-US" dirty="0">
                <a:latin typeface="Arial" charset="0"/>
                <a:ea typeface="Osaka" charset="0"/>
                <a:cs typeface="Osaka" charset="0"/>
              </a:rPr>
              <a:t> from happening</a:t>
            </a:r>
          </a:p>
          <a:p>
            <a:pPr>
              <a:spcAft>
                <a:spcPts val="1200"/>
              </a:spcAft>
            </a:pPr>
            <a:r>
              <a:rPr lang="en-US" dirty="0">
                <a:latin typeface="Arial" charset="0"/>
                <a:ea typeface="Osaka" charset="0"/>
                <a:cs typeface="Osaka" charset="0"/>
              </a:rPr>
              <a:t>You’re successful! </a:t>
            </a:r>
            <a:r>
              <a:rPr lang="en-US" i="1" dirty="0" smtClean="0">
                <a:latin typeface="Arial" charset="0"/>
                <a:ea typeface="Osaka" charset="0"/>
                <a:cs typeface="Osaka" charset="0"/>
              </a:rPr>
              <a:t>At t2 </a:t>
            </a:r>
            <a:r>
              <a:rPr lang="en-US" dirty="0">
                <a:latin typeface="Arial" charset="0"/>
                <a:ea typeface="Osaka" charset="0"/>
                <a:cs typeface="Osaka" charset="0"/>
              </a:rPr>
              <a:t>it isn’t true that </a:t>
            </a:r>
            <a:r>
              <a:rPr lang="en-US" i="1" dirty="0">
                <a:latin typeface="Arial" charset="0"/>
                <a:ea typeface="Osaka" charset="0"/>
                <a:cs typeface="Osaka" charset="0"/>
              </a:rPr>
              <a:t>e </a:t>
            </a:r>
            <a:r>
              <a:rPr lang="en-US" dirty="0">
                <a:latin typeface="Arial" charset="0"/>
                <a:ea typeface="Osaka" charset="0"/>
                <a:cs typeface="Osaka" charset="0"/>
              </a:rPr>
              <a:t>was going to happen at t3</a:t>
            </a:r>
          </a:p>
          <a:p>
            <a:pPr>
              <a:spcAft>
                <a:spcPts val="1200"/>
              </a:spcAft>
            </a:pPr>
            <a:r>
              <a:rPr lang="en-US" b="1" i="1" dirty="0">
                <a:latin typeface="Arial" charset="0"/>
                <a:ea typeface="Osaka" charset="0"/>
                <a:cs typeface="Osaka" charset="0"/>
              </a:rPr>
              <a:t>Is this </a:t>
            </a:r>
            <a:r>
              <a:rPr lang="en-US" b="1" i="1" dirty="0" smtClean="0">
                <a:latin typeface="Arial" charset="0"/>
                <a:ea typeface="Osaka" charset="0"/>
                <a:cs typeface="Osaka" charset="0"/>
              </a:rPr>
              <a:t>logically possible</a:t>
            </a:r>
            <a:r>
              <a:rPr lang="en-US" b="1" i="1" dirty="0">
                <a:latin typeface="Arial" charset="0"/>
                <a:ea typeface="Osaka" charset="0"/>
                <a:cs typeface="Osaka" charset="0"/>
              </a:rPr>
              <a:t>???</a:t>
            </a:r>
          </a:p>
          <a:p>
            <a:pPr>
              <a:spcAft>
                <a:spcPts val="1200"/>
              </a:spcAft>
            </a:pPr>
            <a:endParaRPr lang="en-US" dirty="0">
              <a:latin typeface="Arial" charset="0"/>
              <a:ea typeface="Osaka" charset="0"/>
              <a:cs typeface="Osaka" charset="0"/>
            </a:endParaRPr>
          </a:p>
        </p:txBody>
      </p:sp>
    </p:spTree>
    <p:extLst>
      <p:ext uri="{BB962C8B-B14F-4D97-AF65-F5344CB8AC3E}">
        <p14:creationId xmlns:p14="http://schemas.microsoft.com/office/powerpoint/2010/main" val="168023829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pPr>
              <a:defRPr/>
            </a:pPr>
            <a:r>
              <a:rPr lang="en-US" dirty="0" smtClean="0">
                <a:latin typeface="Arial" charset="0"/>
                <a:ea typeface="Osaka" charset="0"/>
                <a:cs typeface="Osaka" charset="0"/>
              </a:rPr>
              <a:t>Tensed vs. timeless </a:t>
            </a:r>
            <a:r>
              <a:rPr lang="en-US" dirty="0">
                <a:latin typeface="Arial" charset="0"/>
                <a:ea typeface="Osaka" charset="0"/>
                <a:cs typeface="Osaka" charset="0"/>
              </a:rPr>
              <a:t>propositions</a:t>
            </a:r>
          </a:p>
        </p:txBody>
      </p:sp>
      <p:sp>
        <p:nvSpPr>
          <p:cNvPr id="55298" name="Content Placeholder 2"/>
          <p:cNvSpPr>
            <a:spLocks noGrp="1"/>
          </p:cNvSpPr>
          <p:nvPr>
            <p:ph idx="1"/>
          </p:nvPr>
        </p:nvSpPr>
        <p:spPr bwMode="auto">
          <a:xfrm>
            <a:off x="844133" y="1619253"/>
            <a:ext cx="7358153" cy="46037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Autofit/>
          </a:bodyPr>
          <a:lstStyle/>
          <a:p>
            <a:pPr>
              <a:spcAft>
                <a:spcPts val="1200"/>
              </a:spcAft>
            </a:pPr>
            <a:r>
              <a:rPr lang="en-US" dirty="0">
                <a:latin typeface="Arial" charset="0"/>
                <a:ea typeface="Osaka" charset="0"/>
                <a:cs typeface="Osaka" charset="0"/>
              </a:rPr>
              <a:t>Let us assume that at </a:t>
            </a:r>
            <a:r>
              <a:rPr lang="en-US" dirty="0" smtClean="0">
                <a:latin typeface="Arial" charset="0"/>
                <a:ea typeface="Osaka" charset="0"/>
                <a:cs typeface="Osaka" charset="0"/>
              </a:rPr>
              <a:t>on September 8 </a:t>
            </a:r>
            <a:r>
              <a:rPr lang="en-US" dirty="0">
                <a:latin typeface="Arial" charset="0"/>
                <a:ea typeface="Osaka" charset="0"/>
                <a:cs typeface="Osaka" charset="0"/>
              </a:rPr>
              <a:t>the psychic </a:t>
            </a:r>
            <a:r>
              <a:rPr lang="en-US" dirty="0" smtClean="0">
                <a:latin typeface="Arial" charset="0"/>
                <a:ea typeface="Osaka" charset="0"/>
                <a:cs typeface="Osaka" charset="0"/>
              </a:rPr>
              <a:t>‘looked </a:t>
            </a:r>
            <a:r>
              <a:rPr lang="en-US" dirty="0">
                <a:latin typeface="Arial" charset="0"/>
                <a:ea typeface="Osaka" charset="0"/>
                <a:cs typeface="Osaka" charset="0"/>
              </a:rPr>
              <a:t>into the </a:t>
            </a:r>
            <a:r>
              <a:rPr lang="en-US" dirty="0" smtClean="0">
                <a:latin typeface="Arial" charset="0"/>
                <a:ea typeface="Osaka" charset="0"/>
                <a:cs typeface="Osaka" charset="0"/>
              </a:rPr>
              <a:t>future’ </a:t>
            </a:r>
            <a:r>
              <a:rPr lang="en-US" dirty="0">
                <a:latin typeface="Arial" charset="0"/>
                <a:ea typeface="Osaka" charset="0"/>
                <a:cs typeface="Osaka" charset="0"/>
              </a:rPr>
              <a:t>and saw </a:t>
            </a:r>
            <a:r>
              <a:rPr lang="en-US" i="1" dirty="0">
                <a:latin typeface="Arial" charset="0"/>
                <a:ea typeface="Osaka" charset="0"/>
                <a:cs typeface="Osaka" charset="0"/>
              </a:rPr>
              <a:t>e</a:t>
            </a:r>
            <a:r>
              <a:rPr lang="en-US" dirty="0">
                <a:latin typeface="Arial" charset="0"/>
                <a:ea typeface="Osaka" charset="0"/>
                <a:cs typeface="Osaka" charset="0"/>
              </a:rPr>
              <a:t> occurring at </a:t>
            </a:r>
            <a:r>
              <a:rPr lang="en-US" dirty="0" smtClean="0">
                <a:latin typeface="Arial" charset="0"/>
                <a:ea typeface="Osaka" charset="0"/>
                <a:cs typeface="Osaka" charset="0"/>
              </a:rPr>
              <a:t>September 10</a:t>
            </a:r>
            <a:r>
              <a:rPr lang="en-US" i="1" dirty="0" smtClean="0">
                <a:latin typeface="Arial" charset="0"/>
                <a:ea typeface="Osaka" charset="0"/>
                <a:cs typeface="Osaka" charset="0"/>
              </a:rPr>
              <a:t>.</a:t>
            </a:r>
            <a:endParaRPr lang="en-US" i="1" dirty="0">
              <a:latin typeface="Arial" charset="0"/>
              <a:ea typeface="Osaka" charset="0"/>
              <a:cs typeface="Osaka" charset="0"/>
            </a:endParaRPr>
          </a:p>
          <a:p>
            <a:pPr>
              <a:spcAft>
                <a:spcPts val="1200"/>
              </a:spcAft>
            </a:pPr>
            <a:endParaRPr lang="en-US" i="1" dirty="0">
              <a:latin typeface="Arial" charset="0"/>
              <a:ea typeface="Osaka" charset="0"/>
              <a:cs typeface="Osaka" charset="0"/>
            </a:endParaRPr>
          </a:p>
          <a:p>
            <a:pPr>
              <a:spcAft>
                <a:spcPts val="1200"/>
              </a:spcAft>
            </a:pPr>
            <a:endParaRPr lang="en-US" i="1" dirty="0">
              <a:latin typeface="Arial" charset="0"/>
              <a:ea typeface="Osaka" charset="0"/>
              <a:cs typeface="Osaka" charset="0"/>
            </a:endParaRPr>
          </a:p>
          <a:p>
            <a:pPr>
              <a:spcAft>
                <a:spcPts val="1200"/>
              </a:spcAft>
            </a:pPr>
            <a:endParaRPr lang="en-US" i="1" dirty="0">
              <a:latin typeface="Arial" charset="0"/>
              <a:ea typeface="Osaka" charset="0"/>
              <a:cs typeface="Osaka" charset="0"/>
            </a:endParaRPr>
          </a:p>
          <a:p>
            <a:pPr>
              <a:spcAft>
                <a:spcPts val="1200"/>
              </a:spcAft>
            </a:pPr>
            <a:endParaRPr lang="en-US" dirty="0">
              <a:latin typeface="Arial" charset="0"/>
              <a:ea typeface="Osaka" charset="0"/>
              <a:cs typeface="Osaka" charset="0"/>
            </a:endParaRPr>
          </a:p>
          <a:p>
            <a:pPr>
              <a:spcAft>
                <a:spcPts val="600"/>
              </a:spcAft>
            </a:pPr>
            <a:r>
              <a:rPr lang="en-US" dirty="0" smtClean="0">
                <a:latin typeface="Arial" charset="0"/>
                <a:ea typeface="Osaka" charset="0"/>
                <a:cs typeface="Osaka" charset="0"/>
              </a:rPr>
              <a:t>On Tuesday, September 8, she says, ‘In the future, two days from now, </a:t>
            </a:r>
            <a:r>
              <a:rPr lang="en-US" i="1" dirty="0" smtClean="0">
                <a:latin typeface="Arial" charset="0"/>
                <a:ea typeface="Osaka" charset="0"/>
                <a:cs typeface="Osaka" charset="0"/>
              </a:rPr>
              <a:t>e</a:t>
            </a:r>
            <a:r>
              <a:rPr lang="en-US" dirty="0" smtClean="0">
                <a:latin typeface="Arial" charset="0"/>
                <a:ea typeface="Osaka" charset="0"/>
                <a:cs typeface="Osaka" charset="0"/>
              </a:rPr>
              <a:t> will occur’.</a:t>
            </a:r>
          </a:p>
          <a:p>
            <a:pPr>
              <a:spcAft>
                <a:spcPts val="600"/>
              </a:spcAft>
            </a:pPr>
            <a:r>
              <a:rPr lang="en-US" dirty="0" smtClean="0">
                <a:latin typeface="Arial" charset="0"/>
                <a:ea typeface="Osaka" charset="0"/>
                <a:cs typeface="Osaka" charset="0"/>
              </a:rPr>
              <a:t>What she said </a:t>
            </a:r>
            <a:r>
              <a:rPr lang="en-US" dirty="0">
                <a:latin typeface="Arial" charset="0"/>
                <a:ea typeface="Osaka" charset="0"/>
                <a:cs typeface="Osaka" charset="0"/>
              </a:rPr>
              <a:t>can be translated into the </a:t>
            </a:r>
            <a:r>
              <a:rPr lang="en-US" b="1" i="1" dirty="0">
                <a:latin typeface="Arial" charset="0"/>
                <a:ea typeface="Osaka" charset="0"/>
                <a:cs typeface="Osaka" charset="0"/>
              </a:rPr>
              <a:t>timeless</a:t>
            </a:r>
            <a:r>
              <a:rPr lang="en-US" i="1" dirty="0">
                <a:latin typeface="Arial" charset="0"/>
                <a:ea typeface="Osaka" charset="0"/>
                <a:cs typeface="Osaka" charset="0"/>
              </a:rPr>
              <a:t> </a:t>
            </a:r>
            <a:r>
              <a:rPr lang="en-US" dirty="0" smtClean="0">
                <a:latin typeface="Arial" charset="0"/>
                <a:ea typeface="Osaka" charset="0"/>
                <a:cs typeface="Osaka" charset="0"/>
              </a:rPr>
              <a:t>sentence:</a:t>
            </a:r>
            <a:r>
              <a:rPr lang="en-US" dirty="0">
                <a:latin typeface="Arial" charset="0"/>
                <a:ea typeface="Osaka" charset="0"/>
                <a:cs typeface="Osaka" charset="0"/>
              </a:rPr>
              <a:t/>
            </a:r>
            <a:br>
              <a:rPr lang="en-US" dirty="0">
                <a:latin typeface="Arial" charset="0"/>
                <a:ea typeface="Osaka" charset="0"/>
                <a:cs typeface="Osaka" charset="0"/>
              </a:rPr>
            </a:br>
            <a:r>
              <a:rPr lang="en-US" i="1" dirty="0" smtClean="0">
                <a:latin typeface="Arial" charset="0"/>
                <a:ea typeface="Osaka" charset="0"/>
                <a:cs typeface="Osaka" charset="0"/>
              </a:rPr>
              <a:t>e</a:t>
            </a:r>
            <a:r>
              <a:rPr lang="en-US" dirty="0" smtClean="0">
                <a:latin typeface="Arial" charset="0"/>
                <a:ea typeface="Osaka" charset="0"/>
                <a:cs typeface="Osaka" charset="0"/>
              </a:rPr>
              <a:t> </a:t>
            </a:r>
            <a:r>
              <a:rPr lang="en-US" b="1" dirty="0">
                <a:latin typeface="Arial" charset="0"/>
                <a:ea typeface="Osaka" charset="0"/>
                <a:cs typeface="Osaka" charset="0"/>
              </a:rPr>
              <a:t>occurs</a:t>
            </a:r>
            <a:r>
              <a:rPr lang="en-US" dirty="0">
                <a:latin typeface="Arial" charset="0"/>
                <a:ea typeface="Osaka" charset="0"/>
                <a:cs typeface="Osaka" charset="0"/>
              </a:rPr>
              <a:t> </a:t>
            </a:r>
            <a:r>
              <a:rPr lang="en-US" dirty="0" smtClean="0">
                <a:latin typeface="Arial" charset="0"/>
                <a:ea typeface="Osaka" charset="0"/>
                <a:cs typeface="Osaka" charset="0"/>
              </a:rPr>
              <a:t>on Thursday, September 10, 2014.</a:t>
            </a:r>
            <a:endParaRPr lang="en-US" dirty="0">
              <a:latin typeface="Arial" charset="0"/>
              <a:ea typeface="Osaka" charset="0"/>
              <a:cs typeface="Osaka" charset="0"/>
            </a:endParaRPr>
          </a:p>
          <a:p>
            <a:pPr lvl="1">
              <a:spcAft>
                <a:spcPts val="1200"/>
              </a:spcAft>
            </a:pPr>
            <a:endParaRPr lang="en-US" dirty="0">
              <a:latin typeface="Arial" charset="0"/>
              <a:ea typeface="Osaka" charset="0"/>
              <a:cs typeface="Osaka" charset="0"/>
            </a:endParaRPr>
          </a:p>
        </p:txBody>
      </p:sp>
      <p:cxnSp>
        <p:nvCxnSpPr>
          <p:cNvPr id="55301" name="Straight Arrow Connector 5"/>
          <p:cNvCxnSpPr>
            <a:cxnSpLocks noChangeShapeType="1"/>
          </p:cNvCxnSpPr>
          <p:nvPr/>
        </p:nvCxnSpPr>
        <p:spPr bwMode="auto">
          <a:xfrm>
            <a:off x="859074" y="4262385"/>
            <a:ext cx="693420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5302" name="Straight Connector 7"/>
          <p:cNvCxnSpPr>
            <a:cxnSpLocks noChangeShapeType="1"/>
          </p:cNvCxnSpPr>
          <p:nvPr/>
        </p:nvCxnSpPr>
        <p:spPr bwMode="auto">
          <a:xfrm>
            <a:off x="1697274" y="4110000"/>
            <a:ext cx="0" cy="2285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5303" name="Straight Connector 8"/>
          <p:cNvCxnSpPr>
            <a:cxnSpLocks noChangeShapeType="1"/>
          </p:cNvCxnSpPr>
          <p:nvPr/>
        </p:nvCxnSpPr>
        <p:spPr bwMode="auto">
          <a:xfrm>
            <a:off x="6574074" y="4110000"/>
            <a:ext cx="0" cy="2285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5304" name="Straight Connector 9"/>
          <p:cNvCxnSpPr>
            <a:cxnSpLocks noChangeShapeType="1"/>
          </p:cNvCxnSpPr>
          <p:nvPr/>
        </p:nvCxnSpPr>
        <p:spPr bwMode="auto">
          <a:xfrm>
            <a:off x="4059474" y="4110000"/>
            <a:ext cx="0" cy="22857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5305" name="TextBox 12"/>
          <p:cNvSpPr txBox="1">
            <a:spLocks noChangeArrowheads="1"/>
          </p:cNvSpPr>
          <p:nvPr/>
        </p:nvSpPr>
        <p:spPr bwMode="auto">
          <a:xfrm>
            <a:off x="1145319" y="4267200"/>
            <a:ext cx="1592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dirty="0" smtClean="0"/>
              <a:t>Tue, Sep 8</a:t>
            </a:r>
            <a:endParaRPr lang="en-US" sz="1600" b="1" dirty="0"/>
          </a:p>
        </p:txBody>
      </p:sp>
      <p:sp>
        <p:nvSpPr>
          <p:cNvPr id="55300" name="TextBox 16"/>
          <p:cNvSpPr txBox="1">
            <a:spLocks noChangeArrowheads="1"/>
          </p:cNvSpPr>
          <p:nvPr/>
        </p:nvSpPr>
        <p:spPr bwMode="auto">
          <a:xfrm>
            <a:off x="6353412" y="3495638"/>
            <a:ext cx="473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2800" b="1" i="1" dirty="0">
                <a:solidFill>
                  <a:srgbClr val="292934"/>
                </a:solidFill>
              </a:rPr>
              <a:t>e</a:t>
            </a:r>
          </a:p>
        </p:txBody>
      </p:sp>
      <p:pic>
        <p:nvPicPr>
          <p:cNvPr id="13" name="Picture 12"/>
          <p:cNvPicPr/>
          <p:nvPr/>
        </p:nvPicPr>
        <p:blipFill>
          <a:blip r:embed="rId2"/>
          <a:srcRect/>
          <a:stretch>
            <a:fillRect/>
          </a:stretch>
        </p:blipFill>
        <p:spPr bwMode="auto">
          <a:xfrm>
            <a:off x="1086753" y="3077809"/>
            <a:ext cx="1428597" cy="1260769"/>
          </a:xfrm>
          <a:prstGeom prst="rect">
            <a:avLst/>
          </a:prstGeom>
          <a:ln>
            <a:noFill/>
          </a:ln>
          <a:effectLst>
            <a:softEdge rad="112500"/>
          </a:effectLst>
        </p:spPr>
      </p:pic>
      <p:sp>
        <p:nvSpPr>
          <p:cNvPr id="2" name="Rounded Rectangular Callout 1"/>
          <p:cNvSpPr/>
          <p:nvPr/>
        </p:nvSpPr>
        <p:spPr>
          <a:xfrm>
            <a:off x="2557895" y="2723004"/>
            <a:ext cx="1501579" cy="772634"/>
          </a:xfrm>
          <a:prstGeom prst="wedgeRoundRectCallout">
            <a:avLst>
              <a:gd name="adj1" fmla="val -78547"/>
              <a:gd name="adj2" fmla="val 4144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400" b="1" i="1" dirty="0" smtClean="0">
                <a:solidFill>
                  <a:srgbClr val="292934"/>
                </a:solidFill>
              </a:rPr>
              <a:t>e</a:t>
            </a:r>
            <a:r>
              <a:rPr lang="en-US" dirty="0" smtClean="0">
                <a:solidFill>
                  <a:srgbClr val="FF0000"/>
                </a:solidFill>
              </a:rPr>
              <a:t> </a:t>
            </a:r>
            <a:r>
              <a:rPr lang="en-US" dirty="0" smtClean="0"/>
              <a:t>will occur two days from now</a:t>
            </a:r>
            <a:endParaRPr lang="en-US" dirty="0"/>
          </a:p>
        </p:txBody>
      </p:sp>
      <p:sp>
        <p:nvSpPr>
          <p:cNvPr id="15" name="TextBox 12"/>
          <p:cNvSpPr txBox="1">
            <a:spLocks noChangeArrowheads="1"/>
          </p:cNvSpPr>
          <p:nvPr/>
        </p:nvSpPr>
        <p:spPr bwMode="auto">
          <a:xfrm>
            <a:off x="3276600" y="4267200"/>
            <a:ext cx="15688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dirty="0" smtClean="0"/>
              <a:t>Wed, Sep </a:t>
            </a:r>
            <a:r>
              <a:rPr lang="en-US" sz="1600" b="1" dirty="0"/>
              <a:t>9</a:t>
            </a:r>
          </a:p>
        </p:txBody>
      </p:sp>
      <p:sp>
        <p:nvSpPr>
          <p:cNvPr id="16" name="TextBox 12"/>
          <p:cNvSpPr txBox="1">
            <a:spLocks noChangeArrowheads="1"/>
          </p:cNvSpPr>
          <p:nvPr/>
        </p:nvSpPr>
        <p:spPr bwMode="auto">
          <a:xfrm>
            <a:off x="5779338" y="4267200"/>
            <a:ext cx="15688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dirty="0" smtClean="0"/>
              <a:t>Thu, Sep 10</a:t>
            </a:r>
            <a:endParaRPr lang="en-US" sz="1600" b="1" dirty="0"/>
          </a:p>
        </p:txBody>
      </p:sp>
    </p:spTree>
    <p:extLst>
      <p:ext uri="{BB962C8B-B14F-4D97-AF65-F5344CB8AC3E}">
        <p14:creationId xmlns:p14="http://schemas.microsoft.com/office/powerpoint/2010/main" val="112398444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pPr>
              <a:defRPr/>
            </a:pPr>
            <a:r>
              <a:rPr lang="en-US" dirty="0">
                <a:latin typeface="Arial" charset="0"/>
                <a:ea typeface="Osaka" charset="0"/>
                <a:cs typeface="Osaka" charset="0"/>
              </a:rPr>
              <a:t>Timeless propositions</a:t>
            </a:r>
          </a:p>
        </p:txBody>
      </p:sp>
      <p:sp>
        <p:nvSpPr>
          <p:cNvPr id="72706" name="Content Placeholder 2"/>
          <p:cNvSpPr>
            <a:spLocks noGrp="1"/>
          </p:cNvSpPr>
          <p:nvPr>
            <p:ph idx="1"/>
          </p:nvPr>
        </p:nvSpPr>
        <p:spPr>
          <a:xfrm>
            <a:off x="442259" y="1574468"/>
            <a:ext cx="8133976" cy="4603749"/>
          </a:xfrm>
        </p:spPr>
        <p:txBody>
          <a:bodyPr>
            <a:normAutofit/>
          </a:bodyPr>
          <a:lstStyle/>
          <a:p>
            <a:pPr>
              <a:spcAft>
                <a:spcPts val="1200"/>
              </a:spcAft>
              <a:defRPr/>
            </a:pPr>
            <a:r>
              <a:rPr lang="en-US" sz="1900" dirty="0" smtClean="0">
                <a:latin typeface="Arial" charset="0"/>
                <a:ea typeface="Osaka" charset="0"/>
                <a:cs typeface="Osaka" charset="0"/>
              </a:rPr>
              <a:t>If the psychic was correct, then the following </a:t>
            </a:r>
            <a:r>
              <a:rPr lang="en-US" sz="1900" i="1" dirty="0" smtClean="0">
                <a:latin typeface="Arial" charset="0"/>
                <a:ea typeface="Osaka" charset="0"/>
                <a:cs typeface="Osaka" charset="0"/>
              </a:rPr>
              <a:t>timeless sentence</a:t>
            </a:r>
            <a:r>
              <a:rPr lang="en-US" sz="1900" dirty="0" smtClean="0">
                <a:latin typeface="Arial" charset="0"/>
                <a:ea typeface="Osaka" charset="0"/>
                <a:cs typeface="Osaka" charset="0"/>
              </a:rPr>
              <a:t> was true on Tuesday: </a:t>
            </a:r>
            <a:r>
              <a:rPr lang="en-US" sz="1900" b="1" dirty="0" smtClean="0">
                <a:solidFill>
                  <a:schemeClr val="tx2"/>
                </a:solidFill>
                <a:latin typeface="Arial" charset="0"/>
                <a:ea typeface="Osaka" charset="0"/>
                <a:cs typeface="Osaka" charset="0"/>
              </a:rPr>
              <a:t>Event </a:t>
            </a:r>
            <a:r>
              <a:rPr lang="en-US" sz="1900" b="1" i="1" dirty="0" smtClean="0">
                <a:solidFill>
                  <a:schemeClr val="tx2"/>
                </a:solidFill>
                <a:latin typeface="Arial" charset="0"/>
                <a:ea typeface="Osaka" charset="0"/>
                <a:cs typeface="Osaka" charset="0"/>
              </a:rPr>
              <a:t>e</a:t>
            </a:r>
            <a:r>
              <a:rPr lang="en-US" sz="1900" b="1" dirty="0" smtClean="0">
                <a:solidFill>
                  <a:schemeClr val="tx2"/>
                </a:solidFill>
                <a:latin typeface="Arial" charset="0"/>
                <a:ea typeface="Osaka" charset="0"/>
                <a:cs typeface="Osaka" charset="0"/>
              </a:rPr>
              <a:t> OCCURS on Thursday, September 11, 2014.</a:t>
            </a:r>
            <a:endParaRPr lang="en-US" sz="1900" b="1" dirty="0">
              <a:solidFill>
                <a:schemeClr val="tx2"/>
              </a:solidFill>
              <a:latin typeface="Arial" charset="0"/>
              <a:ea typeface="Osaka" charset="0"/>
              <a:cs typeface="Osaka" charset="0"/>
            </a:endParaRPr>
          </a:p>
          <a:p>
            <a:pPr>
              <a:spcAft>
                <a:spcPts val="1200"/>
              </a:spcAft>
              <a:defRPr/>
            </a:pPr>
            <a:r>
              <a:rPr lang="en-US" sz="1900" dirty="0" smtClean="0">
                <a:latin typeface="Arial" charset="0"/>
                <a:ea typeface="Osaka" charset="0"/>
                <a:cs typeface="Osaka" charset="0"/>
              </a:rPr>
              <a:t>But following her advice, you immediately do </a:t>
            </a:r>
            <a:r>
              <a:rPr lang="en-US" sz="1900" dirty="0">
                <a:latin typeface="Arial" charset="0"/>
                <a:ea typeface="Osaka" charset="0"/>
                <a:cs typeface="Osaka" charset="0"/>
              </a:rPr>
              <a:t>an </a:t>
            </a:r>
            <a:r>
              <a:rPr lang="en-US" sz="1900" dirty="0" smtClean="0">
                <a:latin typeface="Arial" charset="0"/>
                <a:ea typeface="Osaka" charset="0"/>
                <a:cs typeface="Osaka" charset="0"/>
              </a:rPr>
              <a:t>action, </a:t>
            </a:r>
            <a:r>
              <a:rPr lang="en-US" sz="1900" i="1" dirty="0" smtClean="0">
                <a:latin typeface="Arial" charset="0"/>
                <a:ea typeface="Osaka" charset="0"/>
                <a:cs typeface="Osaka" charset="0"/>
              </a:rPr>
              <a:t>a,</a:t>
            </a:r>
            <a:r>
              <a:rPr lang="en-US" sz="1900" dirty="0" smtClean="0">
                <a:latin typeface="Arial" charset="0"/>
                <a:ea typeface="Osaka" charset="0"/>
                <a:cs typeface="Osaka" charset="0"/>
              </a:rPr>
              <a:t> </a:t>
            </a:r>
            <a:r>
              <a:rPr lang="en-US" sz="1900" dirty="0">
                <a:latin typeface="Arial" charset="0"/>
                <a:ea typeface="Osaka" charset="0"/>
                <a:cs typeface="Osaka" charset="0"/>
              </a:rPr>
              <a:t>that prevents e’s </a:t>
            </a:r>
            <a:r>
              <a:rPr lang="en-US" sz="1900" dirty="0" smtClean="0">
                <a:latin typeface="Arial" charset="0"/>
                <a:ea typeface="Osaka" charset="0"/>
                <a:cs typeface="Osaka" charset="0"/>
              </a:rPr>
              <a:t>occurring.</a:t>
            </a:r>
          </a:p>
          <a:p>
            <a:pPr>
              <a:spcAft>
                <a:spcPts val="1200"/>
              </a:spcAft>
              <a:defRPr/>
            </a:pPr>
            <a:r>
              <a:rPr lang="en-US" sz="1900" dirty="0" smtClean="0">
                <a:latin typeface="Arial" charset="0"/>
                <a:ea typeface="Osaka" charset="0"/>
                <a:cs typeface="Osaka" charset="0"/>
              </a:rPr>
              <a:t>So whereas it was true on Tue, Sept 8 that </a:t>
            </a:r>
            <a:r>
              <a:rPr lang="en-US" sz="1900" i="1" dirty="0" smtClean="0">
                <a:latin typeface="Arial" charset="0"/>
                <a:ea typeface="Osaka" charset="0"/>
                <a:cs typeface="Osaka" charset="0"/>
              </a:rPr>
              <a:t>e</a:t>
            </a:r>
            <a:r>
              <a:rPr lang="en-US" sz="1900" dirty="0" smtClean="0">
                <a:latin typeface="Arial" charset="0"/>
                <a:ea typeface="Osaka" charset="0"/>
                <a:cs typeface="Osaka" charset="0"/>
              </a:rPr>
              <a:t> would OCCUR on Thu, Sep 10 (the psychic ‘saw’ it coming) it was no longer true at Wednesday.</a:t>
            </a:r>
            <a:endParaRPr lang="en-US" sz="1900" dirty="0">
              <a:latin typeface="Arial" charset="0"/>
              <a:ea typeface="Osaka" charset="0"/>
              <a:cs typeface="Osaka" charset="0"/>
            </a:endParaRPr>
          </a:p>
        </p:txBody>
      </p:sp>
      <p:sp>
        <p:nvSpPr>
          <p:cNvPr id="18" name="TextBox 17"/>
          <p:cNvSpPr txBox="1">
            <a:spLocks noChangeArrowheads="1"/>
          </p:cNvSpPr>
          <p:nvPr/>
        </p:nvSpPr>
        <p:spPr bwMode="auto">
          <a:xfrm>
            <a:off x="2752698" y="5192862"/>
            <a:ext cx="45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2800" b="1" i="1" dirty="0">
                <a:solidFill>
                  <a:srgbClr val="292934"/>
                </a:solidFill>
              </a:rPr>
              <a:t>a</a:t>
            </a:r>
          </a:p>
        </p:txBody>
      </p:sp>
      <p:sp>
        <p:nvSpPr>
          <p:cNvPr id="17" name="TextBox 16"/>
          <p:cNvSpPr txBox="1">
            <a:spLocks noChangeArrowheads="1"/>
          </p:cNvSpPr>
          <p:nvPr/>
        </p:nvSpPr>
        <p:spPr bwMode="auto">
          <a:xfrm>
            <a:off x="6287248" y="5181600"/>
            <a:ext cx="44764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2800" b="1" i="1" dirty="0" smtClean="0">
                <a:solidFill>
                  <a:srgbClr val="292934"/>
                </a:solidFill>
              </a:rPr>
              <a:t>e</a:t>
            </a:r>
            <a:endParaRPr lang="en-US" sz="2800" b="1" i="1" dirty="0">
              <a:solidFill>
                <a:srgbClr val="292934"/>
              </a:solidFill>
            </a:endParaRPr>
          </a:p>
        </p:txBody>
      </p:sp>
      <p:grpSp>
        <p:nvGrpSpPr>
          <p:cNvPr id="4" name="Group 3"/>
          <p:cNvGrpSpPr/>
          <p:nvPr/>
        </p:nvGrpSpPr>
        <p:grpSpPr>
          <a:xfrm>
            <a:off x="771498" y="4513497"/>
            <a:ext cx="6934200" cy="1823223"/>
            <a:chOff x="771498" y="4513497"/>
            <a:chExt cx="6934200" cy="1823223"/>
          </a:xfrm>
        </p:grpSpPr>
        <p:pic>
          <p:nvPicPr>
            <p:cNvPr id="19" name="Picture 18"/>
            <p:cNvPicPr/>
            <p:nvPr/>
          </p:nvPicPr>
          <p:blipFill>
            <a:blip r:embed="rId3"/>
            <a:srcRect/>
            <a:stretch>
              <a:fillRect/>
            </a:stretch>
          </p:blipFill>
          <p:spPr bwMode="auto">
            <a:xfrm>
              <a:off x="868479" y="4808538"/>
              <a:ext cx="1428597" cy="1260769"/>
            </a:xfrm>
            <a:prstGeom prst="rect">
              <a:avLst/>
            </a:prstGeom>
            <a:ln>
              <a:noFill/>
            </a:ln>
            <a:effectLst>
              <a:softEdge rad="112500"/>
            </a:effectLst>
          </p:spPr>
        </p:pic>
        <p:sp>
          <p:nvSpPr>
            <p:cNvPr id="20" name="Rounded Rectangular Callout 19"/>
            <p:cNvSpPr/>
            <p:nvPr/>
          </p:nvSpPr>
          <p:spPr>
            <a:xfrm>
              <a:off x="2294798" y="4513497"/>
              <a:ext cx="1501579" cy="772634"/>
            </a:xfrm>
            <a:prstGeom prst="wedgeRoundRectCallout">
              <a:avLst>
                <a:gd name="adj1" fmla="val -78547"/>
                <a:gd name="adj2" fmla="val 4144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smtClean="0">
                  <a:solidFill>
                    <a:schemeClr val="tx1"/>
                  </a:solidFill>
                </a:rPr>
                <a:t>e</a:t>
              </a:r>
              <a:r>
                <a:rPr lang="en-US" dirty="0" smtClean="0">
                  <a:solidFill>
                    <a:srgbClr val="FF0000"/>
                  </a:solidFill>
                </a:rPr>
                <a:t> </a:t>
              </a:r>
              <a:r>
                <a:rPr lang="en-US" dirty="0" smtClean="0"/>
                <a:t>will occur two days from now</a:t>
              </a:r>
              <a:endParaRPr lang="en-US" dirty="0"/>
            </a:p>
          </p:txBody>
        </p:sp>
        <p:grpSp>
          <p:nvGrpSpPr>
            <p:cNvPr id="3" name="Group 2"/>
            <p:cNvGrpSpPr/>
            <p:nvPr/>
          </p:nvGrpSpPr>
          <p:grpSpPr>
            <a:xfrm>
              <a:off x="771498" y="5650060"/>
              <a:ext cx="6934200" cy="686660"/>
              <a:chOff x="771498" y="5650060"/>
              <a:chExt cx="6934200" cy="686660"/>
            </a:xfrm>
          </p:grpSpPr>
          <p:grpSp>
            <p:nvGrpSpPr>
              <p:cNvPr id="56323" name="Group 15"/>
              <p:cNvGrpSpPr>
                <a:grpSpLocks/>
              </p:cNvGrpSpPr>
              <p:nvPr/>
            </p:nvGrpSpPr>
            <p:grpSpPr bwMode="auto">
              <a:xfrm>
                <a:off x="771498" y="5650060"/>
                <a:ext cx="6934200" cy="228578"/>
                <a:chOff x="1066800" y="2971800"/>
                <a:chExt cx="6934200" cy="228600"/>
              </a:xfrm>
            </p:grpSpPr>
            <p:cxnSp>
              <p:nvCxnSpPr>
                <p:cNvPr id="56326" name="Straight Arrow Connector 5"/>
                <p:cNvCxnSpPr>
                  <a:cxnSpLocks noChangeShapeType="1"/>
                </p:cNvCxnSpPr>
                <p:nvPr/>
              </p:nvCxnSpPr>
              <p:spPr bwMode="auto">
                <a:xfrm>
                  <a:off x="1066800" y="3124200"/>
                  <a:ext cx="693420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6327" name="Straight Connector 7"/>
                <p:cNvCxnSpPr>
                  <a:cxnSpLocks noChangeShapeType="1"/>
                </p:cNvCxnSpPr>
                <p:nvPr/>
              </p:nvCxnSpPr>
              <p:spPr bwMode="auto">
                <a:xfrm>
                  <a:off x="1905000" y="29718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6328" name="Straight Connector 8"/>
                <p:cNvCxnSpPr>
                  <a:cxnSpLocks noChangeShapeType="1"/>
                </p:cNvCxnSpPr>
                <p:nvPr/>
              </p:nvCxnSpPr>
              <p:spPr bwMode="auto">
                <a:xfrm>
                  <a:off x="6781800" y="29718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6329" name="Straight Connector 9"/>
                <p:cNvCxnSpPr>
                  <a:cxnSpLocks noChangeShapeType="1"/>
                </p:cNvCxnSpPr>
                <p:nvPr/>
              </p:nvCxnSpPr>
              <p:spPr bwMode="auto">
                <a:xfrm>
                  <a:off x="4267200" y="29718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14" name="TextBox 12"/>
              <p:cNvSpPr txBox="1">
                <a:spLocks noChangeArrowheads="1"/>
              </p:cNvSpPr>
              <p:nvPr/>
            </p:nvSpPr>
            <p:spPr bwMode="auto">
              <a:xfrm>
                <a:off x="926217" y="5998166"/>
                <a:ext cx="1592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dirty="0" smtClean="0"/>
                  <a:t>Tue, Sep 8</a:t>
                </a:r>
                <a:endParaRPr lang="en-US" sz="1600" b="1" dirty="0"/>
              </a:p>
            </p:txBody>
          </p:sp>
          <p:sp>
            <p:nvSpPr>
              <p:cNvPr id="15" name="TextBox 12"/>
              <p:cNvSpPr txBox="1">
                <a:spLocks noChangeArrowheads="1"/>
              </p:cNvSpPr>
              <p:nvPr/>
            </p:nvSpPr>
            <p:spPr bwMode="auto">
              <a:xfrm>
                <a:off x="3057498" y="5998166"/>
                <a:ext cx="15688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dirty="0" smtClean="0"/>
                  <a:t>Wed, Sep </a:t>
                </a:r>
                <a:r>
                  <a:rPr lang="en-US" sz="1600" b="1" dirty="0"/>
                  <a:t>9</a:t>
                </a:r>
              </a:p>
            </p:txBody>
          </p:sp>
          <p:sp>
            <p:nvSpPr>
              <p:cNvPr id="16" name="TextBox 12"/>
              <p:cNvSpPr txBox="1">
                <a:spLocks noChangeArrowheads="1"/>
              </p:cNvSpPr>
              <p:nvPr/>
            </p:nvSpPr>
            <p:spPr bwMode="auto">
              <a:xfrm>
                <a:off x="5560236" y="5998166"/>
                <a:ext cx="15688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dirty="0" smtClean="0"/>
                  <a:t>Thu, Sep 10</a:t>
                </a:r>
                <a:endParaRPr lang="en-US" sz="1600" b="1" dirty="0"/>
              </a:p>
            </p:txBody>
          </p:sp>
        </p:grpSp>
      </p:grpSp>
      <p:sp>
        <p:nvSpPr>
          <p:cNvPr id="2" name="Oval 1"/>
          <p:cNvSpPr/>
          <p:nvPr/>
        </p:nvSpPr>
        <p:spPr>
          <a:xfrm>
            <a:off x="1055783" y="5556508"/>
            <a:ext cx="958419" cy="49187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t>NOW</a:t>
            </a:r>
            <a:endParaRPr lang="en-US" sz="1600" b="1" dirty="0"/>
          </a:p>
        </p:txBody>
      </p:sp>
      <p:sp>
        <p:nvSpPr>
          <p:cNvPr id="22" name="Oval 21"/>
          <p:cNvSpPr/>
          <p:nvPr/>
        </p:nvSpPr>
        <p:spPr>
          <a:xfrm>
            <a:off x="3492688" y="5577433"/>
            <a:ext cx="958419" cy="49187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t>NOW</a:t>
            </a:r>
            <a:endParaRPr lang="en-US" sz="1600" b="1" dirty="0"/>
          </a:p>
        </p:txBody>
      </p:sp>
    </p:spTree>
    <p:extLst>
      <p:ext uri="{BB962C8B-B14F-4D97-AF65-F5344CB8AC3E}">
        <p14:creationId xmlns:p14="http://schemas.microsoft.com/office/powerpoint/2010/main" val="34358154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706">
                                            <p:txEl>
                                              <p:pRg st="2" end="2"/>
                                            </p:txEl>
                                          </p:spTgt>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Explosion"/>
                                        </p:tgtEl>
                                      </p:cMediaNode>
                                    </p:audio>
                                  </p:sub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uiExpand="1" build="p"/>
      <p:bldP spid="18" grpId="0"/>
      <p:bldP spid="18" grpId="1"/>
      <p:bldP spid="17" grpId="1"/>
      <p:bldP spid="2" grpId="0" animBg="1"/>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pPr>
              <a:defRPr/>
            </a:pPr>
            <a:r>
              <a:rPr lang="en-US" dirty="0">
                <a:latin typeface="Arial" charset="0"/>
                <a:ea typeface="Osaka" charset="0"/>
                <a:cs typeface="Osaka" charset="0"/>
              </a:rPr>
              <a:t>Timeless propositions</a:t>
            </a:r>
          </a:p>
        </p:txBody>
      </p:sp>
      <p:sp>
        <p:nvSpPr>
          <p:cNvPr id="72706" name="Content Placeholder 2"/>
          <p:cNvSpPr>
            <a:spLocks noGrp="1"/>
          </p:cNvSpPr>
          <p:nvPr>
            <p:ph idx="1"/>
          </p:nvPr>
        </p:nvSpPr>
        <p:spPr>
          <a:xfrm>
            <a:off x="457200" y="1464236"/>
            <a:ext cx="7984566" cy="4773745"/>
          </a:xfrm>
        </p:spPr>
        <p:txBody>
          <a:bodyPr>
            <a:normAutofit/>
          </a:bodyPr>
          <a:lstStyle/>
          <a:p>
            <a:pPr>
              <a:defRPr/>
            </a:pPr>
            <a:r>
              <a:rPr lang="en-US" sz="1900" dirty="0">
                <a:latin typeface="Arial" charset="0"/>
                <a:ea typeface="Osaka" charset="0"/>
                <a:cs typeface="Osaka" charset="0"/>
              </a:rPr>
              <a:t>But wait! If the Psychic was right on Tuesday that e was going to occur in two days then it is </a:t>
            </a:r>
            <a:r>
              <a:rPr lang="en-US" sz="1900" b="1" i="1" dirty="0">
                <a:latin typeface="Arial" charset="0"/>
                <a:ea typeface="Osaka" charset="0"/>
                <a:cs typeface="Osaka" charset="0"/>
              </a:rPr>
              <a:t>timelessly true</a:t>
            </a:r>
            <a:r>
              <a:rPr lang="en-US" sz="1900" b="1" dirty="0">
                <a:latin typeface="Arial" charset="0"/>
                <a:ea typeface="Osaka" charset="0"/>
                <a:cs typeface="Osaka" charset="0"/>
              </a:rPr>
              <a:t> </a:t>
            </a:r>
            <a:r>
              <a:rPr lang="en-US" sz="1900" dirty="0">
                <a:latin typeface="Arial" charset="0"/>
                <a:ea typeface="Osaka" charset="0"/>
                <a:cs typeface="Osaka" charset="0"/>
              </a:rPr>
              <a:t>that </a:t>
            </a:r>
            <a:r>
              <a:rPr lang="en-US" sz="1900" i="1" dirty="0">
                <a:latin typeface="Arial" charset="0"/>
                <a:ea typeface="Osaka" charset="0"/>
                <a:cs typeface="Osaka" charset="0"/>
              </a:rPr>
              <a:t>e</a:t>
            </a:r>
            <a:r>
              <a:rPr lang="en-US" sz="1900" dirty="0">
                <a:latin typeface="Arial" charset="0"/>
                <a:ea typeface="Osaka" charset="0"/>
                <a:cs typeface="Osaka" charset="0"/>
              </a:rPr>
              <a:t> </a:t>
            </a:r>
            <a:r>
              <a:rPr lang="en-US" sz="1900" b="1" dirty="0" smtClean="0">
                <a:latin typeface="Arial" charset="0"/>
                <a:ea typeface="Osaka" charset="0"/>
                <a:cs typeface="Osaka" charset="0"/>
              </a:rPr>
              <a:t>OCCURS</a:t>
            </a:r>
            <a:r>
              <a:rPr lang="en-US" sz="1900" dirty="0" smtClean="0">
                <a:latin typeface="Arial" charset="0"/>
                <a:ea typeface="Osaka" charset="0"/>
                <a:cs typeface="Osaka" charset="0"/>
              </a:rPr>
              <a:t> </a:t>
            </a:r>
            <a:r>
              <a:rPr lang="en-US" sz="1900" dirty="0">
                <a:latin typeface="Arial" charset="0"/>
                <a:ea typeface="Osaka" charset="0"/>
                <a:cs typeface="Osaka" charset="0"/>
              </a:rPr>
              <a:t>on Thursday</a:t>
            </a:r>
          </a:p>
          <a:p>
            <a:pPr>
              <a:defRPr/>
            </a:pPr>
            <a:r>
              <a:rPr lang="en-US" sz="1900" dirty="0">
                <a:latin typeface="Arial" charset="0"/>
                <a:ea typeface="Osaka" charset="0"/>
                <a:cs typeface="Osaka" charset="0"/>
              </a:rPr>
              <a:t>And if timelessly true, it was true at all times…including Tuesday</a:t>
            </a:r>
            <a:r>
              <a:rPr lang="en-US" sz="1900" dirty="0" smtClean="0">
                <a:latin typeface="Arial" charset="0"/>
                <a:ea typeface="Osaka" charset="0"/>
                <a:cs typeface="Osaka" charset="0"/>
              </a:rPr>
              <a:t>!</a:t>
            </a:r>
          </a:p>
          <a:p>
            <a:pPr>
              <a:spcBef>
                <a:spcPts val="300"/>
              </a:spcBef>
              <a:spcAft>
                <a:spcPts val="500"/>
              </a:spcAft>
              <a:defRPr/>
            </a:pPr>
            <a:r>
              <a:rPr lang="en-US" sz="1900" dirty="0" smtClean="0">
                <a:latin typeface="Arial" charset="0"/>
                <a:ea typeface="Osaka" charset="0"/>
                <a:cs typeface="Osaka" charset="0"/>
              </a:rPr>
              <a:t>So it looks like we have a contradiction: </a:t>
            </a:r>
            <a:r>
              <a:rPr lang="en-US" sz="1900" i="1" dirty="0" smtClean="0">
                <a:latin typeface="Arial" charset="0"/>
                <a:ea typeface="Osaka" charset="0"/>
                <a:cs typeface="Osaka" charset="0"/>
              </a:rPr>
              <a:t>timelessly </a:t>
            </a:r>
            <a:r>
              <a:rPr lang="en-US" sz="1900" dirty="0" smtClean="0">
                <a:latin typeface="Arial" charset="0"/>
                <a:ea typeface="Osaka" charset="0"/>
                <a:cs typeface="Osaka" charset="0"/>
              </a:rPr>
              <a:t>both</a:t>
            </a:r>
          </a:p>
          <a:p>
            <a:pPr lvl="1">
              <a:spcBef>
                <a:spcPts val="300"/>
              </a:spcBef>
              <a:spcAft>
                <a:spcPts val="500"/>
              </a:spcAft>
              <a:defRPr/>
            </a:pPr>
            <a:r>
              <a:rPr lang="en-US" sz="1900" i="1" dirty="0" smtClean="0">
                <a:latin typeface="Arial" charset="0"/>
                <a:ea typeface="Osaka" charset="0"/>
                <a:cs typeface="Osaka" charset="0"/>
              </a:rPr>
              <a:t>e</a:t>
            </a:r>
            <a:r>
              <a:rPr lang="en-US" sz="1900" dirty="0" smtClean="0">
                <a:latin typeface="Arial" charset="0"/>
                <a:ea typeface="Osaka" charset="0"/>
                <a:cs typeface="Osaka" charset="0"/>
              </a:rPr>
              <a:t> </a:t>
            </a:r>
            <a:r>
              <a:rPr lang="en-US" sz="1900" i="1" dirty="0" smtClean="0">
                <a:latin typeface="Arial" charset="0"/>
                <a:ea typeface="Osaka" charset="0"/>
                <a:cs typeface="Osaka" charset="0"/>
              </a:rPr>
              <a:t>occurs</a:t>
            </a:r>
            <a:r>
              <a:rPr lang="en-US" sz="1900" dirty="0" smtClean="0">
                <a:latin typeface="Arial" charset="0"/>
                <a:ea typeface="Osaka" charset="0"/>
                <a:cs typeface="Osaka" charset="0"/>
              </a:rPr>
              <a:t> on Thursday</a:t>
            </a:r>
            <a:r>
              <a:rPr lang="en-US" sz="1900" i="1" dirty="0" smtClean="0">
                <a:latin typeface="Arial" charset="0"/>
                <a:ea typeface="Osaka" charset="0"/>
                <a:cs typeface="Osaka" charset="0"/>
              </a:rPr>
              <a:t> </a:t>
            </a:r>
            <a:r>
              <a:rPr lang="en-US" sz="1900" dirty="0" smtClean="0">
                <a:latin typeface="Arial" charset="0"/>
                <a:ea typeface="Osaka" charset="0"/>
                <a:cs typeface="Osaka" charset="0"/>
              </a:rPr>
              <a:t>(because the psychic was correct) and</a:t>
            </a:r>
          </a:p>
          <a:p>
            <a:pPr lvl="1">
              <a:spcBef>
                <a:spcPts val="300"/>
              </a:spcBef>
              <a:spcAft>
                <a:spcPts val="500"/>
              </a:spcAft>
              <a:defRPr/>
            </a:pPr>
            <a:r>
              <a:rPr lang="en-US" sz="1900" i="1" dirty="0" smtClean="0">
                <a:latin typeface="Arial" charset="0"/>
                <a:ea typeface="Osaka" charset="0"/>
                <a:cs typeface="Osaka" charset="0"/>
              </a:rPr>
              <a:t>e</a:t>
            </a:r>
            <a:r>
              <a:rPr lang="en-US" sz="1900" dirty="0" smtClean="0">
                <a:latin typeface="Arial" charset="0"/>
                <a:ea typeface="Osaka" charset="0"/>
                <a:cs typeface="Osaka" charset="0"/>
              </a:rPr>
              <a:t> </a:t>
            </a:r>
            <a:r>
              <a:rPr lang="en-US" sz="1900" i="1" dirty="0" smtClean="0">
                <a:latin typeface="Arial" charset="0"/>
                <a:ea typeface="Osaka" charset="0"/>
                <a:cs typeface="Osaka" charset="0"/>
              </a:rPr>
              <a:t>does not occur </a:t>
            </a:r>
            <a:r>
              <a:rPr lang="en-US" sz="1900" dirty="0" smtClean="0">
                <a:latin typeface="Arial" charset="0"/>
                <a:ea typeface="Osaka" charset="0"/>
                <a:cs typeface="Osaka" charset="0"/>
              </a:rPr>
              <a:t>on Thursday (because </a:t>
            </a:r>
            <a:r>
              <a:rPr lang="en-US" sz="1900" i="1" dirty="0" smtClean="0">
                <a:latin typeface="Arial" charset="0"/>
                <a:ea typeface="Osaka" charset="0"/>
                <a:cs typeface="Osaka" charset="0"/>
              </a:rPr>
              <a:t>a</a:t>
            </a:r>
            <a:r>
              <a:rPr lang="en-US" sz="1900" dirty="0" smtClean="0">
                <a:latin typeface="Arial" charset="0"/>
                <a:ea typeface="Osaka" charset="0"/>
                <a:cs typeface="Osaka" charset="0"/>
              </a:rPr>
              <a:t> prevented it)</a:t>
            </a:r>
            <a:endParaRPr lang="en-US" sz="1900" i="1" dirty="0">
              <a:latin typeface="Arial" charset="0"/>
              <a:ea typeface="Osaka" charset="0"/>
              <a:cs typeface="Osaka" charset="0"/>
            </a:endParaRPr>
          </a:p>
        </p:txBody>
      </p:sp>
      <p:sp>
        <p:nvSpPr>
          <p:cNvPr id="18" name="TextBox 17"/>
          <p:cNvSpPr txBox="1">
            <a:spLocks noChangeArrowheads="1"/>
          </p:cNvSpPr>
          <p:nvPr/>
        </p:nvSpPr>
        <p:spPr bwMode="auto">
          <a:xfrm>
            <a:off x="2752698" y="5192862"/>
            <a:ext cx="457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2800" b="1" i="1" dirty="0">
                <a:solidFill>
                  <a:srgbClr val="292934"/>
                </a:solidFill>
              </a:rPr>
              <a:t>a</a:t>
            </a:r>
          </a:p>
        </p:txBody>
      </p:sp>
      <p:sp>
        <p:nvSpPr>
          <p:cNvPr id="17" name="TextBox 16"/>
          <p:cNvSpPr txBox="1">
            <a:spLocks noChangeArrowheads="1"/>
          </p:cNvSpPr>
          <p:nvPr/>
        </p:nvSpPr>
        <p:spPr bwMode="auto">
          <a:xfrm>
            <a:off x="6287248" y="5181600"/>
            <a:ext cx="44764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2800" b="1" i="1" dirty="0" smtClean="0">
                <a:solidFill>
                  <a:srgbClr val="292934"/>
                </a:solidFill>
              </a:rPr>
              <a:t>e</a:t>
            </a:r>
            <a:endParaRPr lang="en-US" sz="2800" b="1" i="1" dirty="0">
              <a:solidFill>
                <a:srgbClr val="292934"/>
              </a:solidFill>
            </a:endParaRPr>
          </a:p>
        </p:txBody>
      </p:sp>
      <p:grpSp>
        <p:nvGrpSpPr>
          <p:cNvPr id="4" name="Group 3"/>
          <p:cNvGrpSpPr/>
          <p:nvPr/>
        </p:nvGrpSpPr>
        <p:grpSpPr>
          <a:xfrm>
            <a:off x="771498" y="4519093"/>
            <a:ext cx="6934200" cy="1802686"/>
            <a:chOff x="771498" y="4519093"/>
            <a:chExt cx="6934200" cy="1802686"/>
          </a:xfrm>
        </p:grpSpPr>
        <p:pic>
          <p:nvPicPr>
            <p:cNvPr id="19" name="Picture 18"/>
            <p:cNvPicPr/>
            <p:nvPr/>
          </p:nvPicPr>
          <p:blipFill>
            <a:blip r:embed="rId2"/>
            <a:srcRect/>
            <a:stretch>
              <a:fillRect/>
            </a:stretch>
          </p:blipFill>
          <p:spPr bwMode="auto">
            <a:xfrm>
              <a:off x="868479" y="4808538"/>
              <a:ext cx="1428597" cy="1260769"/>
            </a:xfrm>
            <a:prstGeom prst="rect">
              <a:avLst/>
            </a:prstGeom>
            <a:ln>
              <a:noFill/>
            </a:ln>
            <a:effectLst>
              <a:softEdge rad="112500"/>
            </a:effectLst>
          </p:spPr>
        </p:pic>
        <p:sp>
          <p:nvSpPr>
            <p:cNvPr id="20" name="Rounded Rectangular Callout 19"/>
            <p:cNvSpPr/>
            <p:nvPr/>
          </p:nvSpPr>
          <p:spPr>
            <a:xfrm>
              <a:off x="2297076" y="4519093"/>
              <a:ext cx="1501579" cy="772634"/>
            </a:xfrm>
            <a:prstGeom prst="wedgeRoundRectCallout">
              <a:avLst>
                <a:gd name="adj1" fmla="val -78547"/>
                <a:gd name="adj2" fmla="val 4144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i="1" dirty="0" smtClean="0">
                  <a:solidFill>
                    <a:srgbClr val="292934"/>
                  </a:solidFill>
                </a:rPr>
                <a:t>e</a:t>
              </a:r>
              <a:r>
                <a:rPr lang="en-US" dirty="0" smtClean="0">
                  <a:solidFill>
                    <a:srgbClr val="FF0000"/>
                  </a:solidFill>
                </a:rPr>
                <a:t> </a:t>
              </a:r>
              <a:r>
                <a:rPr lang="en-US" dirty="0" smtClean="0"/>
                <a:t>will occur two days from now</a:t>
              </a:r>
              <a:endParaRPr lang="en-US" dirty="0"/>
            </a:p>
          </p:txBody>
        </p:sp>
        <p:grpSp>
          <p:nvGrpSpPr>
            <p:cNvPr id="3" name="Group 2"/>
            <p:cNvGrpSpPr/>
            <p:nvPr/>
          </p:nvGrpSpPr>
          <p:grpSpPr>
            <a:xfrm>
              <a:off x="771498" y="5650060"/>
              <a:ext cx="6934200" cy="671719"/>
              <a:chOff x="771498" y="5650060"/>
              <a:chExt cx="6934200" cy="671719"/>
            </a:xfrm>
          </p:grpSpPr>
          <p:grpSp>
            <p:nvGrpSpPr>
              <p:cNvPr id="56323" name="Group 15"/>
              <p:cNvGrpSpPr>
                <a:grpSpLocks/>
              </p:cNvGrpSpPr>
              <p:nvPr/>
            </p:nvGrpSpPr>
            <p:grpSpPr bwMode="auto">
              <a:xfrm>
                <a:off x="771498" y="5650060"/>
                <a:ext cx="6934200" cy="228578"/>
                <a:chOff x="1066800" y="2971800"/>
                <a:chExt cx="6934200" cy="228600"/>
              </a:xfrm>
            </p:grpSpPr>
            <p:cxnSp>
              <p:nvCxnSpPr>
                <p:cNvPr id="56326" name="Straight Arrow Connector 5"/>
                <p:cNvCxnSpPr>
                  <a:cxnSpLocks noChangeShapeType="1"/>
                </p:cNvCxnSpPr>
                <p:nvPr/>
              </p:nvCxnSpPr>
              <p:spPr bwMode="auto">
                <a:xfrm>
                  <a:off x="1066800" y="3124200"/>
                  <a:ext cx="6934200"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6327" name="Straight Connector 7"/>
                <p:cNvCxnSpPr>
                  <a:cxnSpLocks noChangeShapeType="1"/>
                </p:cNvCxnSpPr>
                <p:nvPr/>
              </p:nvCxnSpPr>
              <p:spPr bwMode="auto">
                <a:xfrm>
                  <a:off x="1905000" y="29718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6328" name="Straight Connector 8"/>
                <p:cNvCxnSpPr>
                  <a:cxnSpLocks noChangeShapeType="1"/>
                </p:cNvCxnSpPr>
                <p:nvPr/>
              </p:nvCxnSpPr>
              <p:spPr bwMode="auto">
                <a:xfrm>
                  <a:off x="6781800" y="29718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6329" name="Straight Connector 9"/>
                <p:cNvCxnSpPr>
                  <a:cxnSpLocks noChangeShapeType="1"/>
                </p:cNvCxnSpPr>
                <p:nvPr/>
              </p:nvCxnSpPr>
              <p:spPr bwMode="auto">
                <a:xfrm>
                  <a:off x="4267200" y="29718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pSp>
          <p:sp>
            <p:nvSpPr>
              <p:cNvPr id="14" name="TextBox 12"/>
              <p:cNvSpPr txBox="1">
                <a:spLocks noChangeArrowheads="1"/>
              </p:cNvSpPr>
              <p:nvPr/>
            </p:nvSpPr>
            <p:spPr bwMode="auto">
              <a:xfrm>
                <a:off x="926217" y="5983225"/>
                <a:ext cx="1592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dirty="0" smtClean="0"/>
                  <a:t>Tue, Sep 8</a:t>
                </a:r>
                <a:endParaRPr lang="en-US" sz="1600" b="1" dirty="0"/>
              </a:p>
            </p:txBody>
          </p:sp>
          <p:sp>
            <p:nvSpPr>
              <p:cNvPr id="15" name="TextBox 12"/>
              <p:cNvSpPr txBox="1">
                <a:spLocks noChangeArrowheads="1"/>
              </p:cNvSpPr>
              <p:nvPr/>
            </p:nvSpPr>
            <p:spPr bwMode="auto">
              <a:xfrm>
                <a:off x="3057498" y="5983225"/>
                <a:ext cx="15688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dirty="0" smtClean="0"/>
                  <a:t>Wed, Sep </a:t>
                </a:r>
                <a:r>
                  <a:rPr lang="en-US" sz="1600" b="1" dirty="0"/>
                  <a:t>9</a:t>
                </a:r>
              </a:p>
            </p:txBody>
          </p:sp>
          <p:sp>
            <p:nvSpPr>
              <p:cNvPr id="16" name="TextBox 12"/>
              <p:cNvSpPr txBox="1">
                <a:spLocks noChangeArrowheads="1"/>
              </p:cNvSpPr>
              <p:nvPr/>
            </p:nvSpPr>
            <p:spPr bwMode="auto">
              <a:xfrm>
                <a:off x="5560236" y="5983225"/>
                <a:ext cx="15688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dirty="0" smtClean="0"/>
                  <a:t>Thu, Sep 10</a:t>
                </a:r>
                <a:endParaRPr lang="en-US" sz="1600" b="1" dirty="0"/>
              </a:p>
            </p:txBody>
          </p:sp>
        </p:grpSp>
      </p:grpSp>
      <p:sp>
        <p:nvSpPr>
          <p:cNvPr id="21" name="Oval 20"/>
          <p:cNvSpPr/>
          <p:nvPr/>
        </p:nvSpPr>
        <p:spPr>
          <a:xfrm>
            <a:off x="1030804" y="5567761"/>
            <a:ext cx="958419" cy="491874"/>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t>NOW</a:t>
            </a:r>
            <a:endParaRPr lang="en-US" sz="1600" b="1" dirty="0"/>
          </a:p>
        </p:txBody>
      </p:sp>
      <p:sp>
        <p:nvSpPr>
          <p:cNvPr id="2" name="Left Arrow 1"/>
          <p:cNvSpPr/>
          <p:nvPr/>
        </p:nvSpPr>
        <p:spPr>
          <a:xfrm rot="20317802">
            <a:off x="6615367" y="4751297"/>
            <a:ext cx="970803" cy="888285"/>
          </a:xfrm>
          <a:prstGeom prst="lef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t>NOW</a:t>
            </a:r>
            <a:endParaRPr lang="en-US" sz="1600" b="1" dirty="0"/>
          </a:p>
        </p:txBody>
      </p:sp>
    </p:spTree>
    <p:extLst>
      <p:ext uri="{BB962C8B-B14F-4D97-AF65-F5344CB8AC3E}">
        <p14:creationId xmlns:p14="http://schemas.microsoft.com/office/powerpoint/2010/main" val="383427360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Time travel</a:t>
            </a:r>
            <a:endParaRPr lang="en-US" dirty="0"/>
          </a:p>
        </p:txBody>
      </p:sp>
      <p:sp>
        <p:nvSpPr>
          <p:cNvPr id="5" name="Text Placeholder 4"/>
          <p:cNvSpPr>
            <a:spLocks noGrp="1"/>
          </p:cNvSpPr>
          <p:nvPr>
            <p:ph type="body" idx="1"/>
          </p:nvPr>
        </p:nvSpPr>
        <p:spPr/>
        <p:txBody>
          <a:bodyPr/>
          <a:lstStyle/>
          <a:p>
            <a:r>
              <a:rPr lang="en-US" dirty="0" smtClean="0"/>
              <a:t>Is it possible to go into the future…or the past?</a:t>
            </a:r>
            <a:endParaRPr lang="en-US" dirty="0"/>
          </a:p>
        </p:txBody>
      </p:sp>
    </p:spTree>
    <p:extLst>
      <p:ext uri="{BB962C8B-B14F-4D97-AF65-F5344CB8AC3E}">
        <p14:creationId xmlns:p14="http://schemas.microsoft.com/office/powerpoint/2010/main" val="341521164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805967" y="785404"/>
            <a:ext cx="5486400" cy="1143000"/>
          </a:xfrm>
        </p:spPr>
        <p:txBody>
          <a:bodyPr>
            <a:normAutofit fontScale="90000"/>
          </a:bodyPr>
          <a:lstStyle/>
          <a:p>
            <a:pPr algn="l" eaLnBrk="1" hangingPunct="1">
              <a:defRPr/>
            </a:pPr>
            <a:r>
              <a:rPr lang="en-US" sz="4800" dirty="0">
                <a:latin typeface="Arial" charset="0"/>
                <a:ea typeface="Osaka" charset="0"/>
                <a:cs typeface="Osaka" charset="0"/>
              </a:rPr>
              <a:t>The man who was his own mother</a:t>
            </a:r>
          </a:p>
        </p:txBody>
      </p:sp>
      <p:sp>
        <p:nvSpPr>
          <p:cNvPr id="57346" name="Rectangle 3"/>
          <p:cNvSpPr>
            <a:spLocks noGrp="1" noChangeArrowheads="1"/>
          </p:cNvSpPr>
          <p:nvPr>
            <p:ph type="body" idx="1"/>
          </p:nvPr>
        </p:nvSpPr>
        <p:spPr bwMode="auto">
          <a:xfrm>
            <a:off x="1015267" y="2558328"/>
            <a:ext cx="6660370" cy="4349677"/>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eaLnBrk="1" hangingPunct="1">
              <a:lnSpc>
                <a:spcPct val="130000"/>
              </a:lnSpc>
              <a:buFontTx/>
              <a:buNone/>
            </a:pPr>
            <a:r>
              <a:rPr lang="en-US" dirty="0">
                <a:solidFill>
                  <a:srgbClr val="333333"/>
                </a:solidFill>
                <a:latin typeface="Arial" charset="0"/>
                <a:ea typeface="Osaka" charset="0"/>
                <a:cs typeface="Osaka" charset="0"/>
              </a:rPr>
              <a:t>  </a:t>
            </a:r>
            <a:r>
              <a:rPr lang="ja-JP" altLang="en-US" dirty="0">
                <a:solidFill>
                  <a:srgbClr val="333333"/>
                </a:solidFill>
                <a:latin typeface="Arial" charset="0"/>
                <a:ea typeface="Osaka" charset="0"/>
                <a:cs typeface="Osaka" charset="0"/>
              </a:rPr>
              <a:t>“</a:t>
            </a:r>
            <a:r>
              <a:rPr lang="en-US" altLang="ja-JP" dirty="0">
                <a:solidFill>
                  <a:srgbClr val="333333"/>
                </a:solidFill>
                <a:latin typeface="Arial" charset="0"/>
                <a:ea typeface="Osaka" charset="0"/>
                <a:cs typeface="Osaka" charset="0"/>
              </a:rPr>
              <a:t>Jane</a:t>
            </a:r>
            <a:r>
              <a:rPr lang="ja-JP" altLang="en-US" dirty="0">
                <a:solidFill>
                  <a:srgbClr val="333333"/>
                </a:solidFill>
                <a:latin typeface="Arial" charset="0"/>
                <a:ea typeface="Osaka" charset="0"/>
                <a:cs typeface="Osaka" charset="0"/>
              </a:rPr>
              <a:t>”</a:t>
            </a:r>
            <a:r>
              <a:rPr lang="en-US" altLang="ja-JP" dirty="0">
                <a:solidFill>
                  <a:srgbClr val="333333"/>
                </a:solidFill>
                <a:latin typeface="Arial" charset="0"/>
                <a:ea typeface="Osaka" charset="0"/>
                <a:cs typeface="Osaka" charset="0"/>
              </a:rPr>
              <a:t> is left at an orphanage as a foundling. When </a:t>
            </a:r>
            <a:r>
              <a:rPr lang="ja-JP" altLang="en-US" dirty="0">
                <a:solidFill>
                  <a:srgbClr val="333333"/>
                </a:solidFill>
                <a:latin typeface="Arial" charset="0"/>
                <a:ea typeface="Osaka" charset="0"/>
                <a:cs typeface="Osaka" charset="0"/>
              </a:rPr>
              <a:t>“</a:t>
            </a:r>
            <a:r>
              <a:rPr lang="en-US" altLang="ja-JP" dirty="0">
                <a:solidFill>
                  <a:srgbClr val="333333"/>
                </a:solidFill>
                <a:latin typeface="Arial" charset="0"/>
                <a:ea typeface="Osaka" charset="0"/>
                <a:cs typeface="Osaka" charset="0"/>
              </a:rPr>
              <a:t>Jane</a:t>
            </a:r>
            <a:r>
              <a:rPr lang="ja-JP" altLang="en-US" dirty="0">
                <a:solidFill>
                  <a:srgbClr val="333333"/>
                </a:solidFill>
                <a:latin typeface="Arial" charset="0"/>
                <a:ea typeface="Osaka" charset="0"/>
                <a:cs typeface="Osaka" charset="0"/>
              </a:rPr>
              <a:t>”</a:t>
            </a:r>
            <a:r>
              <a:rPr lang="en-US" altLang="ja-JP" dirty="0">
                <a:solidFill>
                  <a:srgbClr val="333333"/>
                </a:solidFill>
                <a:latin typeface="Arial" charset="0"/>
                <a:ea typeface="Osaka" charset="0"/>
                <a:cs typeface="Osaka" charset="0"/>
              </a:rPr>
              <a:t> is a teenager, she falls in love with a drifter, who abandons her but leaves her pregnant. Then disaster strikes. She almost dies giving birth to a baby girl, who is then mysteriously kidnapped. The doctors find that Jane is bleeding badly, but, oddly enough, has both sex organs. So, to save her life, the doctors convert </a:t>
            </a:r>
            <a:r>
              <a:rPr lang="ja-JP" altLang="en-US" dirty="0">
                <a:solidFill>
                  <a:srgbClr val="333333"/>
                </a:solidFill>
                <a:latin typeface="Arial" charset="0"/>
                <a:ea typeface="Osaka" charset="0"/>
                <a:cs typeface="Osaka" charset="0"/>
              </a:rPr>
              <a:t>“</a:t>
            </a:r>
            <a:r>
              <a:rPr lang="en-US" altLang="ja-JP" dirty="0">
                <a:solidFill>
                  <a:srgbClr val="333333"/>
                </a:solidFill>
                <a:latin typeface="Arial" charset="0"/>
                <a:ea typeface="Osaka" charset="0"/>
                <a:cs typeface="Osaka" charset="0"/>
              </a:rPr>
              <a:t>Jane</a:t>
            </a:r>
            <a:r>
              <a:rPr lang="ja-JP" altLang="en-US" dirty="0">
                <a:solidFill>
                  <a:srgbClr val="333333"/>
                </a:solidFill>
                <a:latin typeface="Arial" charset="0"/>
                <a:ea typeface="Osaka" charset="0"/>
                <a:cs typeface="Osaka" charset="0"/>
              </a:rPr>
              <a:t>”</a:t>
            </a:r>
            <a:r>
              <a:rPr lang="en-US" altLang="ja-JP" dirty="0">
                <a:solidFill>
                  <a:srgbClr val="333333"/>
                </a:solidFill>
                <a:latin typeface="Arial" charset="0"/>
                <a:ea typeface="Osaka" charset="0"/>
                <a:cs typeface="Osaka" charset="0"/>
              </a:rPr>
              <a:t> to </a:t>
            </a:r>
            <a:r>
              <a:rPr lang="ja-JP" altLang="en-US" dirty="0">
                <a:solidFill>
                  <a:srgbClr val="333333"/>
                </a:solidFill>
                <a:latin typeface="Arial" charset="0"/>
                <a:ea typeface="Osaka" charset="0"/>
                <a:cs typeface="Osaka" charset="0"/>
              </a:rPr>
              <a:t>“</a:t>
            </a:r>
            <a:r>
              <a:rPr lang="en-US" altLang="ja-JP" dirty="0">
                <a:solidFill>
                  <a:srgbClr val="333333"/>
                </a:solidFill>
                <a:latin typeface="Arial" charset="0"/>
                <a:ea typeface="Osaka" charset="0"/>
                <a:cs typeface="Osaka" charset="0"/>
              </a:rPr>
              <a:t>Jim.</a:t>
            </a:r>
            <a:r>
              <a:rPr lang="ja-JP" altLang="en-US" dirty="0">
                <a:solidFill>
                  <a:srgbClr val="333333"/>
                </a:solidFill>
                <a:latin typeface="Arial" charset="0"/>
                <a:ea typeface="Osaka" charset="0"/>
                <a:cs typeface="Osaka" charset="0"/>
              </a:rPr>
              <a:t>”</a:t>
            </a:r>
            <a:endParaRPr lang="en-US" dirty="0">
              <a:solidFill>
                <a:srgbClr val="333333"/>
              </a:solidFill>
              <a:latin typeface="Arial" charset="0"/>
              <a:ea typeface="Osaka" charset="0"/>
              <a:cs typeface="Osaka" charset="0"/>
            </a:endParaRPr>
          </a:p>
        </p:txBody>
      </p:sp>
      <p:pic>
        <p:nvPicPr>
          <p:cNvPr id="573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067" y="381000"/>
            <a:ext cx="1748544" cy="1533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08023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990600" y="645319"/>
            <a:ext cx="7772400" cy="833438"/>
          </a:xfrm>
        </p:spPr>
        <p:txBody>
          <a:bodyPr/>
          <a:lstStyle/>
          <a:p>
            <a:pPr eaLnBrk="1" hangingPunct="1">
              <a:defRPr/>
            </a:pPr>
            <a:r>
              <a:rPr lang="en-US" dirty="0">
                <a:latin typeface="Arial" charset="0"/>
                <a:ea typeface="Osaka" charset="0"/>
                <a:cs typeface="Osaka" charset="0"/>
              </a:rPr>
              <a:t>And then . . .</a:t>
            </a:r>
          </a:p>
        </p:txBody>
      </p:sp>
      <p:sp>
        <p:nvSpPr>
          <p:cNvPr id="59394" name="Rectangle 3"/>
          <p:cNvSpPr>
            <a:spLocks noGrp="1" noChangeArrowheads="1"/>
          </p:cNvSpPr>
          <p:nvPr>
            <p:ph type="body" idx="1"/>
          </p:nvPr>
        </p:nvSpPr>
        <p:spPr bwMode="auto">
          <a:xfrm>
            <a:off x="914400" y="1996658"/>
            <a:ext cx="7134748" cy="484618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eaLnBrk="1" hangingPunct="1">
              <a:lnSpc>
                <a:spcPct val="130000"/>
              </a:lnSpc>
              <a:buFontTx/>
              <a:buNone/>
            </a:pPr>
            <a:r>
              <a:rPr lang="en-US" dirty="0">
                <a:solidFill>
                  <a:srgbClr val="333333"/>
                </a:solidFill>
                <a:latin typeface="Arial" charset="0"/>
                <a:ea typeface="Osaka" charset="0"/>
                <a:cs typeface="Osaka" charset="0"/>
              </a:rPr>
              <a:t>   </a:t>
            </a:r>
            <a:r>
              <a:rPr lang="ja-JP" altLang="en-US" dirty="0">
                <a:solidFill>
                  <a:srgbClr val="333333"/>
                </a:solidFill>
                <a:latin typeface="Arial" charset="0"/>
                <a:ea typeface="Osaka" charset="0"/>
                <a:cs typeface="Osaka" charset="0"/>
              </a:rPr>
              <a:t>“</a:t>
            </a:r>
            <a:r>
              <a:rPr lang="en-US" altLang="ja-JP" dirty="0">
                <a:solidFill>
                  <a:srgbClr val="333333"/>
                </a:solidFill>
                <a:latin typeface="Arial" charset="0"/>
                <a:ea typeface="Osaka" charset="0"/>
                <a:cs typeface="Osaka" charset="0"/>
              </a:rPr>
              <a:t>Jim</a:t>
            </a:r>
            <a:r>
              <a:rPr lang="ja-JP" altLang="en-US" dirty="0">
                <a:solidFill>
                  <a:srgbClr val="333333"/>
                </a:solidFill>
                <a:latin typeface="Arial" charset="0"/>
                <a:ea typeface="Osaka" charset="0"/>
                <a:cs typeface="Osaka" charset="0"/>
              </a:rPr>
              <a:t>”</a:t>
            </a:r>
            <a:r>
              <a:rPr lang="en-US" altLang="ja-JP" dirty="0">
                <a:solidFill>
                  <a:srgbClr val="333333"/>
                </a:solidFill>
                <a:latin typeface="Arial" charset="0"/>
                <a:ea typeface="Osaka" charset="0"/>
                <a:cs typeface="Osaka" charset="0"/>
              </a:rPr>
              <a:t> subsequently becomes a roaring drunk, until he meets a friendly bartender (actually a time traveler in disguise) who whisks </a:t>
            </a:r>
            <a:r>
              <a:rPr lang="ja-JP" altLang="en-US" dirty="0">
                <a:solidFill>
                  <a:srgbClr val="333333"/>
                </a:solidFill>
                <a:latin typeface="Arial" charset="0"/>
                <a:ea typeface="Osaka" charset="0"/>
                <a:cs typeface="Osaka" charset="0"/>
              </a:rPr>
              <a:t>“</a:t>
            </a:r>
            <a:r>
              <a:rPr lang="en-US" altLang="ja-JP" dirty="0">
                <a:solidFill>
                  <a:srgbClr val="333333"/>
                </a:solidFill>
                <a:latin typeface="Arial" charset="0"/>
                <a:ea typeface="Osaka" charset="0"/>
                <a:cs typeface="Osaka" charset="0"/>
              </a:rPr>
              <a:t>Jim</a:t>
            </a:r>
            <a:r>
              <a:rPr lang="ja-JP" altLang="en-US" dirty="0">
                <a:solidFill>
                  <a:srgbClr val="333333"/>
                </a:solidFill>
                <a:latin typeface="Arial" charset="0"/>
                <a:ea typeface="Osaka" charset="0"/>
                <a:cs typeface="Osaka" charset="0"/>
              </a:rPr>
              <a:t>”</a:t>
            </a:r>
            <a:r>
              <a:rPr lang="en-US" altLang="ja-JP" dirty="0">
                <a:solidFill>
                  <a:srgbClr val="333333"/>
                </a:solidFill>
                <a:latin typeface="Arial" charset="0"/>
                <a:ea typeface="Osaka" charset="0"/>
                <a:cs typeface="Osaka" charset="0"/>
              </a:rPr>
              <a:t> back way into the past. </a:t>
            </a:r>
            <a:r>
              <a:rPr lang="ja-JP" altLang="en-US" dirty="0">
                <a:solidFill>
                  <a:srgbClr val="333333"/>
                </a:solidFill>
                <a:latin typeface="Arial" charset="0"/>
                <a:ea typeface="Osaka" charset="0"/>
                <a:cs typeface="Osaka" charset="0"/>
              </a:rPr>
              <a:t>“</a:t>
            </a:r>
            <a:r>
              <a:rPr lang="en-US" altLang="ja-JP" dirty="0">
                <a:solidFill>
                  <a:srgbClr val="333333"/>
                </a:solidFill>
                <a:latin typeface="Arial" charset="0"/>
                <a:ea typeface="Osaka" charset="0"/>
                <a:cs typeface="Osaka" charset="0"/>
              </a:rPr>
              <a:t>Jim</a:t>
            </a:r>
            <a:r>
              <a:rPr lang="ja-JP" altLang="en-US" dirty="0">
                <a:solidFill>
                  <a:srgbClr val="333333"/>
                </a:solidFill>
                <a:latin typeface="Arial" charset="0"/>
                <a:ea typeface="Osaka" charset="0"/>
                <a:cs typeface="Osaka" charset="0"/>
              </a:rPr>
              <a:t>”</a:t>
            </a:r>
            <a:r>
              <a:rPr lang="en-US" altLang="ja-JP" dirty="0">
                <a:solidFill>
                  <a:srgbClr val="333333"/>
                </a:solidFill>
                <a:latin typeface="Arial" charset="0"/>
                <a:ea typeface="Osaka" charset="0"/>
                <a:cs typeface="Osaka" charset="0"/>
              </a:rPr>
              <a:t> meets a beautiful teenage girl, accidentally gets her pregnant with a baby girl. Out of guilt, he kidnaps the baby girl and drops her off at the orphanage. Later, </a:t>
            </a:r>
            <a:r>
              <a:rPr lang="ja-JP" altLang="en-US" dirty="0">
                <a:solidFill>
                  <a:srgbClr val="333333"/>
                </a:solidFill>
                <a:latin typeface="Arial" charset="0"/>
                <a:ea typeface="Osaka" charset="0"/>
                <a:cs typeface="Osaka" charset="0"/>
              </a:rPr>
              <a:t>“</a:t>
            </a:r>
            <a:r>
              <a:rPr lang="en-US" altLang="ja-JP" dirty="0">
                <a:solidFill>
                  <a:srgbClr val="333333"/>
                </a:solidFill>
                <a:latin typeface="Arial" charset="0"/>
                <a:ea typeface="Osaka" charset="0"/>
                <a:cs typeface="Osaka" charset="0"/>
              </a:rPr>
              <a:t>Jim</a:t>
            </a:r>
            <a:r>
              <a:rPr lang="ja-JP" altLang="en-US" dirty="0">
                <a:solidFill>
                  <a:srgbClr val="333333"/>
                </a:solidFill>
                <a:latin typeface="Arial" charset="0"/>
                <a:ea typeface="Osaka" charset="0"/>
                <a:cs typeface="Osaka" charset="0"/>
              </a:rPr>
              <a:t>”</a:t>
            </a:r>
            <a:r>
              <a:rPr lang="en-US" altLang="ja-JP" dirty="0">
                <a:solidFill>
                  <a:srgbClr val="333333"/>
                </a:solidFill>
                <a:latin typeface="Arial" charset="0"/>
                <a:ea typeface="Osaka" charset="0"/>
                <a:cs typeface="Osaka" charset="0"/>
              </a:rPr>
              <a:t> joins the time travelers corps, leads a distinguished life, and has one last dream: to disguise himself as a bartender to meet a certain drunk named </a:t>
            </a:r>
            <a:r>
              <a:rPr lang="ja-JP" altLang="en-US" dirty="0">
                <a:solidFill>
                  <a:srgbClr val="333333"/>
                </a:solidFill>
                <a:latin typeface="Arial" charset="0"/>
                <a:ea typeface="Osaka" charset="0"/>
                <a:cs typeface="Osaka" charset="0"/>
              </a:rPr>
              <a:t>“</a:t>
            </a:r>
            <a:r>
              <a:rPr lang="en-US" altLang="ja-JP" dirty="0">
                <a:solidFill>
                  <a:srgbClr val="333333"/>
                </a:solidFill>
                <a:latin typeface="Arial" charset="0"/>
                <a:ea typeface="Osaka" charset="0"/>
                <a:cs typeface="Osaka" charset="0"/>
              </a:rPr>
              <a:t>Jim</a:t>
            </a:r>
            <a:r>
              <a:rPr lang="ja-JP" altLang="en-US" dirty="0">
                <a:solidFill>
                  <a:srgbClr val="333333"/>
                </a:solidFill>
                <a:latin typeface="Arial" charset="0"/>
                <a:ea typeface="Osaka" charset="0"/>
                <a:cs typeface="Osaka" charset="0"/>
              </a:rPr>
              <a:t>”</a:t>
            </a:r>
            <a:r>
              <a:rPr lang="en-US" altLang="ja-JP" dirty="0">
                <a:solidFill>
                  <a:srgbClr val="333333"/>
                </a:solidFill>
                <a:latin typeface="Arial" charset="0"/>
                <a:ea typeface="Osaka" charset="0"/>
                <a:cs typeface="Osaka" charset="0"/>
              </a:rPr>
              <a:t> in the past…</a:t>
            </a:r>
            <a:endParaRPr lang="en-US" dirty="0">
              <a:solidFill>
                <a:srgbClr val="333333"/>
              </a:solidFill>
              <a:latin typeface="Arial" charset="0"/>
              <a:ea typeface="Osaka" charset="0"/>
              <a:cs typeface="Osaka" charset="0"/>
            </a:endParaRPr>
          </a:p>
        </p:txBody>
      </p:sp>
    </p:spTree>
    <p:extLst>
      <p:ext uri="{BB962C8B-B14F-4D97-AF65-F5344CB8AC3E}">
        <p14:creationId xmlns:p14="http://schemas.microsoft.com/office/powerpoint/2010/main" val="159508737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Freeform 21"/>
          <p:cNvSpPr>
            <a:spLocks/>
          </p:cNvSpPr>
          <p:nvPr/>
        </p:nvSpPr>
        <p:spPr bwMode="auto">
          <a:xfrm>
            <a:off x="1066800" y="1346200"/>
            <a:ext cx="7975600" cy="5130800"/>
          </a:xfrm>
          <a:custGeom>
            <a:avLst/>
            <a:gdLst>
              <a:gd name="T0" fmla="*/ 2147483647 w 5120"/>
              <a:gd name="T1" fmla="*/ 2147483647 h 3472"/>
              <a:gd name="T2" fmla="*/ 2147483647 w 5120"/>
              <a:gd name="T3" fmla="*/ 2147483647 h 3472"/>
              <a:gd name="T4" fmla="*/ 2147483647 w 5120"/>
              <a:gd name="T5" fmla="*/ 2147483647 h 3472"/>
              <a:gd name="T6" fmla="*/ 2147483647 w 5120"/>
              <a:gd name="T7" fmla="*/ 2147483647 h 3472"/>
              <a:gd name="T8" fmla="*/ 2147483647 w 5120"/>
              <a:gd name="T9" fmla="*/ 2147483647 h 3472"/>
              <a:gd name="T10" fmla="*/ 2147483647 w 5120"/>
              <a:gd name="T11" fmla="*/ 2147483647 h 3472"/>
              <a:gd name="T12" fmla="*/ 2147483647 w 5120"/>
              <a:gd name="T13" fmla="*/ 2147483647 h 3472"/>
              <a:gd name="T14" fmla="*/ 2147483647 w 5120"/>
              <a:gd name="T15" fmla="*/ 2147483647 h 3472"/>
              <a:gd name="T16" fmla="*/ 2147483647 w 5120"/>
              <a:gd name="T17" fmla="*/ 2147483647 h 3472"/>
              <a:gd name="T18" fmla="*/ 2147483647 w 5120"/>
              <a:gd name="T19" fmla="*/ 2147483647 h 3472"/>
              <a:gd name="T20" fmla="*/ 2147483647 w 5120"/>
              <a:gd name="T21" fmla="*/ 2147483647 h 3472"/>
              <a:gd name="T22" fmla="*/ 2147483647 w 5120"/>
              <a:gd name="T23" fmla="*/ 2147483647 h 34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20"/>
              <a:gd name="T37" fmla="*/ 0 h 3472"/>
              <a:gd name="T38" fmla="*/ 5120 w 5120"/>
              <a:gd name="T39" fmla="*/ 3472 h 347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20" h="3472">
                <a:moveTo>
                  <a:pt x="32" y="2736"/>
                </a:moveTo>
                <a:cubicBezTo>
                  <a:pt x="16" y="2248"/>
                  <a:pt x="0" y="1760"/>
                  <a:pt x="128" y="1440"/>
                </a:cubicBezTo>
                <a:cubicBezTo>
                  <a:pt x="256" y="1120"/>
                  <a:pt x="600" y="856"/>
                  <a:pt x="800" y="816"/>
                </a:cubicBezTo>
                <a:cubicBezTo>
                  <a:pt x="1000" y="776"/>
                  <a:pt x="1224" y="808"/>
                  <a:pt x="1328" y="1200"/>
                </a:cubicBezTo>
                <a:cubicBezTo>
                  <a:pt x="1432" y="1592"/>
                  <a:pt x="1200" y="2904"/>
                  <a:pt x="1424" y="3168"/>
                </a:cubicBezTo>
                <a:cubicBezTo>
                  <a:pt x="1648" y="3432"/>
                  <a:pt x="2376" y="3024"/>
                  <a:pt x="2672" y="2784"/>
                </a:cubicBezTo>
                <a:cubicBezTo>
                  <a:pt x="2968" y="2544"/>
                  <a:pt x="3088" y="2120"/>
                  <a:pt x="3200" y="1728"/>
                </a:cubicBezTo>
                <a:cubicBezTo>
                  <a:pt x="3312" y="1336"/>
                  <a:pt x="3176" y="648"/>
                  <a:pt x="3344" y="432"/>
                </a:cubicBezTo>
                <a:cubicBezTo>
                  <a:pt x="3512" y="216"/>
                  <a:pt x="4040" y="0"/>
                  <a:pt x="4208" y="432"/>
                </a:cubicBezTo>
                <a:cubicBezTo>
                  <a:pt x="4376" y="864"/>
                  <a:pt x="4256" y="2576"/>
                  <a:pt x="4352" y="3024"/>
                </a:cubicBezTo>
                <a:cubicBezTo>
                  <a:pt x="4448" y="3472"/>
                  <a:pt x="4656" y="3200"/>
                  <a:pt x="4784" y="3120"/>
                </a:cubicBezTo>
                <a:cubicBezTo>
                  <a:pt x="4912" y="3040"/>
                  <a:pt x="5064" y="2640"/>
                  <a:pt x="5120" y="2544"/>
                </a:cubicBezTo>
              </a:path>
            </a:pathLst>
          </a:custGeom>
          <a:noFill/>
          <a:ln w="457200">
            <a:solidFill>
              <a:srgbClr val="800000">
                <a:alpha val="49019"/>
              </a:srgb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42690" name="Rectangle 2"/>
          <p:cNvSpPr>
            <a:spLocks noGrp="1" noChangeArrowheads="1"/>
          </p:cNvSpPr>
          <p:nvPr>
            <p:ph type="title"/>
          </p:nvPr>
        </p:nvSpPr>
        <p:spPr>
          <a:xfrm>
            <a:off x="685800" y="661108"/>
            <a:ext cx="5943600" cy="838200"/>
          </a:xfrm>
        </p:spPr>
        <p:txBody>
          <a:bodyPr>
            <a:normAutofit fontScale="90000"/>
          </a:bodyPr>
          <a:lstStyle/>
          <a:p>
            <a:pPr eaLnBrk="1" hangingPunct="1">
              <a:defRPr/>
            </a:pPr>
            <a:r>
              <a:rPr lang="en-US" sz="4000" dirty="0">
                <a:latin typeface="Arial" charset="0"/>
                <a:ea typeface="Osaka" charset="0"/>
                <a:cs typeface="Osaka" charset="0"/>
              </a:rPr>
              <a:t>The Man Who Was His</a:t>
            </a:r>
            <a:br>
              <a:rPr lang="en-US" sz="4000" dirty="0">
                <a:latin typeface="Arial" charset="0"/>
                <a:ea typeface="Osaka" charset="0"/>
                <a:cs typeface="Osaka" charset="0"/>
              </a:rPr>
            </a:br>
            <a:r>
              <a:rPr lang="en-US" sz="4000" dirty="0">
                <a:latin typeface="Arial" charset="0"/>
                <a:ea typeface="Osaka" charset="0"/>
                <a:cs typeface="Osaka" charset="0"/>
              </a:rPr>
              <a:t>Own Mother</a:t>
            </a:r>
            <a:endParaRPr lang="en-US" dirty="0">
              <a:solidFill>
                <a:srgbClr val="333333"/>
              </a:solidFill>
              <a:latin typeface="Arial" charset="0"/>
              <a:ea typeface="Osaka" charset="0"/>
              <a:cs typeface="Osaka" charset="0"/>
            </a:endParaRPr>
          </a:p>
        </p:txBody>
      </p:sp>
      <p:sp>
        <p:nvSpPr>
          <p:cNvPr id="61443" name="Line 3"/>
          <p:cNvSpPr>
            <a:spLocks noChangeShapeType="1"/>
          </p:cNvSpPr>
          <p:nvPr/>
        </p:nvSpPr>
        <p:spPr bwMode="auto">
          <a:xfrm flipV="1">
            <a:off x="685800" y="1752600"/>
            <a:ext cx="0" cy="464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44" name="Rectangle 5"/>
          <p:cNvSpPr>
            <a:spLocks noChangeArrowheads="1"/>
          </p:cNvSpPr>
          <p:nvPr/>
        </p:nvSpPr>
        <p:spPr bwMode="auto">
          <a:xfrm>
            <a:off x="2590800" y="5852319"/>
            <a:ext cx="10144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t>Jane is born</a:t>
            </a:r>
          </a:p>
        </p:txBody>
      </p:sp>
      <p:sp>
        <p:nvSpPr>
          <p:cNvPr id="61445" name="Rectangle 6"/>
          <p:cNvSpPr>
            <a:spLocks noChangeArrowheads="1"/>
          </p:cNvSpPr>
          <p:nvPr/>
        </p:nvSpPr>
        <p:spPr bwMode="auto">
          <a:xfrm>
            <a:off x="762000" y="5275263"/>
            <a:ext cx="90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Baby Jane</a:t>
            </a:r>
          </a:p>
          <a:p>
            <a:r>
              <a:rPr lang="en-US"/>
              <a:t>Is born</a:t>
            </a:r>
          </a:p>
        </p:txBody>
      </p:sp>
      <p:sp>
        <p:nvSpPr>
          <p:cNvPr id="61446" name="Rectangle 7"/>
          <p:cNvSpPr>
            <a:spLocks noChangeArrowheads="1"/>
          </p:cNvSpPr>
          <p:nvPr/>
        </p:nvSpPr>
        <p:spPr bwMode="auto">
          <a:xfrm>
            <a:off x="2581184" y="5039519"/>
            <a:ext cx="11747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t>Jane becomes</a:t>
            </a:r>
          </a:p>
          <a:p>
            <a:r>
              <a:rPr lang="en-US" dirty="0"/>
              <a:t>Baby Jane</a:t>
            </a:r>
            <a:r>
              <a:rPr lang="ja-JP" altLang="en-US" dirty="0"/>
              <a:t>’</a:t>
            </a:r>
            <a:r>
              <a:rPr lang="en-US" altLang="ja-JP" dirty="0"/>
              <a:t>s</a:t>
            </a:r>
          </a:p>
          <a:p>
            <a:r>
              <a:rPr lang="en-US" dirty="0"/>
              <a:t>mother</a:t>
            </a:r>
          </a:p>
        </p:txBody>
      </p:sp>
      <p:sp>
        <p:nvSpPr>
          <p:cNvPr id="61447" name="Rectangle 9"/>
          <p:cNvSpPr>
            <a:spLocks noChangeArrowheads="1"/>
          </p:cNvSpPr>
          <p:nvPr/>
        </p:nvSpPr>
        <p:spPr bwMode="auto">
          <a:xfrm>
            <a:off x="1419225" y="2544763"/>
            <a:ext cx="2411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Jim meets Bartender who whisks</a:t>
            </a:r>
          </a:p>
          <a:p>
            <a:r>
              <a:rPr lang="en-US"/>
              <a:t>him back to the past</a:t>
            </a:r>
          </a:p>
        </p:txBody>
      </p:sp>
      <p:sp>
        <p:nvSpPr>
          <p:cNvPr id="61448" name="Rectangle 10"/>
          <p:cNvSpPr>
            <a:spLocks noChangeArrowheads="1"/>
          </p:cNvSpPr>
          <p:nvPr/>
        </p:nvSpPr>
        <p:spPr bwMode="auto">
          <a:xfrm>
            <a:off x="4799013" y="5359400"/>
            <a:ext cx="1250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Jim meets Jane</a:t>
            </a:r>
          </a:p>
        </p:txBody>
      </p:sp>
      <p:sp>
        <p:nvSpPr>
          <p:cNvPr id="61449" name="Rectangle 11"/>
          <p:cNvSpPr>
            <a:spLocks noChangeArrowheads="1"/>
          </p:cNvSpPr>
          <p:nvPr/>
        </p:nvSpPr>
        <p:spPr bwMode="auto">
          <a:xfrm>
            <a:off x="5257800" y="4648200"/>
            <a:ext cx="1471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Jim becomes Baby</a:t>
            </a:r>
          </a:p>
          <a:p>
            <a:r>
              <a:rPr lang="en-US"/>
              <a:t>Jane</a:t>
            </a:r>
            <a:r>
              <a:rPr lang="ja-JP" altLang="en-US"/>
              <a:t>’</a:t>
            </a:r>
            <a:r>
              <a:rPr lang="en-US" altLang="ja-JP"/>
              <a:t>s father</a:t>
            </a:r>
            <a:endParaRPr lang="en-US"/>
          </a:p>
        </p:txBody>
      </p:sp>
      <p:sp>
        <p:nvSpPr>
          <p:cNvPr id="61450" name="Rectangle 12"/>
          <p:cNvSpPr>
            <a:spLocks noChangeArrowheads="1"/>
          </p:cNvSpPr>
          <p:nvPr/>
        </p:nvSpPr>
        <p:spPr bwMode="auto">
          <a:xfrm>
            <a:off x="5562600" y="4114800"/>
            <a:ext cx="156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Drops Baby Jane off</a:t>
            </a:r>
          </a:p>
          <a:p>
            <a:r>
              <a:rPr lang="en-US"/>
              <a:t>At orphanage</a:t>
            </a:r>
          </a:p>
        </p:txBody>
      </p:sp>
      <p:sp>
        <p:nvSpPr>
          <p:cNvPr id="61451" name="Rectangle 13"/>
          <p:cNvSpPr>
            <a:spLocks noChangeArrowheads="1"/>
          </p:cNvSpPr>
          <p:nvPr/>
        </p:nvSpPr>
        <p:spPr bwMode="auto">
          <a:xfrm>
            <a:off x="723900" y="4121150"/>
            <a:ext cx="1506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Baby Jane dropped</a:t>
            </a:r>
          </a:p>
          <a:p>
            <a:r>
              <a:rPr lang="en-US"/>
              <a:t>Off at orphanage</a:t>
            </a:r>
          </a:p>
        </p:txBody>
      </p:sp>
      <p:sp>
        <p:nvSpPr>
          <p:cNvPr id="61452" name="Rectangle 14"/>
          <p:cNvSpPr>
            <a:spLocks noChangeArrowheads="1"/>
          </p:cNvSpPr>
          <p:nvPr/>
        </p:nvSpPr>
        <p:spPr bwMode="auto">
          <a:xfrm>
            <a:off x="4972050" y="2066925"/>
            <a:ext cx="2014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Jim becomes distinguished</a:t>
            </a:r>
          </a:p>
          <a:p>
            <a:r>
              <a:rPr lang="en-US"/>
              <a:t>Time-Traveler</a:t>
            </a:r>
          </a:p>
        </p:txBody>
      </p:sp>
      <p:sp>
        <p:nvSpPr>
          <p:cNvPr id="61453" name="Rectangle 15"/>
          <p:cNvSpPr>
            <a:spLocks noChangeArrowheads="1"/>
          </p:cNvSpPr>
          <p:nvPr/>
        </p:nvSpPr>
        <p:spPr bwMode="auto">
          <a:xfrm>
            <a:off x="7056438" y="2538413"/>
            <a:ext cx="1768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Disguised as Bartender</a:t>
            </a:r>
          </a:p>
          <a:p>
            <a:r>
              <a:rPr lang="en-US"/>
              <a:t>meets Jim The Drunk</a:t>
            </a:r>
          </a:p>
        </p:txBody>
      </p:sp>
      <p:sp>
        <p:nvSpPr>
          <p:cNvPr id="61454" name="Rectangle 16"/>
          <p:cNvSpPr>
            <a:spLocks noChangeArrowheads="1"/>
          </p:cNvSpPr>
          <p:nvPr/>
        </p:nvSpPr>
        <p:spPr bwMode="auto">
          <a:xfrm>
            <a:off x="6837363" y="5281613"/>
            <a:ext cx="173513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Bartender takes Jim</a:t>
            </a:r>
          </a:p>
          <a:p>
            <a:r>
              <a:rPr lang="en-US"/>
              <a:t>Back to the past where</a:t>
            </a:r>
          </a:p>
          <a:p>
            <a:r>
              <a:rPr lang="en-US"/>
              <a:t>he meets Jane</a:t>
            </a:r>
          </a:p>
        </p:txBody>
      </p:sp>
    </p:spTree>
    <p:extLst>
      <p:ext uri="{BB962C8B-B14F-4D97-AF65-F5344CB8AC3E}">
        <p14:creationId xmlns:p14="http://schemas.microsoft.com/office/powerpoint/2010/main" val="191525052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Content Placeholder 1"/>
          <p:cNvSpPr>
            <a:spLocks noGrp="1"/>
          </p:cNvSpPr>
          <p:nvPr>
            <p:ph sz="quarter" idx="4294967295"/>
          </p:nvPr>
        </p:nvSpPr>
        <p:spPr bwMode="auto">
          <a:xfrm>
            <a:off x="0" y="616240"/>
            <a:ext cx="5181600" cy="60893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marL="285750" indent="-285750">
              <a:spcAft>
                <a:spcPts val="1200"/>
              </a:spcAft>
            </a:pPr>
            <a:r>
              <a:rPr lang="en-US" sz="1600" dirty="0">
                <a:latin typeface="Arial" charset="0"/>
                <a:ea typeface="Osaka" charset="0"/>
                <a:cs typeface="Osaka" charset="0"/>
              </a:rPr>
              <a:t>1945- A baby is an orphan who then grows up into a girl</a:t>
            </a:r>
          </a:p>
          <a:p>
            <a:pPr marL="285750" indent="-285750">
              <a:spcAft>
                <a:spcPts val="1200"/>
              </a:spcAft>
            </a:pPr>
            <a:r>
              <a:rPr lang="en-US" sz="1600" dirty="0">
                <a:latin typeface="Arial" charset="0"/>
                <a:ea typeface="Osaka" charset="0"/>
                <a:cs typeface="Osaka" charset="0"/>
              </a:rPr>
              <a:t>1963- The girl becomes pregnant by a drifter who than disappears. The girl becomes a guy after labor complications and the baby is kidnapped. The girl who is now a guy becomes a drifter. </a:t>
            </a:r>
          </a:p>
          <a:p>
            <a:pPr marL="285750" indent="-285750">
              <a:spcAft>
                <a:spcPts val="1200"/>
              </a:spcAft>
            </a:pPr>
            <a:r>
              <a:rPr lang="en-US" sz="1600" dirty="0">
                <a:latin typeface="Arial" charset="0"/>
                <a:ea typeface="Osaka" charset="0"/>
                <a:cs typeface="Osaka" charset="0"/>
              </a:rPr>
              <a:t>1970- The drifter walks into a bar and a bartender offers him a time machine ride to go back in time and change his past.</a:t>
            </a:r>
          </a:p>
          <a:p>
            <a:pPr marL="285750" indent="-285750">
              <a:spcAft>
                <a:spcPts val="1200"/>
              </a:spcAft>
            </a:pPr>
            <a:r>
              <a:rPr lang="en-US" sz="1600" dirty="0">
                <a:latin typeface="Arial" charset="0"/>
                <a:ea typeface="Osaka" charset="0"/>
                <a:cs typeface="Osaka" charset="0"/>
              </a:rPr>
              <a:t>1963- the drifter meets a girl and gets her pregnant. </a:t>
            </a:r>
          </a:p>
          <a:p>
            <a:pPr marL="285750" indent="-285750">
              <a:spcAft>
                <a:spcPts val="1200"/>
              </a:spcAft>
            </a:pPr>
            <a:r>
              <a:rPr lang="en-US" sz="1600" dirty="0">
                <a:latin typeface="Arial" charset="0"/>
                <a:ea typeface="Osaka" charset="0"/>
                <a:cs typeface="Osaka" charset="0"/>
              </a:rPr>
              <a:t>1985- the bartender drops the drifter off to enlist in the time travelers corps.</a:t>
            </a:r>
          </a:p>
          <a:p>
            <a:pPr marL="285750" indent="-285750">
              <a:spcAft>
                <a:spcPts val="1200"/>
              </a:spcAft>
            </a:pPr>
            <a:r>
              <a:rPr lang="en-US" sz="1600" dirty="0">
                <a:latin typeface="Arial" charset="0"/>
                <a:ea typeface="Osaka" charset="0"/>
                <a:cs typeface="Osaka" charset="0"/>
              </a:rPr>
              <a:t>1963- the bartender kidnaps the newborn baby girl</a:t>
            </a:r>
          </a:p>
          <a:p>
            <a:pPr marL="285750" indent="-285750">
              <a:spcAft>
                <a:spcPts val="1200"/>
              </a:spcAft>
            </a:pPr>
            <a:r>
              <a:rPr lang="en-US" sz="1600" dirty="0">
                <a:latin typeface="Arial" charset="0"/>
                <a:ea typeface="Osaka" charset="0"/>
                <a:cs typeface="Osaka" charset="0"/>
              </a:rPr>
              <a:t>1945- the bartender drops the baby off at an orphanage</a:t>
            </a:r>
          </a:p>
          <a:p>
            <a:pPr marL="285750" indent="-285750">
              <a:spcAft>
                <a:spcPts val="1200"/>
              </a:spcAft>
            </a:pPr>
            <a:r>
              <a:rPr lang="en-US" sz="1600" dirty="0">
                <a:latin typeface="Arial" charset="0"/>
                <a:ea typeface="Osaka" charset="0"/>
                <a:cs typeface="Osaka" charset="0"/>
              </a:rPr>
              <a:t>1985- the drifter becomes a member of the corps and gets a mission to meet a drifter at a bar as a bartender in 1970</a:t>
            </a:r>
          </a:p>
        </p:txBody>
      </p:sp>
      <p:pic>
        <p:nvPicPr>
          <p:cNvPr id="63490" name="Picture 2" descr="http://abyss.uoregon.edu/~js/images/loo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57200"/>
            <a:ext cx="38417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96146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71600"/>
            <a:ext cx="57150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4" name="Rectangle 2"/>
          <p:cNvSpPr>
            <a:spLocks noGrp="1" noChangeArrowheads="1"/>
          </p:cNvSpPr>
          <p:nvPr>
            <p:ph type="title"/>
          </p:nvPr>
        </p:nvSpPr>
        <p:spPr>
          <a:xfrm>
            <a:off x="1295400" y="457200"/>
            <a:ext cx="7086600" cy="1143000"/>
          </a:xfrm>
        </p:spPr>
        <p:txBody>
          <a:bodyPr/>
          <a:lstStyle/>
          <a:p>
            <a:pPr algn="r" eaLnBrk="1" hangingPunct="1">
              <a:defRPr/>
            </a:pPr>
            <a:r>
              <a:rPr lang="en-US">
                <a:latin typeface="Arial" charset="0"/>
                <a:ea typeface="Osaka" charset="0"/>
                <a:cs typeface="Osaka" charset="0"/>
              </a:rPr>
              <a:t>Is time travel logically possible?</a:t>
            </a:r>
          </a:p>
        </p:txBody>
      </p:sp>
      <p:pic>
        <p:nvPicPr>
          <p:cNvPr id="645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400800" y="4419600"/>
            <a:ext cx="127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 Box 6"/>
          <p:cNvSpPr txBox="1">
            <a:spLocks noChangeArrowheads="1"/>
          </p:cNvSpPr>
          <p:nvPr/>
        </p:nvSpPr>
        <p:spPr bwMode="auto">
          <a:xfrm>
            <a:off x="381000" y="60198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spcBef>
                <a:spcPct val="50000"/>
              </a:spcBef>
            </a:pPr>
            <a:r>
              <a:rPr lang="en-US" sz="2400"/>
              <a:t>Suppose you travel back into the past to kill your baby-self…</a:t>
            </a:r>
            <a:endParaRPr lang="en-US"/>
          </a:p>
        </p:txBody>
      </p:sp>
    </p:spTree>
    <p:extLst>
      <p:ext uri="{BB962C8B-B14F-4D97-AF65-F5344CB8AC3E}">
        <p14:creationId xmlns:p14="http://schemas.microsoft.com/office/powerpoint/2010/main" val="55510438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latin typeface="Arial" charset="0"/>
                <a:ea typeface="Osaka" charset="0"/>
                <a:cs typeface="Osaka" charset="0"/>
              </a:rPr>
              <a:t>The Agenda</a:t>
            </a:r>
          </a:p>
        </p:txBody>
      </p:sp>
      <p:sp>
        <p:nvSpPr>
          <p:cNvPr id="18434" name="Content Placeholder 2"/>
          <p:cNvSpPr>
            <a:spLocks noGrp="1"/>
          </p:cNvSpPr>
          <p:nvPr>
            <p:ph idx="1"/>
          </p:nvPr>
        </p:nvSpPr>
        <p:spPr bwMode="auto">
          <a:xfrm>
            <a:off x="990600" y="1916646"/>
            <a:ext cx="7543800" cy="463655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marL="560070" indent="-342900">
              <a:defRPr/>
            </a:pPr>
            <a:r>
              <a:rPr lang="en-US" dirty="0" smtClean="0">
                <a:latin typeface="Arial" charset="0"/>
                <a:ea typeface="Osaka" charset="0"/>
                <a:cs typeface="Osaka" charset="0"/>
              </a:rPr>
              <a:t>The </a:t>
            </a:r>
            <a:r>
              <a:rPr lang="en-US" dirty="0">
                <a:latin typeface="Arial" charset="0"/>
                <a:ea typeface="Osaka" charset="0"/>
                <a:cs typeface="Osaka" charset="0"/>
              </a:rPr>
              <a:t>concept of </a:t>
            </a:r>
            <a:r>
              <a:rPr lang="en-US" i="1" dirty="0">
                <a:latin typeface="Arial" charset="0"/>
                <a:ea typeface="Osaka" charset="0"/>
                <a:cs typeface="Osaka" charset="0"/>
              </a:rPr>
              <a:t>logical possibility</a:t>
            </a:r>
            <a:r>
              <a:rPr lang="en-US" dirty="0">
                <a:latin typeface="Arial" charset="0"/>
                <a:ea typeface="Osaka" charset="0"/>
                <a:cs typeface="Osaka" charset="0"/>
              </a:rPr>
              <a:t> as distinct from physical possibility</a:t>
            </a:r>
          </a:p>
          <a:p>
            <a:pPr marL="560070" indent="-342900">
              <a:defRPr/>
            </a:pPr>
            <a:r>
              <a:rPr lang="en-US" dirty="0" smtClean="0">
                <a:latin typeface="Arial" charset="0"/>
                <a:ea typeface="Osaka" charset="0"/>
                <a:cs typeface="Osaka" charset="0"/>
              </a:rPr>
              <a:t>Possible worlds as a way of talking about possibility</a:t>
            </a:r>
          </a:p>
          <a:p>
            <a:pPr marL="560070" indent="-342900">
              <a:defRPr/>
            </a:pPr>
            <a:r>
              <a:rPr lang="en-US" dirty="0" smtClean="0">
                <a:latin typeface="Arial" charset="0"/>
                <a:ea typeface="Osaka" charset="0"/>
                <a:cs typeface="Osaka" charset="0"/>
              </a:rPr>
              <a:t>Necessity and contingency</a:t>
            </a:r>
          </a:p>
          <a:p>
            <a:pPr marL="560070" indent="-342900">
              <a:defRPr/>
            </a:pPr>
            <a:r>
              <a:rPr lang="en-US" dirty="0" smtClean="0">
                <a:latin typeface="Arial" charset="0"/>
                <a:ea typeface="Osaka" charset="0"/>
                <a:cs typeface="Osaka" charset="0"/>
              </a:rPr>
              <a:t>What is logically possible: some hard cases</a:t>
            </a:r>
          </a:p>
          <a:p>
            <a:pPr marL="834390" lvl="1" indent="-342900">
              <a:defRPr/>
            </a:pPr>
            <a:r>
              <a:rPr lang="en-US" dirty="0" smtClean="0">
                <a:latin typeface="Arial" charset="0"/>
                <a:ea typeface="Osaka" charset="0"/>
                <a:cs typeface="Osaka" charset="0"/>
              </a:rPr>
              <a:t>precognition</a:t>
            </a:r>
          </a:p>
          <a:p>
            <a:pPr marL="834390" lvl="1" indent="-342900">
              <a:defRPr/>
            </a:pPr>
            <a:r>
              <a:rPr lang="en-US" dirty="0" smtClean="0">
                <a:latin typeface="Arial" charset="0"/>
                <a:ea typeface="Osaka" charset="0"/>
                <a:cs typeface="Osaka" charset="0"/>
              </a:rPr>
              <a:t>time travel</a:t>
            </a:r>
          </a:p>
          <a:p>
            <a:pPr marL="560070" indent="-342900">
              <a:defRPr/>
            </a:pPr>
            <a:r>
              <a:rPr lang="en-US" dirty="0" smtClean="0">
                <a:latin typeface="Arial" charset="0"/>
                <a:ea typeface="Osaka" charset="0"/>
                <a:cs typeface="Osaka" charset="0"/>
              </a:rPr>
              <a:t>A final puzzle: are there really necessary truths?</a:t>
            </a:r>
            <a:endParaRPr lang="en-US" dirty="0">
              <a:latin typeface="Arial" charset="0"/>
              <a:ea typeface="Osaka" charset="0"/>
              <a:cs typeface="Osaka" charset="0"/>
            </a:endParaRPr>
          </a:p>
        </p:txBody>
      </p:sp>
    </p:spTree>
    <p:extLst>
      <p:ext uri="{BB962C8B-B14F-4D97-AF65-F5344CB8AC3E}">
        <p14:creationId xmlns:p14="http://schemas.microsoft.com/office/powerpoint/2010/main" val="163042198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Oval 10"/>
          <p:cNvSpPr>
            <a:spLocks noChangeArrowheads="1"/>
          </p:cNvSpPr>
          <p:nvPr/>
        </p:nvSpPr>
        <p:spPr bwMode="auto">
          <a:xfrm>
            <a:off x="1752600" y="4724400"/>
            <a:ext cx="6019800" cy="1219200"/>
          </a:xfrm>
          <a:prstGeom prst="ellipse">
            <a:avLst/>
          </a:prstGeom>
          <a:solidFill>
            <a:srgbClr val="2FAFCC"/>
          </a:solidFill>
          <a:ln w="9525">
            <a:solidFill>
              <a:schemeClr val="tx1"/>
            </a:solidFill>
            <a:prstDash val="dash"/>
            <a:round/>
            <a:headEnd/>
            <a:tailEnd/>
          </a:ln>
        </p:spPr>
        <p:txBody>
          <a:bodyPr wrap="none" anchor="ctr"/>
          <a:lstStyle/>
          <a:p>
            <a:endParaRPr lang="en-US"/>
          </a:p>
        </p:txBody>
      </p:sp>
      <p:grpSp>
        <p:nvGrpSpPr>
          <p:cNvPr id="3" name="Group 2"/>
          <p:cNvGrpSpPr/>
          <p:nvPr/>
        </p:nvGrpSpPr>
        <p:grpSpPr>
          <a:xfrm>
            <a:off x="1730375" y="1676400"/>
            <a:ext cx="6042025" cy="4594225"/>
            <a:chOff x="1730375" y="1676400"/>
            <a:chExt cx="6042025" cy="4594225"/>
          </a:xfrm>
        </p:grpSpPr>
        <p:sp>
          <p:nvSpPr>
            <p:cNvPr id="66562" name="Oval 23"/>
            <p:cNvSpPr>
              <a:spLocks noChangeArrowheads="1"/>
            </p:cNvSpPr>
            <p:nvPr/>
          </p:nvSpPr>
          <p:spPr bwMode="auto">
            <a:xfrm>
              <a:off x="1730375" y="5051425"/>
              <a:ext cx="6019800" cy="1219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563" name="Line 24"/>
            <p:cNvSpPr>
              <a:spLocks noChangeShapeType="1"/>
            </p:cNvSpPr>
            <p:nvPr/>
          </p:nvSpPr>
          <p:spPr bwMode="auto">
            <a:xfrm>
              <a:off x="4571999" y="6248399"/>
              <a:ext cx="414363" cy="222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a:p>
          </p:txBody>
        </p:sp>
        <p:sp>
          <p:nvSpPr>
            <p:cNvPr id="106505" name="AutoShape 9"/>
            <p:cNvSpPr>
              <a:spLocks noChangeArrowheads="1"/>
            </p:cNvSpPr>
            <p:nvPr/>
          </p:nvSpPr>
          <p:spPr bwMode="auto">
            <a:xfrm>
              <a:off x="1752600" y="1676400"/>
              <a:ext cx="6019800" cy="4267200"/>
            </a:xfrm>
            <a:prstGeom prst="can">
              <a:avLst>
                <a:gd name="adj" fmla="val 27977"/>
              </a:avLst>
            </a:prstGeom>
            <a:gradFill rotWithShape="0">
              <a:gsLst>
                <a:gs pos="0">
                  <a:srgbClr val="2FAFCC">
                    <a:gamma/>
                    <a:shade val="49020"/>
                    <a:invGamma/>
                  </a:srgbClr>
                </a:gs>
                <a:gs pos="50000">
                  <a:srgbClr val="2FAFCC">
                    <a:alpha val="70000"/>
                  </a:srgbClr>
                </a:gs>
                <a:gs pos="100000">
                  <a:srgbClr val="2FAFCC">
                    <a:gamma/>
                    <a:shade val="49020"/>
                    <a:invGamma/>
                  </a:srgbClr>
                </a:gs>
              </a:gsLst>
              <a:lin ang="0" scaled="1"/>
            </a:gradFill>
            <a:ln w="9525">
              <a:noFill/>
              <a:round/>
              <a:headEnd/>
              <a:tailEnd/>
            </a:ln>
            <a:effectLst>
              <a:outerShdw blurRad="63500" dist="38099" dir="2700000" algn="ctr" rotWithShape="0">
                <a:schemeClr val="tx1">
                  <a:alpha val="36000"/>
                </a:schemeClr>
              </a:outerShdw>
            </a:effectLst>
          </p:spPr>
          <p:txBody>
            <a:bodyPr wrap="none" anchor="ctr"/>
            <a:lstStyle/>
            <a:p>
              <a:pPr>
                <a:defRPr/>
              </a:pPr>
              <a:endParaRPr lang="en-US"/>
            </a:p>
          </p:txBody>
        </p:sp>
        <p:sp>
          <p:nvSpPr>
            <p:cNvPr id="66565" name="Line 18"/>
            <p:cNvSpPr>
              <a:spLocks noChangeShapeType="1"/>
            </p:cNvSpPr>
            <p:nvPr/>
          </p:nvSpPr>
          <p:spPr bwMode="auto">
            <a:xfrm>
              <a:off x="3937000" y="2200275"/>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66566" name="WordArt 26"/>
          <p:cNvSpPr>
            <a:spLocks noChangeArrowheads="1" noChangeShapeType="1" noTextEdit="1"/>
          </p:cNvSpPr>
          <p:nvPr/>
        </p:nvSpPr>
        <p:spPr bwMode="auto">
          <a:xfrm>
            <a:off x="457200" y="914400"/>
            <a:ext cx="8686800" cy="3048000"/>
          </a:xfrm>
          <a:prstGeom prst="rect">
            <a:avLst/>
          </a:prstGeom>
        </p:spPr>
        <p:txBody>
          <a:bodyPr spcFirstLastPara="1" wrap="none" fromWordArt="1">
            <a:prstTxWarp prst="textArchUp">
              <a:avLst>
                <a:gd name="adj" fmla="val 11767403"/>
              </a:avLst>
            </a:prstTxWarp>
          </a:bodyPr>
          <a:lstStyle/>
          <a:p>
            <a:pPr algn="ctr"/>
            <a:r>
              <a:rPr lang="en-US" sz="3600" kern="10" dirty="0">
                <a:ln w="9525">
                  <a:solidFill>
                    <a:srgbClr val="000000"/>
                  </a:solidFill>
                  <a:round/>
                  <a:headEnd/>
                  <a:tailEnd/>
                </a:ln>
                <a:solidFill>
                  <a:srgbClr val="000000"/>
                </a:solidFill>
                <a:latin typeface="Arial Black"/>
                <a:ea typeface="Arial Black"/>
                <a:cs typeface="Arial Black"/>
              </a:rPr>
              <a:t>Closed Time-Like Curves</a:t>
            </a:r>
          </a:p>
        </p:txBody>
      </p:sp>
    </p:spTree>
    <p:extLst>
      <p:ext uri="{BB962C8B-B14F-4D97-AF65-F5344CB8AC3E}">
        <p14:creationId xmlns:p14="http://schemas.microsoft.com/office/powerpoint/2010/main" val="397080007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Logical possibility</a:t>
            </a:r>
            <a:endParaRPr lang="en-US" dirty="0"/>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329371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04800" y="533400"/>
            <a:ext cx="8610600" cy="1371600"/>
          </a:xfrm>
        </p:spPr>
        <p:txBody>
          <a:bodyPr/>
          <a:lstStyle/>
          <a:p>
            <a:pPr eaLnBrk="1" hangingPunct="1">
              <a:defRPr/>
            </a:pPr>
            <a:r>
              <a:rPr lang="en-US">
                <a:latin typeface="Arial" charset="0"/>
                <a:ea typeface="Osaka" charset="0"/>
                <a:cs typeface="Osaka" charset="0"/>
              </a:rPr>
              <a:t>Logic deals with logical possibility</a:t>
            </a:r>
          </a:p>
        </p:txBody>
      </p:sp>
      <p:sp>
        <p:nvSpPr>
          <p:cNvPr id="119811" name="Rectangle 3"/>
          <p:cNvSpPr>
            <a:spLocks noGrp="1" noChangeArrowheads="1"/>
          </p:cNvSpPr>
          <p:nvPr>
            <p:ph type="body" idx="1"/>
          </p:nvPr>
        </p:nvSpPr>
        <p:spPr bwMode="auto">
          <a:xfrm>
            <a:off x="685800" y="2076824"/>
            <a:ext cx="7772400" cy="4019176"/>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a:bodyPr>
          <a:lstStyle/>
          <a:p>
            <a:pPr eaLnBrk="1" hangingPunct="1">
              <a:lnSpc>
                <a:spcPct val="110000"/>
              </a:lnSpc>
              <a:spcAft>
                <a:spcPts val="3600"/>
              </a:spcAft>
            </a:pPr>
            <a:r>
              <a:rPr lang="en-US" sz="2400" dirty="0">
                <a:latin typeface="Arial" charset="0"/>
                <a:ea typeface="Osaka" charset="0"/>
                <a:cs typeface="Osaka" charset="0"/>
              </a:rPr>
              <a:t>The possibility of propositions being true (necessity and contingency)</a:t>
            </a:r>
          </a:p>
          <a:p>
            <a:pPr eaLnBrk="1" hangingPunct="1">
              <a:lnSpc>
                <a:spcPct val="110000"/>
              </a:lnSpc>
              <a:spcAft>
                <a:spcPts val="3600"/>
              </a:spcAft>
            </a:pPr>
            <a:r>
              <a:rPr lang="en-US" sz="2400" dirty="0">
                <a:latin typeface="Arial" charset="0"/>
                <a:ea typeface="Osaka" charset="0"/>
                <a:cs typeface="Osaka" charset="0"/>
              </a:rPr>
              <a:t>The possibility of groups of propositions all being true together (consistency)</a:t>
            </a:r>
          </a:p>
          <a:p>
            <a:pPr eaLnBrk="1" hangingPunct="1">
              <a:lnSpc>
                <a:spcPct val="110000"/>
              </a:lnSpc>
              <a:spcAft>
                <a:spcPts val="3600"/>
              </a:spcAft>
            </a:pPr>
            <a:r>
              <a:rPr lang="en-US" sz="2400" dirty="0">
                <a:latin typeface="Arial" charset="0"/>
                <a:ea typeface="Osaka" charset="0"/>
                <a:cs typeface="Osaka" charset="0"/>
              </a:rPr>
              <a:t>The impossibility of the premises of an argument being true and the conclusion being false (validity)</a:t>
            </a:r>
          </a:p>
        </p:txBody>
      </p:sp>
    </p:spTree>
    <p:extLst>
      <p:ext uri="{BB962C8B-B14F-4D97-AF65-F5344CB8AC3E}">
        <p14:creationId xmlns:p14="http://schemas.microsoft.com/office/powerpoint/2010/main" val="3949468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8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8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29536" y="457200"/>
            <a:ext cx="8409663" cy="1066800"/>
          </a:xfrm>
        </p:spPr>
        <p:txBody>
          <a:bodyPr>
            <a:normAutofit/>
          </a:bodyPr>
          <a:lstStyle/>
          <a:p>
            <a:pPr eaLnBrk="1" hangingPunct="1">
              <a:defRPr/>
            </a:pPr>
            <a:r>
              <a:rPr lang="en-US" dirty="0">
                <a:latin typeface="Arial" charset="0"/>
                <a:ea typeface="Osaka" charset="0"/>
                <a:cs typeface="Osaka" charset="0"/>
              </a:rPr>
              <a:t>A puzzle</a:t>
            </a:r>
            <a:r>
              <a:rPr lang="en-US" dirty="0" smtClean="0">
                <a:latin typeface="Arial" charset="0"/>
                <a:ea typeface="Osaka" charset="0"/>
                <a:cs typeface="Osaka" charset="0"/>
              </a:rPr>
              <a:t>: is necessity possible?</a:t>
            </a:r>
            <a:endParaRPr lang="en-US" dirty="0">
              <a:latin typeface="Arial" charset="0"/>
              <a:ea typeface="Osaka" charset="0"/>
              <a:cs typeface="Osaka" charset="0"/>
            </a:endParaRPr>
          </a:p>
        </p:txBody>
      </p:sp>
      <p:sp>
        <p:nvSpPr>
          <p:cNvPr id="116738" name="Rectangle 3"/>
          <p:cNvSpPr>
            <a:spLocks noGrp="1" noChangeArrowheads="1"/>
          </p:cNvSpPr>
          <p:nvPr>
            <p:ph type="body" idx="1"/>
          </p:nvPr>
        </p:nvSpPr>
        <p:spPr bwMode="auto">
          <a:xfrm>
            <a:off x="990600" y="2286000"/>
            <a:ext cx="6934200" cy="40386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lnSpc>
                <a:spcPct val="130000"/>
              </a:lnSpc>
              <a:buClr>
                <a:srgbClr val="000000"/>
              </a:buClr>
              <a:buFontTx/>
              <a:buNone/>
            </a:pPr>
            <a:r>
              <a:rPr lang="en-US" dirty="0">
                <a:solidFill>
                  <a:srgbClr val="000000"/>
                </a:solidFill>
                <a:latin typeface="Arial" charset="0"/>
                <a:ea typeface="Osaka" charset="0"/>
                <a:cs typeface="Osaka" charset="0"/>
              </a:rPr>
              <a:t>	How can there be necessary truths? Take "all bachelors are unmarried": I can describe a world were "bachelor" means "male under 30" and such a world is one in which there are married bachelors, right? Similarly "2+2=4" and "2+2=5": it's just a matter of how you define the symbols, right?</a:t>
            </a:r>
            <a:endParaRPr lang="en-US" dirty="0">
              <a:latin typeface="Arial" charset="0"/>
              <a:ea typeface="Osaka" charset="0"/>
              <a:cs typeface="Osaka" charset="0"/>
            </a:endParaRPr>
          </a:p>
        </p:txBody>
      </p:sp>
    </p:spTree>
    <p:extLst>
      <p:ext uri="{BB962C8B-B14F-4D97-AF65-F5344CB8AC3E}">
        <p14:creationId xmlns:p14="http://schemas.microsoft.com/office/powerpoint/2010/main" val="153448750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785" name="Group 8"/>
          <p:cNvGrpSpPr>
            <a:grpSpLocks/>
          </p:cNvGrpSpPr>
          <p:nvPr/>
        </p:nvGrpSpPr>
        <p:grpSpPr bwMode="auto">
          <a:xfrm>
            <a:off x="0" y="0"/>
            <a:ext cx="9144000" cy="6858000"/>
            <a:chOff x="0" y="0"/>
            <a:chExt cx="5760" cy="4320"/>
          </a:xfrm>
        </p:grpSpPr>
        <p:pic>
          <p:nvPicPr>
            <p:cNvPr id="1187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Rectangle 7"/>
            <p:cNvSpPr>
              <a:spLocks noChangeArrowheads="1"/>
            </p:cNvSpPr>
            <p:nvPr/>
          </p:nvSpPr>
          <p:spPr bwMode="auto">
            <a:xfrm>
              <a:off x="0" y="0"/>
              <a:ext cx="2976" cy="432"/>
            </a:xfrm>
            <a:prstGeom prst="rect">
              <a:avLst/>
            </a:prstGeom>
            <a:solidFill>
              <a:srgbClr val="2F2F2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18786" name="Text Box 9"/>
          <p:cNvSpPr txBox="1">
            <a:spLocks noChangeArrowheads="1"/>
          </p:cNvSpPr>
          <p:nvPr/>
        </p:nvSpPr>
        <p:spPr bwMode="auto">
          <a:xfrm>
            <a:off x="762000" y="4419600"/>
            <a:ext cx="78486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a:spcBef>
                <a:spcPct val="50000"/>
              </a:spcBef>
            </a:pPr>
            <a:r>
              <a:rPr lang="en-US" sz="6600" b="1">
                <a:solidFill>
                  <a:srgbClr val="FF0000"/>
                </a:solidFill>
              </a:rPr>
              <a:t>To Be Continued…</a:t>
            </a:r>
            <a:endParaRPr lang="en-US"/>
          </a:p>
        </p:txBody>
      </p:sp>
    </p:spTree>
    <p:extLst>
      <p:ext uri="{BB962C8B-B14F-4D97-AF65-F5344CB8AC3E}">
        <p14:creationId xmlns:p14="http://schemas.microsoft.com/office/powerpoint/2010/main" val="32431101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What’s possible?</a:t>
            </a:r>
            <a:endParaRPr lang="en-US" dirty="0"/>
          </a:p>
        </p:txBody>
      </p:sp>
      <p:sp>
        <p:nvSpPr>
          <p:cNvPr id="5" name="Text Placeholder 4"/>
          <p:cNvSpPr>
            <a:spLocks noGrp="1"/>
          </p:cNvSpPr>
          <p:nvPr>
            <p:ph type="body" idx="1"/>
          </p:nvPr>
        </p:nvSpPr>
        <p:spPr/>
        <p:txBody>
          <a:bodyPr/>
          <a:lstStyle/>
          <a:p>
            <a:r>
              <a:rPr lang="en-US" dirty="0" smtClean="0"/>
              <a:t>Logical possibility and physical possibility</a:t>
            </a:r>
            <a:endParaRPr lang="en-US" dirty="0"/>
          </a:p>
        </p:txBody>
      </p:sp>
    </p:spTree>
    <p:extLst>
      <p:ext uri="{BB962C8B-B14F-4D97-AF65-F5344CB8AC3E}">
        <p14:creationId xmlns:p14="http://schemas.microsoft.com/office/powerpoint/2010/main" val="179017727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Grp="1" noChangeArrowheads="1"/>
          </p:cNvSpPr>
          <p:nvPr>
            <p:ph type="title"/>
          </p:nvPr>
        </p:nvSpPr>
        <p:spPr>
          <a:xfrm>
            <a:off x="914400" y="381000"/>
            <a:ext cx="7772400" cy="1066800"/>
          </a:xfrm>
        </p:spPr>
        <p:txBody>
          <a:bodyPr/>
          <a:lstStyle/>
          <a:p>
            <a:pPr eaLnBrk="1" hangingPunct="1">
              <a:defRPr/>
            </a:pPr>
            <a:r>
              <a:rPr lang="en-US">
                <a:latin typeface="Arial" charset="0"/>
                <a:ea typeface="Osaka" charset="0"/>
                <a:cs typeface="Osaka" charset="0"/>
              </a:rPr>
              <a:t>Is ESP impossible?</a:t>
            </a:r>
          </a:p>
        </p:txBody>
      </p:sp>
      <p:sp>
        <p:nvSpPr>
          <p:cNvPr id="19458" name="Rectangle 5"/>
          <p:cNvSpPr>
            <a:spLocks noGrp="1" noChangeArrowheads="1"/>
          </p:cNvSpPr>
          <p:nvPr>
            <p:ph type="body" idx="1"/>
          </p:nvPr>
        </p:nvSpPr>
        <p:spPr bwMode="auto">
          <a:xfrm>
            <a:off x="1152688" y="1447800"/>
            <a:ext cx="7064539" cy="4672013"/>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rmAutofit lnSpcReduction="10000"/>
          </a:bodyPr>
          <a:lstStyle/>
          <a:p>
            <a:pPr marL="0" indent="0" eaLnBrk="1" hangingPunct="1">
              <a:buNone/>
            </a:pPr>
            <a:r>
              <a:rPr lang="en-US" i="1" dirty="0">
                <a:latin typeface="Arial" charset="0"/>
                <a:ea typeface="Osaka" charset="0"/>
                <a:cs typeface="Osaka" charset="0"/>
              </a:rPr>
              <a:t>All descriptions of ESP imply violations of conservation of energy…as well as violations of all principles of information theory and even of the principle of causality…Strict application of physical principles requires us to say that ESP is impossible.</a:t>
            </a:r>
          </a:p>
          <a:p>
            <a:pPr lvl="4" eaLnBrk="1" hangingPunct="1">
              <a:buFontTx/>
              <a:buNone/>
            </a:pPr>
            <a:r>
              <a:rPr lang="en-US" sz="2400" i="1" dirty="0">
                <a:latin typeface="Arial" charset="0"/>
                <a:ea typeface="Osaka" charset="0"/>
                <a:cs typeface="Osaka" charset="0"/>
              </a:rPr>
              <a:t>			---------Milton </a:t>
            </a:r>
            <a:r>
              <a:rPr lang="en-US" sz="2400" i="1" dirty="0" smtClean="0">
                <a:latin typeface="Arial" charset="0"/>
                <a:ea typeface="Osaka" charset="0"/>
                <a:cs typeface="Osaka" charset="0"/>
              </a:rPr>
              <a:t>Rothman</a:t>
            </a:r>
            <a:endParaRPr lang="en-US" i="1" dirty="0">
              <a:latin typeface="Arial" charset="0"/>
              <a:ea typeface="Osaka" charset="0"/>
              <a:cs typeface="Osaka" charset="0"/>
            </a:endParaRPr>
          </a:p>
          <a:p>
            <a:pPr marL="0" indent="0" eaLnBrk="1" hangingPunct="1">
              <a:buNone/>
            </a:pPr>
            <a:r>
              <a:rPr lang="en-US" dirty="0">
                <a:latin typeface="Arial" charset="0"/>
                <a:ea typeface="Osaka" charset="0"/>
                <a:cs typeface="Osaka" charset="0"/>
              </a:rPr>
              <a:t>Impossible? It depends on what you mean by impossible</a:t>
            </a:r>
            <a:r>
              <a:rPr lang="en-US" dirty="0" smtClean="0">
                <a:latin typeface="Arial" charset="0"/>
                <a:ea typeface="Osaka" charset="0"/>
                <a:cs typeface="Osaka" charset="0"/>
              </a:rPr>
              <a:t>…</a:t>
            </a:r>
          </a:p>
          <a:p>
            <a:pPr>
              <a:spcAft>
                <a:spcPts val="1200"/>
              </a:spcAft>
            </a:pPr>
            <a:r>
              <a:rPr lang="en-US" dirty="0" smtClean="0">
                <a:latin typeface="Arial" charset="0"/>
                <a:ea typeface="Osaka" charset="0"/>
                <a:cs typeface="Osaka" charset="0"/>
              </a:rPr>
              <a:t>Does it actually happen?</a:t>
            </a:r>
          </a:p>
          <a:p>
            <a:pPr>
              <a:spcAft>
                <a:spcPts val="1200"/>
              </a:spcAft>
            </a:pPr>
            <a:r>
              <a:rPr lang="en-US" dirty="0" smtClean="0">
                <a:latin typeface="Arial" charset="0"/>
                <a:ea typeface="Osaka" charset="0"/>
                <a:cs typeface="Osaka" charset="0"/>
              </a:rPr>
              <a:t>Is it possible?</a:t>
            </a:r>
          </a:p>
          <a:p>
            <a:pPr>
              <a:spcAft>
                <a:spcPts val="1200"/>
              </a:spcAft>
            </a:pPr>
            <a:r>
              <a:rPr lang="en-US" dirty="0" smtClean="0">
                <a:latin typeface="Arial" charset="0"/>
                <a:ea typeface="Osaka" charset="0"/>
                <a:cs typeface="Osaka" charset="0"/>
              </a:rPr>
              <a:t>What do you mean by ‘possible’?</a:t>
            </a:r>
            <a:endParaRPr lang="en-US" dirty="0">
              <a:latin typeface="Arial" charset="0"/>
              <a:ea typeface="Osaka" charset="0"/>
              <a:cs typeface="Osaka" charset="0"/>
            </a:endParaRPr>
          </a:p>
        </p:txBody>
      </p:sp>
    </p:spTree>
    <p:extLst>
      <p:ext uri="{BB962C8B-B14F-4D97-AF65-F5344CB8AC3E}">
        <p14:creationId xmlns:p14="http://schemas.microsoft.com/office/powerpoint/2010/main" val="20646336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defRPr/>
            </a:pPr>
            <a:r>
              <a:rPr lang="en-US" dirty="0">
                <a:latin typeface="Arial" charset="0"/>
                <a:ea typeface="Osaka" charset="0"/>
                <a:cs typeface="Osaka" charset="0"/>
              </a:rPr>
              <a:t>Does ESP actually occur?</a:t>
            </a:r>
          </a:p>
        </p:txBody>
      </p:sp>
      <p:sp>
        <p:nvSpPr>
          <p:cNvPr id="21506" name="Content Placeholder 2"/>
          <p:cNvSpPr>
            <a:spLocks noGrp="1"/>
          </p:cNvSpPr>
          <p:nvPr>
            <p:ph idx="1"/>
          </p:nvPr>
        </p:nvSpPr>
        <p:spPr bwMode="auto">
          <a:xfrm>
            <a:off x="457200" y="1600200"/>
            <a:ext cx="8229600" cy="182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noAutofit/>
          </a:bodyPr>
          <a:lstStyle/>
          <a:p>
            <a:pPr eaLnBrk="1" hangingPunct="1">
              <a:lnSpc>
                <a:spcPct val="90000"/>
              </a:lnSpc>
              <a:spcAft>
                <a:spcPts val="3000"/>
              </a:spcAft>
            </a:pPr>
            <a:r>
              <a:rPr lang="en-US" sz="2000" dirty="0">
                <a:latin typeface="Arial" charset="0"/>
                <a:ea typeface="Osaka" charset="0"/>
                <a:cs typeface="Osaka" charset="0"/>
              </a:rPr>
              <a:t>Is there any scientific evidence for or against ESP?</a:t>
            </a:r>
          </a:p>
          <a:p>
            <a:pPr lvl="1" eaLnBrk="1" hangingPunct="1">
              <a:spcAft>
                <a:spcPts val="3000"/>
              </a:spcAft>
            </a:pPr>
            <a:r>
              <a:rPr lang="en-US" sz="2000" dirty="0">
                <a:latin typeface="Arial" charset="0"/>
                <a:ea typeface="Osaka" charset="0"/>
                <a:cs typeface="Osaka" charset="0"/>
              </a:rPr>
              <a:t>During the 1930s J. B. Rhine and colleagues at Duke University conducted a series of experiments to determine whether ESP phenomena actually occurred using </a:t>
            </a:r>
            <a:r>
              <a:rPr lang="en-US" sz="2000" dirty="0">
                <a:latin typeface="Arial" charset="0"/>
                <a:ea typeface="Osaka" charset="0"/>
                <a:cs typeface="Osaka" charset="0"/>
                <a:hlinkClick r:id="rId2"/>
              </a:rPr>
              <a:t>Zener cards</a:t>
            </a:r>
            <a:r>
              <a:rPr lang="en-US" sz="2000" dirty="0">
                <a:latin typeface="Arial" charset="0"/>
                <a:ea typeface="Osaka" charset="0"/>
                <a:cs typeface="Osaka" charset="0"/>
              </a:rPr>
              <a:t> </a:t>
            </a:r>
          </a:p>
          <a:p>
            <a:pPr lvl="1" eaLnBrk="1" hangingPunct="1">
              <a:lnSpc>
                <a:spcPct val="90000"/>
              </a:lnSpc>
              <a:spcAft>
                <a:spcPts val="3000"/>
              </a:spcAft>
            </a:pPr>
            <a:endParaRPr lang="en-US" sz="2000" dirty="0">
              <a:latin typeface="Arial" charset="0"/>
              <a:ea typeface="Osaka" charset="0"/>
              <a:cs typeface="Osaka" charset="0"/>
            </a:endParaRPr>
          </a:p>
          <a:p>
            <a:pPr lvl="1" eaLnBrk="1" hangingPunct="1">
              <a:lnSpc>
                <a:spcPct val="90000"/>
              </a:lnSpc>
              <a:spcAft>
                <a:spcPts val="3000"/>
              </a:spcAft>
            </a:pPr>
            <a:endParaRPr lang="en-US" sz="2000" dirty="0">
              <a:latin typeface="Arial" charset="0"/>
              <a:ea typeface="Osaka" charset="0"/>
              <a:cs typeface="Osaka" charset="0"/>
            </a:endParaRPr>
          </a:p>
          <a:p>
            <a:pPr lvl="1" eaLnBrk="1" hangingPunct="1">
              <a:lnSpc>
                <a:spcPct val="90000"/>
              </a:lnSpc>
              <a:spcAft>
                <a:spcPts val="3000"/>
              </a:spcAft>
              <a:buFontTx/>
              <a:buNone/>
            </a:pPr>
            <a:endParaRPr lang="en-US" sz="2000" dirty="0">
              <a:latin typeface="Arial" charset="0"/>
              <a:ea typeface="Osaka" charset="0"/>
              <a:cs typeface="Osaka" charset="0"/>
            </a:endParaRPr>
          </a:p>
        </p:txBody>
      </p:sp>
      <p:pic>
        <p:nvPicPr>
          <p:cNvPr id="2560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581400"/>
            <a:ext cx="78232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bwMode="auto">
          <a:xfrm>
            <a:off x="457200" y="57150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pPr marL="457200" lvl="1" indent="0" eaLnBrk="1" hangingPunct="1">
              <a:spcBef>
                <a:spcPct val="20000"/>
              </a:spcBef>
              <a:spcAft>
                <a:spcPts val="3000"/>
              </a:spcAft>
            </a:pPr>
            <a:r>
              <a:rPr lang="en-US" sz="2000" dirty="0">
                <a:ea typeface="Osaka" charset="0"/>
                <a:cs typeface="Osaka" charset="0"/>
              </a:rPr>
              <a:t>You may have observed experiments like those Rhine conducted…</a:t>
            </a:r>
          </a:p>
        </p:txBody>
      </p:sp>
    </p:spTree>
    <p:extLst>
      <p:ext uri="{BB962C8B-B14F-4D97-AF65-F5344CB8AC3E}">
        <p14:creationId xmlns:p14="http://schemas.microsoft.com/office/powerpoint/2010/main" val="25699291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299"/>
                                          </p:stCondLst>
                                        </p:cTn>
                                        <p:tgtEl>
                                          <p:spTgt spid="25604"/>
                                        </p:tgtEl>
                                        <p:attrNameLst>
                                          <p:attrName>style.visibility</p:attrName>
                                        </p:attrNameLst>
                                      </p:cBhvr>
                                      <p:to>
                                        <p:strVal val="visible"/>
                                      </p:to>
                                    </p:set>
                                  </p:childTnLst>
                                </p:cTn>
                              </p:par>
                            </p:childTnLst>
                          </p:cTn>
                        </p:par>
                        <p:par>
                          <p:cTn id="7" fill="hold" nodeType="afterGroup">
                            <p:stCondLst>
                              <p:cond delay="300"/>
                            </p:stCondLst>
                            <p:childTnLst>
                              <p:par>
                                <p:cTn id="8" presetID="1" presetClass="entr" presetSubtype="0" fill="hold" grpId="0" nodeType="afterEffect">
                                  <p:stCondLst>
                                    <p:cond delay="2000"/>
                                  </p:stCondLst>
                                  <p:childTnLst>
                                    <p:set>
                                      <p:cBhvr>
                                        <p:cTn id="9" dur="1" fill="hold">
                                          <p:stCondLst>
                                            <p:cond delay="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Ghostbusters Card Scene.mov" descr="/Users/baber/Desktop/Ghostbusters Card Scene.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69850" y="1147763"/>
            <a:ext cx="9099550"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4976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78919" fill="hold"/>
                                        <p:tgtEl>
                                          <p:spTgt spid="225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2530"/>
                </p:tgtEl>
              </p:cMediaNode>
            </p:video>
            <p:seq concurrent="1" nextAc="seek">
              <p:cTn id="8" restart="whenNotActive" fill="hold" evtFilter="cancelBubble" nodeType="interactiveSeq">
                <p:stCondLst>
                  <p:cond evt="onClick" delay="0">
                    <p:tgtEl>
                      <p:spTgt spid="2253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2530"/>
                                        </p:tgtEl>
                                      </p:cBhvr>
                                    </p:cmd>
                                  </p:childTnLst>
                                </p:cTn>
                              </p:par>
                            </p:childTnLst>
                          </p:cTn>
                        </p:par>
                      </p:childTnLst>
                    </p:cTn>
                  </p:par>
                </p:childTnLst>
              </p:cTn>
              <p:nextCondLst>
                <p:cond evt="onClick" delay="0">
                  <p:tgtEl>
                    <p:spTgt spid="22530"/>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1246</TotalTime>
  <Words>2713</Words>
  <Application>Microsoft Macintosh PowerPoint</Application>
  <PresentationFormat>On-screen Show (4:3)</PresentationFormat>
  <Paragraphs>310</Paragraphs>
  <Slides>54</Slides>
  <Notes>26</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56" baseType="lpstr">
      <vt:lpstr>Clarity</vt:lpstr>
      <vt:lpstr>Document</vt:lpstr>
      <vt:lpstr>Printing powerpoints</vt:lpstr>
      <vt:lpstr>PowerPoint Presentation</vt:lpstr>
      <vt:lpstr>Printing multiple slides to a page</vt:lpstr>
      <vt:lpstr>Logical Possibility</vt:lpstr>
      <vt:lpstr>The Agenda</vt:lpstr>
      <vt:lpstr>What’s possible?</vt:lpstr>
      <vt:lpstr>Is ESP impossible?</vt:lpstr>
      <vt:lpstr>Does ESP actually occur?</vt:lpstr>
      <vt:lpstr>PowerPoint Presentation</vt:lpstr>
      <vt:lpstr>What’s wrong with Venckman’s experiment (and with Rhine’s original one)?</vt:lpstr>
      <vt:lpstr>Logical Possibility vs. Physical (“Nomological”) Possibility</vt:lpstr>
      <vt:lpstr>Physical possibility, logical possibility and actuality</vt:lpstr>
      <vt:lpstr>PowerPoint Presentation</vt:lpstr>
      <vt:lpstr>Possible Worlds:</vt:lpstr>
      <vt:lpstr>Possible worlds</vt:lpstr>
      <vt:lpstr>David Lewis: Modal Realist</vt:lpstr>
      <vt:lpstr>Accessibility: worlds we can can ‘see’</vt:lpstr>
      <vt:lpstr>PowerPoint Presentation</vt:lpstr>
      <vt:lpstr>PowerPoint Presentation</vt:lpstr>
      <vt:lpstr>Possibility and necessity</vt:lpstr>
      <vt:lpstr>PowerPoint Presentation</vt:lpstr>
      <vt:lpstr>Some puzzles about possibility</vt:lpstr>
      <vt:lpstr>Twin Earth Thought Experiments</vt:lpstr>
      <vt:lpstr>Summing up…</vt:lpstr>
      <vt:lpstr>Necessary and contingent statements</vt:lpstr>
      <vt:lpstr>Necessity and Contingency</vt:lpstr>
      <vt:lpstr>Necessary or contingent: examples</vt:lpstr>
      <vt:lpstr>Necessary or contingent?</vt:lpstr>
      <vt:lpstr>Could San Diego have been in Texas?</vt:lpstr>
      <vt:lpstr>PowerPoint Presentation</vt:lpstr>
      <vt:lpstr>What’s the point?</vt:lpstr>
      <vt:lpstr>Necessary or contingent: examples</vt:lpstr>
      <vt:lpstr>San Diego at 3 Possible Worlds</vt:lpstr>
      <vt:lpstr>True in virtue of language</vt:lpstr>
      <vt:lpstr>Are mathematical truths necessary? </vt:lpstr>
      <vt:lpstr>It’s about time…</vt:lpstr>
      <vt:lpstr>Precognition</vt:lpstr>
      <vt:lpstr>Time viewed timelessly: landscape changes  </vt:lpstr>
      <vt:lpstr>Precognition &amp; the Open Future</vt:lpstr>
      <vt:lpstr>Precognition &amp; Psychic Predictions</vt:lpstr>
      <vt:lpstr>Tensed vs. timeless propositions</vt:lpstr>
      <vt:lpstr>Timeless propositions</vt:lpstr>
      <vt:lpstr>Timeless propositions</vt:lpstr>
      <vt:lpstr>Time travel</vt:lpstr>
      <vt:lpstr>The man who was his own mother</vt:lpstr>
      <vt:lpstr>And then . . .</vt:lpstr>
      <vt:lpstr>The Man Who Was His Own Mother</vt:lpstr>
      <vt:lpstr>PowerPoint Presentation</vt:lpstr>
      <vt:lpstr>Is time travel logically possible?</vt:lpstr>
      <vt:lpstr>PowerPoint Presentation</vt:lpstr>
      <vt:lpstr>Logical possibility</vt:lpstr>
      <vt:lpstr>Logic deals with logical possibility</vt:lpstr>
      <vt:lpstr>A puzzle: is necessity possible?</vt:lpstr>
      <vt:lpstr>PowerPoint Presentation</vt:lpstr>
    </vt:vector>
  </TitlesOfParts>
  <Company>University of San Diego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 E. Baber</dc:creator>
  <cp:lastModifiedBy>H. E. Baber</cp:lastModifiedBy>
  <cp:revision>197</cp:revision>
  <cp:lastPrinted>2015-09-08T15:47:37Z</cp:lastPrinted>
  <dcterms:created xsi:type="dcterms:W3CDTF">2014-05-17T16:50:04Z</dcterms:created>
  <dcterms:modified xsi:type="dcterms:W3CDTF">2015-09-08T16:03:40Z</dcterms:modified>
</cp:coreProperties>
</file>