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1.bin" ContentType="audi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audio2.bin" ContentType="audio/unknown"/>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audio3.bin" ContentType="audio/unknown"/>
  <Override PartName="/ppt/media/audio4.bin" ContentType="audi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6" r:id="rId2"/>
    <p:sldId id="305" r:id="rId3"/>
    <p:sldId id="290" r:id="rId4"/>
    <p:sldId id="331" r:id="rId5"/>
    <p:sldId id="332" r:id="rId6"/>
    <p:sldId id="343" r:id="rId7"/>
    <p:sldId id="258" r:id="rId8"/>
    <p:sldId id="259" r:id="rId9"/>
    <p:sldId id="262" r:id="rId10"/>
    <p:sldId id="263" r:id="rId11"/>
    <p:sldId id="264" r:id="rId12"/>
    <p:sldId id="338" r:id="rId13"/>
    <p:sldId id="265" r:id="rId14"/>
    <p:sldId id="266" r:id="rId15"/>
    <p:sldId id="336" r:id="rId16"/>
    <p:sldId id="339" r:id="rId17"/>
    <p:sldId id="340" r:id="rId18"/>
    <p:sldId id="269" r:id="rId19"/>
    <p:sldId id="270" r:id="rId20"/>
    <p:sldId id="337" r:id="rId21"/>
    <p:sldId id="272" r:id="rId22"/>
    <p:sldId id="273" r:id="rId23"/>
    <p:sldId id="274" r:id="rId24"/>
    <p:sldId id="334" r:id="rId25"/>
    <p:sldId id="335" r:id="rId26"/>
    <p:sldId id="275" r:id="rId27"/>
    <p:sldId id="276" r:id="rId28"/>
    <p:sldId id="277" r:id="rId29"/>
    <p:sldId id="278" r:id="rId30"/>
    <p:sldId id="280" r:id="rId31"/>
    <p:sldId id="282" r:id="rId32"/>
    <p:sldId id="283" r:id="rId33"/>
    <p:sldId id="284" r:id="rId34"/>
    <p:sldId id="285" r:id="rId35"/>
    <p:sldId id="344" r:id="rId36"/>
    <p:sldId id="289" r:id="rId37"/>
    <p:sldId id="291" r:id="rId38"/>
    <p:sldId id="292" r:id="rId39"/>
    <p:sldId id="350" r:id="rId40"/>
    <p:sldId id="345" r:id="rId41"/>
    <p:sldId id="355" r:id="rId42"/>
    <p:sldId id="346" r:id="rId43"/>
    <p:sldId id="294" r:id="rId44"/>
    <p:sldId id="297" r:id="rId45"/>
    <p:sldId id="348" r:id="rId46"/>
    <p:sldId id="351" r:id="rId47"/>
    <p:sldId id="333" r:id="rId48"/>
    <p:sldId id="352" r:id="rId49"/>
    <p:sldId id="300" r:id="rId50"/>
    <p:sldId id="301" r:id="rId51"/>
    <p:sldId id="299" r:id="rId52"/>
    <p:sldId id="302" r:id="rId53"/>
    <p:sldId id="303" r:id="rId54"/>
    <p:sldId id="304" r:id="rId55"/>
    <p:sldId id="330" r:id="rId56"/>
    <p:sldId id="341" r:id="rId57"/>
    <p:sldId id="342"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A962DB47-FB05-524E-AD80-39D04C72DB6D}">
          <p14:sldIdLst>
            <p14:sldId id="256"/>
          </p14:sldIdLst>
        </p14:section>
        <p14:section name="Untitled Section" id="{87CF4F82-FE98-C641-964B-3A05C0C55F42}">
          <p14:sldIdLst>
            <p14:sldId id="305"/>
            <p14:sldId id="290"/>
            <p14:sldId id="331"/>
            <p14:sldId id="332"/>
            <p14:sldId id="343"/>
            <p14:sldId id="258"/>
            <p14:sldId id="259"/>
            <p14:sldId id="262"/>
            <p14:sldId id="263"/>
            <p14:sldId id="264"/>
            <p14:sldId id="338"/>
            <p14:sldId id="265"/>
            <p14:sldId id="266"/>
            <p14:sldId id="336"/>
            <p14:sldId id="339"/>
            <p14:sldId id="340"/>
            <p14:sldId id="269"/>
            <p14:sldId id="270"/>
            <p14:sldId id="337"/>
            <p14:sldId id="272"/>
            <p14:sldId id="273"/>
            <p14:sldId id="274"/>
            <p14:sldId id="334"/>
            <p14:sldId id="335"/>
            <p14:sldId id="275"/>
            <p14:sldId id="276"/>
            <p14:sldId id="277"/>
            <p14:sldId id="278"/>
            <p14:sldId id="280"/>
            <p14:sldId id="282"/>
            <p14:sldId id="283"/>
            <p14:sldId id="284"/>
            <p14:sldId id="285"/>
            <p14:sldId id="344"/>
            <p14:sldId id="289"/>
            <p14:sldId id="291"/>
            <p14:sldId id="292"/>
            <p14:sldId id="350"/>
            <p14:sldId id="345"/>
            <p14:sldId id="355"/>
            <p14:sldId id="346"/>
            <p14:sldId id="294"/>
            <p14:sldId id="297"/>
            <p14:sldId id="348"/>
            <p14:sldId id="351"/>
            <p14:sldId id="333"/>
            <p14:sldId id="352"/>
            <p14:sldId id="300"/>
            <p14:sldId id="301"/>
            <p14:sldId id="299"/>
            <p14:sldId id="302"/>
            <p14:sldId id="303"/>
            <p14:sldId id="304"/>
            <p14:sldId id="330"/>
            <p14:sldId id="341"/>
            <p14:sldId id="342"/>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01"/>
    <a:srgbClr val="00FF00"/>
    <a:srgbClr val="8B8A86"/>
    <a:srgbClr val="827F7B"/>
    <a:srgbClr val="A692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385" autoAdjust="0"/>
    <p:restoredTop sz="94660"/>
  </p:normalViewPr>
  <p:slideViewPr>
    <p:cSldViewPr snapToObjects="1">
      <p:cViewPr>
        <p:scale>
          <a:sx n="59" d="100"/>
          <a:sy n="59" d="100"/>
        </p:scale>
        <p:origin x="-528" y="-568"/>
      </p:cViewPr>
      <p:guideLst>
        <p:guide orient="horz" pos="2352"/>
        <p:guide pos="3984"/>
      </p:guideLst>
    </p:cSldViewPr>
  </p:slideViewPr>
  <p:notesTextViewPr>
    <p:cViewPr>
      <p:scale>
        <a:sx n="100" d="100"/>
        <a:sy n="100" d="100"/>
      </p:scale>
      <p:origin x="0" y="0"/>
    </p:cViewPr>
  </p:notesTextViewPr>
  <p:sorterViewPr>
    <p:cViewPr>
      <p:scale>
        <a:sx n="66" d="100"/>
        <a:sy n="66" d="100"/>
      </p:scale>
      <p:origin x="0" y="7712"/>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4B2DD31A-B10B-3A40-AD5B-006A7AD5FF3C}" type="datetime1">
              <a:rPr lang="en-US"/>
              <a:pPr/>
              <a:t>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43FF2C2E-BC57-4C4E-B8D8-EF3F5563AA46}" type="slidenum">
              <a:rPr lang="en-US"/>
              <a:pPr/>
              <a:t>‹#›</a:t>
            </a:fld>
            <a:endParaRPr lang="en-US"/>
          </a:p>
        </p:txBody>
      </p:sp>
    </p:spTree>
    <p:extLst>
      <p:ext uri="{BB962C8B-B14F-4D97-AF65-F5344CB8AC3E}">
        <p14:creationId xmlns:p14="http://schemas.microsoft.com/office/powerpoint/2010/main" val="1643066670"/>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0D733BF0-0DEE-0749-AB0E-6DBFFE7A2CA1}" type="slidenum">
              <a:rPr lang="en-US">
                <a:latin typeface="Times New Roman" charset="0"/>
              </a:rPr>
              <a:pPr/>
              <a:t>3</a:t>
            </a:fld>
            <a:endParaRPr lang="en-US">
              <a:latin typeface="Times New Roman" charset="0"/>
            </a:endParaRPr>
          </a:p>
        </p:txBody>
      </p:sp>
      <p:sp>
        <p:nvSpPr>
          <p:cNvPr id="18435"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DF8E0BAC-57F5-1044-9E18-39E71CD9AE12}" type="slidenum">
              <a:rPr lang="en-US"/>
              <a:pPr/>
              <a:t>18</a:t>
            </a:fld>
            <a:endParaRPr lang="en-US"/>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322BBBCC-893D-D249-A10C-AA33833CA035}" type="slidenum">
              <a:rPr lang="en-US"/>
              <a:pPr/>
              <a:t>19</a:t>
            </a:fld>
            <a:endParaRPr lang="en-US"/>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322BBBCC-893D-D249-A10C-AA33833CA035}" type="slidenum">
              <a:rPr lang="en-US"/>
              <a:pPr/>
              <a:t>20</a:t>
            </a:fld>
            <a:endParaRPr lang="en-US"/>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0CB5463D-010F-C149-9739-CECB07916B15}" type="slidenum">
              <a:rPr lang="en-US"/>
              <a:pPr/>
              <a:t>21</a:t>
            </a:fld>
            <a:endParaRPr lang="en-US"/>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EE782960-AF83-A842-B94C-9070BCC5945C}" type="slidenum">
              <a:rPr lang="en-US"/>
              <a:pPr/>
              <a:t>22</a:t>
            </a:fld>
            <a:endParaRPr lang="en-US"/>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65E71DE1-54ED-F94D-9DCB-C158D6DDDED1}" type="slidenum">
              <a:rPr lang="en-US"/>
              <a:pPr/>
              <a:t>23</a:t>
            </a:fld>
            <a:endParaRPr 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23328188-8170-2B44-B74C-411DC3D3837D}" type="slidenum">
              <a:rPr lang="en-US"/>
              <a:pPr/>
              <a:t>26</a:t>
            </a:fld>
            <a:endParaRPr lang="en-US"/>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7B7C9BCE-B855-3A42-A9A8-ECB66F0866FF}" type="slidenum">
              <a:rPr lang="en-US"/>
              <a:pPr/>
              <a:t>27</a:t>
            </a:fld>
            <a:endParaRPr lang="en-US"/>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92BC8C2E-E4D2-D34C-90A8-8FCCA8656DE3}" type="slidenum">
              <a:rPr lang="en-US"/>
              <a:pPr/>
              <a:t>28</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C16C729A-C4DE-1B42-9B58-C8A8AB801398}" type="slidenum">
              <a:rPr lang="en-US"/>
              <a:pPr/>
              <a:t>29</a:t>
            </a:fld>
            <a:endParaRPr lang="en-US"/>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4AE26747-4416-3B4A-9EE7-64240AC7312B}" type="slidenum">
              <a:rPr lang="en-US"/>
              <a:pPr/>
              <a:t>5</a:t>
            </a:fld>
            <a:endParaRPr lang="en-US"/>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AD49D0A0-3266-304A-94E1-D826B804EC48}" type="slidenum">
              <a:rPr lang="en-US"/>
              <a:pPr/>
              <a:t>30</a:t>
            </a:fld>
            <a:endParaRPr lang="en-US"/>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7C4FFADD-083F-F343-851F-0B137C7D41C3}" type="slidenum">
              <a:rPr lang="en-US"/>
              <a:pPr/>
              <a:t>31</a:t>
            </a:fld>
            <a:endParaRPr lang="en-US"/>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CDFC84EC-BFE7-514F-A372-A3EFA43D53F8}" type="slidenum">
              <a:rPr lang="en-US"/>
              <a:pPr/>
              <a:t>32</a:t>
            </a:fld>
            <a:endParaRPr lang="en-US"/>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38F652D2-A715-FC41-AB48-A12676600A74}" type="slidenum">
              <a:rPr lang="en-US"/>
              <a:pPr/>
              <a:t>33</a:t>
            </a:fld>
            <a:endParaRPr lang="en-US"/>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E13DB47F-5B1F-FF4C-B02A-312E714A8996}" type="slidenum">
              <a:rPr lang="en-US"/>
              <a:pPr/>
              <a:t>34</a:t>
            </a:fld>
            <a:endParaRPr lang="en-US"/>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45E19B6D-372F-F142-8DBD-D269454B1E63}" type="slidenum">
              <a:rPr lang="en-US"/>
              <a:pPr/>
              <a:t>36</a:t>
            </a:fld>
            <a:endParaRPr lang="en-US"/>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A46C9AF3-C8F4-E44E-AB8E-087E4557AC0C}" type="slidenum">
              <a:rPr lang="en-US">
                <a:latin typeface="Times New Roman" charset="0"/>
              </a:rPr>
              <a:pPr/>
              <a:t>37</a:t>
            </a:fld>
            <a:endParaRPr lang="en-US">
              <a:latin typeface="Times New Roman" charset="0"/>
            </a:endParaRPr>
          </a:p>
        </p:txBody>
      </p:sp>
      <p:sp>
        <p:nvSpPr>
          <p:cNvPr id="79875"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876"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04559CEA-DA43-B849-8DE6-DBF2353506C9}" type="slidenum">
              <a:rPr lang="en-US">
                <a:latin typeface="Times New Roman" charset="0"/>
              </a:rPr>
              <a:pPr/>
              <a:t>38</a:t>
            </a:fld>
            <a:endParaRPr lang="en-US">
              <a:latin typeface="Times New Roman"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9457E60B-55BD-8B4A-98C8-BEBA91B131C1}" type="slidenum">
              <a:rPr lang="en-US">
                <a:latin typeface="Times New Roman" charset="0"/>
              </a:rPr>
              <a:pPr/>
              <a:t>43</a:t>
            </a:fld>
            <a:endParaRPr lang="en-US">
              <a:latin typeface="Times New Roman" charset="0"/>
            </a:endParaRP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6F1281BF-62C9-5246-9613-87564A7EE280}" type="slidenum">
              <a:rPr lang="en-US">
                <a:latin typeface="Times New Roman" charset="0"/>
              </a:rPr>
              <a:pPr/>
              <a:t>49</a:t>
            </a:fld>
            <a:endParaRPr lang="en-US">
              <a:latin typeface="Times New Roman"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AB5209AA-C8DF-DE4C-BE04-5BDA0CD9C09F}" type="slidenum">
              <a:rPr lang="en-US"/>
              <a:pPr/>
              <a:t>7</a:t>
            </a:fld>
            <a:endParaRPr lang="en-US"/>
          </a:p>
        </p:txBody>
      </p:sp>
      <p:sp>
        <p:nvSpPr>
          <p:cNvPr id="25603"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4"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503D2691-2506-FC40-AD66-31CF1EE43C42}" type="slidenum">
              <a:rPr lang="en-US">
                <a:latin typeface="Times New Roman" charset="0"/>
              </a:rPr>
              <a:pPr/>
              <a:t>50</a:t>
            </a:fld>
            <a:endParaRPr lang="en-US">
              <a:latin typeface="Times New Roman" charset="0"/>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F121B37F-ACEA-694A-86CF-90CBC094698C}" type="slidenum">
              <a:rPr lang="en-US">
                <a:latin typeface="Times New Roman" charset="0"/>
              </a:rPr>
              <a:pPr/>
              <a:t>51</a:t>
            </a:fld>
            <a:endParaRPr lang="en-US">
              <a:latin typeface="Times New Roman" charset="0"/>
            </a:endParaRPr>
          </a:p>
        </p:txBody>
      </p:sp>
      <p:sp>
        <p:nvSpPr>
          <p:cNvPr id="94211"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4212"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B8ECAA7E-2F3F-2043-8DB6-9C9F2846A0B9}" type="slidenum">
              <a:rPr lang="en-US">
                <a:latin typeface="Times New Roman" charset="0"/>
              </a:rPr>
              <a:pPr/>
              <a:t>52</a:t>
            </a:fld>
            <a:endParaRPr lang="en-US">
              <a:latin typeface="Times New Roman" charset="0"/>
            </a:endParaRPr>
          </a:p>
        </p:txBody>
      </p:sp>
      <p:sp>
        <p:nvSpPr>
          <p:cNvPr id="100355"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0356"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1CACE9EA-1191-B848-9060-5A2F2C09156A}" type="slidenum">
              <a:rPr lang="en-US">
                <a:latin typeface="Times New Roman" charset="0"/>
              </a:rPr>
              <a:pPr/>
              <a:t>53</a:t>
            </a:fld>
            <a:endParaRPr lang="en-US">
              <a:latin typeface="Times New Roman" charset="0"/>
            </a:endParaRPr>
          </a:p>
        </p:txBody>
      </p:sp>
      <p:sp>
        <p:nvSpPr>
          <p:cNvPr id="102403"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04"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4C575DB5-8CF2-F64A-95B2-16E48CB819F4}" type="slidenum">
              <a:rPr lang="en-US">
                <a:latin typeface="Times New Roman" charset="0"/>
              </a:rPr>
              <a:pPr/>
              <a:t>54</a:t>
            </a:fld>
            <a:endParaRPr lang="en-US">
              <a:latin typeface="Times New Roman" charset="0"/>
            </a:endParaRPr>
          </a:p>
        </p:txBody>
      </p:sp>
      <p:sp>
        <p:nvSpPr>
          <p:cNvPr id="104451"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4452"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a:spcBef>
                <a:spcPct val="0"/>
              </a:spcBef>
            </a:pPr>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64420550-78C3-3D41-80A6-A3AA7018BC25}" type="slidenum">
              <a:rPr lang="en-US"/>
              <a:pPr/>
              <a:t>8</a:t>
            </a:fld>
            <a:endParaRPr lang="en-US"/>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ACA58088-6951-D346-9FC8-95536329799D}" type="slidenum">
              <a:rPr lang="en-US"/>
              <a:pPr/>
              <a:t>9</a:t>
            </a:fld>
            <a:endParaRPr lang="en-US"/>
          </a:p>
        </p:txBody>
      </p:sp>
      <p:sp>
        <p:nvSpPr>
          <p:cNvPr id="32771"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2"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1889421D-9170-8B4D-8C7A-17A1F454B659}" type="slidenum">
              <a:rPr lang="en-US"/>
              <a:pPr/>
              <a:t>10</a:t>
            </a:fld>
            <a:endParaRPr lang="en-US"/>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8238E482-1A16-F547-A3A1-305BC7D626EC}" type="slidenum">
              <a:rPr lang="en-US"/>
              <a:pPr/>
              <a:t>11</a:t>
            </a:fld>
            <a:endParaRPr lang="en-US"/>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B2EC87C3-FB14-0347-B9EB-FB40482F4B54}" type="slidenum">
              <a:rPr lang="en-US"/>
              <a:pPr/>
              <a:t>13</a:t>
            </a:fld>
            <a:endParaRPr lang="en-US"/>
          </a:p>
        </p:txBody>
      </p:sp>
      <p:sp>
        <p:nvSpPr>
          <p:cNvPr id="38915"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6"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C8975ACF-657B-2242-B104-B8FFBC82AF41}" type="slidenum">
              <a:rPr lang="en-US"/>
              <a:pPr/>
              <a:t>14</a:t>
            </a:fld>
            <a:endParaRPr lang="en-US"/>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319627D-0595-CE4F-99EB-FCC6ACDC450E}" type="datetime1">
              <a:rPr lang="en-US"/>
              <a:pPr/>
              <a:t>2/4/16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D1FD33-F472-2048-856E-95247923F5D9}" type="slidenum">
              <a:rPr lang="en-US"/>
              <a:pPr/>
              <a:t>‹#›</a:t>
            </a:fld>
            <a:endParaRPr lang="en-US"/>
          </a:p>
        </p:txBody>
      </p:sp>
    </p:spTree>
    <p:extLst>
      <p:ext uri="{BB962C8B-B14F-4D97-AF65-F5344CB8AC3E}">
        <p14:creationId xmlns:p14="http://schemas.microsoft.com/office/powerpoint/2010/main" val="421079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73B6335-399A-3044-9A2A-D036B9AB4CCE}" type="datetime1">
              <a:rPr lang="en-US"/>
              <a:pPr/>
              <a:t>2/4/16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CC8B0FC-FF86-CE4B-A0D6-1A540F912801}" type="slidenum">
              <a:rPr lang="en-US"/>
              <a:pPr/>
              <a:t>‹#›</a:t>
            </a:fld>
            <a:endParaRPr lang="en-US"/>
          </a:p>
        </p:txBody>
      </p:sp>
    </p:spTree>
    <p:extLst>
      <p:ext uri="{BB962C8B-B14F-4D97-AF65-F5344CB8AC3E}">
        <p14:creationId xmlns:p14="http://schemas.microsoft.com/office/powerpoint/2010/main" val="30144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15F3039-E5E8-DA41-BF2A-E4558FF52C77}" type="datetime1">
              <a:rPr lang="en-US"/>
              <a:pPr/>
              <a:t>2/4/16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314AB1-294E-A344-B20F-AB96A9CD2A1F}" type="slidenum">
              <a:rPr lang="en-US"/>
              <a:pPr/>
              <a:t>‹#›</a:t>
            </a:fld>
            <a:endParaRPr lang="en-US"/>
          </a:p>
        </p:txBody>
      </p:sp>
    </p:spTree>
    <p:extLst>
      <p:ext uri="{BB962C8B-B14F-4D97-AF65-F5344CB8AC3E}">
        <p14:creationId xmlns:p14="http://schemas.microsoft.com/office/powerpoint/2010/main" val="1951960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153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00200"/>
            <a:ext cx="36195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36195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2BA90BF-F970-C34B-91EC-2FE523CD5CA1}" type="slidenum">
              <a:rPr lang="en-US"/>
              <a:pPr/>
              <a:t>‹#›</a:t>
            </a:fld>
            <a:endParaRPr lang="en-US"/>
          </a:p>
        </p:txBody>
      </p:sp>
    </p:spTree>
    <p:extLst>
      <p:ext uri="{BB962C8B-B14F-4D97-AF65-F5344CB8AC3E}">
        <p14:creationId xmlns:p14="http://schemas.microsoft.com/office/powerpoint/2010/main" val="108828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1E5BA86-15DB-0B4C-8763-413A1BE5C138}" type="datetime1">
              <a:rPr lang="en-US"/>
              <a:pPr/>
              <a:t>2/4/16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B2DC67-48B6-9D49-A88E-0E9E254A78BE}" type="slidenum">
              <a:rPr lang="en-US"/>
              <a:pPr/>
              <a:t>‹#›</a:t>
            </a:fld>
            <a:endParaRPr lang="en-US"/>
          </a:p>
        </p:txBody>
      </p:sp>
    </p:spTree>
    <p:extLst>
      <p:ext uri="{BB962C8B-B14F-4D97-AF65-F5344CB8AC3E}">
        <p14:creationId xmlns:p14="http://schemas.microsoft.com/office/powerpoint/2010/main" val="32945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95543C3-AA0E-5D4E-8822-12182CEEBAC2}" type="datetime1">
              <a:rPr lang="en-US"/>
              <a:pPr/>
              <a:t>2/4/16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D7CE1F-E85D-1B4F-85F3-665943C263E6}" type="slidenum">
              <a:rPr lang="en-US"/>
              <a:pPr/>
              <a:t>‹#›</a:t>
            </a:fld>
            <a:endParaRPr lang="en-US"/>
          </a:p>
        </p:txBody>
      </p:sp>
    </p:spTree>
    <p:extLst>
      <p:ext uri="{BB962C8B-B14F-4D97-AF65-F5344CB8AC3E}">
        <p14:creationId xmlns:p14="http://schemas.microsoft.com/office/powerpoint/2010/main" val="458229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39A3F05-D8FF-184E-91AC-4771512D4B79}" type="datetime1">
              <a:rPr lang="en-US"/>
              <a:pPr/>
              <a:t>2/4/16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E452D2C-57E2-3946-B68F-FB6382061777}" type="slidenum">
              <a:rPr lang="en-US"/>
              <a:pPr/>
              <a:t>‹#›</a:t>
            </a:fld>
            <a:endParaRPr lang="en-US"/>
          </a:p>
        </p:txBody>
      </p:sp>
    </p:spTree>
    <p:extLst>
      <p:ext uri="{BB962C8B-B14F-4D97-AF65-F5344CB8AC3E}">
        <p14:creationId xmlns:p14="http://schemas.microsoft.com/office/powerpoint/2010/main" val="214527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349179F6-9FDB-3244-9F7E-7B20962B5C05}" type="datetime1">
              <a:rPr lang="en-US"/>
              <a:pPr/>
              <a:t>2/4/16</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D445D863-9581-CD4C-B674-81118A2B5FDD}" type="slidenum">
              <a:rPr lang="en-US"/>
              <a:pPr/>
              <a:t>‹#›</a:t>
            </a:fld>
            <a:endParaRPr lang="en-US"/>
          </a:p>
        </p:txBody>
      </p:sp>
    </p:spTree>
    <p:extLst>
      <p:ext uri="{BB962C8B-B14F-4D97-AF65-F5344CB8AC3E}">
        <p14:creationId xmlns:p14="http://schemas.microsoft.com/office/powerpoint/2010/main" val="45578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10D2B9A-5383-7C4A-9562-FC1CE83F2C9A}" type="datetime1">
              <a:rPr lang="en-US"/>
              <a:pPr/>
              <a:t>2/4/16</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763C3A68-EA06-934C-8F8B-DB4972E21D7A}" type="slidenum">
              <a:rPr lang="en-US"/>
              <a:pPr/>
              <a:t>‹#›</a:t>
            </a:fld>
            <a:endParaRPr lang="en-US"/>
          </a:p>
        </p:txBody>
      </p:sp>
    </p:spTree>
    <p:extLst>
      <p:ext uri="{BB962C8B-B14F-4D97-AF65-F5344CB8AC3E}">
        <p14:creationId xmlns:p14="http://schemas.microsoft.com/office/powerpoint/2010/main" val="2685662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F91DB0E-FE5A-AB4B-822F-5EE0F00B4D8C}" type="datetime1">
              <a:rPr lang="en-US"/>
              <a:pPr/>
              <a:t>2/4/16</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32AFA55-DF0A-1C4C-8D17-FEB935055381}" type="slidenum">
              <a:rPr lang="en-US"/>
              <a:pPr/>
              <a:t>‹#›</a:t>
            </a:fld>
            <a:endParaRPr lang="en-US"/>
          </a:p>
        </p:txBody>
      </p:sp>
    </p:spTree>
    <p:extLst>
      <p:ext uri="{BB962C8B-B14F-4D97-AF65-F5344CB8AC3E}">
        <p14:creationId xmlns:p14="http://schemas.microsoft.com/office/powerpoint/2010/main" val="1926011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88CCED5E-67D0-4643-AC0B-52637C1E83F9}" type="datetime1">
              <a:rPr lang="en-US"/>
              <a:pPr/>
              <a:t>2/4/16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5000A12-BB76-304B-B768-BB9A7453FE33}" type="slidenum">
              <a:rPr lang="en-US"/>
              <a:pPr/>
              <a:t>‹#›</a:t>
            </a:fld>
            <a:endParaRPr lang="en-US"/>
          </a:p>
        </p:txBody>
      </p:sp>
    </p:spTree>
    <p:extLst>
      <p:ext uri="{BB962C8B-B14F-4D97-AF65-F5344CB8AC3E}">
        <p14:creationId xmlns:p14="http://schemas.microsoft.com/office/powerpoint/2010/main" val="2235319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439AAB3-A974-A641-B5D3-756B6D8392C3}" type="datetime1">
              <a:rPr lang="en-US"/>
              <a:pPr/>
              <a:t>2/4/16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44DCC19-FB5A-DB47-BE2A-83DCCE1BACAE}" type="slidenum">
              <a:rPr lang="en-US"/>
              <a:pPr/>
              <a:t>‹#›</a:t>
            </a:fld>
            <a:endParaRPr lang="en-US"/>
          </a:p>
        </p:txBody>
      </p:sp>
    </p:spTree>
    <p:extLst>
      <p:ext uri="{BB962C8B-B14F-4D97-AF65-F5344CB8AC3E}">
        <p14:creationId xmlns:p14="http://schemas.microsoft.com/office/powerpoint/2010/main" val="42324175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6C67BC83-E676-B44F-9650-2AE1B7E3BB81}" type="datetime1">
              <a:rPr lang="en-US"/>
              <a:pPr/>
              <a:t>2/4/16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0A4715D5-D417-EB47-9B9E-D66A6C70530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xmlns:p14="http://schemas.microsoft.com/office/powerpoint/2010/main" id="1" dur="indefinite" restart="never" nodeType="tmRoot"/>
      </p:par>
    </p:tnLst>
  </p:timing>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lnSpc>
          <a:spcPct val="110000"/>
        </a:lnSpc>
        <a:spcBef>
          <a:spcPct val="20000"/>
        </a:spcBef>
        <a:spcAft>
          <a:spcPts val="180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fontAlgn="base">
        <a:lnSpc>
          <a:spcPct val="110000"/>
        </a:lnSpc>
        <a:spcBef>
          <a:spcPct val="20000"/>
        </a:spcBef>
        <a:spcAft>
          <a:spcPts val="1800"/>
        </a:spcAft>
        <a:buFont typeface="Arial" charset="0"/>
        <a:buChar char="–"/>
        <a:defRPr sz="2400" kern="1200">
          <a:solidFill>
            <a:schemeClr val="tx1"/>
          </a:solidFill>
          <a:latin typeface="+mn-lt"/>
          <a:ea typeface="ＭＳ Ｐゴシック" charset="0"/>
          <a:cs typeface="+mn-cs"/>
        </a:defRPr>
      </a:lvl2pPr>
      <a:lvl3pPr marL="1143000" indent="-228600" algn="l" defTabSz="457200" rtl="0" fontAlgn="base">
        <a:lnSpc>
          <a:spcPct val="110000"/>
        </a:lnSpc>
        <a:spcBef>
          <a:spcPct val="20000"/>
        </a:spcBef>
        <a:spcAft>
          <a:spcPts val="180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lnSpc>
          <a:spcPct val="110000"/>
        </a:lnSpc>
        <a:spcBef>
          <a:spcPct val="20000"/>
        </a:spcBef>
        <a:spcAft>
          <a:spcPts val="1800"/>
        </a:spcAft>
        <a:buFont typeface="Arial" charset="0"/>
        <a:buChar char="–"/>
        <a:defRPr sz="2400" kern="1200">
          <a:solidFill>
            <a:schemeClr val="tx1"/>
          </a:solidFill>
          <a:latin typeface="+mn-lt"/>
          <a:ea typeface="ＭＳ Ｐゴシック" charset="0"/>
          <a:cs typeface="+mn-cs"/>
        </a:defRPr>
      </a:lvl4pPr>
      <a:lvl5pPr marL="2057400" indent="-228600" algn="l" defTabSz="457200" rtl="0" fontAlgn="base">
        <a:lnSpc>
          <a:spcPct val="110000"/>
        </a:lnSpc>
        <a:spcBef>
          <a:spcPct val="20000"/>
        </a:spcBef>
        <a:spcAft>
          <a:spcPts val="1800"/>
        </a:spcAft>
        <a:buFont typeface="Arial" charset="0"/>
        <a:buChar char="»"/>
        <a:defRPr sz="2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www.michaelbach.de/ot/lum_scGrid/index.html" TargetMode="External"/><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www.michaelbach.de/ot/ang-cafewall/index.html" TargetMode="External"/><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3" Type="http://schemas.openxmlformats.org/officeDocument/2006/relationships/hyperlink" Target="http://www.michaelbach.de/ot/ang_poggendorff/index.html" TargetMode="External"/><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3.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www.michaelbach.de/ot/fcs_face_on_mars/index.html" TargetMode="External"/><Relationship Id="rId4" Type="http://schemas.openxmlformats.org/officeDocument/2006/relationships/hyperlink" Target="http://www.michaelbach.de/ot/fcs_face_in_beans/index.html" TargetMode="External"/><Relationship Id="rId5" Type="http://schemas.openxmlformats.org/officeDocument/2006/relationships/hyperlink" Target="http://www.michaelbach.de/ot/fcs_hollow-face/index.html" TargetMode="External"/><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www.michaelbach.de/ot/sze_muelue/index.html" TargetMode="External"/><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hyperlink" Target="http://www.michaelbach.de/ot/mot_rotsnake/index.html" TargetMode="External"/><Relationship Id="rId4" Type="http://schemas.openxmlformats.org/officeDocument/2006/relationships/hyperlink" Target="http://www.michaelbach.de/ot/mot_feet_lin/index.html" TargetMode="External"/><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5" Type="http://schemas.openxmlformats.org/officeDocument/2006/relationships/audio" Target="../media/audio2.bin"/><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 Type="http://schemas.microsoft.com/office/2007/relationships/media" Target="file://localhost/Users/hebaber/Desktop/Sites/logic/twilzone.wav" TargetMode="External"/><Relationship Id="rId2" Type="http://schemas.openxmlformats.org/officeDocument/2006/relationships/audio" Target="file://localhost/Users/hebaber/Desktop/Sites/logic/twilzone.wav"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43.png"/><Relationship Id="rId6" Type="http://schemas.openxmlformats.org/officeDocument/2006/relationships/image" Target="../media/image42.png"/><Relationship Id="rId1" Type="http://schemas.microsoft.com/office/2007/relationships/media" Target="file://localhost/Users/hebaber/Desktop/Sites/logic/twilzone.wav" TargetMode="External"/><Relationship Id="rId2" Type="http://schemas.openxmlformats.org/officeDocument/2006/relationships/audio" Target="file://localhost/Users/hebaber/Desktop/Sites/logic/twilzone.wav"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3.bin"/><Relationship Id="rId3"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m/url?sa=t&amp;rct=j&amp;q=&amp;esrc=s&amp;source=web&amp;cd=3&amp;ved=0CD8QFjAC&amp;url=http://www.lehigh.edu/~mhb0/Dennett-WhereAmI.pdf&amp;ei=FMI3Usz1IqeEjALklIDwAw&amp;usg=AFQjCNEu-8jdFeVksxU1ne0VX954YQyCHA&amp;sig2=M-IbE7l6MzkCdBmoIsnzHg&amp;bvm=bv.52164340,d.cGE&amp;cad=rja" TargetMode="External"/><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1.bin"/><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emf"/></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67.png"/><Relationship Id="rId5" Type="http://schemas.openxmlformats.org/officeDocument/2006/relationships/image" Target="../media/image71.emf"/><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emf"/><Relationship Id="rId5" Type="http://schemas.openxmlformats.org/officeDocument/2006/relationships/image" Target="../media/image74.png"/><Relationship Id="rId6" Type="http://schemas.openxmlformats.org/officeDocument/2006/relationships/image" Target="../media/image75.emf"/><Relationship Id="rId7"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audio" Target="../media/audio4.bin"/></Relationships>
</file>

<file path=ppt/slides/_rels/slide77.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4.png"/><Relationship Id="rId5" Type="http://schemas.openxmlformats.org/officeDocument/2006/relationships/image" Target="../media/image78.emf"/><Relationship Id="rId6"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80.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alpha val="8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effectLst>
            <a:outerShdw blurRad="50800" dist="38100" dir="2700000">
              <a:srgbClr val="000000">
                <a:alpha val="43000"/>
              </a:srgbClr>
            </a:outerShdw>
          </a:effectLst>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009101"/>
                </a:solidFill>
                <a:effectLst>
                  <a:outerShdw blurRad="50800" dist="39000" dir="5460000" algn="tl">
                    <a:srgbClr val="000000">
                      <a:alpha val="38000"/>
                    </a:srgbClr>
                  </a:outerShdw>
                </a:effectLst>
                <a:latin typeface="Calibri" charset="0"/>
              </a:rPr>
              <a:t>Perception &amp; the External World</a:t>
            </a:r>
          </a:p>
        </p:txBody>
      </p:sp>
      <p:sp>
        <p:nvSpPr>
          <p:cNvPr id="3" name="Subtitle 2"/>
          <p:cNvSpPr>
            <a:spLocks noGrp="1"/>
          </p:cNvSpPr>
          <p:nvPr>
            <p:ph type="subTitle" idx="1"/>
          </p:nvPr>
        </p:nvSpPr>
        <p:spPr>
          <a:ln>
            <a:noFill/>
          </a:ln>
          <a:effectLst>
            <a:outerShdw blurRad="50800" dist="76200" dir="2700000">
              <a:srgbClr val="000000">
                <a:alpha val="43000"/>
              </a:srgbClr>
            </a:outerShdw>
          </a:effectLst>
        </p:spPr>
        <p:txBody>
          <a:bodyPr>
            <a:normAutofit/>
            <a:scene3d>
              <a:camera prst="orthographicFront"/>
              <a:lightRig rig="flat" dir="tl">
                <a:rot lat="0" lon="0" rev="6600000"/>
              </a:lightRig>
            </a:scene3d>
            <a:sp3d extrusionH="25400" contourW="8890">
              <a:bevelT w="38100" h="31750"/>
              <a:contourClr>
                <a:schemeClr val="bg2">
                  <a:lumMod val="25000"/>
                </a:schemeClr>
              </a:contourClr>
            </a:sp3d>
          </a:bodyPr>
          <a:lstStyle/>
          <a:p>
            <a:r>
              <a:rPr lang="en-US" b="1" dirty="0">
                <a:ln w="11430"/>
                <a:solidFill>
                  <a:schemeClr val="bg1"/>
                </a:solidFill>
                <a:effectLst>
                  <a:outerShdw blurRad="50800" dist="39000" dir="5460000" algn="tl">
                    <a:schemeClr val="tx1">
                      <a:alpha val="38000"/>
                    </a:schemeClr>
                  </a:outerShdw>
                </a:effectLst>
                <a:latin typeface="Calibri" charset="0"/>
              </a:rPr>
              <a:t>Is there anything </a:t>
            </a:r>
            <a:r>
              <a:rPr lang="ja-JP" altLang="en-US" b="1" dirty="0">
                <a:ln w="11430"/>
                <a:solidFill>
                  <a:schemeClr val="bg1"/>
                </a:solidFill>
                <a:effectLst>
                  <a:outerShdw blurRad="50800" dist="39000" dir="5460000" algn="tl">
                    <a:schemeClr val="tx1">
                      <a:alpha val="38000"/>
                    </a:schemeClr>
                  </a:outerShdw>
                </a:effectLst>
                <a:latin typeface="Calibri" charset="0"/>
              </a:rPr>
              <a:t>‘</a:t>
            </a:r>
            <a:r>
              <a:rPr lang="en-US" b="1" dirty="0">
                <a:ln w="11430"/>
                <a:solidFill>
                  <a:schemeClr val="bg1"/>
                </a:solidFill>
                <a:effectLst>
                  <a:outerShdw blurRad="50800" dist="39000" dir="5460000" algn="tl">
                    <a:schemeClr val="tx1">
                      <a:alpha val="38000"/>
                    </a:schemeClr>
                  </a:outerShdw>
                </a:effectLst>
                <a:latin typeface="Calibri" charset="0"/>
              </a:rPr>
              <a:t>out there</a:t>
            </a:r>
            <a:r>
              <a:rPr lang="ja-JP" altLang="en-US" b="1" dirty="0">
                <a:ln w="11430"/>
                <a:solidFill>
                  <a:schemeClr val="bg1"/>
                </a:solidFill>
                <a:effectLst>
                  <a:outerShdw blurRad="50800" dist="39000" dir="5460000" algn="tl">
                    <a:schemeClr val="tx1">
                      <a:alpha val="38000"/>
                    </a:schemeClr>
                  </a:outerShdw>
                </a:effectLst>
                <a:latin typeface="Calibri" charset="0"/>
              </a:rPr>
              <a:t>’</a:t>
            </a:r>
            <a:r>
              <a:rPr lang="en-US" b="1" dirty="0">
                <a:ln w="11430"/>
                <a:solidFill>
                  <a:schemeClr val="bg1"/>
                </a:solidFill>
                <a:effectLst>
                  <a:outerShdw blurRad="50800" dist="39000" dir="5460000" algn="tl">
                    <a:schemeClr val="tx1">
                      <a:alpha val="38000"/>
                    </a:schemeClr>
                  </a:outerShdw>
                </a:effectLst>
                <a:latin typeface="Calibri" charset="0"/>
              </a:rPr>
              <a:t>?</a:t>
            </a:r>
          </a:p>
          <a:p>
            <a:r>
              <a:rPr lang="en-US" b="1" dirty="0">
                <a:ln w="11430"/>
                <a:solidFill>
                  <a:schemeClr val="bg1"/>
                </a:solidFill>
                <a:effectLst>
                  <a:outerShdw blurRad="50800" dist="39000" dir="5460000" algn="tl">
                    <a:schemeClr val="tx1">
                      <a:alpha val="38000"/>
                    </a:schemeClr>
                  </a:outerShdw>
                </a:effectLst>
                <a:latin typeface="Calibri" charset="0"/>
              </a:rPr>
              <a:t>Could I be a brain in a vat?</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atin typeface="Calibri" charset="0"/>
              </a:rPr>
              <a:t>Checks</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76400"/>
            <a:ext cx="5183188"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ChangeArrowheads="1"/>
          </p:cNvSpPr>
          <p:nvPr/>
        </p:nvSpPr>
        <p:spPr bwMode="auto">
          <a:xfrm>
            <a:off x="2362200" y="5334000"/>
            <a:ext cx="441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t>…and more </a:t>
            </a:r>
            <a:r>
              <a:rPr lang="en-US">
                <a:hlinkClick r:id="rId4"/>
              </a:rPr>
              <a:t>scintillating grids</a:t>
            </a:r>
            <a:endParaRPr lang="en-US" sz="160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09600" y="457200"/>
            <a:ext cx="7772400" cy="782638"/>
          </a:xfrm>
        </p:spPr>
        <p:txBody>
          <a:bodyPr/>
          <a:lstStyle/>
          <a:p>
            <a:r>
              <a:rPr lang="en-US">
                <a:latin typeface="Calibri" charset="0"/>
              </a:rPr>
              <a:t>Parallel lines?</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05882" y="899318"/>
            <a:ext cx="363855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ChangeArrowheads="1"/>
          </p:cNvSpPr>
          <p:nvPr/>
        </p:nvSpPr>
        <p:spPr bwMode="auto">
          <a:xfrm>
            <a:off x="2590800" y="5410200"/>
            <a:ext cx="388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dirty="0">
                <a:hlinkClick r:id="rId4"/>
              </a:rPr>
              <a:t>The Café Wall Illusion in motion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and Perspective</a:t>
            </a:r>
            <a:endParaRPr lang="en-US" dirty="0"/>
          </a:p>
        </p:txBody>
      </p:sp>
      <p:pic>
        <p:nvPicPr>
          <p:cNvPr id="3" name="Picture 2"/>
          <p:cNvPicPr>
            <a:picLocks noChangeAspect="1"/>
          </p:cNvPicPr>
          <p:nvPr/>
        </p:nvPicPr>
        <p:blipFill rotWithShape="1">
          <a:blip r:embed="rId2"/>
          <a:srcRect l="24363" t="13323" r="24488" b="45722"/>
          <a:stretch/>
        </p:blipFill>
        <p:spPr>
          <a:xfrm>
            <a:off x="2276207" y="1524001"/>
            <a:ext cx="4568907" cy="4660840"/>
          </a:xfrm>
          <a:prstGeom prst="rect">
            <a:avLst/>
          </a:prstGeom>
        </p:spPr>
      </p:pic>
    </p:spTree>
    <p:extLst>
      <p:ext uri="{BB962C8B-B14F-4D97-AF65-F5344CB8AC3E}">
        <p14:creationId xmlns:p14="http://schemas.microsoft.com/office/powerpoint/2010/main" val="26244147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209800" y="5867400"/>
            <a:ext cx="4572000" cy="533400"/>
          </a:xfrm>
        </p:spPr>
        <p:txBody>
          <a:bodyPr/>
          <a:lstStyle/>
          <a:p>
            <a:r>
              <a:rPr lang="en-US" sz="2800">
                <a:solidFill>
                  <a:srgbClr val="008800"/>
                </a:solidFill>
                <a:latin typeface="Calibri" charset="0"/>
                <a:hlinkClick r:id="rId3"/>
              </a:rPr>
              <a:t>Poggendorff Interactive</a:t>
            </a:r>
            <a:endParaRPr lang="en-US">
              <a:solidFill>
                <a:srgbClr val="008800"/>
              </a:solidFill>
              <a:latin typeface="Calibri" charset="0"/>
            </a:endParaRP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524000"/>
            <a:ext cx="2671763"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Rectangle 5"/>
          <p:cNvSpPr>
            <a:spLocks noChangeArrowheads="1"/>
          </p:cNvSpPr>
          <p:nvPr/>
        </p:nvSpPr>
        <p:spPr bwMode="auto">
          <a:xfrm>
            <a:off x="381000" y="457200"/>
            <a:ext cx="81534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lgn="ctr"/>
            <a:r>
              <a:rPr lang="en-US" sz="4400" b="1">
                <a:solidFill>
                  <a:srgbClr val="008080"/>
                </a:solidFill>
              </a:rPr>
              <a:t>The Poggendorff Illusion</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r>
              <a:rPr lang="en-US" dirty="0" smtClean="0">
                <a:latin typeface="Calibri" charset="0"/>
              </a:rPr>
              <a:t>What’s </a:t>
            </a:r>
            <a:r>
              <a:rPr lang="en-US" dirty="0">
                <a:latin typeface="Calibri" charset="0"/>
              </a:rPr>
              <a:t>the illusion here?</a:t>
            </a:r>
          </a:p>
        </p:txBody>
      </p:sp>
      <p:graphicFrame>
        <p:nvGraphicFramePr>
          <p:cNvPr id="39938" name="Object 2"/>
          <p:cNvGraphicFramePr>
            <a:graphicFrameLocks noGrp="1" noChangeAspect="1"/>
          </p:cNvGraphicFramePr>
          <p:nvPr>
            <p:ph sz="half" idx="2"/>
            <p:extLst>
              <p:ext uri="{D42A27DB-BD31-4B8C-83A1-F6EECF244321}">
                <p14:modId xmlns:p14="http://schemas.microsoft.com/office/powerpoint/2010/main" val="748851450"/>
              </p:ext>
            </p:extLst>
          </p:nvPr>
        </p:nvGraphicFramePr>
        <p:xfrm>
          <a:off x="2499566" y="1981200"/>
          <a:ext cx="4108450" cy="3576638"/>
        </p:xfrm>
        <a:graphic>
          <a:graphicData uri="http://schemas.openxmlformats.org/presentationml/2006/ole">
            <mc:AlternateContent xmlns:mc="http://schemas.openxmlformats.org/markup-compatibility/2006">
              <mc:Choice xmlns:v="urn:schemas-microsoft-com:vml" Requires="v">
                <p:oleObj spid="_x0000_s40092" name="Document" r:id="rId4" imgW="3300984" imgH="2578608" progId="Word.Document.8">
                  <p:embed/>
                </p:oleObj>
              </mc:Choice>
              <mc:Fallback>
                <p:oleObj name="Document" r:id="rId4" imgW="3300984" imgH="2578608"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9566" y="1981200"/>
                        <a:ext cx="4108450" cy="35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8107" b="4607"/>
          <a:stretch/>
        </p:blipFill>
        <p:spPr>
          <a:xfrm>
            <a:off x="843354" y="2209800"/>
            <a:ext cx="6941434" cy="2460898"/>
          </a:xfrm>
          <a:prstGeom prst="rect">
            <a:avLst/>
          </a:prstGeom>
        </p:spPr>
      </p:pic>
      <p:sp>
        <p:nvSpPr>
          <p:cNvPr id="6" name="Text Box 1032"/>
          <p:cNvSpPr txBox="1">
            <a:spLocks noChangeArrowheads="1"/>
          </p:cNvSpPr>
          <p:nvPr/>
        </p:nvSpPr>
        <p:spPr bwMode="auto">
          <a:xfrm>
            <a:off x="843354" y="304800"/>
            <a:ext cx="7767246"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spcBef>
                <a:spcPct val="50000"/>
              </a:spcBef>
            </a:pPr>
            <a:r>
              <a:rPr lang="en-US" sz="3600" dirty="0">
                <a:latin typeface="Arial" charset="0"/>
              </a:rPr>
              <a:t>Maybe you don</a:t>
            </a:r>
            <a:r>
              <a:rPr lang="ja-JP" altLang="en-US" sz="3600" dirty="0">
                <a:latin typeface="Arial" charset="0"/>
              </a:rPr>
              <a:t>’</a:t>
            </a:r>
            <a:r>
              <a:rPr lang="en-US" sz="3600" dirty="0">
                <a:latin typeface="Arial" charset="0"/>
              </a:rPr>
              <a:t>t believe me </a:t>
            </a:r>
            <a:r>
              <a:rPr lang="en-US" sz="3600" dirty="0" smtClean="0">
                <a:latin typeface="Arial" charset="0"/>
              </a:rPr>
              <a:t>so . . .</a:t>
            </a:r>
            <a:endParaRPr lang="en-US" dirty="0"/>
          </a:p>
        </p:txBody>
      </p:sp>
      <p:pic>
        <p:nvPicPr>
          <p:cNvPr id="7" name="Picture 6"/>
          <p:cNvPicPr>
            <a:picLocks noChangeAspect="1"/>
          </p:cNvPicPr>
          <p:nvPr/>
        </p:nvPicPr>
        <p:blipFill>
          <a:blip r:embed="rId3"/>
          <a:stretch>
            <a:fillRect/>
          </a:stretch>
        </p:blipFill>
        <p:spPr>
          <a:xfrm>
            <a:off x="1983977" y="2209800"/>
            <a:ext cx="2478993" cy="2460898"/>
          </a:xfrm>
          <a:prstGeom prst="rect">
            <a:avLst/>
          </a:prstGeom>
        </p:spPr>
      </p:pic>
      <p:pic>
        <p:nvPicPr>
          <p:cNvPr id="9" name="Picture 8"/>
          <p:cNvPicPr>
            <a:picLocks noChangeAspect="1"/>
          </p:cNvPicPr>
          <p:nvPr/>
        </p:nvPicPr>
        <p:blipFill>
          <a:blip r:embed="rId4"/>
          <a:stretch>
            <a:fillRect/>
          </a:stretch>
        </p:blipFill>
        <p:spPr>
          <a:xfrm>
            <a:off x="3564906" y="2222310"/>
            <a:ext cx="1634336" cy="2462410"/>
          </a:xfrm>
          <a:prstGeom prst="rect">
            <a:avLst/>
          </a:prstGeom>
        </p:spPr>
      </p:pic>
    </p:spTree>
    <p:extLst>
      <p:ext uri="{BB962C8B-B14F-4D97-AF65-F5344CB8AC3E}">
        <p14:creationId xmlns:p14="http://schemas.microsoft.com/office/powerpoint/2010/main" val="34620486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2100" y="685800"/>
            <a:ext cx="6019800" cy="5486400"/>
          </a:xfrm>
          <a:prstGeom prst="rect">
            <a:avLst/>
          </a:prstGeom>
        </p:spPr>
      </p:pic>
    </p:spTree>
    <p:extLst>
      <p:ext uri="{BB962C8B-B14F-4D97-AF65-F5344CB8AC3E}">
        <p14:creationId xmlns:p14="http://schemas.microsoft.com/office/powerpoint/2010/main" val="6715296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9400" y="673100"/>
            <a:ext cx="6032500" cy="5511800"/>
          </a:xfrm>
          <a:prstGeom prst="rect">
            <a:avLst/>
          </a:prstGeom>
        </p:spPr>
      </p:pic>
    </p:spTree>
    <p:extLst>
      <p:ext uri="{BB962C8B-B14F-4D97-AF65-F5344CB8AC3E}">
        <p14:creationId xmlns:p14="http://schemas.microsoft.com/office/powerpoint/2010/main" val="32397026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p:txBody>
          <a:bodyPr/>
          <a:lstStyle/>
          <a:p>
            <a:r>
              <a:rPr lang="en-US">
                <a:latin typeface="Calibri" charset="0"/>
              </a:rPr>
              <a:t>We see what we expect to see</a:t>
            </a:r>
          </a:p>
        </p:txBody>
      </p:sp>
      <p:pic>
        <p:nvPicPr>
          <p:cNvPr id="4403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362200"/>
            <a:ext cx="23876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152400"/>
            <a:ext cx="7096823" cy="838200"/>
          </a:xfrm>
        </p:spPr>
        <p:txBody>
          <a:bodyPr/>
          <a:lstStyle/>
          <a:p>
            <a:r>
              <a:rPr lang="en-US" dirty="0">
                <a:solidFill>
                  <a:srgbClr val="FF0000"/>
                </a:solidFill>
                <a:latin typeface="Calibri" charset="0"/>
              </a:rPr>
              <a:t>We expect to see faces</a:t>
            </a:r>
          </a:p>
        </p:txBody>
      </p:sp>
      <p:grpSp>
        <p:nvGrpSpPr>
          <p:cNvPr id="2" name="Group 1"/>
          <p:cNvGrpSpPr/>
          <p:nvPr/>
        </p:nvGrpSpPr>
        <p:grpSpPr>
          <a:xfrm>
            <a:off x="7127685" y="375297"/>
            <a:ext cx="607470" cy="615304"/>
            <a:chOff x="6477000" y="3733800"/>
            <a:chExt cx="1143000" cy="976313"/>
          </a:xfrm>
        </p:grpSpPr>
        <p:sp>
          <p:nvSpPr>
            <p:cNvPr id="46085" name="Oval 9"/>
            <p:cNvSpPr>
              <a:spLocks noChangeArrowheads="1"/>
            </p:cNvSpPr>
            <p:nvPr/>
          </p:nvSpPr>
          <p:spPr bwMode="auto">
            <a:xfrm>
              <a:off x="7391400" y="3733800"/>
              <a:ext cx="228600" cy="228600"/>
            </a:xfrm>
            <a:prstGeom prst="ellipse">
              <a:avLst/>
            </a:prstGeom>
            <a:solidFill>
              <a:schemeClr val="tx1"/>
            </a:solidFill>
            <a:ln w="9525">
              <a:solidFill>
                <a:schemeClr val="tx1"/>
              </a:solidFill>
              <a:round/>
              <a:headEnd/>
              <a:tailEnd/>
            </a:ln>
          </p:spPr>
          <p:txBody>
            <a:bodyPr wrap="none" anchor="ctr"/>
            <a:lstStyle/>
            <a:p>
              <a:endParaRPr lang="en-US">
                <a:latin typeface="Calibri" charset="0"/>
              </a:endParaRPr>
            </a:p>
          </p:txBody>
        </p:sp>
        <p:sp>
          <p:nvSpPr>
            <p:cNvPr id="46086" name="Oval 10"/>
            <p:cNvSpPr>
              <a:spLocks noChangeArrowheads="1"/>
            </p:cNvSpPr>
            <p:nvPr/>
          </p:nvSpPr>
          <p:spPr bwMode="auto">
            <a:xfrm>
              <a:off x="6477000" y="3733800"/>
              <a:ext cx="228600" cy="228600"/>
            </a:xfrm>
            <a:prstGeom prst="ellipse">
              <a:avLst/>
            </a:prstGeom>
            <a:solidFill>
              <a:schemeClr val="tx1"/>
            </a:solidFill>
            <a:ln w="9525">
              <a:solidFill>
                <a:schemeClr val="tx1"/>
              </a:solidFill>
              <a:round/>
              <a:headEnd/>
              <a:tailEnd/>
            </a:ln>
          </p:spPr>
          <p:txBody>
            <a:bodyPr wrap="none" anchor="ctr"/>
            <a:lstStyle/>
            <a:p>
              <a:endParaRPr lang="en-US">
                <a:latin typeface="Calibri" charset="0"/>
              </a:endParaRPr>
            </a:p>
          </p:txBody>
        </p:sp>
        <p:sp>
          <p:nvSpPr>
            <p:cNvPr id="46087" name="Freeform 11"/>
            <p:cNvSpPr>
              <a:spLocks/>
            </p:cNvSpPr>
            <p:nvPr/>
          </p:nvSpPr>
          <p:spPr bwMode="auto">
            <a:xfrm>
              <a:off x="6521450" y="4405313"/>
              <a:ext cx="990600" cy="304800"/>
            </a:xfrm>
            <a:custGeom>
              <a:avLst/>
              <a:gdLst>
                <a:gd name="T0" fmla="*/ 0 w 384"/>
                <a:gd name="T1" fmla="*/ 0 h 168"/>
                <a:gd name="T2" fmla="*/ 2147483647 w 384"/>
                <a:gd name="T3" fmla="*/ 2147483647 h 168"/>
                <a:gd name="T4" fmla="*/ 2147483647 w 384"/>
                <a:gd name="T5" fmla="*/ 2147483647 h 168"/>
                <a:gd name="T6" fmla="*/ 2147483647 w 384"/>
                <a:gd name="T7" fmla="*/ 0 h 168"/>
                <a:gd name="T8" fmla="*/ 0 60000 65536"/>
                <a:gd name="T9" fmla="*/ 0 60000 65536"/>
                <a:gd name="T10" fmla="*/ 0 60000 65536"/>
                <a:gd name="T11" fmla="*/ 0 60000 65536"/>
                <a:gd name="T12" fmla="*/ 0 w 384"/>
                <a:gd name="T13" fmla="*/ 0 h 168"/>
                <a:gd name="T14" fmla="*/ 384 w 384"/>
                <a:gd name="T15" fmla="*/ 168 h 168"/>
              </a:gdLst>
              <a:ahLst/>
              <a:cxnLst>
                <a:cxn ang="T8">
                  <a:pos x="T0" y="T1"/>
                </a:cxn>
                <a:cxn ang="T9">
                  <a:pos x="T2" y="T3"/>
                </a:cxn>
                <a:cxn ang="T10">
                  <a:pos x="T4" y="T5"/>
                </a:cxn>
                <a:cxn ang="T11">
                  <a:pos x="T6" y="T7"/>
                </a:cxn>
              </a:cxnLst>
              <a:rect l="T12" t="T13" r="T14" b="T15"/>
              <a:pathLst>
                <a:path w="384" h="168">
                  <a:moveTo>
                    <a:pt x="0" y="0"/>
                  </a:moveTo>
                  <a:cubicBezTo>
                    <a:pt x="24" y="60"/>
                    <a:pt x="48" y="120"/>
                    <a:pt x="96" y="144"/>
                  </a:cubicBezTo>
                  <a:cubicBezTo>
                    <a:pt x="144" y="168"/>
                    <a:pt x="240" y="168"/>
                    <a:pt x="288" y="144"/>
                  </a:cubicBezTo>
                  <a:cubicBezTo>
                    <a:pt x="336" y="120"/>
                    <a:pt x="368" y="24"/>
                    <a:pt x="384" y="0"/>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grpSp>
      <p:pic>
        <p:nvPicPr>
          <p:cNvPr id="4" name="Picture 3"/>
          <p:cNvPicPr>
            <a:picLocks noChangeAspect="1"/>
          </p:cNvPicPr>
          <p:nvPr/>
        </p:nvPicPr>
        <p:blipFill>
          <a:blip r:embed="rId3"/>
          <a:stretch>
            <a:fillRect/>
          </a:stretch>
        </p:blipFill>
        <p:spPr>
          <a:xfrm>
            <a:off x="2057400" y="1242981"/>
            <a:ext cx="4154771" cy="5252465"/>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438399" y="1219200"/>
            <a:ext cx="3886201" cy="524426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463"/>
            <a:ext cx="9144000" cy="542925"/>
          </a:xfrm>
        </p:spPr>
        <p:txBody>
          <a:bodyPr>
            <a:normAutofit fontScale="90000"/>
          </a:bodyPr>
          <a:lstStyle/>
          <a:p>
            <a:r>
              <a:rPr lang="en-US" sz="4000">
                <a:latin typeface="Calibri" charset="0"/>
              </a:rPr>
              <a:t>An Old Problem</a:t>
            </a:r>
          </a:p>
        </p:txBody>
      </p:sp>
      <p:sp>
        <p:nvSpPr>
          <p:cNvPr id="3" name="Content Placeholder 2"/>
          <p:cNvSpPr>
            <a:spLocks noGrp="1"/>
          </p:cNvSpPr>
          <p:nvPr>
            <p:ph idx="1"/>
          </p:nvPr>
        </p:nvSpPr>
        <p:spPr>
          <a:xfrm>
            <a:off x="3962400" y="2514600"/>
            <a:ext cx="4495800" cy="4267200"/>
          </a:xfrm>
        </p:spPr>
        <p:txBody>
          <a:bodyPr>
            <a:normAutofit/>
          </a:bodyPr>
          <a:lstStyle/>
          <a:p>
            <a:pPr>
              <a:lnSpc>
                <a:spcPct val="100000"/>
              </a:lnSpc>
            </a:pPr>
            <a:r>
              <a:rPr lang="en-US" dirty="0">
                <a:latin typeface="Gill Sans" charset="0"/>
              </a:rPr>
              <a:t>Are things as they seem?</a:t>
            </a:r>
          </a:p>
          <a:p>
            <a:pPr>
              <a:lnSpc>
                <a:spcPct val="100000"/>
              </a:lnSpc>
            </a:pPr>
            <a:r>
              <a:rPr lang="en-US" dirty="0">
                <a:latin typeface="Gill Sans" charset="0"/>
              </a:rPr>
              <a:t>Are there objects independent of me?</a:t>
            </a:r>
          </a:p>
          <a:p>
            <a:pPr>
              <a:lnSpc>
                <a:spcPct val="100000"/>
              </a:lnSpc>
            </a:pPr>
            <a:r>
              <a:rPr lang="en-US" dirty="0">
                <a:latin typeface="Gill Sans" charset="0"/>
              </a:rPr>
              <a:t>Are there other minds?</a:t>
            </a:r>
          </a:p>
          <a:p>
            <a:pPr>
              <a:lnSpc>
                <a:spcPct val="100000"/>
              </a:lnSpc>
            </a:pPr>
            <a:r>
              <a:rPr lang="en-US" dirty="0">
                <a:latin typeface="Gill Sans" charset="0"/>
              </a:rPr>
              <a:t>And even if there are…</a:t>
            </a:r>
          </a:p>
          <a:p>
            <a:pPr>
              <a:lnSpc>
                <a:spcPct val="100000"/>
              </a:lnSpc>
            </a:pPr>
            <a:r>
              <a:rPr lang="en-US" dirty="0">
                <a:latin typeface="Gill Sans" charset="0"/>
              </a:rPr>
              <a:t>…how could I ever </a:t>
            </a:r>
            <a:r>
              <a:rPr lang="en-US" i="1" dirty="0">
                <a:latin typeface="Gill Sans" charset="0"/>
              </a:rPr>
              <a:t>know</a:t>
            </a:r>
            <a:r>
              <a:rPr lang="en-US" dirty="0">
                <a:latin typeface="Gill Sans" charset="0"/>
              </a:rPr>
              <a:t> any of these things?</a:t>
            </a:r>
          </a:p>
        </p:txBody>
      </p:sp>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024313"/>
            <a:ext cx="2895601"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4"/>
          <p:cNvSpPr txBox="1">
            <a:spLocks noChangeArrowheads="1"/>
          </p:cNvSpPr>
          <p:nvPr/>
        </p:nvSpPr>
        <p:spPr bwMode="auto">
          <a:xfrm>
            <a:off x="533400" y="1219200"/>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3200" b="1"/>
              <a:t>Skepticism about the External World</a:t>
            </a:r>
          </a:p>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762000"/>
            <a:ext cx="8153400" cy="838200"/>
          </a:xfrm>
        </p:spPr>
        <p:txBody>
          <a:bodyPr/>
          <a:lstStyle/>
          <a:p>
            <a:r>
              <a:rPr lang="en-US">
                <a:latin typeface="Calibri" charset="0"/>
              </a:rPr>
              <a:t>We expect to see faces</a:t>
            </a:r>
          </a:p>
        </p:txBody>
      </p:sp>
      <p:sp>
        <p:nvSpPr>
          <p:cNvPr id="46083" name="Rectangle 7"/>
          <p:cNvSpPr>
            <a:spLocks noChangeArrowheads="1"/>
          </p:cNvSpPr>
          <p:nvPr/>
        </p:nvSpPr>
        <p:spPr bwMode="auto">
          <a:xfrm>
            <a:off x="1752600" y="2438400"/>
            <a:ext cx="3886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200000"/>
              </a:lnSpc>
            </a:pPr>
            <a:r>
              <a:rPr lang="en-US" sz="3200" b="1" dirty="0">
                <a:solidFill>
                  <a:srgbClr val="008080"/>
                </a:solidFill>
                <a:hlinkClick r:id="rId3"/>
              </a:rPr>
              <a:t>Face on Mars,</a:t>
            </a:r>
            <a:r>
              <a:rPr lang="en-US" sz="3200" b="1" dirty="0">
                <a:solidFill>
                  <a:srgbClr val="008080"/>
                </a:solidFill>
              </a:rPr>
              <a:t/>
            </a:r>
            <a:br>
              <a:rPr lang="en-US" sz="3200" b="1" dirty="0">
                <a:solidFill>
                  <a:srgbClr val="008080"/>
                </a:solidFill>
              </a:rPr>
            </a:br>
            <a:r>
              <a:rPr lang="en-US" sz="3200" b="1" dirty="0">
                <a:solidFill>
                  <a:srgbClr val="008080"/>
                </a:solidFill>
                <a:hlinkClick r:id="rId4"/>
              </a:rPr>
              <a:t>Face in beans,</a:t>
            </a:r>
            <a:r>
              <a:rPr lang="en-US" sz="3200" b="1" dirty="0">
                <a:solidFill>
                  <a:srgbClr val="008080"/>
                </a:solidFill>
              </a:rPr>
              <a:t/>
            </a:r>
            <a:br>
              <a:rPr lang="en-US" sz="3200" b="1" dirty="0">
                <a:solidFill>
                  <a:srgbClr val="008080"/>
                </a:solidFill>
              </a:rPr>
            </a:br>
            <a:r>
              <a:rPr lang="en-US" sz="3200" b="1" dirty="0">
                <a:solidFill>
                  <a:srgbClr val="008080"/>
                </a:solidFill>
                <a:hlinkClick r:id="rId5"/>
              </a:rPr>
              <a:t>...and more faces</a:t>
            </a:r>
            <a:endParaRPr lang="en-US" sz="3600" b="1" dirty="0">
              <a:solidFill>
                <a:srgbClr val="008080"/>
              </a:solidFill>
            </a:endParaRPr>
          </a:p>
        </p:txBody>
      </p:sp>
      <p:sp>
        <p:nvSpPr>
          <p:cNvPr id="46084" name="Oval 8"/>
          <p:cNvSpPr>
            <a:spLocks noChangeArrowheads="1"/>
          </p:cNvSpPr>
          <p:nvPr/>
        </p:nvSpPr>
        <p:spPr bwMode="auto">
          <a:xfrm>
            <a:off x="5867400" y="2895600"/>
            <a:ext cx="2286000" cy="2286000"/>
          </a:xfrm>
          <a:prstGeom prst="ellipse">
            <a:avLst/>
          </a:prstGeom>
          <a:solidFill>
            <a:srgbClr val="FFFF00"/>
          </a:solidFill>
          <a:ln w="9525">
            <a:solidFill>
              <a:schemeClr val="tx1"/>
            </a:solidFill>
            <a:round/>
            <a:headEnd/>
            <a:tailEnd/>
          </a:ln>
        </p:spPr>
        <p:txBody>
          <a:bodyPr wrap="none" anchor="ctr"/>
          <a:lstStyle/>
          <a:p>
            <a:endParaRPr lang="en-US">
              <a:latin typeface="Calibri" charset="0"/>
            </a:endParaRPr>
          </a:p>
        </p:txBody>
      </p:sp>
      <p:sp>
        <p:nvSpPr>
          <p:cNvPr id="46085" name="Oval 9"/>
          <p:cNvSpPr>
            <a:spLocks noChangeArrowheads="1"/>
          </p:cNvSpPr>
          <p:nvPr/>
        </p:nvSpPr>
        <p:spPr bwMode="auto">
          <a:xfrm>
            <a:off x="7391400" y="3733800"/>
            <a:ext cx="228600" cy="228600"/>
          </a:xfrm>
          <a:prstGeom prst="ellipse">
            <a:avLst/>
          </a:prstGeom>
          <a:solidFill>
            <a:schemeClr val="tx1"/>
          </a:solidFill>
          <a:ln w="9525">
            <a:solidFill>
              <a:schemeClr val="tx1"/>
            </a:solidFill>
            <a:round/>
            <a:headEnd/>
            <a:tailEnd/>
          </a:ln>
        </p:spPr>
        <p:txBody>
          <a:bodyPr wrap="none" anchor="ctr"/>
          <a:lstStyle/>
          <a:p>
            <a:endParaRPr lang="en-US">
              <a:latin typeface="Calibri" charset="0"/>
            </a:endParaRPr>
          </a:p>
        </p:txBody>
      </p:sp>
      <p:sp>
        <p:nvSpPr>
          <p:cNvPr id="46086" name="Oval 10"/>
          <p:cNvSpPr>
            <a:spLocks noChangeArrowheads="1"/>
          </p:cNvSpPr>
          <p:nvPr/>
        </p:nvSpPr>
        <p:spPr bwMode="auto">
          <a:xfrm>
            <a:off x="6477000" y="3733800"/>
            <a:ext cx="228600" cy="228600"/>
          </a:xfrm>
          <a:prstGeom prst="ellipse">
            <a:avLst/>
          </a:prstGeom>
          <a:solidFill>
            <a:schemeClr val="tx1"/>
          </a:solidFill>
          <a:ln w="9525">
            <a:solidFill>
              <a:schemeClr val="tx1"/>
            </a:solidFill>
            <a:round/>
            <a:headEnd/>
            <a:tailEnd/>
          </a:ln>
        </p:spPr>
        <p:txBody>
          <a:bodyPr wrap="none" anchor="ctr"/>
          <a:lstStyle/>
          <a:p>
            <a:endParaRPr lang="en-US">
              <a:latin typeface="Calibri" charset="0"/>
            </a:endParaRPr>
          </a:p>
        </p:txBody>
      </p:sp>
      <p:sp>
        <p:nvSpPr>
          <p:cNvPr id="46087" name="Freeform 11"/>
          <p:cNvSpPr>
            <a:spLocks/>
          </p:cNvSpPr>
          <p:nvPr/>
        </p:nvSpPr>
        <p:spPr bwMode="auto">
          <a:xfrm>
            <a:off x="6521450" y="4405313"/>
            <a:ext cx="990600" cy="304800"/>
          </a:xfrm>
          <a:custGeom>
            <a:avLst/>
            <a:gdLst>
              <a:gd name="T0" fmla="*/ 0 w 384"/>
              <a:gd name="T1" fmla="*/ 0 h 168"/>
              <a:gd name="T2" fmla="*/ 2147483647 w 384"/>
              <a:gd name="T3" fmla="*/ 2147483647 h 168"/>
              <a:gd name="T4" fmla="*/ 2147483647 w 384"/>
              <a:gd name="T5" fmla="*/ 2147483647 h 168"/>
              <a:gd name="T6" fmla="*/ 2147483647 w 384"/>
              <a:gd name="T7" fmla="*/ 0 h 168"/>
              <a:gd name="T8" fmla="*/ 0 60000 65536"/>
              <a:gd name="T9" fmla="*/ 0 60000 65536"/>
              <a:gd name="T10" fmla="*/ 0 60000 65536"/>
              <a:gd name="T11" fmla="*/ 0 60000 65536"/>
              <a:gd name="T12" fmla="*/ 0 w 384"/>
              <a:gd name="T13" fmla="*/ 0 h 168"/>
              <a:gd name="T14" fmla="*/ 384 w 384"/>
              <a:gd name="T15" fmla="*/ 168 h 168"/>
            </a:gdLst>
            <a:ahLst/>
            <a:cxnLst>
              <a:cxn ang="T8">
                <a:pos x="T0" y="T1"/>
              </a:cxn>
              <a:cxn ang="T9">
                <a:pos x="T2" y="T3"/>
              </a:cxn>
              <a:cxn ang="T10">
                <a:pos x="T4" y="T5"/>
              </a:cxn>
              <a:cxn ang="T11">
                <a:pos x="T6" y="T7"/>
              </a:cxn>
            </a:cxnLst>
            <a:rect l="T12" t="T13" r="T14" b="T15"/>
            <a:pathLst>
              <a:path w="384" h="168">
                <a:moveTo>
                  <a:pt x="0" y="0"/>
                </a:moveTo>
                <a:cubicBezTo>
                  <a:pt x="24" y="60"/>
                  <a:pt x="48" y="120"/>
                  <a:pt x="96" y="144"/>
                </a:cubicBezTo>
                <a:cubicBezTo>
                  <a:pt x="144" y="168"/>
                  <a:pt x="240" y="168"/>
                  <a:pt x="288" y="144"/>
                </a:cubicBezTo>
                <a:cubicBezTo>
                  <a:pt x="336" y="120"/>
                  <a:pt x="368" y="24"/>
                  <a:pt x="384" y="0"/>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endParaRPr>
          </a:p>
        </p:txBody>
      </p:sp>
    </p:spTree>
    <p:extLst>
      <p:ext uri="{BB962C8B-B14F-4D97-AF65-F5344CB8AC3E}">
        <p14:creationId xmlns:p14="http://schemas.microsoft.com/office/powerpoint/2010/main" val="13249120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609600"/>
            <a:ext cx="8153400" cy="838200"/>
          </a:xfrm>
        </p:spPr>
        <p:txBody>
          <a:bodyPr/>
          <a:lstStyle/>
          <a:p>
            <a:r>
              <a:rPr lang="en-US" dirty="0" smtClean="0">
                <a:latin typeface="Calibri" charset="0"/>
              </a:rPr>
              <a:t>Ambiguity Illusions</a:t>
            </a:r>
            <a:endParaRPr lang="en-US" dirty="0">
              <a:latin typeface="Calibri" charset="0"/>
            </a:endParaRP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514600"/>
            <a:ext cx="4572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atin typeface="Calibri" charset="0"/>
              </a:rPr>
              <a:t>Figure-ground ambiguity</a:t>
            </a:r>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667000"/>
            <a:ext cx="267811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atin typeface="Calibri" charset="0"/>
              </a:rPr>
              <a:t>Rubin vase</a:t>
            </a: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057400"/>
            <a:ext cx="33274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Rubin Illusions</a:t>
            </a:r>
            <a:endParaRPr lang="en-US" dirty="0"/>
          </a:p>
        </p:txBody>
      </p:sp>
      <p:pic>
        <p:nvPicPr>
          <p:cNvPr id="3" name="Picture 2"/>
          <p:cNvPicPr>
            <a:picLocks noChangeAspect="1"/>
          </p:cNvPicPr>
          <p:nvPr/>
        </p:nvPicPr>
        <p:blipFill>
          <a:blip r:embed="rId2"/>
          <a:stretch>
            <a:fillRect/>
          </a:stretch>
        </p:blipFill>
        <p:spPr>
          <a:xfrm>
            <a:off x="694267" y="1981200"/>
            <a:ext cx="8026400" cy="4013200"/>
          </a:xfrm>
          <a:prstGeom prst="rect">
            <a:avLst/>
          </a:prstGeom>
        </p:spPr>
      </p:pic>
    </p:spTree>
    <p:extLst>
      <p:ext uri="{BB962C8B-B14F-4D97-AF65-F5344CB8AC3E}">
        <p14:creationId xmlns:p14="http://schemas.microsoft.com/office/powerpoint/2010/main" val="40458302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this</a:t>
            </a:r>
            <a:endParaRPr lang="en-US" dirty="0"/>
          </a:p>
        </p:txBody>
      </p:sp>
      <p:pic>
        <p:nvPicPr>
          <p:cNvPr id="3" name="Picture 2"/>
          <p:cNvPicPr>
            <a:picLocks noChangeAspect="1"/>
          </p:cNvPicPr>
          <p:nvPr/>
        </p:nvPicPr>
        <p:blipFill>
          <a:blip r:embed="rId2"/>
          <a:stretch>
            <a:fillRect/>
          </a:stretch>
        </p:blipFill>
        <p:spPr>
          <a:xfrm>
            <a:off x="1143000" y="1451505"/>
            <a:ext cx="6654800" cy="5007737"/>
          </a:xfrm>
          <a:prstGeom prst="rect">
            <a:avLst/>
          </a:prstGeom>
        </p:spPr>
      </p:pic>
    </p:spTree>
    <p:extLst>
      <p:ext uri="{BB962C8B-B14F-4D97-AF65-F5344CB8AC3E}">
        <p14:creationId xmlns:p14="http://schemas.microsoft.com/office/powerpoint/2010/main" val="204424390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p:txBody>
          <a:bodyPr/>
          <a:lstStyle/>
          <a:p>
            <a:r>
              <a:rPr lang="en-US">
                <a:latin typeface="Calibri" charset="0"/>
              </a:rPr>
              <a:t>Escher Face(s)</a:t>
            </a:r>
          </a:p>
        </p:txBody>
      </p:sp>
      <p:pic>
        <p:nvPicPr>
          <p:cNvPr id="56323"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81200"/>
            <a:ext cx="3108325"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atin typeface="Calibri" charset="0"/>
              </a:rPr>
              <a:t>How old is she?</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828800"/>
            <a:ext cx="3775075"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ChangeArrowheads="1"/>
          </p:cNvSpPr>
          <p:nvPr>
            <p:ph type="title"/>
          </p:nvPr>
        </p:nvSpPr>
        <p:spPr/>
        <p:txBody>
          <a:bodyPr/>
          <a:lstStyle/>
          <a:p>
            <a:r>
              <a:rPr lang="en-US">
                <a:latin typeface="Calibri" charset="0"/>
              </a:rPr>
              <a:t>Young Woman/Old Woman</a:t>
            </a:r>
          </a:p>
        </p:txBody>
      </p:sp>
      <p:pic>
        <p:nvPicPr>
          <p:cNvPr id="60419"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76400"/>
            <a:ext cx="5988050"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p:txBody>
          <a:bodyPr/>
          <a:lstStyle/>
          <a:p>
            <a:r>
              <a:rPr lang="en-US">
                <a:latin typeface="Calibri" charset="0"/>
              </a:rPr>
              <a:t>Another young/old woman</a:t>
            </a:r>
          </a:p>
        </p:txBody>
      </p:sp>
      <p:pic>
        <p:nvPicPr>
          <p:cNvPr id="62467"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52600"/>
            <a:ext cx="31496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81000"/>
            <a:ext cx="3657600" cy="1143000"/>
          </a:xfrm>
        </p:spPr>
        <p:txBody>
          <a:bodyPr/>
          <a:lstStyle/>
          <a:p>
            <a:pPr algn="l"/>
            <a:r>
              <a:rPr lang="en-US">
                <a:latin typeface="Calibri" charset="0"/>
              </a:rPr>
              <a:t>Solipsism</a:t>
            </a:r>
          </a:p>
        </p:txBody>
      </p:sp>
      <p:pic>
        <p:nvPicPr>
          <p:cNvPr id="174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09800"/>
            <a:ext cx="431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AutoShape 7"/>
          <p:cNvSpPr>
            <a:spLocks noChangeArrowheads="1"/>
          </p:cNvSpPr>
          <p:nvPr/>
        </p:nvSpPr>
        <p:spPr bwMode="auto">
          <a:xfrm>
            <a:off x="4191000" y="381000"/>
            <a:ext cx="3581400" cy="1828800"/>
          </a:xfrm>
          <a:prstGeom prst="cloudCallout">
            <a:avLst>
              <a:gd name="adj1" fmla="val 42644"/>
              <a:gd name="adj2" fmla="val 71875"/>
            </a:avLst>
          </a:prstGeom>
          <a:solidFill>
            <a:schemeClr val="bg1">
              <a:lumMod val="75000"/>
            </a:schemeClr>
          </a:solidFill>
          <a:ln w="9525">
            <a:solidFill>
              <a:srgbClr val="FFFFFF"/>
            </a:solidFill>
            <a:round/>
            <a:headEnd/>
            <a:tailEnd/>
          </a:ln>
          <a:effectLst>
            <a:outerShdw blurRad="50800" dist="38100" dir="2700000" algn="tl" rotWithShape="0">
              <a:srgbClr val="000000">
                <a:alpha val="43000"/>
              </a:srgbClr>
            </a:outerShdw>
          </a:effectLst>
        </p:spPr>
        <p:txBody>
          <a:bodyPr wrap="none" anchor="ctr"/>
          <a:lstStyle/>
          <a:p>
            <a:pPr algn="ctr"/>
            <a:endParaRPr lang="en-US" b="1">
              <a:latin typeface="Calibri" charset="0"/>
            </a:endParaRPr>
          </a:p>
        </p:txBody>
      </p:sp>
      <p:sp>
        <p:nvSpPr>
          <p:cNvPr id="17413" name="Text Box 6"/>
          <p:cNvSpPr txBox="1">
            <a:spLocks noChangeArrowheads="1"/>
          </p:cNvSpPr>
          <p:nvPr/>
        </p:nvSpPr>
        <p:spPr bwMode="auto">
          <a:xfrm>
            <a:off x="4724400" y="717550"/>
            <a:ext cx="25146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spcBef>
                <a:spcPct val="50000"/>
              </a:spcBef>
            </a:pPr>
            <a:r>
              <a:rPr lang="en-US" sz="1400">
                <a:latin typeface="Arial" charset="0"/>
              </a:rPr>
              <a:t>Since I realized I created my own reality in every way, I must therefore admit that, in essence </a:t>
            </a:r>
            <a:r>
              <a:rPr lang="en-US" sz="1400" i="1">
                <a:latin typeface="Arial" charset="0"/>
              </a:rPr>
              <a:t>I was the only person alive in my universe.</a:t>
            </a:r>
            <a:endParaRPr lang="en-US" sz="1400" i="1" u="sng">
              <a:latin typeface="Arial" charset="0"/>
            </a:endParaRPr>
          </a:p>
        </p:txBody>
      </p:sp>
      <p:sp>
        <p:nvSpPr>
          <p:cNvPr id="26630" name="Rectangle 3"/>
          <p:cNvSpPr>
            <a:spLocks noGrp="1" noChangeArrowheads="1"/>
          </p:cNvSpPr>
          <p:nvPr>
            <p:ph type="body" idx="1"/>
          </p:nvPr>
        </p:nvSpPr>
        <p:spPr>
          <a:xfrm>
            <a:off x="457200" y="2514600"/>
            <a:ext cx="3429000" cy="3886200"/>
          </a:xfrm>
        </p:spPr>
        <p:txBody>
          <a:bodyPr/>
          <a:lstStyle/>
          <a:p>
            <a:pPr>
              <a:spcAft>
                <a:spcPts val="4800"/>
              </a:spcAft>
            </a:pPr>
            <a:r>
              <a:rPr lang="en-US" i="1" dirty="0">
                <a:latin typeface="Calibri" charset="0"/>
              </a:rPr>
              <a:t>The idea that </a:t>
            </a:r>
            <a:r>
              <a:rPr lang="ja-JP" altLang="en-US" i="1" dirty="0">
                <a:latin typeface="Calibri" charset="0"/>
              </a:rPr>
              <a:t>‘</a:t>
            </a:r>
            <a:r>
              <a:rPr lang="en-US" i="1" dirty="0">
                <a:latin typeface="Calibri" charset="0"/>
              </a:rPr>
              <a:t>I alone exist</a:t>
            </a:r>
            <a:r>
              <a:rPr lang="ja-JP" altLang="en-US" i="1" dirty="0">
                <a:latin typeface="Calibri" charset="0"/>
              </a:rPr>
              <a:t>’</a:t>
            </a:r>
            <a:r>
              <a:rPr lang="en-US" i="1" dirty="0">
                <a:latin typeface="Calibri" charset="0"/>
              </a:rPr>
              <a:t> and create all of reality</a:t>
            </a:r>
            <a:endParaRPr lang="en-US" i="1" u="sng" dirty="0">
              <a:latin typeface="Calibri" charset="0"/>
            </a:endParaRPr>
          </a:p>
          <a:p>
            <a:pPr>
              <a:spcAft>
                <a:spcPts val="4800"/>
              </a:spcAft>
            </a:pPr>
            <a:r>
              <a:rPr lang="en-US" dirty="0">
                <a:latin typeface="Calibri" charset="0"/>
              </a:rPr>
              <a:t>Should we prefer </a:t>
            </a:r>
            <a:r>
              <a:rPr lang="en-US" dirty="0" err="1">
                <a:latin typeface="Calibri" charset="0"/>
              </a:rPr>
              <a:t>solipcism</a:t>
            </a:r>
            <a:r>
              <a:rPr lang="en-US" dirty="0">
                <a:latin typeface="Calibri" charset="0"/>
              </a:rPr>
              <a:t> to the external world hypothesis?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atin typeface="Calibri" charset="0"/>
              </a:rPr>
              <a:t>Look familiar?</a:t>
            </a:r>
          </a:p>
        </p:txBody>
      </p:sp>
      <p:pic>
        <p:nvPicPr>
          <p:cNvPr id="665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00200"/>
            <a:ext cx="3455988"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5"/>
          <p:cNvSpPr>
            <a:spLocks noChangeArrowheads="1"/>
          </p:cNvSpPr>
          <p:nvPr/>
        </p:nvSpPr>
        <p:spPr bwMode="auto">
          <a:xfrm>
            <a:off x="1828800" y="5791200"/>
            <a:ext cx="5124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solidFill>
                  <a:srgbClr val="008800"/>
                </a:solidFill>
                <a:hlinkClick r:id="rId4"/>
              </a:rPr>
              <a:t>M</a:t>
            </a:r>
            <a:r>
              <a:rPr lang="en-US" altLang="ja-JP" sz="2800">
                <a:solidFill>
                  <a:srgbClr val="008800"/>
                </a:solidFill>
                <a:ea typeface="ヒラギノ角ゴ Pro W3" charset="0"/>
                <a:cs typeface="ヒラギノ角ゴ Pro W3" charset="0"/>
                <a:hlinkClick r:id="rId4"/>
              </a:rPr>
              <a:t>ü</a:t>
            </a:r>
            <a:r>
              <a:rPr lang="en-US" sz="2800">
                <a:solidFill>
                  <a:srgbClr val="008800"/>
                </a:solidFill>
                <a:ea typeface="ヒラギノ角ゴ Pro W3" charset="0"/>
                <a:cs typeface="ヒラギノ角ゴ Pro W3" charset="0"/>
                <a:hlinkClick r:id="rId4"/>
              </a:rPr>
              <a:t>l</a:t>
            </a:r>
            <a:r>
              <a:rPr lang="en-US" sz="2800">
                <a:solidFill>
                  <a:srgbClr val="008800"/>
                </a:solidFill>
                <a:hlinkClick r:id="rId4"/>
              </a:rPr>
              <a:t>ler-Lyer Illusion (interactive)</a:t>
            </a:r>
            <a:endParaRPr lang="en-US" sz="4400">
              <a:solidFill>
                <a:srgbClr val="008800"/>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ChangeArrowheads="1"/>
          </p:cNvSpPr>
          <p:nvPr>
            <p:ph type="title"/>
          </p:nvPr>
        </p:nvSpPr>
        <p:spPr>
          <a:xfrm>
            <a:off x="1066800" y="838200"/>
            <a:ext cx="7467600" cy="1143000"/>
          </a:xfrm>
        </p:spPr>
        <p:txBody>
          <a:bodyPr>
            <a:normAutofit fontScale="90000"/>
          </a:bodyPr>
          <a:lstStyle/>
          <a:p>
            <a:pPr algn="l"/>
            <a:r>
              <a:rPr lang="en-US" sz="4000">
                <a:latin typeface="Calibri" charset="0"/>
              </a:rPr>
              <a:t>Autokinetic effect:</a:t>
            </a:r>
            <a:br>
              <a:rPr lang="en-US" sz="4000">
                <a:latin typeface="Calibri" charset="0"/>
              </a:rPr>
            </a:br>
            <a:r>
              <a:rPr lang="en-US" sz="4000">
                <a:latin typeface="Calibri" charset="0"/>
              </a:rPr>
              <a:t>illusions of motion</a:t>
            </a:r>
          </a:p>
        </p:txBody>
      </p:sp>
      <p:sp>
        <p:nvSpPr>
          <p:cNvPr id="108547" name="Rectangle 1027"/>
          <p:cNvSpPr>
            <a:spLocks noGrp="1" noChangeArrowheads="1"/>
          </p:cNvSpPr>
          <p:nvPr>
            <p:ph type="body" idx="1"/>
          </p:nvPr>
        </p:nvSpPr>
        <p:spPr>
          <a:xfrm>
            <a:off x="1295400" y="2667000"/>
            <a:ext cx="4648200" cy="3352800"/>
          </a:xfrm>
        </p:spPr>
        <p:txBody>
          <a:bodyPr>
            <a:normAutofit fontScale="92500" lnSpcReduction="10000"/>
          </a:bodyPr>
          <a:lstStyle/>
          <a:p>
            <a:pPr>
              <a:lnSpc>
                <a:spcPct val="160000"/>
              </a:lnSpc>
            </a:pPr>
            <a:r>
              <a:rPr lang="en-US" sz="3000" dirty="0">
                <a:latin typeface="Calibri" charset="0"/>
              </a:rPr>
              <a:t>UFOs</a:t>
            </a:r>
          </a:p>
          <a:p>
            <a:pPr>
              <a:lnSpc>
                <a:spcPct val="160000"/>
              </a:lnSpc>
            </a:pPr>
            <a:r>
              <a:rPr lang="en-US" sz="3000" dirty="0">
                <a:latin typeface="Calibri" charset="0"/>
                <a:hlinkClick r:id="rId3"/>
              </a:rPr>
              <a:t>The Rotating Snake (nausea warning)</a:t>
            </a:r>
            <a:endParaRPr lang="en-US" sz="3000" dirty="0">
              <a:latin typeface="Calibri" charset="0"/>
            </a:endParaRPr>
          </a:p>
          <a:p>
            <a:pPr>
              <a:lnSpc>
                <a:spcPct val="160000"/>
              </a:lnSpc>
            </a:pPr>
            <a:r>
              <a:rPr lang="en-US" sz="3000" dirty="0">
                <a:latin typeface="Calibri" charset="0"/>
                <a:hlinkClick r:id="rId4"/>
              </a:rPr>
              <a:t>Stepping Feet</a:t>
            </a:r>
            <a:endParaRPr lang="en-US" sz="3000" dirty="0">
              <a:latin typeface="Calibri" charset="0"/>
            </a:endParaRPr>
          </a:p>
        </p:txBody>
      </p:sp>
      <p:pic>
        <p:nvPicPr>
          <p:cNvPr id="68612" name="Picture 10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19800" y="35814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atin typeface="Calibri" charset="0"/>
              </a:rPr>
              <a:t>Totally mad illusions!</a:t>
            </a:r>
          </a:p>
        </p:txBody>
      </p:sp>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981200"/>
            <a:ext cx="2916238"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atin typeface="Calibri" charset="0"/>
              </a:rPr>
              <a:t>Close up</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00200"/>
            <a:ext cx="19685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atin typeface="Calibri" charset="0"/>
              </a:rPr>
              <a:t>The Greek version</a:t>
            </a:r>
          </a:p>
        </p:txBody>
      </p:sp>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133600"/>
            <a:ext cx="266065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057400" y="-458"/>
            <a:ext cx="5296610" cy="6858000"/>
          </a:xfrm>
          <a:prstGeom prst="rect">
            <a:avLst/>
          </a:prstGeom>
        </p:spPr>
      </p:pic>
    </p:spTree>
    <p:extLst>
      <p:ext uri="{BB962C8B-B14F-4D97-AF65-F5344CB8AC3E}">
        <p14:creationId xmlns:p14="http://schemas.microsoft.com/office/powerpoint/2010/main" val="307027737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atin typeface="Calibri" charset="0"/>
              </a:rPr>
              <a:t>Escher stairs</a:t>
            </a:r>
          </a:p>
        </p:txBody>
      </p:sp>
      <p:pic>
        <p:nvPicPr>
          <p:cNvPr id="768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7800"/>
            <a:ext cx="3817938"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rcRect t="3014" r="16759" b="10274"/>
          <a:stretch>
            <a:fillRect/>
          </a:stretch>
        </p:blipFill>
        <p:spPr bwMode="auto">
          <a:xfrm flipH="1">
            <a:off x="5988050" y="930275"/>
            <a:ext cx="2303463"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p:cNvSpPr>
            <a:spLocks noGrp="1" noChangeArrowheads="1"/>
          </p:cNvSpPr>
          <p:nvPr>
            <p:ph type="title"/>
          </p:nvPr>
        </p:nvSpPr>
        <p:spPr>
          <a:xfrm>
            <a:off x="609600" y="304800"/>
            <a:ext cx="7772400" cy="1143000"/>
          </a:xfrm>
        </p:spPr>
        <p:txBody>
          <a:bodyPr/>
          <a:lstStyle/>
          <a:p>
            <a:r>
              <a:rPr lang="en-US">
                <a:latin typeface="Calibri" charset="0"/>
              </a:rPr>
              <a:t>Deep skepticism</a:t>
            </a:r>
          </a:p>
        </p:txBody>
      </p:sp>
      <p:sp>
        <p:nvSpPr>
          <p:cNvPr id="28675" name="Rectangle 3"/>
          <p:cNvSpPr>
            <a:spLocks noGrp="1" noChangeArrowheads="1"/>
          </p:cNvSpPr>
          <p:nvPr>
            <p:ph type="body" idx="1"/>
          </p:nvPr>
        </p:nvSpPr>
        <p:spPr>
          <a:xfrm>
            <a:off x="2209800" y="1371600"/>
            <a:ext cx="4724400" cy="2057400"/>
          </a:xfrm>
        </p:spPr>
        <p:txBody>
          <a:bodyPr/>
          <a:lstStyle/>
          <a:p>
            <a:pPr>
              <a:lnSpc>
                <a:spcPct val="190000"/>
              </a:lnSpc>
            </a:pPr>
            <a:r>
              <a:rPr lang="en-US" sz="2000">
                <a:latin typeface="Calibri" charset="0"/>
              </a:rPr>
              <a:t>Russell</a:t>
            </a:r>
            <a:r>
              <a:rPr lang="ja-JP" altLang="en-US" sz="2000">
                <a:latin typeface="Calibri" charset="0"/>
              </a:rPr>
              <a:t>’</a:t>
            </a:r>
            <a:r>
              <a:rPr lang="en-US" sz="2000">
                <a:latin typeface="Calibri" charset="0"/>
              </a:rPr>
              <a:t>s 5 minute hypothesis</a:t>
            </a:r>
          </a:p>
          <a:p>
            <a:pPr>
              <a:lnSpc>
                <a:spcPct val="190000"/>
              </a:lnSpc>
            </a:pPr>
            <a:r>
              <a:rPr lang="en-US" sz="2000">
                <a:latin typeface="Calibri" charset="0"/>
              </a:rPr>
              <a:t>Descartes Evil Demon</a:t>
            </a:r>
          </a:p>
          <a:p>
            <a:pPr>
              <a:lnSpc>
                <a:spcPct val="190000"/>
              </a:lnSpc>
            </a:pPr>
            <a:r>
              <a:rPr lang="en-US" sz="2000">
                <a:latin typeface="Calibri" charset="0"/>
              </a:rPr>
              <a:t>The Brain-in-the-Vat hypothesis</a:t>
            </a:r>
            <a:endParaRPr lang="en-US">
              <a:latin typeface="Calibri" charset="0"/>
            </a:endParaRPr>
          </a:p>
        </p:txBody>
      </p:sp>
      <p:grpSp>
        <p:nvGrpSpPr>
          <p:cNvPr id="2" name="Group 7"/>
          <p:cNvGrpSpPr>
            <a:grpSpLocks/>
          </p:cNvGrpSpPr>
          <p:nvPr/>
        </p:nvGrpSpPr>
        <p:grpSpPr bwMode="auto">
          <a:xfrm>
            <a:off x="0" y="3810000"/>
            <a:ext cx="9144000" cy="3276600"/>
            <a:chOff x="0" y="2256"/>
            <a:chExt cx="5760" cy="2064"/>
          </a:xfrm>
        </p:grpSpPr>
        <p:pic>
          <p:nvPicPr>
            <p:cNvPr id="7885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6" y="2256"/>
              <a:ext cx="1939"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2" y="2256"/>
              <a:ext cx="1938"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56"/>
              <a:ext cx="1939"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885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83100" y="-4838700"/>
            <a:ext cx="181133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30700" y="-4686300"/>
            <a:ext cx="20034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wilzone.wav">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0">
            <a:extLst>
              <a:ext uri="{28A0092B-C50C-407E-A947-70E740481C1C}">
                <a14:useLocalDpi xmlns:a14="http://schemas.microsoft.com/office/drawing/2010/main" val="0"/>
              </a:ext>
            </a:extLst>
          </a:blip>
          <a:srcRect/>
          <a:stretch>
            <a:fillRect/>
          </a:stretch>
        </p:blipFill>
        <p:spPr bwMode="auto">
          <a:xfrm>
            <a:off x="6705600" y="685800"/>
            <a:ext cx="217488"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6" presetClass="emph" presetSubtype="0" fill="hold" grpId="0" nodeType="withEffect">
                                  <p:stCondLst>
                                    <p:cond delay="0"/>
                                  </p:stCondLst>
                                  <p:iterate type="lt">
                                    <p:tmPct val="10000"/>
                                  </p:iterate>
                                  <p:childTnLst>
                                    <p:animScale>
                                      <p:cBhvr>
                                        <p:cTn id="6" dur="250" autoRev="1" fill="hold">
                                          <p:stCondLst>
                                            <p:cond delay="0"/>
                                          </p:stCondLst>
                                        </p:cTn>
                                        <p:tgtEl>
                                          <p:spTgt spid="28674"/>
                                        </p:tgtEl>
                                      </p:cBhvr>
                                      <p:to x="80000" y="100000"/>
                                    </p:animScale>
                                    <p:anim by="(#ppt_w*0.10)" calcmode="lin" valueType="num">
                                      <p:cBhvr>
                                        <p:cTn id="7" dur="250" autoRev="1" fill="hold">
                                          <p:stCondLst>
                                            <p:cond delay="0"/>
                                          </p:stCondLst>
                                        </p:cTn>
                                        <p:tgtEl>
                                          <p:spTgt spid="28674"/>
                                        </p:tgtEl>
                                        <p:attrNameLst>
                                          <p:attrName>ppt_x</p:attrName>
                                        </p:attrNameLst>
                                      </p:cBhvr>
                                    </p:anim>
                                    <p:anim by="(-#ppt_w*0.10)" calcmode="lin" valueType="num">
                                      <p:cBhvr>
                                        <p:cTn id="8" dur="250" autoRev="1" fill="hold">
                                          <p:stCondLst>
                                            <p:cond delay="0"/>
                                          </p:stCondLst>
                                        </p:cTn>
                                        <p:tgtEl>
                                          <p:spTgt spid="28674"/>
                                        </p:tgtEl>
                                        <p:attrNameLst>
                                          <p:attrName>ppt_y</p:attrName>
                                        </p:attrNameLst>
                                      </p:cBhvr>
                                    </p:anim>
                                    <p:animRot by="-480000">
                                      <p:cBhvr>
                                        <p:cTn id="9" dur="250" autoRev="1" fill="hold">
                                          <p:stCondLst>
                                            <p:cond delay="0"/>
                                          </p:stCondLst>
                                        </p:cTn>
                                        <p:tgtEl>
                                          <p:spTgt spid="28674"/>
                                        </p:tgtEl>
                                        <p:attrNameLst>
                                          <p:attrName>r</p:attrName>
                                        </p:attrNameLst>
                                      </p:cBhvr>
                                    </p:animRot>
                                  </p:childTnLst>
                                </p:cTn>
                              </p:par>
                              <p:par>
                                <p:cTn id="10" presetID="1" presetClass="mediacall" presetSubtype="0" fill="hold" nodeType="withEffect">
                                  <p:stCondLst>
                                    <p:cond delay="0"/>
                                  </p:stCondLst>
                                  <p:childTnLst>
                                    <p:cmd type="call" cmd="playFrom(0.0)">
                                      <p:cBhvr>
                                        <p:cTn id="11" dur="12331" fill="hold"/>
                                        <p:tgtEl>
                                          <p:spTgt spid="12"/>
                                        </p:tgtEl>
                                      </p:cBhvr>
                                    </p:cmd>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8675">
                                            <p:txEl>
                                              <p:pRg st="1" end="1"/>
                                            </p:txEl>
                                          </p:spTgt>
                                        </p:tgtEl>
                                        <p:attrNameLst>
                                          <p:attrName>style.visibility</p:attrName>
                                        </p:attrNameLst>
                                      </p:cBhvr>
                                      <p:to>
                                        <p:strVal val="visible"/>
                                      </p:to>
                                    </p:set>
                                  </p:childTnLst>
                                </p:cTn>
                              </p:par>
                            </p:childTnLst>
                          </p:cTn>
                        </p:par>
                        <p:par>
                          <p:cTn id="20" fill="hold" nodeType="afterGroup">
                            <p:stCondLst>
                              <p:cond delay="0"/>
                            </p:stCondLst>
                            <p:childTnLst>
                              <p:par>
                                <p:cTn id="21" presetID="2" presetClass="entr" presetSubtype="3" accel="50000" decel="5000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5" name="Whoosh"/>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bldLst>
      <p:bldP spid="28674" grpId="0"/>
      <p:bldP spid="2867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5">
            <a:extLst>
              <a:ext uri="{28A0092B-C50C-407E-A947-70E740481C1C}">
                <a14:useLocalDpi xmlns:a14="http://schemas.microsoft.com/office/drawing/2010/main" val="0"/>
              </a:ext>
            </a:extLst>
          </a:blip>
          <a:srcRect b="6976"/>
          <a:stretch>
            <a:fillRect/>
          </a:stretch>
        </p:blipFill>
        <p:spPr bwMode="auto">
          <a:xfrm>
            <a:off x="1600200" y="152400"/>
            <a:ext cx="6350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2244725" y="6172200"/>
            <a:ext cx="48006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1600">
                <a:latin typeface="Arial" charset="0"/>
                <a:cs typeface="Arial" charset="0"/>
              </a:rPr>
              <a:t>It was at that precise moment that Stanley realized that he may very well be a brain in a vat.</a:t>
            </a:r>
          </a:p>
        </p:txBody>
      </p:sp>
      <p:pic>
        <p:nvPicPr>
          <p:cNvPr id="4" name="twilzone.wav">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6629400" y="6477000"/>
            <a:ext cx="217488"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23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9"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Could we have reason to believe that all our experiences are non-veridical?</a:t>
            </a:r>
            <a:endParaRPr lang="en-US" sz="3200" dirty="0"/>
          </a:p>
        </p:txBody>
      </p:sp>
      <p:pic>
        <p:nvPicPr>
          <p:cNvPr id="9" name="Picture 8"/>
          <p:cNvPicPr>
            <a:picLocks noChangeAspect="1"/>
          </p:cNvPicPr>
          <p:nvPr/>
        </p:nvPicPr>
        <p:blipFill>
          <a:blip r:embed="rId2"/>
          <a:stretch>
            <a:fillRect/>
          </a:stretch>
        </p:blipFill>
        <p:spPr>
          <a:xfrm flipH="1">
            <a:off x="2176571" y="3639256"/>
            <a:ext cx="2136892" cy="2913944"/>
          </a:xfrm>
          <a:prstGeom prst="rect">
            <a:avLst/>
          </a:prstGeom>
          <a:ln>
            <a:noFill/>
          </a:ln>
        </p:spPr>
      </p:pic>
      <p:pic>
        <p:nvPicPr>
          <p:cNvPr id="10" name="Picture 9"/>
          <p:cNvPicPr>
            <a:picLocks noChangeAspect="1"/>
          </p:cNvPicPr>
          <p:nvPr/>
        </p:nvPicPr>
        <p:blipFill>
          <a:blip r:embed="rId3"/>
          <a:stretch>
            <a:fillRect/>
          </a:stretch>
        </p:blipFill>
        <p:spPr>
          <a:xfrm>
            <a:off x="4223152" y="1600200"/>
            <a:ext cx="4311248" cy="2748454"/>
          </a:xfrm>
          <a:prstGeom prst="cloudCallout">
            <a:avLst>
              <a:gd name="adj1" fmla="val -62074"/>
              <a:gd name="adj2" fmla="val 37856"/>
            </a:avLst>
          </a:prstGeom>
          <a:ln>
            <a:noFill/>
          </a:ln>
        </p:spPr>
      </p:pic>
      <p:sp>
        <p:nvSpPr>
          <p:cNvPr id="11" name="Rounded Rectangular Callout 10"/>
          <p:cNvSpPr/>
          <p:nvPr/>
        </p:nvSpPr>
        <p:spPr>
          <a:xfrm>
            <a:off x="748997" y="2877863"/>
            <a:ext cx="1659466" cy="1084537"/>
          </a:xfrm>
          <a:prstGeom prst="wedgeRoundRectCallout">
            <a:avLst>
              <a:gd name="adj1" fmla="val 59689"/>
              <a:gd name="adj2" fmla="val 74203"/>
              <a:gd name="adj3" fmla="val 16667"/>
            </a:avLst>
          </a:prstGeom>
          <a:ln>
            <a:noFill/>
          </a:ln>
          <a:effectLst>
            <a:outerShdw blurRad="40000" dist="23000" dir="540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 happy…what’s the problem?</a:t>
            </a:r>
            <a:endParaRPr lang="en-US" dirty="0"/>
          </a:p>
        </p:txBody>
      </p:sp>
    </p:spTree>
    <p:extLst>
      <p:ext uri="{BB962C8B-B14F-4D97-AF65-F5344CB8AC3E}">
        <p14:creationId xmlns:p14="http://schemas.microsoft.com/office/powerpoint/2010/main" val="1495983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atin typeface="Calibri" charset="0"/>
              </a:rPr>
              <a:t>What we</a:t>
            </a:r>
            <a:r>
              <a:rPr lang="ja-JP" altLang="en-US">
                <a:latin typeface="Calibri" charset="0"/>
              </a:rPr>
              <a:t>’</a:t>
            </a:r>
            <a:r>
              <a:rPr lang="en-US">
                <a:latin typeface="Calibri" charset="0"/>
              </a:rPr>
              <a:t>re going to do</a:t>
            </a:r>
          </a:p>
        </p:txBody>
      </p:sp>
      <p:sp>
        <p:nvSpPr>
          <p:cNvPr id="3" name="Content Placeholder 2"/>
          <p:cNvSpPr>
            <a:spLocks noGrp="1"/>
          </p:cNvSpPr>
          <p:nvPr>
            <p:ph idx="1"/>
          </p:nvPr>
        </p:nvSpPr>
        <p:spPr>
          <a:xfrm>
            <a:off x="457200" y="1524000"/>
            <a:ext cx="8229600" cy="5181600"/>
          </a:xfrm>
        </p:spPr>
        <p:txBody>
          <a:bodyPr>
            <a:normAutofit/>
          </a:bodyPr>
          <a:lstStyle/>
          <a:p>
            <a:pPr>
              <a:spcAft>
                <a:spcPts val="2400"/>
              </a:spcAft>
            </a:pPr>
            <a:r>
              <a:rPr lang="en-US" sz="2400" dirty="0">
                <a:latin typeface="Calibri" charset="0"/>
              </a:rPr>
              <a:t>Part I: some optical illusions</a:t>
            </a:r>
          </a:p>
          <a:p>
            <a:pPr lvl="1">
              <a:spcAft>
                <a:spcPts val="2400"/>
              </a:spcAft>
            </a:pPr>
            <a:r>
              <a:rPr lang="en-US" sz="2400" dirty="0">
                <a:latin typeface="Calibri" charset="0"/>
              </a:rPr>
              <a:t>these make us distrust the </a:t>
            </a:r>
            <a:r>
              <a:rPr lang="ja-JP" altLang="en-US" sz="2400" dirty="0">
                <a:latin typeface="Calibri" charset="0"/>
              </a:rPr>
              <a:t>‘</a:t>
            </a:r>
            <a:r>
              <a:rPr lang="en-US" sz="2400" dirty="0">
                <a:latin typeface="Calibri" charset="0"/>
              </a:rPr>
              <a:t>evidence of the senses</a:t>
            </a:r>
            <a:r>
              <a:rPr lang="ja-JP" altLang="en-US" sz="2400" dirty="0">
                <a:latin typeface="Calibri" charset="0"/>
              </a:rPr>
              <a:t>’</a:t>
            </a:r>
            <a:r>
              <a:rPr lang="en-US" sz="2400" dirty="0">
                <a:latin typeface="Calibri" charset="0"/>
              </a:rPr>
              <a:t> and generate skepticism.</a:t>
            </a:r>
          </a:p>
          <a:p>
            <a:pPr>
              <a:spcAft>
                <a:spcPts val="2400"/>
              </a:spcAft>
            </a:pPr>
            <a:r>
              <a:rPr lang="en-US" sz="2400" dirty="0">
                <a:latin typeface="Calibri" charset="0"/>
              </a:rPr>
              <a:t>Part II: arguments for and against skepticism, illustrating some logical </a:t>
            </a:r>
            <a:r>
              <a:rPr lang="en-US" sz="2400" dirty="0" smtClean="0">
                <a:latin typeface="Calibri" charset="0"/>
              </a:rPr>
              <a:t>concepts</a:t>
            </a:r>
          </a:p>
          <a:p>
            <a:pPr>
              <a:spcAft>
                <a:spcPts val="2400"/>
              </a:spcAft>
            </a:pPr>
            <a:r>
              <a:rPr lang="en-US" sz="2400" dirty="0" smtClean="0">
                <a:latin typeface="Calibri" charset="0"/>
              </a:rPr>
              <a:t>[Part III (optional): </a:t>
            </a:r>
            <a:r>
              <a:rPr lang="en-US" sz="2400" dirty="0">
                <a:latin typeface="Calibri" charset="0"/>
              </a:rPr>
              <a:t>More fun--Dennett</a:t>
            </a:r>
            <a:r>
              <a:rPr lang="ja-JP" altLang="en-US" sz="2400" dirty="0">
                <a:latin typeface="Calibri" charset="0"/>
              </a:rPr>
              <a:t>’</a:t>
            </a:r>
            <a:r>
              <a:rPr lang="en-US" sz="2400" dirty="0">
                <a:latin typeface="Calibri" charset="0"/>
              </a:rPr>
              <a:t>s piece </a:t>
            </a:r>
            <a:r>
              <a:rPr lang="ja-JP" altLang="en-US" sz="2400" dirty="0">
                <a:latin typeface="Calibri" charset="0"/>
              </a:rPr>
              <a:t>‘</a:t>
            </a:r>
            <a:r>
              <a:rPr lang="en-US" sz="2400" dirty="0">
                <a:latin typeface="Calibri" charset="0"/>
              </a:rPr>
              <a:t>Where Am I</a:t>
            </a:r>
            <a:r>
              <a:rPr lang="ja-JP" altLang="en-US" sz="2400" dirty="0" smtClean="0">
                <a:latin typeface="Calibri" charset="0"/>
              </a:rPr>
              <a:t>’</a:t>
            </a:r>
            <a:r>
              <a:rPr lang="en-US" altLang="ja-JP" sz="2400" dirty="0" smtClean="0">
                <a:latin typeface="Calibri" charset="0"/>
              </a:rPr>
              <a:t>]</a:t>
            </a:r>
            <a:endParaRPr lang="en-US" sz="2400" dirty="0">
              <a:latin typeface="Calibri" charset="0"/>
            </a:endParaRPr>
          </a:p>
          <a:p>
            <a:pPr lvl="1">
              <a:spcAft>
                <a:spcPts val="2400"/>
              </a:spcAft>
            </a:pPr>
            <a:r>
              <a:rPr lang="en-US" sz="2400" dirty="0">
                <a:latin typeface="Calibri" charset="0"/>
              </a:rPr>
              <a:t>are the states of affairs Dennett describes logically possible</a:t>
            </a:r>
            <a:r>
              <a:rPr lang="en-US" sz="2400" dirty="0" smtClean="0">
                <a:latin typeface="Calibri" charset="0"/>
              </a:rPr>
              <a:t>?]</a:t>
            </a:r>
            <a:endParaRPr lang="en-US" sz="2400" dirty="0">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Skepticism</a:t>
            </a:r>
            <a:endParaRPr lang="en-US" dirty="0"/>
          </a:p>
        </p:txBody>
      </p:sp>
      <p:sp>
        <p:nvSpPr>
          <p:cNvPr id="3" name="Content Placeholder 2"/>
          <p:cNvSpPr>
            <a:spLocks noGrp="1"/>
          </p:cNvSpPr>
          <p:nvPr>
            <p:ph idx="1"/>
          </p:nvPr>
        </p:nvSpPr>
        <p:spPr>
          <a:xfrm>
            <a:off x="609600" y="1447800"/>
            <a:ext cx="8229600" cy="4525963"/>
          </a:xfrm>
        </p:spPr>
        <p:txBody>
          <a:bodyPr/>
          <a:lstStyle/>
          <a:p>
            <a:pPr>
              <a:spcAft>
                <a:spcPts val="1200"/>
              </a:spcAft>
            </a:pPr>
            <a:r>
              <a:rPr lang="en-US" dirty="0" smtClean="0"/>
              <a:t>The following are two different questions:</a:t>
            </a:r>
          </a:p>
          <a:p>
            <a:pPr>
              <a:spcAft>
                <a:spcPts val="1200"/>
              </a:spcAft>
            </a:pPr>
            <a:r>
              <a:rPr lang="en-US" dirty="0" smtClean="0"/>
              <a:t>Is it possible that all my experiences are non-veridical?</a:t>
            </a:r>
          </a:p>
          <a:p>
            <a:pPr lvl="1">
              <a:spcAft>
                <a:spcPts val="1200"/>
              </a:spcAft>
            </a:pPr>
            <a:r>
              <a:rPr lang="en-US" dirty="0" smtClean="0"/>
              <a:t>Yes.</a:t>
            </a:r>
          </a:p>
          <a:p>
            <a:pPr>
              <a:spcAft>
                <a:spcPts val="1200"/>
              </a:spcAft>
            </a:pPr>
            <a:r>
              <a:rPr lang="en-US" dirty="0" smtClean="0"/>
              <a:t>Is it possible for me </a:t>
            </a:r>
            <a:r>
              <a:rPr lang="en-US" b="1" dirty="0" smtClean="0"/>
              <a:t>to have good reason to believe </a:t>
            </a:r>
            <a:r>
              <a:rPr lang="en-US" dirty="0" smtClean="0"/>
              <a:t>that all my experiences are non-veridical?</a:t>
            </a:r>
          </a:p>
          <a:p>
            <a:pPr lvl="1">
              <a:spcAft>
                <a:spcPts val="1200"/>
              </a:spcAft>
            </a:pPr>
            <a:r>
              <a:rPr lang="en-US" dirty="0" smtClean="0"/>
              <a:t>???</a:t>
            </a:r>
          </a:p>
          <a:p>
            <a:pPr lvl="1">
              <a:spcAft>
                <a:spcPts val="1200"/>
              </a:spcAft>
            </a:pPr>
            <a:r>
              <a:rPr lang="en-US" dirty="0" smtClean="0"/>
              <a:t>(what would be a good reason to believe that a given experience is non-veridical)</a:t>
            </a:r>
            <a:endParaRPr lang="en-US" dirty="0"/>
          </a:p>
        </p:txBody>
      </p:sp>
    </p:spTree>
    <p:extLst>
      <p:ext uri="{BB962C8B-B14F-4D97-AF65-F5344CB8AC3E}">
        <p14:creationId xmlns:p14="http://schemas.microsoft.com/office/powerpoint/2010/main" val="2798854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Arguments</a:t>
            </a:r>
            <a:endParaRPr lang="en-US" dirty="0"/>
          </a:p>
        </p:txBody>
      </p:sp>
      <p:sp>
        <p:nvSpPr>
          <p:cNvPr id="3" name="Content Placeholder 2"/>
          <p:cNvSpPr>
            <a:spLocks noGrp="1"/>
          </p:cNvSpPr>
          <p:nvPr>
            <p:ph idx="1"/>
          </p:nvPr>
        </p:nvSpPr>
        <p:spPr>
          <a:xfrm>
            <a:off x="457200" y="1600200"/>
            <a:ext cx="8229600" cy="4876800"/>
          </a:xfrm>
        </p:spPr>
        <p:txBody>
          <a:bodyPr/>
          <a:lstStyle/>
          <a:p>
            <a:pPr>
              <a:spcAft>
                <a:spcPts val="2400"/>
              </a:spcAft>
            </a:pPr>
            <a:r>
              <a:rPr lang="en-US" dirty="0" smtClean="0"/>
              <a:t>Argument #1: A bad argument that is supposed to show that we have reason to believe there is all our experiences could be non-veridical and so that there is no external world.</a:t>
            </a:r>
          </a:p>
          <a:p>
            <a:pPr>
              <a:spcAft>
                <a:spcPts val="2400"/>
              </a:spcAft>
            </a:pPr>
            <a:r>
              <a:rPr lang="en-US" dirty="0" smtClean="0"/>
              <a:t>Argument #2: A good argument showing that we could not </a:t>
            </a:r>
            <a:r>
              <a:rPr lang="en-US" b="1" i="1" dirty="0" smtClean="0"/>
              <a:t>have reason </a:t>
            </a:r>
            <a:r>
              <a:rPr lang="en-US" dirty="0" smtClean="0"/>
              <a:t>to believe that all our experiences are non-veridical.</a:t>
            </a:r>
          </a:p>
          <a:p>
            <a:pPr>
              <a:spcAft>
                <a:spcPts val="2400"/>
              </a:spcAft>
            </a:pPr>
            <a:r>
              <a:rPr lang="en-US" dirty="0" smtClean="0"/>
              <a:t>Argument #3: A plausibility argument showing that we have reason to believe that some of our experiences are veridical, and so that there is an ‘external world’.</a:t>
            </a:r>
            <a:endParaRPr lang="en-US" dirty="0"/>
          </a:p>
        </p:txBody>
      </p:sp>
    </p:spTree>
    <p:extLst>
      <p:ext uri="{BB962C8B-B14F-4D97-AF65-F5344CB8AC3E}">
        <p14:creationId xmlns:p14="http://schemas.microsoft.com/office/powerpoint/2010/main" val="3578155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600200"/>
            <a:ext cx="8229600" cy="213360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Bad Argument</a:t>
            </a:r>
            <a:endParaRPr lang="en-US" dirty="0"/>
          </a:p>
        </p:txBody>
      </p:sp>
      <p:sp>
        <p:nvSpPr>
          <p:cNvPr id="3" name="Content Placeholder 2"/>
          <p:cNvSpPr>
            <a:spLocks noGrp="1"/>
          </p:cNvSpPr>
          <p:nvPr>
            <p:ph idx="1"/>
          </p:nvPr>
        </p:nvSpPr>
        <p:spPr>
          <a:xfrm>
            <a:off x="685800" y="1600200"/>
            <a:ext cx="7772400" cy="4525963"/>
          </a:xfrm>
        </p:spPr>
        <p:txBody>
          <a:bodyPr/>
          <a:lstStyle/>
          <a:p>
            <a:pPr marL="457200" indent="-457200">
              <a:buFont typeface="+mj-lt"/>
              <a:buAutoNum type="arabicPeriod"/>
            </a:pPr>
            <a:r>
              <a:rPr lang="en-US" i="1" dirty="0" smtClean="0"/>
              <a:t>Any</a:t>
            </a:r>
            <a:r>
              <a:rPr lang="en-US" dirty="0" smtClean="0"/>
              <a:t> experience is such that I could have good reason to believe that it is non-veridical</a:t>
            </a:r>
          </a:p>
          <a:p>
            <a:pPr marL="457200" indent="-457200">
              <a:buFont typeface="+mj-lt"/>
              <a:buAutoNum type="arabicPeriod"/>
            </a:pPr>
            <a:r>
              <a:rPr lang="en-US" dirty="0" smtClean="0"/>
              <a:t>Therefore, I could have good reason to believe that </a:t>
            </a:r>
            <a:r>
              <a:rPr lang="en-US" i="1" dirty="0" smtClean="0"/>
              <a:t>all </a:t>
            </a:r>
            <a:r>
              <a:rPr lang="en-US" dirty="0" smtClean="0"/>
              <a:t>my experiences are non-veridical</a:t>
            </a:r>
          </a:p>
          <a:p>
            <a:r>
              <a:rPr lang="en-US" dirty="0" smtClean="0"/>
              <a:t>Note the form of this argument: ‘</a:t>
            </a:r>
            <a:r>
              <a:rPr lang="en-US" i="1" dirty="0" smtClean="0"/>
              <a:t>any</a:t>
            </a:r>
            <a:r>
              <a:rPr lang="en-US" dirty="0" smtClean="0"/>
              <a:t> one of these things could have a certain property, therefore </a:t>
            </a:r>
            <a:r>
              <a:rPr lang="en-US" i="1" dirty="0" smtClean="0"/>
              <a:t>all</a:t>
            </a:r>
            <a:r>
              <a:rPr lang="en-US" dirty="0" smtClean="0"/>
              <a:t> of these things could could have that property.</a:t>
            </a:r>
          </a:p>
          <a:p>
            <a:r>
              <a:rPr lang="en-US" dirty="0" smtClean="0"/>
              <a:t>Is this form of argument </a:t>
            </a:r>
            <a:r>
              <a:rPr lang="en-US" dirty="0" smtClean="0">
                <a:solidFill>
                  <a:srgbClr val="FF0000"/>
                </a:solidFill>
              </a:rPr>
              <a:t>valid</a:t>
            </a:r>
            <a:r>
              <a:rPr lang="en-US" dirty="0" smtClean="0"/>
              <a:t>?</a:t>
            </a:r>
          </a:p>
        </p:txBody>
      </p:sp>
    </p:spTree>
    <p:extLst>
      <p:ext uri="{BB962C8B-B14F-4D97-AF65-F5344CB8AC3E}">
        <p14:creationId xmlns:p14="http://schemas.microsoft.com/office/powerpoint/2010/main" val="2340165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304800"/>
            <a:ext cx="7772400" cy="914400"/>
          </a:xfrm>
        </p:spPr>
        <p:txBody>
          <a:bodyPr/>
          <a:lstStyle/>
          <a:p>
            <a:pPr>
              <a:buClr>
                <a:srgbClr val="800040"/>
              </a:buClr>
            </a:pPr>
            <a:r>
              <a:rPr lang="en-US">
                <a:latin typeface="Calibri" charset="0"/>
              </a:rPr>
              <a:t>Validity</a:t>
            </a:r>
          </a:p>
        </p:txBody>
      </p:sp>
      <p:sp>
        <p:nvSpPr>
          <p:cNvPr id="34819" name="Rectangle 3"/>
          <p:cNvSpPr>
            <a:spLocks noGrp="1" noChangeArrowheads="1"/>
          </p:cNvSpPr>
          <p:nvPr>
            <p:ph type="body" idx="1"/>
          </p:nvPr>
        </p:nvSpPr>
        <p:spPr>
          <a:xfrm>
            <a:off x="990600" y="1295400"/>
            <a:ext cx="7543800" cy="5410200"/>
          </a:xfrm>
        </p:spPr>
        <p:txBody>
          <a:bodyPr/>
          <a:lstStyle/>
          <a:p>
            <a:pPr>
              <a:lnSpc>
                <a:spcPct val="100000"/>
              </a:lnSpc>
              <a:spcAft>
                <a:spcPts val="600"/>
              </a:spcAft>
            </a:pPr>
            <a:r>
              <a:rPr lang="en-US" dirty="0">
                <a:latin typeface="Calibri" charset="0"/>
              </a:rPr>
              <a:t>The </a:t>
            </a:r>
            <a:r>
              <a:rPr lang="en-US" b="1" dirty="0">
                <a:solidFill>
                  <a:srgbClr val="FF0000"/>
                </a:solidFill>
                <a:latin typeface="Calibri" charset="0"/>
              </a:rPr>
              <a:t>premises</a:t>
            </a:r>
            <a:r>
              <a:rPr lang="en-US" dirty="0">
                <a:latin typeface="Calibri" charset="0"/>
              </a:rPr>
              <a:t> of an argument are statements which are cited as evidence for the argument</a:t>
            </a:r>
            <a:r>
              <a:rPr lang="ja-JP" altLang="en-US" dirty="0">
                <a:latin typeface="Calibri" charset="0"/>
              </a:rPr>
              <a:t>’</a:t>
            </a:r>
            <a:r>
              <a:rPr lang="en-US" dirty="0">
                <a:latin typeface="Calibri" charset="0"/>
              </a:rPr>
              <a:t>s </a:t>
            </a:r>
            <a:r>
              <a:rPr lang="en-US" b="1" dirty="0">
                <a:solidFill>
                  <a:srgbClr val="FF0000"/>
                </a:solidFill>
                <a:latin typeface="Calibri" charset="0"/>
              </a:rPr>
              <a:t>conclusion</a:t>
            </a:r>
            <a:r>
              <a:rPr lang="en-US" dirty="0">
                <a:latin typeface="Calibri" charset="0"/>
              </a:rPr>
              <a:t>--the claim we</a:t>
            </a:r>
            <a:r>
              <a:rPr lang="ja-JP" altLang="en-US" dirty="0">
                <a:latin typeface="Calibri" charset="0"/>
              </a:rPr>
              <a:t>’</a:t>
            </a:r>
            <a:r>
              <a:rPr lang="en-US" dirty="0">
                <a:latin typeface="Calibri" charset="0"/>
              </a:rPr>
              <a:t>re arguing for.</a:t>
            </a:r>
          </a:p>
          <a:p>
            <a:pPr>
              <a:lnSpc>
                <a:spcPct val="100000"/>
              </a:lnSpc>
              <a:spcAft>
                <a:spcPts val="600"/>
              </a:spcAft>
            </a:pPr>
            <a:r>
              <a:rPr lang="en-US" dirty="0">
                <a:latin typeface="Calibri" charset="0"/>
              </a:rPr>
              <a:t>An argument is </a:t>
            </a:r>
            <a:r>
              <a:rPr lang="en-US" b="1" dirty="0">
                <a:solidFill>
                  <a:srgbClr val="FF0000"/>
                </a:solidFill>
                <a:latin typeface="Calibri" charset="0"/>
              </a:rPr>
              <a:t>valid</a:t>
            </a:r>
            <a:r>
              <a:rPr lang="en-US" dirty="0">
                <a:latin typeface="Calibri" charset="0"/>
              </a:rPr>
              <a:t> if its premises </a:t>
            </a:r>
            <a:r>
              <a:rPr lang="en-US" i="1" dirty="0">
                <a:latin typeface="Calibri" charset="0"/>
              </a:rPr>
              <a:t>make</a:t>
            </a:r>
            <a:r>
              <a:rPr lang="en-US" dirty="0">
                <a:latin typeface="Calibri" charset="0"/>
              </a:rPr>
              <a:t> its conclusion true</a:t>
            </a:r>
            <a:r>
              <a:rPr lang="en-US" dirty="0" smtClean="0">
                <a:latin typeface="Calibri" charset="0"/>
              </a:rPr>
              <a:t>—i.e. if </a:t>
            </a:r>
            <a:r>
              <a:rPr lang="en-US" dirty="0">
                <a:latin typeface="Calibri" charset="0"/>
              </a:rPr>
              <a:t>it</a:t>
            </a:r>
            <a:r>
              <a:rPr lang="ja-JP" altLang="en-US" dirty="0">
                <a:latin typeface="Calibri" charset="0"/>
              </a:rPr>
              <a:t>’</a:t>
            </a:r>
            <a:r>
              <a:rPr lang="en-US" dirty="0">
                <a:latin typeface="Calibri" charset="0"/>
              </a:rPr>
              <a:t>s </a:t>
            </a:r>
            <a:r>
              <a:rPr lang="en-US" i="1" dirty="0">
                <a:latin typeface="Calibri" charset="0"/>
              </a:rPr>
              <a:t>logically impossible</a:t>
            </a:r>
            <a:r>
              <a:rPr lang="en-US" dirty="0">
                <a:latin typeface="Calibri" charset="0"/>
              </a:rPr>
              <a:t> that its premise be true and its conclusion false.</a:t>
            </a:r>
          </a:p>
          <a:p>
            <a:pPr>
              <a:lnSpc>
                <a:spcPct val="100000"/>
              </a:lnSpc>
              <a:spcAft>
                <a:spcPts val="600"/>
              </a:spcAft>
            </a:pPr>
            <a:r>
              <a:rPr lang="en-US" dirty="0">
                <a:latin typeface="Calibri" charset="0"/>
              </a:rPr>
              <a:t>One way of showing that an argument is </a:t>
            </a:r>
            <a:r>
              <a:rPr lang="en-US" b="1" dirty="0">
                <a:solidFill>
                  <a:srgbClr val="FF0000"/>
                </a:solidFill>
                <a:latin typeface="Calibri" charset="0"/>
              </a:rPr>
              <a:t>invalid</a:t>
            </a:r>
            <a:r>
              <a:rPr lang="en-US" dirty="0">
                <a:latin typeface="Calibri" charset="0"/>
              </a:rPr>
              <a:t> is producing a </a:t>
            </a:r>
            <a:r>
              <a:rPr lang="en-US" b="1" dirty="0">
                <a:solidFill>
                  <a:srgbClr val="FF0000"/>
                </a:solidFill>
                <a:latin typeface="Calibri" charset="0"/>
              </a:rPr>
              <a:t>counterexample</a:t>
            </a:r>
            <a:r>
              <a:rPr lang="en-US" dirty="0">
                <a:latin typeface="Calibri" charset="0"/>
              </a:rPr>
              <a:t> to the original argument: an argument</a:t>
            </a:r>
          </a:p>
          <a:p>
            <a:pPr lvl="1">
              <a:lnSpc>
                <a:spcPct val="100000"/>
              </a:lnSpc>
              <a:spcAft>
                <a:spcPts val="600"/>
              </a:spcAft>
            </a:pPr>
            <a:r>
              <a:rPr lang="en-US" dirty="0">
                <a:latin typeface="Calibri" charset="0"/>
              </a:rPr>
              <a:t>of the same form</a:t>
            </a:r>
          </a:p>
          <a:p>
            <a:pPr lvl="1">
              <a:lnSpc>
                <a:spcPct val="100000"/>
              </a:lnSpc>
              <a:spcAft>
                <a:spcPts val="600"/>
              </a:spcAft>
            </a:pPr>
            <a:r>
              <a:rPr lang="en-US" dirty="0">
                <a:latin typeface="Calibri" charset="0"/>
              </a:rPr>
              <a:t>with all true premises and a false conclusion</a:t>
            </a:r>
          </a:p>
          <a:p>
            <a:pPr lvl="1">
              <a:lnSpc>
                <a:spcPct val="100000"/>
              </a:lnSpc>
              <a:spcAft>
                <a:spcPts val="600"/>
              </a:spcAft>
            </a:pPr>
            <a:r>
              <a:rPr lang="en-US" dirty="0">
                <a:latin typeface="Calibri" charset="0"/>
              </a:rPr>
              <a:t>which must, therefore, be invalid.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1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dirty="0" smtClean="0">
                <a:latin typeface="Calibri" charset="0"/>
              </a:rPr>
              <a:t>Counterexample</a:t>
            </a:r>
            <a:endParaRPr lang="en-US" dirty="0">
              <a:latin typeface="Calibri" charset="0"/>
            </a:endParaRPr>
          </a:p>
        </p:txBody>
      </p:sp>
      <p:sp>
        <p:nvSpPr>
          <p:cNvPr id="3" name="Content Placeholder 2"/>
          <p:cNvSpPr>
            <a:spLocks noGrp="1"/>
          </p:cNvSpPr>
          <p:nvPr>
            <p:ph idx="1"/>
          </p:nvPr>
        </p:nvSpPr>
        <p:spPr>
          <a:xfrm>
            <a:off x="457200" y="1417638"/>
            <a:ext cx="8229600" cy="4906962"/>
          </a:xfrm>
        </p:spPr>
        <p:txBody>
          <a:bodyPr>
            <a:normAutofit fontScale="92500" lnSpcReduction="20000"/>
          </a:bodyPr>
          <a:lstStyle/>
          <a:p>
            <a:pPr>
              <a:lnSpc>
                <a:spcPct val="120000"/>
              </a:lnSpc>
              <a:spcAft>
                <a:spcPts val="2400"/>
              </a:spcAft>
            </a:pPr>
            <a:r>
              <a:rPr lang="en-US" sz="2700" dirty="0" smtClean="0">
                <a:latin typeface="Calibri" charset="0"/>
              </a:rPr>
              <a:t>We can show that an argument is invalid by producing a </a:t>
            </a:r>
            <a:r>
              <a:rPr lang="en-US" sz="2700" i="1" dirty="0" smtClean="0">
                <a:latin typeface="Calibri" charset="0"/>
              </a:rPr>
              <a:t>counterexample</a:t>
            </a:r>
            <a:r>
              <a:rPr lang="en-US" sz="2700" dirty="0" smtClean="0">
                <a:latin typeface="Calibri" charset="0"/>
              </a:rPr>
              <a:t> </a:t>
            </a:r>
            <a:r>
              <a:rPr lang="en-US" sz="2700" i="1" dirty="0" smtClean="0">
                <a:latin typeface="Calibri" charset="0"/>
              </a:rPr>
              <a:t>argument</a:t>
            </a:r>
            <a:r>
              <a:rPr lang="en-US" sz="2700" dirty="0" smtClean="0">
                <a:latin typeface="Calibri" charset="0"/>
              </a:rPr>
              <a:t>: an argument of </a:t>
            </a:r>
            <a:r>
              <a:rPr lang="en-US" sz="2700" dirty="0" smtClean="0">
                <a:latin typeface="Calibri" charset="0"/>
              </a:rPr>
              <a:t>the same form that has all true premises and a false conclusion and is, therefore, invalid.</a:t>
            </a:r>
            <a:endParaRPr lang="en-US" sz="2700" dirty="0">
              <a:latin typeface="Calibri" charset="0"/>
            </a:endParaRPr>
          </a:p>
          <a:p>
            <a:pPr>
              <a:lnSpc>
                <a:spcPct val="90000"/>
              </a:lnSpc>
              <a:spcAft>
                <a:spcPts val="2400"/>
              </a:spcAft>
            </a:pPr>
            <a:r>
              <a:rPr lang="en-US" sz="2700" dirty="0">
                <a:latin typeface="Calibri" charset="0"/>
              </a:rPr>
              <a:t>The form of the original argument is:</a:t>
            </a:r>
          </a:p>
          <a:p>
            <a:pPr marL="914400" lvl="1" indent="-457200">
              <a:lnSpc>
                <a:spcPct val="120000"/>
              </a:lnSpc>
              <a:spcAft>
                <a:spcPts val="1200"/>
              </a:spcAft>
              <a:buFont typeface="+mj-lt"/>
              <a:buAutoNum type="arabicPeriod"/>
            </a:pPr>
            <a:r>
              <a:rPr lang="en-US" sz="2400" u="sng" dirty="0">
                <a:latin typeface="Calibri" charset="0"/>
              </a:rPr>
              <a:t>Any</a:t>
            </a:r>
            <a:r>
              <a:rPr lang="en-US" sz="2400" dirty="0">
                <a:latin typeface="Calibri" charset="0"/>
              </a:rPr>
              <a:t> x could be F</a:t>
            </a:r>
          </a:p>
          <a:p>
            <a:pPr marL="914400" lvl="1" indent="-457200">
              <a:lnSpc>
                <a:spcPct val="120000"/>
              </a:lnSpc>
              <a:spcAft>
                <a:spcPts val="1200"/>
              </a:spcAft>
              <a:buFont typeface="+mj-lt"/>
              <a:buAutoNum type="arabicPeriod"/>
            </a:pPr>
            <a:r>
              <a:rPr lang="en-US" sz="2400" dirty="0">
                <a:latin typeface="Calibri" charset="0"/>
              </a:rPr>
              <a:t>Therefore, </a:t>
            </a:r>
            <a:r>
              <a:rPr lang="en-US" sz="2400" u="sng" dirty="0">
                <a:latin typeface="Calibri" charset="0"/>
              </a:rPr>
              <a:t>all</a:t>
            </a:r>
            <a:r>
              <a:rPr lang="en-US" sz="2400" dirty="0">
                <a:latin typeface="Calibri" charset="0"/>
              </a:rPr>
              <a:t> </a:t>
            </a:r>
            <a:r>
              <a:rPr lang="en-US" sz="2400" dirty="0" smtClean="0">
                <a:latin typeface="Calibri" charset="0"/>
              </a:rPr>
              <a:t>x</a:t>
            </a:r>
            <a:r>
              <a:rPr lang="ja-JP" altLang="en-US" sz="2400" dirty="0" smtClean="0">
                <a:latin typeface="Calibri" charset="0"/>
              </a:rPr>
              <a:t>’</a:t>
            </a:r>
            <a:r>
              <a:rPr lang="en-US" sz="2400" dirty="0" smtClean="0">
                <a:latin typeface="Calibri" charset="0"/>
              </a:rPr>
              <a:t>s</a:t>
            </a:r>
            <a:br>
              <a:rPr lang="en-US" sz="2400" dirty="0" smtClean="0">
                <a:latin typeface="Calibri" charset="0"/>
              </a:rPr>
            </a:br>
            <a:r>
              <a:rPr lang="en-US" sz="2400" dirty="0" smtClean="0">
                <a:latin typeface="Calibri" charset="0"/>
              </a:rPr>
              <a:t>could </a:t>
            </a:r>
            <a:r>
              <a:rPr lang="en-US" sz="2400" dirty="0">
                <a:latin typeface="Calibri" charset="0"/>
              </a:rPr>
              <a:t>be F</a:t>
            </a:r>
          </a:p>
          <a:p>
            <a:pPr>
              <a:lnSpc>
                <a:spcPct val="110000"/>
              </a:lnSpc>
              <a:spcAft>
                <a:spcPts val="2400"/>
              </a:spcAft>
            </a:pPr>
            <a:r>
              <a:rPr lang="en-US" sz="2700" dirty="0">
                <a:latin typeface="Calibri" charset="0"/>
              </a:rPr>
              <a:t>So we need another argument of this form that</a:t>
            </a:r>
            <a:r>
              <a:rPr lang="ja-JP" altLang="en-US" sz="2700" dirty="0">
                <a:latin typeface="Calibri" charset="0"/>
              </a:rPr>
              <a:t>’</a:t>
            </a:r>
            <a:r>
              <a:rPr lang="en-US" sz="2700" dirty="0">
                <a:latin typeface="Calibri" charset="0"/>
              </a:rPr>
              <a:t>s plainly invalid to serve as a counterexample.</a:t>
            </a:r>
          </a:p>
        </p:txBody>
      </p:sp>
      <p:sp>
        <p:nvSpPr>
          <p:cNvPr id="2" name="TextBox 1"/>
          <p:cNvSpPr txBox="1"/>
          <p:nvPr/>
        </p:nvSpPr>
        <p:spPr>
          <a:xfrm>
            <a:off x="3944256" y="3886200"/>
            <a:ext cx="5047343" cy="1908215"/>
          </a:xfrm>
          <a:prstGeom prst="rect">
            <a:avLst/>
          </a:prstGeom>
          <a:noFill/>
        </p:spPr>
        <p:txBody>
          <a:bodyPr wrap="square" rtlCol="0">
            <a:spAutoFit/>
          </a:bodyPr>
          <a:lstStyle/>
          <a:p>
            <a:pPr marL="609600" indent="-609600">
              <a:spcAft>
                <a:spcPts val="1200"/>
              </a:spcAft>
              <a:buFontTx/>
              <a:buAutoNum type="arabicPeriod"/>
            </a:pPr>
            <a:r>
              <a:rPr lang="en-US" sz="2000" b="1" dirty="0">
                <a:latin typeface="Calibri" charset="0"/>
              </a:rPr>
              <a:t>Any</a:t>
            </a:r>
            <a:r>
              <a:rPr lang="en-US" sz="2000" dirty="0">
                <a:latin typeface="Calibri" charset="0"/>
              </a:rPr>
              <a:t> experience is such that I could have reason to believe it is non-veridical</a:t>
            </a:r>
          </a:p>
          <a:p>
            <a:pPr marL="609600" indent="-609600">
              <a:spcAft>
                <a:spcPts val="1200"/>
              </a:spcAft>
              <a:buFontTx/>
              <a:buAutoNum type="arabicPeriod"/>
            </a:pPr>
            <a:r>
              <a:rPr lang="en-US" sz="2000" dirty="0">
                <a:latin typeface="Calibri" charset="0"/>
              </a:rPr>
              <a:t>Therefore I could have reason to believe that </a:t>
            </a:r>
            <a:r>
              <a:rPr lang="en-US" sz="2000" b="1" dirty="0">
                <a:latin typeface="Calibri" charset="0"/>
              </a:rPr>
              <a:t>all</a:t>
            </a:r>
            <a:r>
              <a:rPr lang="en-US" sz="2000" dirty="0">
                <a:latin typeface="Calibri" charset="0"/>
              </a:rPr>
              <a:t> experiences are non-veridical</a:t>
            </a: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9005"/>
          <a:stretch/>
        </p:blipFill>
        <p:spPr>
          <a:xfrm>
            <a:off x="0" y="0"/>
            <a:ext cx="9144000" cy="6857999"/>
          </a:xfrm>
          <a:prstGeom prst="rect">
            <a:avLst/>
          </a:prstGeom>
        </p:spPr>
      </p:pic>
      <p:sp>
        <p:nvSpPr>
          <p:cNvPr id="2" name="Rounded Rectangular Callout 1"/>
          <p:cNvSpPr/>
          <p:nvPr/>
        </p:nvSpPr>
        <p:spPr>
          <a:xfrm>
            <a:off x="6096000" y="762000"/>
            <a:ext cx="3048000" cy="1274232"/>
          </a:xfrm>
          <a:prstGeom prst="wedgeRoundRectCallout">
            <a:avLst>
              <a:gd name="adj1" fmla="val -66371"/>
              <a:gd name="adj2" fmla="val 93476"/>
              <a:gd name="adj3" fmla="val 16667"/>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We have enough money to order any item on the menu.</a:t>
            </a:r>
            <a:endParaRPr lang="en-US" sz="2400" dirty="0">
              <a:solidFill>
                <a:schemeClr val="tx1"/>
              </a:solidFill>
            </a:endParaRPr>
          </a:p>
        </p:txBody>
      </p:sp>
      <p:sp>
        <p:nvSpPr>
          <p:cNvPr id="5" name="Rounded Rectangular Callout 4"/>
          <p:cNvSpPr/>
          <p:nvPr/>
        </p:nvSpPr>
        <p:spPr>
          <a:xfrm>
            <a:off x="228600" y="124884"/>
            <a:ext cx="3048000" cy="1274232"/>
          </a:xfrm>
          <a:prstGeom prst="wedgeRoundRectCallout">
            <a:avLst>
              <a:gd name="adj1" fmla="val 56546"/>
              <a:gd name="adj2" fmla="val 116732"/>
              <a:gd name="adj3" fmla="val 16667"/>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tx1"/>
                </a:solidFill>
              </a:rPr>
              <a:t>Great! That means we can order </a:t>
            </a:r>
            <a:r>
              <a:rPr lang="en-US" sz="2400" i="1" dirty="0" smtClean="0">
                <a:solidFill>
                  <a:schemeClr val="tx1"/>
                </a:solidFill>
              </a:rPr>
              <a:t>all</a:t>
            </a:r>
            <a:r>
              <a:rPr lang="en-US" sz="2400" dirty="0" smtClean="0">
                <a:solidFill>
                  <a:schemeClr val="tx1"/>
                </a:solidFill>
              </a:rPr>
              <a:t> the items on the menu.</a:t>
            </a:r>
            <a:endParaRPr lang="en-US" sz="2400" dirty="0">
              <a:solidFill>
                <a:schemeClr val="tx1"/>
              </a:solidFill>
            </a:endParaRPr>
          </a:p>
        </p:txBody>
      </p:sp>
      <p:sp>
        <p:nvSpPr>
          <p:cNvPr id="3" name="TextBox 2"/>
          <p:cNvSpPr txBox="1"/>
          <p:nvPr/>
        </p:nvSpPr>
        <p:spPr>
          <a:xfrm>
            <a:off x="674363" y="5181600"/>
            <a:ext cx="8153399" cy="1384995"/>
          </a:xfrm>
          <a:prstGeom prst="rect">
            <a:avLst/>
          </a:prstGeom>
          <a:solidFill>
            <a:srgbClr val="CCFFCC"/>
          </a:solidFill>
          <a:ln>
            <a:noFill/>
          </a:ln>
          <a:effectLst>
            <a:outerShdw blurRad="50800" dist="38100" dir="2700000" algn="tl" rotWithShape="0">
              <a:srgbClr val="000000">
                <a:alpha val="43000"/>
              </a:srgbClr>
            </a:outerShdw>
          </a:effectLst>
        </p:spPr>
        <p:txBody>
          <a:bodyPr wrap="square" rtlCol="0">
            <a:spAutoFit/>
          </a:bodyPr>
          <a:lstStyle/>
          <a:p>
            <a:r>
              <a:rPr lang="en-US" sz="2800" b="1" dirty="0" smtClean="0">
                <a:solidFill>
                  <a:srgbClr val="FF0000"/>
                </a:solidFill>
                <a:effectLst>
                  <a:outerShdw blurRad="50800" dist="38100" dir="2700000" algn="tl" rotWithShape="0">
                    <a:srgbClr val="000000">
                      <a:alpha val="43000"/>
                    </a:srgbClr>
                  </a:outerShdw>
                </a:effectLst>
              </a:rPr>
              <a:t>Any menu item is affordable.</a:t>
            </a:r>
          </a:p>
          <a:p>
            <a:r>
              <a:rPr lang="en-US" sz="2800" b="1" dirty="0" smtClean="0">
                <a:solidFill>
                  <a:srgbClr val="FF0000"/>
                </a:solidFill>
                <a:effectLst>
                  <a:outerShdw blurRad="50800" dist="38100" dir="2700000" algn="tl" rotWithShape="0">
                    <a:srgbClr val="000000">
                      <a:alpha val="43000"/>
                    </a:srgbClr>
                  </a:outerShdw>
                </a:effectLst>
              </a:rPr>
              <a:t>Therefore, all the items together are affordable.</a:t>
            </a:r>
          </a:p>
          <a:p>
            <a:pPr algn="ctr"/>
            <a:r>
              <a:rPr lang="en-US" sz="2800" b="1" dirty="0" smtClean="0">
                <a:solidFill>
                  <a:srgbClr val="FF0000"/>
                </a:solidFill>
                <a:effectLst>
                  <a:outerShdw blurRad="50800" dist="38100" dir="2700000" algn="tl" rotWithShape="0">
                    <a:srgbClr val="000000">
                      <a:alpha val="43000"/>
                    </a:srgbClr>
                  </a:outerShdw>
                </a:effectLst>
              </a:rPr>
              <a:t>INVALID!</a:t>
            </a:r>
            <a:endParaRPr lang="en-US" sz="2800" b="1" dirty="0">
              <a:solidFill>
                <a:srgbClr val="FF0000"/>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764540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show?</a:t>
            </a:r>
            <a:endParaRPr lang="en-US" dirty="0"/>
          </a:p>
        </p:txBody>
      </p:sp>
      <p:sp>
        <p:nvSpPr>
          <p:cNvPr id="3" name="Content Placeholder 2"/>
          <p:cNvSpPr>
            <a:spLocks noGrp="1"/>
          </p:cNvSpPr>
          <p:nvPr>
            <p:ph idx="1"/>
          </p:nvPr>
        </p:nvSpPr>
        <p:spPr>
          <a:xfrm>
            <a:off x="457200" y="1655233"/>
            <a:ext cx="8229600" cy="4525963"/>
          </a:xfrm>
          <a:ln>
            <a:noFill/>
          </a:ln>
        </p:spPr>
        <p:txBody>
          <a:bodyPr/>
          <a:lstStyle/>
          <a:p>
            <a:r>
              <a:rPr lang="en-US" dirty="0"/>
              <a:t>T</a:t>
            </a:r>
            <a:r>
              <a:rPr lang="en-US" dirty="0" smtClean="0"/>
              <a:t>his doesn’t show that it’s not possible that all of our experiences be non-veridical.</a:t>
            </a:r>
          </a:p>
          <a:p>
            <a:r>
              <a:rPr lang="en-US" dirty="0" smtClean="0"/>
              <a:t>It doesn’t even show that we couldn’t have good reason to believe that all of our experiences are non-veridical.</a:t>
            </a:r>
          </a:p>
          <a:p>
            <a:r>
              <a:rPr lang="en-US" dirty="0" smtClean="0"/>
              <a:t>All we’ve shown is that </a:t>
            </a:r>
            <a:r>
              <a:rPr lang="en-US" i="1" dirty="0" smtClean="0"/>
              <a:t>one argument </a:t>
            </a:r>
            <a:r>
              <a:rPr lang="en-US" dirty="0" smtClean="0"/>
              <a:t>for that conclusion is invalid</a:t>
            </a:r>
          </a:p>
          <a:p>
            <a:r>
              <a:rPr lang="en-US" i="1" dirty="0" smtClean="0"/>
              <a:t>But that doesn’t show that the conclusion is false! </a:t>
            </a:r>
            <a:r>
              <a:rPr lang="en-US" b="1" i="1" dirty="0" smtClean="0">
                <a:solidFill>
                  <a:srgbClr val="FF0000"/>
                </a:solidFill>
              </a:rPr>
              <a:t>An invalid argument may have a true conclusion!</a:t>
            </a:r>
          </a:p>
        </p:txBody>
      </p:sp>
    </p:spTree>
    <p:extLst>
      <p:ext uri="{BB962C8B-B14F-4D97-AF65-F5344CB8AC3E}">
        <p14:creationId xmlns:p14="http://schemas.microsoft.com/office/powerpoint/2010/main" val="8994598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1143000"/>
          </a:xfrm>
        </p:spPr>
        <p:txBody>
          <a:bodyPr/>
          <a:lstStyle/>
          <a:p>
            <a:r>
              <a:rPr lang="en-US" sz="3600" dirty="0" smtClean="0"/>
              <a:t>An invalid argument can have true premises and a true conclusion!</a:t>
            </a:r>
            <a:endParaRPr lang="en-US" sz="3600" dirty="0"/>
          </a:p>
        </p:txBody>
      </p:sp>
      <p:sp>
        <p:nvSpPr>
          <p:cNvPr id="3" name="Content Placeholder 2"/>
          <p:cNvSpPr>
            <a:spLocks noGrp="1"/>
          </p:cNvSpPr>
          <p:nvPr>
            <p:ph idx="1"/>
          </p:nvPr>
        </p:nvSpPr>
        <p:spPr>
          <a:xfrm>
            <a:off x="1703885" y="1531937"/>
            <a:ext cx="6531896" cy="4076701"/>
          </a:xfrm>
        </p:spPr>
        <p:txBody>
          <a:bodyPr/>
          <a:lstStyle/>
          <a:p>
            <a:pPr marL="514350" indent="-514350">
              <a:spcAft>
                <a:spcPts val="600"/>
              </a:spcAft>
              <a:buFont typeface="+mj-lt"/>
              <a:buAutoNum type="arabicPeriod"/>
            </a:pPr>
            <a:r>
              <a:rPr lang="en-US" sz="2400" dirty="0" smtClean="0"/>
              <a:t>All dogs are mammals</a:t>
            </a:r>
          </a:p>
          <a:p>
            <a:pPr marL="514350" indent="-514350">
              <a:spcAft>
                <a:spcPts val="600"/>
              </a:spcAft>
              <a:buFont typeface="+mj-lt"/>
              <a:buAutoNum type="arabicPeriod"/>
            </a:pPr>
            <a:r>
              <a:rPr lang="en-US" sz="2400" dirty="0" smtClean="0"/>
              <a:t>Ducati is a mammal</a:t>
            </a:r>
          </a:p>
          <a:p>
            <a:pPr marL="514350" indent="-514350">
              <a:spcAft>
                <a:spcPts val="600"/>
              </a:spcAft>
              <a:buFont typeface="+mj-lt"/>
              <a:buAutoNum type="arabicPeriod"/>
            </a:pPr>
            <a:r>
              <a:rPr lang="en-US" sz="2400" dirty="0" smtClean="0"/>
              <a:t>Therefore, Ducati is a dog</a:t>
            </a:r>
          </a:p>
          <a:p>
            <a:pPr marL="0" indent="0">
              <a:spcAft>
                <a:spcPts val="600"/>
              </a:spcAft>
              <a:buNone/>
            </a:pPr>
            <a:r>
              <a:rPr lang="en-US" sz="2400" b="1" dirty="0" smtClean="0"/>
              <a:t>Counterexample Argument</a:t>
            </a:r>
          </a:p>
          <a:p>
            <a:pPr marL="514350" indent="-514350">
              <a:spcAft>
                <a:spcPts val="600"/>
              </a:spcAft>
              <a:buFont typeface="+mj-lt"/>
              <a:buAutoNum type="arabicPeriod"/>
            </a:pPr>
            <a:r>
              <a:rPr lang="en-US" sz="2400" dirty="0" smtClean="0"/>
              <a:t>All cats are mammals</a:t>
            </a:r>
          </a:p>
          <a:p>
            <a:pPr marL="514350" indent="-514350">
              <a:spcAft>
                <a:spcPts val="600"/>
              </a:spcAft>
              <a:buFont typeface="+mj-lt"/>
              <a:buAutoNum type="arabicPeriod"/>
            </a:pPr>
            <a:r>
              <a:rPr lang="en-US" sz="2400" dirty="0" err="1" smtClean="0"/>
              <a:t>Shamu</a:t>
            </a:r>
            <a:r>
              <a:rPr lang="en-US" sz="2400" dirty="0" smtClean="0"/>
              <a:t> is a mammal</a:t>
            </a:r>
          </a:p>
          <a:p>
            <a:pPr marL="514350" indent="-514350">
              <a:spcAft>
                <a:spcPts val="600"/>
              </a:spcAft>
              <a:buFont typeface="+mj-lt"/>
              <a:buAutoNum type="arabicPeriod"/>
            </a:pPr>
            <a:r>
              <a:rPr lang="en-US" sz="2400" dirty="0" smtClean="0"/>
              <a:t>Therefore, </a:t>
            </a:r>
            <a:r>
              <a:rPr lang="en-US" sz="2400" dirty="0" err="1" smtClean="0"/>
              <a:t>Shamu</a:t>
            </a:r>
            <a:r>
              <a:rPr lang="en-US" sz="2400" dirty="0" smtClean="0"/>
              <a:t> is a cat</a:t>
            </a:r>
            <a:endParaRPr lang="en-US" sz="2400" dirty="0"/>
          </a:p>
        </p:txBody>
      </p:sp>
      <p:sp>
        <p:nvSpPr>
          <p:cNvPr id="4" name="TextBox 3"/>
          <p:cNvSpPr txBox="1"/>
          <p:nvPr/>
        </p:nvSpPr>
        <p:spPr>
          <a:xfrm>
            <a:off x="742781" y="5638800"/>
            <a:ext cx="7467600" cy="898707"/>
          </a:xfrm>
          <a:prstGeom prst="rect">
            <a:avLst/>
          </a:prstGeom>
          <a:noFill/>
        </p:spPr>
        <p:txBody>
          <a:bodyPr wrap="square" rtlCol="0">
            <a:spAutoFit/>
          </a:bodyPr>
          <a:lstStyle/>
          <a:p>
            <a:pPr>
              <a:lnSpc>
                <a:spcPct val="110000"/>
              </a:lnSpc>
            </a:pPr>
            <a:r>
              <a:rPr lang="en-US" sz="2400" b="1" dirty="0" smtClean="0"/>
              <a:t>Validity </a:t>
            </a:r>
            <a:r>
              <a:rPr lang="en-US" sz="2400" dirty="0" smtClean="0"/>
              <a:t>isn’t about the truth or falsity of the premises or conclusion but about how they hang together!</a:t>
            </a:r>
            <a:endParaRPr lang="en-US" sz="2400" b="1" dirty="0"/>
          </a:p>
        </p:txBody>
      </p:sp>
    </p:spTree>
    <p:extLst>
      <p:ext uri="{BB962C8B-B14F-4D97-AF65-F5344CB8AC3E}">
        <p14:creationId xmlns:p14="http://schemas.microsoft.com/office/powerpoint/2010/main" val="1039133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Argument #2</a:t>
            </a:r>
            <a:endParaRPr lang="en-US" dirty="0"/>
          </a:p>
        </p:txBody>
      </p:sp>
      <p:sp>
        <p:nvSpPr>
          <p:cNvPr id="3" name="Content Placeholder 2"/>
          <p:cNvSpPr>
            <a:spLocks noGrp="1"/>
          </p:cNvSpPr>
          <p:nvPr>
            <p:ph idx="1"/>
          </p:nvPr>
        </p:nvSpPr>
        <p:spPr>
          <a:xfrm>
            <a:off x="457200" y="1472672"/>
            <a:ext cx="8229600" cy="5080528"/>
          </a:xfrm>
        </p:spPr>
        <p:txBody>
          <a:bodyPr/>
          <a:lstStyle/>
          <a:p>
            <a:r>
              <a:rPr lang="en-US" dirty="0" smtClean="0"/>
              <a:t>There is a better argument to show that we couldn’t have reason to believe that all our experiences are non-veridical.</a:t>
            </a:r>
          </a:p>
          <a:p>
            <a:r>
              <a:rPr lang="en-US" dirty="0" smtClean="0"/>
              <a:t>We determine that an experience is non-veridical by checking it against experiences we assume are veridical</a:t>
            </a:r>
          </a:p>
          <a:p>
            <a:endParaRPr lang="en-US" dirty="0"/>
          </a:p>
          <a:p>
            <a:endParaRPr lang="en-US" dirty="0" smtClean="0"/>
          </a:p>
          <a:p>
            <a:endParaRPr lang="en-US" dirty="0"/>
          </a:p>
          <a:p>
            <a:r>
              <a:rPr lang="en-US" dirty="0" smtClean="0"/>
              <a:t>We assume the measuring experience is veridical!</a:t>
            </a:r>
            <a:endParaRPr lang="en-US" dirty="0"/>
          </a:p>
        </p:txBody>
      </p:sp>
      <p:cxnSp>
        <p:nvCxnSpPr>
          <p:cNvPr id="5" name="Straight Connector 4"/>
          <p:cNvCxnSpPr/>
          <p:nvPr/>
        </p:nvCxnSpPr>
        <p:spPr>
          <a:xfrm>
            <a:off x="3124200" y="4343400"/>
            <a:ext cx="26670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3124200" y="3886200"/>
            <a:ext cx="905933" cy="914400"/>
            <a:chOff x="7603066" y="5410200"/>
            <a:chExt cx="465667" cy="914400"/>
          </a:xfrm>
        </p:grpSpPr>
        <p:cxnSp>
          <p:nvCxnSpPr>
            <p:cNvPr id="13" name="Straight Connector 12"/>
            <p:cNvCxnSpPr/>
            <p:nvPr/>
          </p:nvCxnSpPr>
          <p:spPr>
            <a:xfrm flipH="1">
              <a:off x="7611533" y="5410200"/>
              <a:ext cx="457200" cy="457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7603066" y="5867400"/>
              <a:ext cx="457200" cy="457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flipH="1">
            <a:off x="4935606" y="3886200"/>
            <a:ext cx="905933" cy="914400"/>
            <a:chOff x="7603066" y="5410200"/>
            <a:chExt cx="465667" cy="914400"/>
          </a:xfrm>
        </p:grpSpPr>
        <p:cxnSp>
          <p:nvCxnSpPr>
            <p:cNvPr id="16" name="Straight Connector 15"/>
            <p:cNvCxnSpPr/>
            <p:nvPr/>
          </p:nvCxnSpPr>
          <p:spPr>
            <a:xfrm flipH="1">
              <a:off x="7611533" y="5410200"/>
              <a:ext cx="457200" cy="457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7603066" y="5867400"/>
              <a:ext cx="457200" cy="457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2218267" y="4572000"/>
            <a:ext cx="4478866" cy="914400"/>
            <a:chOff x="2218267" y="4724400"/>
            <a:chExt cx="4478866" cy="914400"/>
          </a:xfrm>
        </p:grpSpPr>
        <p:cxnSp>
          <p:nvCxnSpPr>
            <p:cNvPr id="6" name="Straight Connector 5"/>
            <p:cNvCxnSpPr/>
            <p:nvPr/>
          </p:nvCxnSpPr>
          <p:spPr>
            <a:xfrm>
              <a:off x="3124200" y="5181600"/>
              <a:ext cx="26670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5791200" y="4724400"/>
              <a:ext cx="905933" cy="914400"/>
              <a:chOff x="7603066" y="5410200"/>
              <a:chExt cx="465667" cy="914400"/>
            </a:xfrm>
          </p:grpSpPr>
          <p:cxnSp>
            <p:nvCxnSpPr>
              <p:cNvPr id="9" name="Straight Connector 8"/>
              <p:cNvCxnSpPr/>
              <p:nvPr/>
            </p:nvCxnSpPr>
            <p:spPr>
              <a:xfrm flipH="1">
                <a:off x="7611533" y="5410200"/>
                <a:ext cx="457200" cy="457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7603066" y="5867400"/>
                <a:ext cx="457200" cy="457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flipH="1" flipV="1">
              <a:off x="2218267" y="4724400"/>
              <a:ext cx="905933" cy="914400"/>
              <a:chOff x="7603066" y="5410200"/>
              <a:chExt cx="465667" cy="914400"/>
            </a:xfrm>
          </p:grpSpPr>
          <p:cxnSp>
            <p:nvCxnSpPr>
              <p:cNvPr id="19" name="Straight Connector 18"/>
              <p:cNvCxnSpPr/>
              <p:nvPr/>
            </p:nvCxnSpPr>
            <p:spPr>
              <a:xfrm flipH="1">
                <a:off x="7611533" y="5410200"/>
                <a:ext cx="457200" cy="457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7603066" y="5867400"/>
                <a:ext cx="457200" cy="45720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pic>
        <p:nvPicPr>
          <p:cNvPr id="21" name="Picture 20"/>
          <p:cNvPicPr>
            <a:picLocks noChangeAspect="1"/>
          </p:cNvPicPr>
          <p:nvPr/>
        </p:nvPicPr>
        <p:blipFill rotWithShape="1">
          <a:blip r:embed="rId2"/>
          <a:srcRect t="33023" r="1852" b="42102"/>
          <a:stretch/>
        </p:blipFill>
        <p:spPr>
          <a:xfrm>
            <a:off x="3101839" y="4495800"/>
            <a:ext cx="2723227" cy="447021"/>
          </a:xfrm>
          <a:prstGeom prst="rect">
            <a:avLst/>
          </a:prstGeom>
        </p:spPr>
      </p:pic>
    </p:spTree>
    <p:extLst>
      <p:ext uri="{BB962C8B-B14F-4D97-AF65-F5344CB8AC3E}">
        <p14:creationId xmlns:p14="http://schemas.microsoft.com/office/powerpoint/2010/main" val="3819785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304800" y="228600"/>
            <a:ext cx="8534400" cy="1143000"/>
          </a:xfrm>
        </p:spPr>
        <p:txBody>
          <a:bodyPr/>
          <a:lstStyle/>
          <a:p>
            <a:r>
              <a:rPr lang="en-US" sz="3600">
                <a:latin typeface="Calibri" charset="0"/>
              </a:rPr>
              <a:t>To determine whether it</a:t>
            </a:r>
            <a:r>
              <a:rPr lang="ja-JP" altLang="en-US" sz="3600">
                <a:latin typeface="Calibri" charset="0"/>
              </a:rPr>
              <a:t>’</a:t>
            </a:r>
            <a:r>
              <a:rPr lang="en-US" sz="3600">
                <a:latin typeface="Calibri" charset="0"/>
              </a:rPr>
              <a:t>s a mirage…</a:t>
            </a:r>
          </a:p>
        </p:txBody>
      </p:sp>
      <p:pic>
        <p:nvPicPr>
          <p:cNvPr id="952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64770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533400" y="457200"/>
            <a:ext cx="7772400" cy="512763"/>
          </a:xfrm>
        </p:spPr>
        <p:txBody>
          <a:bodyPr>
            <a:normAutofit fontScale="90000"/>
          </a:bodyPr>
          <a:lstStyle/>
          <a:p>
            <a:r>
              <a:rPr lang="en-US" sz="4000">
                <a:latin typeface="Calibri" charset="0"/>
              </a:rPr>
              <a:t>Concepts</a:t>
            </a:r>
          </a:p>
        </p:txBody>
      </p:sp>
      <p:sp>
        <p:nvSpPr>
          <p:cNvPr id="19459" name="Rectangle 3"/>
          <p:cNvSpPr>
            <a:spLocks noGrp="1" noChangeArrowheads="1"/>
          </p:cNvSpPr>
          <p:nvPr>
            <p:ph type="body" idx="1"/>
          </p:nvPr>
        </p:nvSpPr>
        <p:spPr>
          <a:xfrm>
            <a:off x="762000" y="1219200"/>
            <a:ext cx="7543800" cy="5181600"/>
          </a:xfrm>
        </p:spPr>
        <p:txBody>
          <a:bodyPr/>
          <a:lstStyle/>
          <a:p>
            <a:pPr>
              <a:spcAft>
                <a:spcPts val="1200"/>
              </a:spcAft>
            </a:pPr>
            <a:r>
              <a:rPr lang="en-US" sz="2000" dirty="0">
                <a:latin typeface="Calibri" charset="0"/>
              </a:rPr>
              <a:t>Veridical and non-veridical experience</a:t>
            </a:r>
          </a:p>
          <a:p>
            <a:pPr>
              <a:spcAft>
                <a:spcPts val="1200"/>
              </a:spcAft>
            </a:pPr>
            <a:r>
              <a:rPr lang="en-US" sz="2000" dirty="0">
                <a:latin typeface="Calibri" charset="0"/>
              </a:rPr>
              <a:t>Perception and memory as </a:t>
            </a:r>
            <a:r>
              <a:rPr lang="en-US" sz="2000" dirty="0" smtClean="0">
                <a:latin typeface="Calibri" charset="0"/>
              </a:rPr>
              <a:t>‘constructive’</a:t>
            </a:r>
            <a:endParaRPr lang="en-US" sz="2000" dirty="0">
              <a:latin typeface="Calibri" charset="0"/>
            </a:endParaRPr>
          </a:p>
          <a:p>
            <a:pPr>
              <a:spcAft>
                <a:spcPts val="1200"/>
              </a:spcAft>
            </a:pPr>
            <a:r>
              <a:rPr lang="en-US" sz="2000" dirty="0">
                <a:latin typeface="Calibri" charset="0"/>
              </a:rPr>
              <a:t>Judgment: if we know what</a:t>
            </a:r>
            <a:r>
              <a:rPr lang="ja-JP" altLang="en-US" sz="2000" dirty="0">
                <a:latin typeface="Calibri" charset="0"/>
              </a:rPr>
              <a:t>’</a:t>
            </a:r>
            <a:r>
              <a:rPr lang="en-US" sz="2000" dirty="0">
                <a:latin typeface="Calibri" charset="0"/>
              </a:rPr>
              <a:t>s going on we can avoid being fooled!</a:t>
            </a:r>
          </a:p>
          <a:p>
            <a:pPr>
              <a:spcAft>
                <a:spcPts val="1200"/>
              </a:spcAft>
            </a:pPr>
            <a:r>
              <a:rPr lang="en-US" sz="2000" dirty="0">
                <a:latin typeface="Calibri" charset="0"/>
              </a:rPr>
              <a:t>Inference to the best explanation</a:t>
            </a:r>
          </a:p>
          <a:p>
            <a:pPr>
              <a:spcAft>
                <a:spcPts val="1200"/>
              </a:spcAft>
            </a:pPr>
            <a:r>
              <a:rPr lang="en-US" sz="2000" dirty="0">
                <a:latin typeface="Calibri" charset="0"/>
              </a:rPr>
              <a:t>Argument</a:t>
            </a:r>
          </a:p>
          <a:p>
            <a:pPr>
              <a:spcAft>
                <a:spcPts val="1200"/>
              </a:spcAft>
            </a:pPr>
            <a:r>
              <a:rPr lang="en-US" sz="2000" dirty="0">
                <a:latin typeface="Calibri" charset="0"/>
              </a:rPr>
              <a:t>Parts of an argument: premise(s) and conclusion</a:t>
            </a:r>
          </a:p>
          <a:p>
            <a:pPr>
              <a:spcAft>
                <a:spcPts val="1200"/>
              </a:spcAft>
            </a:pPr>
            <a:r>
              <a:rPr lang="en-US" sz="2000" dirty="0">
                <a:latin typeface="Calibri" charset="0"/>
              </a:rPr>
              <a:t>Validity</a:t>
            </a:r>
          </a:p>
          <a:p>
            <a:pPr>
              <a:spcAft>
                <a:spcPts val="1200"/>
              </a:spcAft>
            </a:pPr>
            <a:r>
              <a:rPr lang="en-US" sz="2000" dirty="0">
                <a:latin typeface="Calibri" charset="0"/>
              </a:rPr>
              <a:t>Logical form</a:t>
            </a:r>
          </a:p>
          <a:p>
            <a:pPr>
              <a:spcAft>
                <a:spcPts val="1200"/>
              </a:spcAft>
            </a:pPr>
            <a:r>
              <a:rPr lang="en-US" sz="2000" dirty="0" smtClean="0">
                <a:latin typeface="Calibri" charset="0"/>
              </a:rPr>
              <a:t>Counterexample</a:t>
            </a:r>
            <a:endParaRPr lang="en-US" sz="2000" dirty="0">
              <a:latin typeface="Calibri" charset="0"/>
            </a:endParaRPr>
          </a:p>
        </p:txBody>
      </p:sp>
      <p:pic>
        <p:nvPicPr>
          <p:cNvPr id="94212" name="Picture 4"/>
          <p:cNvPicPr>
            <a:picLocks noChangeAspect="1" noChangeArrowheads="1"/>
          </p:cNvPicPr>
          <p:nvPr/>
        </p:nvPicPr>
        <p:blipFill>
          <a:blip r:embed="rId3"/>
          <a:srcRect r="14189" b="17773"/>
          <a:stretch>
            <a:fillRect/>
          </a:stretch>
        </p:blipFill>
        <p:spPr bwMode="auto">
          <a:xfrm>
            <a:off x="7777163" y="228600"/>
            <a:ext cx="976312" cy="1219200"/>
          </a:xfrm>
          <a:prstGeom prst="rect">
            <a:avLst/>
          </a:prstGeom>
          <a:noFill/>
          <a:ln w="9525">
            <a:noFill/>
            <a:miter lim="800000"/>
            <a:headEnd/>
            <a:tailEnd/>
          </a:ln>
          <a:effectLst>
            <a:outerShdw blurRad="63500" dist="38099" dir="2700000" algn="ctr" rotWithShape="0">
              <a:srgbClr val="000000">
                <a:alpha val="74998"/>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228600"/>
            <a:ext cx="7772400" cy="1143000"/>
          </a:xfrm>
        </p:spPr>
        <p:txBody>
          <a:bodyPr>
            <a:normAutofit fontScale="90000"/>
          </a:bodyPr>
          <a:lstStyle/>
          <a:p>
            <a:r>
              <a:rPr lang="en-US" sz="3600" dirty="0">
                <a:latin typeface="Calibri" charset="0"/>
              </a:rPr>
              <a:t>…we test it against experience we assume is </a:t>
            </a:r>
            <a:r>
              <a:rPr lang="en-US" sz="3600" i="1" dirty="0">
                <a:latin typeface="Calibri" charset="0"/>
              </a:rPr>
              <a:t>not</a:t>
            </a:r>
            <a:r>
              <a:rPr lang="en-US" sz="3600" dirty="0">
                <a:latin typeface="Calibri" charset="0"/>
              </a:rPr>
              <a:t> a mirage.</a:t>
            </a:r>
          </a:p>
        </p:txBody>
      </p:sp>
      <p:pic>
        <p:nvPicPr>
          <p:cNvPr id="972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6477000"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667000" y="3581400"/>
            <a:ext cx="1689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4343400" y="2689225"/>
            <a:ext cx="2209800" cy="1371600"/>
          </a:xfrm>
          <a:prstGeom prst="rect">
            <a:avLst/>
          </a:prstGeom>
          <a:solidFill>
            <a:srgbClr val="EFF8F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97286" name="Freeform 6"/>
          <p:cNvSpPr>
            <a:spLocks/>
          </p:cNvSpPr>
          <p:nvPr/>
        </p:nvSpPr>
        <p:spPr bwMode="auto">
          <a:xfrm>
            <a:off x="1931988" y="5192713"/>
            <a:ext cx="1905000" cy="1257300"/>
          </a:xfrm>
          <a:custGeom>
            <a:avLst/>
            <a:gdLst>
              <a:gd name="T0" fmla="*/ 2147483647 w 1144"/>
              <a:gd name="T1" fmla="*/ 2147483647 h 792"/>
              <a:gd name="T2" fmla="*/ 2147483647 w 1144"/>
              <a:gd name="T3" fmla="*/ 2147483647 h 792"/>
              <a:gd name="T4" fmla="*/ 2147483647 w 1144"/>
              <a:gd name="T5" fmla="*/ 2147483647 h 792"/>
              <a:gd name="T6" fmla="*/ 2147483647 w 1144"/>
              <a:gd name="T7" fmla="*/ 2147483647 h 792"/>
              <a:gd name="T8" fmla="*/ 2147483647 w 1144"/>
              <a:gd name="T9" fmla="*/ 2147483647 h 792"/>
              <a:gd name="T10" fmla="*/ 2147483647 w 1144"/>
              <a:gd name="T11" fmla="*/ 2147483647 h 792"/>
              <a:gd name="T12" fmla="*/ 2147483647 w 1144"/>
              <a:gd name="T13" fmla="*/ 2147483647 h 792"/>
              <a:gd name="T14" fmla="*/ 2147483647 w 1144"/>
              <a:gd name="T15" fmla="*/ 2147483647 h 792"/>
              <a:gd name="T16" fmla="*/ 2147483647 w 1144"/>
              <a:gd name="T17" fmla="*/ 2147483647 h 792"/>
              <a:gd name="T18" fmla="*/ 2147483647 w 1144"/>
              <a:gd name="T19" fmla="*/ 2147483647 h 792"/>
              <a:gd name="T20" fmla="*/ 2147483647 w 1144"/>
              <a:gd name="T21" fmla="*/ 2147483647 h 792"/>
              <a:gd name="T22" fmla="*/ 2147483647 w 1144"/>
              <a:gd name="T23" fmla="*/ 2147483647 h 792"/>
              <a:gd name="T24" fmla="*/ 2147483647 w 1144"/>
              <a:gd name="T25" fmla="*/ 2147483647 h 792"/>
              <a:gd name="T26" fmla="*/ 2147483647 w 1144"/>
              <a:gd name="T27" fmla="*/ 2147483647 h 792"/>
              <a:gd name="T28" fmla="*/ 2147483647 w 1144"/>
              <a:gd name="T29" fmla="*/ 2147483647 h 792"/>
              <a:gd name="T30" fmla="*/ 2147483647 w 1144"/>
              <a:gd name="T31" fmla="*/ 2147483647 h 792"/>
              <a:gd name="T32" fmla="*/ 2147483647 w 1144"/>
              <a:gd name="T33" fmla="*/ 2147483647 h 7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4"/>
              <a:gd name="T52" fmla="*/ 0 h 792"/>
              <a:gd name="T53" fmla="*/ 1144 w 1144"/>
              <a:gd name="T54" fmla="*/ 792 h 7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4" h="792">
                <a:moveTo>
                  <a:pt x="24" y="640"/>
                </a:moveTo>
                <a:cubicBezTo>
                  <a:pt x="48" y="608"/>
                  <a:pt x="168" y="520"/>
                  <a:pt x="264" y="448"/>
                </a:cubicBezTo>
                <a:cubicBezTo>
                  <a:pt x="360" y="376"/>
                  <a:pt x="472" y="280"/>
                  <a:pt x="600" y="208"/>
                </a:cubicBezTo>
                <a:cubicBezTo>
                  <a:pt x="728" y="136"/>
                  <a:pt x="960" y="32"/>
                  <a:pt x="1032" y="16"/>
                </a:cubicBezTo>
                <a:cubicBezTo>
                  <a:pt x="1104" y="0"/>
                  <a:pt x="1016" y="80"/>
                  <a:pt x="1032" y="112"/>
                </a:cubicBezTo>
                <a:cubicBezTo>
                  <a:pt x="1048" y="144"/>
                  <a:pt x="1112" y="176"/>
                  <a:pt x="1128" y="208"/>
                </a:cubicBezTo>
                <a:cubicBezTo>
                  <a:pt x="1144" y="240"/>
                  <a:pt x="1144" y="272"/>
                  <a:pt x="1128" y="304"/>
                </a:cubicBezTo>
                <a:cubicBezTo>
                  <a:pt x="1112" y="336"/>
                  <a:pt x="1064" y="352"/>
                  <a:pt x="1032" y="400"/>
                </a:cubicBezTo>
                <a:cubicBezTo>
                  <a:pt x="1000" y="448"/>
                  <a:pt x="976" y="560"/>
                  <a:pt x="936" y="592"/>
                </a:cubicBezTo>
                <a:cubicBezTo>
                  <a:pt x="896" y="624"/>
                  <a:pt x="816" y="576"/>
                  <a:pt x="792" y="592"/>
                </a:cubicBezTo>
                <a:cubicBezTo>
                  <a:pt x="768" y="608"/>
                  <a:pt x="824" y="656"/>
                  <a:pt x="792" y="688"/>
                </a:cubicBezTo>
                <a:cubicBezTo>
                  <a:pt x="760" y="720"/>
                  <a:pt x="664" y="776"/>
                  <a:pt x="600" y="784"/>
                </a:cubicBezTo>
                <a:cubicBezTo>
                  <a:pt x="536" y="792"/>
                  <a:pt x="464" y="744"/>
                  <a:pt x="408" y="736"/>
                </a:cubicBezTo>
                <a:cubicBezTo>
                  <a:pt x="352" y="728"/>
                  <a:pt x="304" y="736"/>
                  <a:pt x="264" y="736"/>
                </a:cubicBezTo>
                <a:cubicBezTo>
                  <a:pt x="224" y="736"/>
                  <a:pt x="192" y="752"/>
                  <a:pt x="168" y="736"/>
                </a:cubicBezTo>
                <a:cubicBezTo>
                  <a:pt x="144" y="720"/>
                  <a:pt x="144" y="656"/>
                  <a:pt x="120" y="640"/>
                </a:cubicBezTo>
                <a:cubicBezTo>
                  <a:pt x="96" y="624"/>
                  <a:pt x="0" y="672"/>
                  <a:pt x="24" y="640"/>
                </a:cubicBezTo>
                <a:close/>
              </a:path>
            </a:pathLst>
          </a:custGeom>
          <a:solidFill>
            <a:schemeClr val="tx1"/>
          </a:solidFill>
          <a:ln w="9525">
            <a:solidFill>
              <a:schemeClr val="tx1"/>
            </a:solidFill>
            <a:round/>
            <a:headEnd/>
            <a:tailEnd/>
          </a:ln>
        </p:spPr>
        <p:txBody>
          <a:bodyPr wrap="none" anchor="ctr"/>
          <a:lstStyle/>
          <a:p>
            <a:endParaRPr lang="en-US">
              <a:latin typeface="Calibri" charset="0"/>
            </a:endParaRPr>
          </a:p>
        </p:txBody>
      </p:sp>
      <p:pic>
        <p:nvPicPr>
          <p:cNvPr id="97287" name="Picture 10"/>
          <p:cNvPicPr>
            <a:picLocks noChangeAspect="1" noChangeArrowheads="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rot="54578">
            <a:off x="1370013" y="5113338"/>
            <a:ext cx="2971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11"/>
          <p:cNvPicPr>
            <a:picLocks noChangeAspect="1" noChangeArrowheads="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284538" y="5151438"/>
            <a:ext cx="20193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AutoShape 12"/>
          <p:cNvSpPr>
            <a:spLocks noChangeArrowheads="1"/>
          </p:cNvSpPr>
          <p:nvPr/>
        </p:nvSpPr>
        <p:spPr bwMode="auto">
          <a:xfrm>
            <a:off x="4038600" y="2438400"/>
            <a:ext cx="2286000" cy="1270000"/>
          </a:xfrm>
          <a:prstGeom prst="wedgeEllipseCallout">
            <a:avLst>
              <a:gd name="adj1" fmla="val -47253"/>
              <a:gd name="adj2" fmla="val 55385"/>
            </a:avLst>
          </a:prstGeom>
          <a:solidFill>
            <a:schemeClr val="bg1">
              <a:lumMod val="85000"/>
            </a:schemeClr>
          </a:solidFill>
          <a:ln w="9525">
            <a:solidFill>
              <a:srgbClr val="FFFFFF"/>
            </a:solidFill>
            <a:miter lim="800000"/>
            <a:headEnd/>
            <a:tailEnd/>
          </a:ln>
          <a:effectLst>
            <a:outerShdw blurRad="50800" dist="38100" dir="2700000" algn="tl" rotWithShape="0">
              <a:srgbClr val="000000">
                <a:alpha val="43000"/>
              </a:srgbClr>
            </a:outerShdw>
          </a:effectLst>
        </p:spPr>
        <p:txBody>
          <a:bodyPr wrap="none" anchor="ctr"/>
          <a:lstStyle/>
          <a:p>
            <a:pPr algn="ctr"/>
            <a:r>
              <a:rPr lang="en-US" sz="1400" dirty="0"/>
              <a:t>Now I</a:t>
            </a:r>
            <a:r>
              <a:rPr lang="ja-JP" altLang="en-US" sz="1400" dirty="0"/>
              <a:t>’</a:t>
            </a:r>
            <a:r>
              <a:rPr lang="en-US" sz="1400" dirty="0"/>
              <a:t>m having a</a:t>
            </a:r>
            <a:br>
              <a:rPr lang="en-US" sz="1400" dirty="0"/>
            </a:br>
            <a:r>
              <a:rPr lang="en-US" sz="1400" i="1" dirty="0"/>
              <a:t>veridical</a:t>
            </a:r>
            <a:r>
              <a:rPr lang="en-US" sz="1400" dirty="0"/>
              <a:t> experience</a:t>
            </a:r>
            <a:br>
              <a:rPr lang="en-US" sz="1400" dirty="0"/>
            </a:br>
            <a:r>
              <a:rPr lang="en-US" sz="1400" dirty="0"/>
              <a:t>and see that there</a:t>
            </a:r>
            <a:r>
              <a:rPr lang="ja-JP" altLang="en-US" sz="1400" dirty="0"/>
              <a:t>’</a:t>
            </a:r>
            <a:r>
              <a:rPr lang="en-US" sz="1400" dirty="0"/>
              <a:t>s</a:t>
            </a:r>
            <a:br>
              <a:rPr lang="en-US" sz="1400" dirty="0"/>
            </a:br>
            <a:r>
              <a:rPr lang="en-US" sz="1400" dirty="0"/>
              <a:t>nothing here!</a:t>
            </a:r>
            <a:endParaRPr lang="en-US" sz="1400" b="1" dirty="0"/>
          </a:p>
        </p:txBody>
      </p:sp>
      <p:sp>
        <p:nvSpPr>
          <p:cNvPr id="97290" name="Freeform 13"/>
          <p:cNvSpPr>
            <a:spLocks/>
          </p:cNvSpPr>
          <p:nvPr/>
        </p:nvSpPr>
        <p:spPr bwMode="auto">
          <a:xfrm>
            <a:off x="2144713" y="5029200"/>
            <a:ext cx="1514475" cy="998538"/>
          </a:xfrm>
          <a:custGeom>
            <a:avLst/>
            <a:gdLst>
              <a:gd name="T0" fmla="*/ 2147483647 w 954"/>
              <a:gd name="T1" fmla="*/ 2147483647 h 629"/>
              <a:gd name="T2" fmla="*/ 2147483647 w 954"/>
              <a:gd name="T3" fmla="*/ 2147483647 h 629"/>
              <a:gd name="T4" fmla="*/ 2147483647 w 954"/>
              <a:gd name="T5" fmla="*/ 2147483647 h 629"/>
              <a:gd name="T6" fmla="*/ 2147483647 w 954"/>
              <a:gd name="T7" fmla="*/ 2147483647 h 629"/>
              <a:gd name="T8" fmla="*/ 2147483647 w 954"/>
              <a:gd name="T9" fmla="*/ 2147483647 h 629"/>
              <a:gd name="T10" fmla="*/ 2147483647 w 954"/>
              <a:gd name="T11" fmla="*/ 2147483647 h 629"/>
              <a:gd name="T12" fmla="*/ 2147483647 w 954"/>
              <a:gd name="T13" fmla="*/ 2147483647 h 629"/>
              <a:gd name="T14" fmla="*/ 2147483647 w 954"/>
              <a:gd name="T15" fmla="*/ 2147483647 h 629"/>
              <a:gd name="T16" fmla="*/ 2147483647 w 954"/>
              <a:gd name="T17" fmla="*/ 2147483647 h 6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4"/>
              <a:gd name="T28" fmla="*/ 0 h 629"/>
              <a:gd name="T29" fmla="*/ 954 w 954"/>
              <a:gd name="T30" fmla="*/ 629 h 6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4" h="629">
                <a:moveTo>
                  <a:pt x="56" y="597"/>
                </a:moveTo>
                <a:cubicBezTo>
                  <a:pt x="112" y="565"/>
                  <a:pt x="279" y="426"/>
                  <a:pt x="392" y="357"/>
                </a:cubicBezTo>
                <a:cubicBezTo>
                  <a:pt x="505" y="288"/>
                  <a:pt x="647" y="227"/>
                  <a:pt x="735" y="182"/>
                </a:cubicBezTo>
                <a:cubicBezTo>
                  <a:pt x="823" y="137"/>
                  <a:pt x="954" y="116"/>
                  <a:pt x="921" y="89"/>
                </a:cubicBezTo>
                <a:cubicBezTo>
                  <a:pt x="888" y="62"/>
                  <a:pt x="656" y="0"/>
                  <a:pt x="536" y="21"/>
                </a:cubicBezTo>
                <a:cubicBezTo>
                  <a:pt x="416" y="42"/>
                  <a:pt x="264" y="141"/>
                  <a:pt x="200" y="213"/>
                </a:cubicBezTo>
                <a:cubicBezTo>
                  <a:pt x="136" y="285"/>
                  <a:pt x="176" y="397"/>
                  <a:pt x="152" y="453"/>
                </a:cubicBezTo>
                <a:cubicBezTo>
                  <a:pt x="128" y="509"/>
                  <a:pt x="72" y="525"/>
                  <a:pt x="56" y="549"/>
                </a:cubicBezTo>
                <a:cubicBezTo>
                  <a:pt x="40" y="573"/>
                  <a:pt x="0" y="629"/>
                  <a:pt x="56" y="597"/>
                </a:cubicBezTo>
                <a:close/>
              </a:path>
            </a:pathLst>
          </a:custGeom>
          <a:solidFill>
            <a:srgbClr val="FFE98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p:cNvSpPr>
            <a:spLocks noChangeArrowheads="1"/>
          </p:cNvSpPr>
          <p:nvPr/>
        </p:nvSpPr>
        <p:spPr bwMode="auto">
          <a:xfrm>
            <a:off x="1143000" y="2362200"/>
            <a:ext cx="7162800" cy="2514600"/>
          </a:xfrm>
          <a:prstGeom prst="rect">
            <a:avLst/>
          </a:prstGeom>
          <a:solidFill>
            <a:srgbClr val="D9D9D9"/>
          </a:solidFill>
          <a:ln>
            <a:noFill/>
          </a:ln>
          <a:effectLst>
            <a:outerShdw blurRad="50800" dist="38100" dir="2700000" algn="tl" rotWithShape="0">
              <a:srgbClr val="000000">
                <a:alpha val="43000"/>
              </a:srgbClr>
            </a:outerShdw>
          </a:effectLst>
          <a:extLst/>
        </p:spPr>
        <p:txBody>
          <a:bodyPr wrap="none" anchor="ctr"/>
          <a:lstStyle/>
          <a:p>
            <a:endParaRPr lang="en-US">
              <a:latin typeface="Calibri" charset="0"/>
            </a:endParaRPr>
          </a:p>
        </p:txBody>
      </p:sp>
      <p:sp>
        <p:nvSpPr>
          <p:cNvPr id="93187" name="Rectangle 2"/>
          <p:cNvSpPr>
            <a:spLocks noGrp="1" noChangeArrowheads="1"/>
          </p:cNvSpPr>
          <p:nvPr>
            <p:ph type="title"/>
          </p:nvPr>
        </p:nvSpPr>
        <p:spPr>
          <a:xfrm>
            <a:off x="685800" y="304800"/>
            <a:ext cx="7772400" cy="1143000"/>
          </a:xfrm>
        </p:spPr>
        <p:txBody>
          <a:bodyPr/>
          <a:lstStyle/>
          <a:p>
            <a:pPr>
              <a:lnSpc>
                <a:spcPct val="80000"/>
              </a:lnSpc>
            </a:pPr>
            <a:r>
              <a:rPr lang="en-US" sz="3200" dirty="0" smtClean="0">
                <a:latin typeface="Calibri" charset="0"/>
              </a:rPr>
              <a:t>A Pretty Good Argument</a:t>
            </a:r>
            <a:endParaRPr lang="en-US" dirty="0">
              <a:latin typeface="Calibri" charset="0"/>
            </a:endParaRPr>
          </a:p>
        </p:txBody>
      </p:sp>
      <p:sp>
        <p:nvSpPr>
          <p:cNvPr id="41988" name="Rectangle 3"/>
          <p:cNvSpPr>
            <a:spLocks noGrp="1" noChangeArrowheads="1"/>
          </p:cNvSpPr>
          <p:nvPr>
            <p:ph type="body" idx="1"/>
          </p:nvPr>
        </p:nvSpPr>
        <p:spPr>
          <a:xfrm>
            <a:off x="1143000" y="1219200"/>
            <a:ext cx="7315200" cy="5029200"/>
          </a:xfrm>
        </p:spPr>
        <p:txBody>
          <a:bodyPr/>
          <a:lstStyle/>
          <a:p>
            <a:pPr marL="381000" indent="-381000">
              <a:buFontTx/>
              <a:buNone/>
            </a:pPr>
            <a:r>
              <a:rPr lang="en-US" dirty="0" smtClean="0">
                <a:latin typeface="Calibri" charset="0"/>
              </a:rPr>
              <a:t>	An </a:t>
            </a:r>
            <a:r>
              <a:rPr lang="en-US" dirty="0">
                <a:latin typeface="Calibri" charset="0"/>
              </a:rPr>
              <a:t>argument that we </a:t>
            </a:r>
            <a:r>
              <a:rPr lang="en-US" dirty="0" smtClean="0">
                <a:latin typeface="Calibri" charset="0"/>
              </a:rPr>
              <a:t>can</a:t>
            </a:r>
            <a:r>
              <a:rPr lang="ja-JP" altLang="en-US" dirty="0" smtClean="0">
                <a:latin typeface="Calibri" charset="0"/>
              </a:rPr>
              <a:t>’</a:t>
            </a:r>
            <a:r>
              <a:rPr lang="en-US" dirty="0" smtClean="0">
                <a:latin typeface="Calibri" charset="0"/>
              </a:rPr>
              <a:t>t </a:t>
            </a:r>
            <a:r>
              <a:rPr lang="en-US" i="1" dirty="0" smtClean="0">
                <a:latin typeface="Calibri" charset="0"/>
              </a:rPr>
              <a:t>have reason to believe </a:t>
            </a:r>
            <a:r>
              <a:rPr lang="en-US" dirty="0" smtClean="0">
                <a:latin typeface="Calibri" charset="0"/>
              </a:rPr>
              <a:t>that all our experiences are non-veridical</a:t>
            </a:r>
            <a:endParaRPr lang="en-US" dirty="0">
              <a:latin typeface="Calibri" charset="0"/>
            </a:endParaRPr>
          </a:p>
          <a:p>
            <a:pPr marL="381000" indent="-381000">
              <a:buFontTx/>
              <a:buAutoNum type="arabicPeriod"/>
            </a:pPr>
            <a:r>
              <a:rPr lang="en-US" dirty="0">
                <a:latin typeface="Calibri" charset="0"/>
              </a:rPr>
              <a:t>We have reason to believe that an experience is </a:t>
            </a:r>
            <a:r>
              <a:rPr lang="en-US" dirty="0" smtClean="0">
                <a:latin typeface="Calibri" charset="0"/>
              </a:rPr>
              <a:t/>
            </a:r>
            <a:br>
              <a:rPr lang="en-US" dirty="0" smtClean="0">
                <a:latin typeface="Calibri" charset="0"/>
              </a:rPr>
            </a:br>
            <a:r>
              <a:rPr lang="en-US" dirty="0" smtClean="0">
                <a:latin typeface="Calibri" charset="0"/>
              </a:rPr>
              <a:t>non</a:t>
            </a:r>
            <a:r>
              <a:rPr lang="en-US" dirty="0">
                <a:latin typeface="Calibri" charset="0"/>
              </a:rPr>
              <a:t>-veridical only if we assume </a:t>
            </a:r>
            <a:r>
              <a:rPr lang="en-US" dirty="0" smtClean="0">
                <a:latin typeface="Calibri" charset="0"/>
              </a:rPr>
              <a:t>that some </a:t>
            </a:r>
            <a:r>
              <a:rPr lang="en-US" dirty="0">
                <a:latin typeface="Calibri" charset="0"/>
              </a:rPr>
              <a:t>other </a:t>
            </a:r>
            <a:r>
              <a:rPr lang="en-US" dirty="0" smtClean="0">
                <a:latin typeface="Calibri" charset="0"/>
              </a:rPr>
              <a:t>experience is </a:t>
            </a:r>
            <a:r>
              <a:rPr lang="en-US" dirty="0">
                <a:latin typeface="Calibri" charset="0"/>
              </a:rPr>
              <a:t>veridical.</a:t>
            </a:r>
            <a:endParaRPr lang="en-US" dirty="0">
              <a:latin typeface="Calibri" charset="0"/>
              <a:hlinkClick r:id="" action="ppaction://hlinkshowjump?jump=nextslide"/>
            </a:endParaRPr>
          </a:p>
          <a:p>
            <a:pPr marL="381000" indent="-381000">
              <a:buFontTx/>
              <a:buAutoNum type="arabicPeriod"/>
            </a:pPr>
            <a:r>
              <a:rPr lang="en-US" dirty="0">
                <a:latin typeface="Calibri" charset="0"/>
              </a:rPr>
              <a:t>Therefore we could never have reason to </a:t>
            </a:r>
            <a:r>
              <a:rPr lang="en-US" dirty="0" smtClean="0">
                <a:latin typeface="Calibri" charset="0"/>
              </a:rPr>
              <a:t>believe</a:t>
            </a:r>
            <a:br>
              <a:rPr lang="en-US" dirty="0" smtClean="0">
                <a:latin typeface="Calibri" charset="0"/>
              </a:rPr>
            </a:br>
            <a:r>
              <a:rPr lang="en-US" dirty="0" smtClean="0">
                <a:latin typeface="Calibri" charset="0"/>
              </a:rPr>
              <a:t>that </a:t>
            </a:r>
            <a:r>
              <a:rPr lang="en-US" i="1" dirty="0">
                <a:latin typeface="Calibri" charset="0"/>
              </a:rPr>
              <a:t>all</a:t>
            </a:r>
            <a:r>
              <a:rPr lang="en-US" dirty="0">
                <a:latin typeface="Calibri" charset="0"/>
              </a:rPr>
              <a:t> our experiences were non-</a:t>
            </a:r>
            <a:r>
              <a:rPr lang="en-US" dirty="0" smtClean="0">
                <a:latin typeface="Calibri" charset="0"/>
              </a:rPr>
              <a:t>veridical.</a:t>
            </a:r>
            <a:endParaRPr lang="en-US" dirty="0" smtClean="0">
              <a:solidFill>
                <a:srgbClr val="FF0000"/>
              </a:solidFill>
              <a:latin typeface="Calibri" charset="0"/>
            </a:endParaRPr>
          </a:p>
          <a:p>
            <a:pPr marL="381000" indent="-381000">
              <a:buFontTx/>
              <a:buNone/>
            </a:pPr>
            <a:r>
              <a:rPr lang="en-US" dirty="0" smtClean="0">
                <a:solidFill>
                  <a:srgbClr val="FF0000"/>
                </a:solidFill>
                <a:latin typeface="Calibri" charset="0"/>
              </a:rPr>
              <a:t>	</a:t>
            </a:r>
            <a:r>
              <a:rPr lang="en-US" dirty="0">
                <a:solidFill>
                  <a:srgbClr val="FF0000"/>
                </a:solidFill>
                <a:latin typeface="Calibri" charset="0"/>
              </a:rPr>
              <a:t>T</a:t>
            </a:r>
            <a:r>
              <a:rPr lang="en-US" dirty="0" smtClean="0">
                <a:solidFill>
                  <a:srgbClr val="FF0000"/>
                </a:solidFill>
                <a:latin typeface="Calibri" charset="0"/>
              </a:rPr>
              <a:t>his </a:t>
            </a:r>
            <a:r>
              <a:rPr lang="en-US" dirty="0" err="1">
                <a:solidFill>
                  <a:srgbClr val="FF0000"/>
                </a:solidFill>
                <a:latin typeface="Calibri" charset="0"/>
              </a:rPr>
              <a:t>doesn</a:t>
            </a:r>
            <a:r>
              <a:rPr lang="ja-JP" altLang="en-US" dirty="0">
                <a:solidFill>
                  <a:srgbClr val="FF0000"/>
                </a:solidFill>
                <a:latin typeface="Calibri" charset="0"/>
              </a:rPr>
              <a:t>’</a:t>
            </a:r>
            <a:r>
              <a:rPr lang="en-US" dirty="0">
                <a:solidFill>
                  <a:srgbClr val="FF0000"/>
                </a:solidFill>
                <a:latin typeface="Calibri" charset="0"/>
              </a:rPr>
              <a:t>t show that it</a:t>
            </a:r>
            <a:r>
              <a:rPr lang="ja-JP" altLang="en-US" dirty="0">
                <a:solidFill>
                  <a:srgbClr val="FF0000"/>
                </a:solidFill>
                <a:latin typeface="Calibri" charset="0"/>
              </a:rPr>
              <a:t>’</a:t>
            </a:r>
            <a:r>
              <a:rPr lang="en-US" dirty="0">
                <a:solidFill>
                  <a:srgbClr val="FF0000"/>
                </a:solidFill>
                <a:latin typeface="Calibri" charset="0"/>
              </a:rPr>
              <a:t>s impossible that all our experiences are non-veridical--it only shows that we could never have good reason to </a:t>
            </a:r>
            <a:r>
              <a:rPr lang="en-US" i="1" dirty="0">
                <a:solidFill>
                  <a:srgbClr val="FF0000"/>
                </a:solidFill>
                <a:latin typeface="Calibri" charset="0"/>
              </a:rPr>
              <a:t>believe</a:t>
            </a:r>
            <a:r>
              <a:rPr lang="en-US" dirty="0">
                <a:solidFill>
                  <a:srgbClr val="FF0000"/>
                </a:solidFill>
                <a:latin typeface="Calibri" charset="0"/>
              </a:rPr>
              <a:t> that they are.</a:t>
            </a:r>
            <a:endParaRPr lang="en-US" dirty="0">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8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09600" y="228600"/>
            <a:ext cx="7772400" cy="914400"/>
          </a:xfrm>
        </p:spPr>
        <p:txBody>
          <a:bodyPr/>
          <a:lstStyle/>
          <a:p>
            <a:r>
              <a:rPr lang="en-US" sz="3500" dirty="0" smtClean="0">
                <a:latin typeface="Calibri" charset="0"/>
              </a:rPr>
              <a:t>Argument #3</a:t>
            </a:r>
            <a:endParaRPr lang="en-US" sz="2800" dirty="0">
              <a:latin typeface="Calibri" charset="0"/>
            </a:endParaRPr>
          </a:p>
        </p:txBody>
      </p:sp>
      <p:sp>
        <p:nvSpPr>
          <p:cNvPr id="48131" name="Rectangle 3"/>
          <p:cNvSpPr>
            <a:spLocks noGrp="1" noChangeArrowheads="1"/>
          </p:cNvSpPr>
          <p:nvPr>
            <p:ph type="body" idx="1"/>
          </p:nvPr>
        </p:nvSpPr>
        <p:spPr>
          <a:xfrm>
            <a:off x="1219200" y="1295400"/>
            <a:ext cx="7391400" cy="5105400"/>
          </a:xfrm>
        </p:spPr>
        <p:txBody>
          <a:bodyPr>
            <a:normAutofit/>
          </a:bodyPr>
          <a:lstStyle/>
          <a:p>
            <a:pPr>
              <a:lnSpc>
                <a:spcPct val="140000"/>
              </a:lnSpc>
              <a:spcAft>
                <a:spcPts val="1800"/>
              </a:spcAft>
              <a:buFontTx/>
              <a:buNone/>
            </a:pPr>
            <a:r>
              <a:rPr lang="en-US" sz="2500" b="1" dirty="0" smtClean="0">
                <a:latin typeface="Calibri" charset="0"/>
              </a:rPr>
              <a:t>An Inference to the Best Explanation</a:t>
            </a:r>
            <a:endParaRPr lang="en-US" sz="2500" dirty="0">
              <a:latin typeface="Calibri" charset="0"/>
            </a:endParaRPr>
          </a:p>
          <a:p>
            <a:pPr>
              <a:lnSpc>
                <a:spcPct val="140000"/>
              </a:lnSpc>
              <a:spcAft>
                <a:spcPts val="1800"/>
              </a:spcAft>
            </a:pPr>
            <a:r>
              <a:rPr lang="en-US" sz="2500" dirty="0">
                <a:latin typeface="Calibri" charset="0"/>
              </a:rPr>
              <a:t>Things happen against our will</a:t>
            </a:r>
          </a:p>
          <a:p>
            <a:pPr>
              <a:lnSpc>
                <a:spcPct val="140000"/>
              </a:lnSpc>
              <a:spcAft>
                <a:spcPts val="1800"/>
              </a:spcAft>
            </a:pPr>
            <a:r>
              <a:rPr lang="en-US" sz="2500" dirty="0">
                <a:latin typeface="Calibri" charset="0"/>
              </a:rPr>
              <a:t>Things happen unexpectedly</a:t>
            </a:r>
          </a:p>
          <a:p>
            <a:pPr>
              <a:lnSpc>
                <a:spcPct val="140000"/>
              </a:lnSpc>
              <a:spcAft>
                <a:spcPts val="1800"/>
              </a:spcAft>
            </a:pPr>
            <a:r>
              <a:rPr lang="en-US" sz="2500" dirty="0">
                <a:latin typeface="Calibri" charset="0"/>
              </a:rPr>
              <a:t>Experience is coherent</a:t>
            </a:r>
          </a:p>
          <a:p>
            <a:pPr>
              <a:lnSpc>
                <a:spcPct val="140000"/>
              </a:lnSpc>
              <a:spcAft>
                <a:spcPts val="1800"/>
              </a:spcAft>
              <a:buFontTx/>
              <a:buNone/>
            </a:pPr>
            <a:r>
              <a:rPr lang="en-US" sz="2500" dirty="0">
                <a:latin typeface="Calibri" charset="0"/>
              </a:rPr>
              <a:t>	</a:t>
            </a:r>
            <a:r>
              <a:rPr lang="en-US" sz="2500" i="1" dirty="0">
                <a:latin typeface="Calibri" charset="0"/>
              </a:rPr>
              <a:t>The existence of an independent world explains our experiences better than any known alternative.</a:t>
            </a:r>
            <a:endParaRPr lang="en-US" sz="1400" i="1" dirty="0">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400" y="137198"/>
            <a:ext cx="8613775" cy="1143000"/>
          </a:xfrm>
        </p:spPr>
        <p:txBody>
          <a:bodyPr>
            <a:normAutofit/>
          </a:bodyPr>
          <a:lstStyle/>
          <a:p>
            <a:r>
              <a:rPr lang="en-US" sz="3200" dirty="0">
                <a:latin typeface="Calibri" charset="0"/>
              </a:rPr>
              <a:t>Abduction: inference to the best explanation</a:t>
            </a:r>
          </a:p>
        </p:txBody>
      </p:sp>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779838"/>
            <a:ext cx="2289175"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AutoShape 4"/>
          <p:cNvSpPr>
            <a:spLocks noChangeArrowheads="1"/>
          </p:cNvSpPr>
          <p:nvPr/>
        </p:nvSpPr>
        <p:spPr bwMode="auto">
          <a:xfrm flipH="1">
            <a:off x="762000" y="1219200"/>
            <a:ext cx="5334000" cy="3505200"/>
          </a:xfrm>
          <a:prstGeom prst="cloudCallout">
            <a:avLst>
              <a:gd name="adj1" fmla="val -60634"/>
              <a:gd name="adj2" fmla="val 32514"/>
            </a:avLst>
          </a:prstGeom>
          <a:solidFill>
            <a:schemeClr val="bg1">
              <a:lumMod val="50000"/>
              <a:alpha val="7000"/>
            </a:schemeClr>
          </a:solidFill>
          <a:ln w="3175">
            <a:noFill/>
            <a:round/>
            <a:headEnd/>
            <a:tailEnd/>
          </a:ln>
          <a:effectLst>
            <a:outerShdw blurRad="104775" dist="38100" dir="2700000" algn="tl" rotWithShape="0">
              <a:srgbClr val="000000">
                <a:alpha val="76000"/>
              </a:srgbClr>
            </a:outerShdw>
          </a:effectLst>
          <a:scene3d>
            <a:camera prst="orthographicFront"/>
            <a:lightRig rig="threePt" dir="t"/>
          </a:scene3d>
          <a:sp3d extrusionH="31750">
            <a:bevelT/>
          </a:sp3d>
        </p:spPr>
        <p:txBody>
          <a:bodyPr wrap="none" anchor="ctr"/>
          <a:lstStyle/>
          <a:p>
            <a:pPr algn="ctr" eaLnBrk="0" hangingPunct="0"/>
            <a:endParaRPr lang="en-US"/>
          </a:p>
        </p:txBody>
      </p:sp>
      <p:pic>
        <p:nvPicPr>
          <p:cNvPr id="1013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625" y="1817688"/>
            <a:ext cx="3657600" cy="2611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6"/>
          <p:cNvSpPr txBox="1">
            <a:spLocks noChangeArrowheads="1"/>
          </p:cNvSpPr>
          <p:nvPr/>
        </p:nvSpPr>
        <p:spPr bwMode="auto">
          <a:xfrm>
            <a:off x="685800" y="4724400"/>
            <a:ext cx="5562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0" hangingPunct="0">
              <a:spcAft>
                <a:spcPts val="1200"/>
              </a:spcAft>
            </a:pPr>
            <a:r>
              <a:rPr lang="en-US" sz="2000" dirty="0">
                <a:latin typeface="Calibri"/>
                <a:cs typeface="Calibri"/>
              </a:rPr>
              <a:t>My experience is coherent, predictable (but sometimes surprising) and sometimes comes to me against my will.</a:t>
            </a:r>
          </a:p>
        </p:txBody>
      </p:sp>
      <p:sp>
        <p:nvSpPr>
          <p:cNvPr id="7" name="TextBox 6"/>
          <p:cNvSpPr txBox="1">
            <a:spLocks noChangeArrowheads="1"/>
          </p:cNvSpPr>
          <p:nvPr/>
        </p:nvSpPr>
        <p:spPr bwMode="auto">
          <a:xfrm>
            <a:off x="685800" y="5815013"/>
            <a:ext cx="57912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eaLnBrk="0" hangingPunct="0">
              <a:spcAft>
                <a:spcPts val="1200"/>
              </a:spcAft>
            </a:pPr>
            <a:r>
              <a:rPr lang="en-US" sz="2000" dirty="0">
                <a:solidFill>
                  <a:srgbClr val="000000"/>
                </a:solidFill>
                <a:latin typeface="Calibri"/>
                <a:cs typeface="Calibri"/>
              </a:rPr>
              <a:t>The best explanation for this is </a:t>
            </a:r>
            <a:r>
              <a:rPr lang="en-US" sz="2000">
                <a:solidFill>
                  <a:srgbClr val="000000"/>
                </a:solidFill>
                <a:latin typeface="Calibri"/>
                <a:cs typeface="Calibri"/>
              </a:rPr>
              <a:t>that </a:t>
            </a:r>
            <a:r>
              <a:rPr lang="en-US" sz="2000" smtClean="0">
                <a:solidFill>
                  <a:srgbClr val="000000"/>
                </a:solidFill>
                <a:latin typeface="Calibri"/>
                <a:cs typeface="Calibri"/>
              </a:rPr>
              <a:t>there’s </a:t>
            </a:r>
            <a:r>
              <a:rPr lang="en-US" sz="2000" dirty="0">
                <a:solidFill>
                  <a:srgbClr val="000000"/>
                </a:solidFill>
                <a:latin typeface="Calibri"/>
                <a:cs typeface="Calibri"/>
              </a:rPr>
              <a:t>an external world causing my experiences!</a:t>
            </a:r>
          </a:p>
          <a:p>
            <a:endParaRPr lang="en-US" dirty="0">
              <a:latin typeface="Calibri"/>
              <a:cs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576263" y="431800"/>
            <a:ext cx="8077200" cy="565150"/>
          </a:xfrm>
        </p:spPr>
        <p:txBody>
          <a:bodyPr/>
          <a:lstStyle/>
          <a:p>
            <a:r>
              <a:rPr lang="en-US" sz="3200" dirty="0">
                <a:latin typeface="Calibri" charset="0"/>
              </a:rPr>
              <a:t>Abduction: Inference to the Best Explanation</a:t>
            </a:r>
            <a:endParaRPr lang="en-US" dirty="0">
              <a:latin typeface="Calibri" charset="0"/>
            </a:endParaRPr>
          </a:p>
        </p:txBody>
      </p:sp>
      <p:sp>
        <p:nvSpPr>
          <p:cNvPr id="103427" name="Text Box 3"/>
          <p:cNvSpPr txBox="1">
            <a:spLocks noChangeArrowheads="1"/>
          </p:cNvSpPr>
          <p:nvPr/>
        </p:nvSpPr>
        <p:spPr bwMode="auto">
          <a:xfrm>
            <a:off x="685800" y="6038850"/>
            <a:ext cx="8001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eaLnBrk="0" hangingPunct="0"/>
            <a:r>
              <a:rPr lang="en-US" sz="2400" dirty="0">
                <a:latin typeface="Arial" charset="0"/>
              </a:rPr>
              <a:t>Therefore, the external world hypothesis is probably true!</a:t>
            </a:r>
          </a:p>
        </p:txBody>
      </p:sp>
      <p:pic>
        <p:nvPicPr>
          <p:cNvPr id="1034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4008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dirty="0">
                <a:latin typeface="Calibri" charset="0"/>
              </a:rPr>
              <a:t>But, is it logically </a:t>
            </a:r>
            <a:r>
              <a:rPr lang="en-US" dirty="0" smtClean="0">
                <a:latin typeface="Calibri" charset="0"/>
              </a:rPr>
              <a:t>possible…</a:t>
            </a:r>
            <a:endParaRPr lang="en-US" dirty="0">
              <a:latin typeface="Calibri" charset="0"/>
            </a:endParaRPr>
          </a:p>
        </p:txBody>
      </p:sp>
      <p:grpSp>
        <p:nvGrpSpPr>
          <p:cNvPr id="3" name="Group 7"/>
          <p:cNvGrpSpPr>
            <a:grpSpLocks/>
          </p:cNvGrpSpPr>
          <p:nvPr/>
        </p:nvGrpSpPr>
        <p:grpSpPr bwMode="auto">
          <a:xfrm>
            <a:off x="0" y="3810000"/>
            <a:ext cx="9144000" cy="3276600"/>
            <a:chOff x="0" y="2256"/>
            <a:chExt cx="5760" cy="2064"/>
          </a:xfrm>
        </p:grpSpPr>
        <p:pic>
          <p:nvPicPr>
            <p:cNvPr id="1054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 y="2256"/>
              <a:ext cx="1939"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 y="2256"/>
              <a:ext cx="1938"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56"/>
              <a:ext cx="1939"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5476" name="TextBox 6"/>
          <p:cNvSpPr txBox="1">
            <a:spLocks noChangeArrowheads="1"/>
          </p:cNvSpPr>
          <p:nvPr/>
        </p:nvSpPr>
        <p:spPr bwMode="auto">
          <a:xfrm>
            <a:off x="635000" y="1417638"/>
            <a:ext cx="7848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spcAft>
                <a:spcPts val="2400"/>
              </a:spcAft>
              <a:buFont typeface="Arial" charset="0"/>
              <a:buChar char="•"/>
            </a:pPr>
            <a:r>
              <a:rPr lang="en-US" sz="2000" dirty="0"/>
              <a:t>Is it logically possible that we could be grossly mistaken about our situation?</a:t>
            </a:r>
          </a:p>
          <a:p>
            <a:pPr>
              <a:spcAft>
                <a:spcPts val="2400"/>
              </a:spcAft>
              <a:buFont typeface="Arial" charset="0"/>
              <a:buChar char="•"/>
            </a:pPr>
            <a:r>
              <a:rPr lang="en-US" sz="2000" dirty="0"/>
              <a:t>Is it logically possible that we are brains in vats…or worse?</a:t>
            </a:r>
          </a:p>
          <a:p>
            <a:pPr>
              <a:spcAft>
                <a:spcPts val="2400"/>
              </a:spcAft>
              <a:buFont typeface="Arial" charset="0"/>
              <a:buChar char="•"/>
            </a:pPr>
            <a:r>
              <a:rPr lang="en-US" sz="2000" dirty="0" smtClean="0"/>
              <a:t>Could all of our experience be non-veridical?</a:t>
            </a:r>
            <a:endParaRPr lang="en-US" sz="2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 y="-8467"/>
            <a:ext cx="9137248" cy="6866467"/>
          </a:xfrm>
          <a:prstGeom prst="rect">
            <a:avLst/>
          </a:prstGeom>
        </p:spPr>
      </p:pic>
      <p:sp>
        <p:nvSpPr>
          <p:cNvPr id="2" name="Title 1"/>
          <p:cNvSpPr>
            <a:spLocks noGrp="1"/>
          </p:cNvSpPr>
          <p:nvPr>
            <p:ph type="title"/>
          </p:nvPr>
        </p:nvSpPr>
        <p:spPr>
          <a:xfrm>
            <a:off x="457200" y="274638"/>
            <a:ext cx="8229600" cy="868362"/>
          </a:xfrm>
        </p:spPr>
        <p:txBody>
          <a:bodyPr/>
          <a:lstStyle/>
          <a:p>
            <a:r>
              <a:rPr lang="en-US" b="1" dirty="0" smtClean="0">
                <a:solidFill>
                  <a:srgbClr val="FFFFFF"/>
                </a:solidFill>
                <a:effectLst>
                  <a:outerShdw blurRad="50800" dist="38100" dir="2700000" algn="tl" rotWithShape="0">
                    <a:prstClr val="black">
                      <a:alpha val="40000"/>
                    </a:prstClr>
                  </a:outerShdw>
                </a:effectLst>
              </a:rPr>
              <a:t>Could all this be an illusion?</a:t>
            </a:r>
            <a:endParaRPr lang="en-US" b="1"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592347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1000"/>
                                  </p:stCondLst>
                                  <p:childTnLst>
                                    <p:set>
                                      <p:cBhvr>
                                        <p:cTn id="6"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Explosion"/>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t>It’s logically possible.</a:t>
            </a:r>
            <a:endParaRPr lang="en-US" b="1" dirty="0"/>
          </a:p>
        </p:txBody>
      </p:sp>
      <p:pic>
        <p:nvPicPr>
          <p:cNvPr id="9" name="Picture 8"/>
          <p:cNvPicPr>
            <a:picLocks noChangeAspect="1"/>
          </p:cNvPicPr>
          <p:nvPr/>
        </p:nvPicPr>
        <p:blipFill>
          <a:blip r:embed="rId2"/>
          <a:stretch>
            <a:fillRect/>
          </a:stretch>
        </p:blipFill>
        <p:spPr>
          <a:xfrm flipH="1">
            <a:off x="1735197" y="3596315"/>
            <a:ext cx="2136892" cy="2913944"/>
          </a:xfrm>
          <a:prstGeom prst="rect">
            <a:avLst/>
          </a:prstGeom>
        </p:spPr>
      </p:pic>
      <p:pic>
        <p:nvPicPr>
          <p:cNvPr id="10" name="Picture 9"/>
          <p:cNvPicPr>
            <a:picLocks noChangeAspect="1"/>
          </p:cNvPicPr>
          <p:nvPr/>
        </p:nvPicPr>
        <p:blipFill>
          <a:blip r:embed="rId3"/>
          <a:stretch>
            <a:fillRect/>
          </a:stretch>
        </p:blipFill>
        <p:spPr>
          <a:xfrm>
            <a:off x="3765952" y="1371600"/>
            <a:ext cx="4311248" cy="2748454"/>
          </a:xfrm>
          <a:prstGeom prst="cloudCallout">
            <a:avLst>
              <a:gd name="adj1" fmla="val -62074"/>
              <a:gd name="adj2" fmla="val 37856"/>
            </a:avLst>
          </a:prstGeom>
        </p:spPr>
      </p:pic>
    </p:spTree>
    <p:extLst>
      <p:ext uri="{BB962C8B-B14F-4D97-AF65-F5344CB8AC3E}">
        <p14:creationId xmlns:p14="http://schemas.microsoft.com/office/powerpoint/2010/main" val="247471961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457200" y="274638"/>
            <a:ext cx="8229600" cy="487362"/>
          </a:xfrm>
        </p:spPr>
        <p:txBody>
          <a:bodyPr/>
          <a:lstStyle/>
          <a:p>
            <a:r>
              <a:rPr lang="en-US" dirty="0" smtClean="0">
                <a:latin typeface="Gill Sans" charset="0"/>
                <a:hlinkClick r:id="rId2"/>
              </a:rPr>
              <a:t>Where Am I? by Daniel Dennett</a:t>
            </a:r>
            <a:endParaRPr lang="en-US" dirty="0">
              <a:latin typeface="Gill Sans" charset="0"/>
            </a:endParaRPr>
          </a:p>
        </p:txBody>
      </p:sp>
      <p:pic>
        <p:nvPicPr>
          <p:cNvPr id="10649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77899">
            <a:off x="763588" y="2235200"/>
            <a:ext cx="384175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Content Placeholder 2"/>
          <p:cNvSpPr>
            <a:spLocks noGrp="1"/>
          </p:cNvSpPr>
          <p:nvPr>
            <p:ph idx="1"/>
          </p:nvPr>
        </p:nvSpPr>
        <p:spPr>
          <a:xfrm>
            <a:off x="4876800" y="1331913"/>
            <a:ext cx="3646488" cy="5029200"/>
          </a:xfrm>
        </p:spPr>
        <p:txBody>
          <a:bodyPr>
            <a:normAutofit/>
          </a:bodyPr>
          <a:lstStyle/>
          <a:p>
            <a:pPr algn="r">
              <a:lnSpc>
                <a:spcPct val="80000"/>
              </a:lnSpc>
              <a:buFont typeface="Arial" charset="0"/>
              <a:buNone/>
            </a:pPr>
            <a:r>
              <a:rPr lang="en-US" sz="2200" i="1" dirty="0">
                <a:latin typeface="Gill Sans" charset="0"/>
              </a:rPr>
              <a:t>	Several years ago I was approached by Pentagon officials who asked me to volunteer for a highly dangerous and secret mission…the Department of Defense was spending billions to develop a Supersonic Tunneling Underground Device, or STUD.  It was supposed to tunnel through the earth's core at great speed and deliver a specially designed atomic warhead </a:t>
            </a:r>
            <a:r>
              <a:rPr lang="ja-JP" altLang="en-US" sz="2200" i="1" dirty="0">
                <a:latin typeface="Gill Sans" charset="0"/>
              </a:rPr>
              <a:t>“</a:t>
            </a:r>
            <a:r>
              <a:rPr lang="en-US" sz="2200" i="1" dirty="0">
                <a:latin typeface="Gill Sans" charset="0"/>
              </a:rPr>
              <a:t>right up the Red's missile silos,</a:t>
            </a:r>
            <a:r>
              <a:rPr lang="ja-JP" altLang="en-US" sz="2200" i="1" dirty="0">
                <a:latin typeface="Gill Sans" charset="0"/>
              </a:rPr>
              <a:t>”</a:t>
            </a:r>
            <a:r>
              <a:rPr lang="en-US" sz="2200" i="1" dirty="0">
                <a:latin typeface="Gill Sans" charset="0"/>
              </a:rPr>
              <a:t> as one of the Pentagon brass put it.  </a:t>
            </a:r>
          </a:p>
        </p:txBody>
      </p:sp>
      <p:sp>
        <p:nvSpPr>
          <p:cNvPr id="2" name="TextBox 1"/>
          <p:cNvSpPr txBox="1"/>
          <p:nvPr/>
        </p:nvSpPr>
        <p:spPr>
          <a:xfrm>
            <a:off x="3200400" y="838200"/>
            <a:ext cx="2743200" cy="369332"/>
          </a:xfrm>
          <a:prstGeom prst="rect">
            <a:avLst/>
          </a:prstGeom>
          <a:noFill/>
        </p:spPr>
        <p:txBody>
          <a:bodyPr wrap="square" rtlCol="0">
            <a:spAutoFit/>
          </a:bodyPr>
          <a:lstStyle/>
          <a:p>
            <a:pPr algn="ctr"/>
            <a:r>
              <a:rPr lang="en-US" b="1" dirty="0" smtClean="0"/>
              <a:t>(Optional: just for fun)</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atin typeface="Gill Sans" charset="0"/>
              </a:rPr>
              <a:t>The Plan</a:t>
            </a:r>
          </a:p>
        </p:txBody>
      </p:sp>
      <p:sp>
        <p:nvSpPr>
          <p:cNvPr id="15363" name="Content Placeholder 2"/>
          <p:cNvSpPr>
            <a:spLocks noGrp="1"/>
          </p:cNvSpPr>
          <p:nvPr>
            <p:ph idx="1"/>
          </p:nvPr>
        </p:nvSpPr>
        <p:spPr>
          <a:xfrm>
            <a:off x="457200" y="1371600"/>
            <a:ext cx="8229600" cy="5349875"/>
          </a:xfrm>
        </p:spPr>
        <p:txBody>
          <a:bodyPr>
            <a:normAutofit/>
          </a:bodyPr>
          <a:lstStyle/>
          <a:p>
            <a:pPr>
              <a:lnSpc>
                <a:spcPct val="80000"/>
              </a:lnSpc>
              <a:spcAft>
                <a:spcPts val="3000"/>
              </a:spcAft>
              <a:buFont typeface="Arial" charset="0"/>
              <a:buNone/>
            </a:pPr>
            <a:r>
              <a:rPr lang="en-US" sz="2500" i="1">
                <a:latin typeface="Gill Sans" charset="0"/>
              </a:rPr>
              <a:t>	The problem was that in an early test they had succeeded in lodging a warhead about a mile deep under Tulsa, Oklahoma, and they wanted me to retrieve it for them…According to monitoring instruments, something about the nature of the device and its complex interactions with pockets of material deep in the earth had produced radiation that could cause severe abnormalities in certain tissues of the brain…which were apparently harmless to other tissues and organs of the body. </a:t>
            </a:r>
          </a:p>
          <a:p>
            <a:pPr>
              <a:lnSpc>
                <a:spcPct val="80000"/>
              </a:lnSpc>
              <a:spcAft>
                <a:spcPts val="3000"/>
              </a:spcAft>
              <a:buFont typeface="Arial" charset="0"/>
              <a:buNone/>
            </a:pPr>
            <a:r>
              <a:rPr lang="en-US" sz="2500" i="1">
                <a:latin typeface="Gill Sans" charset="0"/>
              </a:rPr>
              <a:t>	So it had been decided that the person sent to recover the device should leave his brain behind.  It would be kept in a safe place as there it could execute its normal control functions by elaborate radio links…Would it really work?  The Houston brain surgeons encouraged me…  </a:t>
            </a:r>
            <a:r>
              <a:rPr lang="ja-JP" altLang="en-US" sz="2500" i="1">
                <a:latin typeface="Gill Sans" charset="0"/>
              </a:rPr>
              <a:t>“</a:t>
            </a:r>
            <a:r>
              <a:rPr lang="en-US" sz="2500" i="1">
                <a:latin typeface="Gill Sans" charset="0"/>
              </a:rPr>
              <a:t>We're simply going to make the nerves indefinitely elastic by splicing radio links into them.</a:t>
            </a:r>
            <a:r>
              <a:rPr lang="ja-JP" altLang="en-US" sz="2500" i="1">
                <a:latin typeface="Gill Sans" charset="0"/>
              </a:rPr>
              <a:t>”</a:t>
            </a:r>
            <a:endParaRPr lang="en-US" sz="2500" i="1">
              <a:latin typeface="Gill San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00" y="0"/>
            <a:ext cx="6858000" cy="6858000"/>
          </a:xfrm>
          <a:prstGeom prst="rect">
            <a:avLst/>
          </a:prstGeom>
        </p:spPr>
      </p:pic>
      <p:sp>
        <p:nvSpPr>
          <p:cNvPr id="2" name="Title 1"/>
          <p:cNvSpPr>
            <a:spLocks noGrp="1"/>
          </p:cNvSpPr>
          <p:nvPr>
            <p:ph type="title"/>
          </p:nvPr>
        </p:nvSpPr>
        <p:spPr>
          <a:xfrm>
            <a:off x="0" y="2590800"/>
            <a:ext cx="9144000" cy="1143000"/>
          </a:xfrm>
        </p:spPr>
        <p:txBody>
          <a:bodyPr>
            <a:scene3d>
              <a:camera prst="orthographicFront">
                <a:rot lat="0" lon="0" rev="0"/>
              </a:camera>
              <a:lightRig rig="threePt" dir="t"/>
            </a:scene3d>
            <a:sp3d extrusionH="6350"/>
          </a:bodyPr>
          <a:lstStyle/>
          <a:p>
            <a:r>
              <a:rPr lang="en-US" b="1" dirty="0" smtClean="0">
                <a:solidFill>
                  <a:srgbClr val="FF0000"/>
                </a:solidFill>
                <a:effectLst>
                  <a:glow rad="101600">
                    <a:schemeClr val="tx1">
                      <a:alpha val="85000"/>
                    </a:schemeClr>
                  </a:glow>
                </a:effectLst>
              </a:rPr>
              <a:t>Things are not always as they seem</a:t>
            </a:r>
            <a:endParaRPr lang="en-US" b="1" dirty="0">
              <a:solidFill>
                <a:srgbClr val="FF0000"/>
              </a:solidFill>
              <a:effectLst>
                <a:glow rad="101600">
                  <a:schemeClr val="tx1">
                    <a:alpha val="85000"/>
                  </a:schemeClr>
                </a:glow>
              </a:effectLst>
            </a:endParaRPr>
          </a:p>
        </p:txBody>
      </p:sp>
    </p:spTree>
    <p:extLst>
      <p:ext uri="{BB962C8B-B14F-4D97-AF65-F5344CB8AC3E}">
        <p14:creationId xmlns:p14="http://schemas.microsoft.com/office/powerpoint/2010/main" val="3013646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ymbal"/>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a:latin typeface="Gill Sans" charset="0"/>
              </a:rPr>
              <a:t>Dennett in Post-Op</a:t>
            </a:r>
          </a:p>
        </p:txBody>
      </p:sp>
      <p:sp>
        <p:nvSpPr>
          <p:cNvPr id="16387" name="Content Placeholder 2"/>
          <p:cNvSpPr>
            <a:spLocks noGrp="1"/>
          </p:cNvSpPr>
          <p:nvPr>
            <p:ph idx="1"/>
          </p:nvPr>
        </p:nvSpPr>
        <p:spPr>
          <a:xfrm>
            <a:off x="4306888" y="1157288"/>
            <a:ext cx="4291012" cy="5334000"/>
          </a:xfrm>
        </p:spPr>
        <p:txBody>
          <a:bodyPr>
            <a:normAutofit/>
          </a:bodyPr>
          <a:lstStyle/>
          <a:p>
            <a:pPr>
              <a:lnSpc>
                <a:spcPct val="80000"/>
              </a:lnSpc>
              <a:buFont typeface="Arial" charset="0"/>
              <a:buNone/>
            </a:pPr>
            <a:r>
              <a:rPr lang="en-US" sz="2200" i="1">
                <a:latin typeface="Gill Sans" charset="0"/>
              </a:rPr>
              <a:t>	The day for surgery arrived at last and of course I was anesthetized and remember nothing of the operation itself.  When I came out of anesthesia, I opened my eyes, looked around, and asked the inevitable, the traditional, the lamentably hackneyed postoperative question:  </a:t>
            </a:r>
            <a:r>
              <a:rPr lang="ja-JP" altLang="en-US" sz="2200" i="1">
                <a:latin typeface="Gill Sans" charset="0"/>
              </a:rPr>
              <a:t>“</a:t>
            </a:r>
            <a:r>
              <a:rPr lang="en-US" sz="2200" i="1">
                <a:latin typeface="Gill Sans" charset="0"/>
              </a:rPr>
              <a:t>Where am l?</a:t>
            </a:r>
            <a:r>
              <a:rPr lang="ja-JP" altLang="en-US" sz="2200" i="1">
                <a:latin typeface="Gill Sans" charset="0"/>
              </a:rPr>
              <a:t>”</a:t>
            </a:r>
            <a:r>
              <a:rPr lang="en-US" sz="2200" i="1">
                <a:latin typeface="Gill Sans" charset="0"/>
              </a:rPr>
              <a:t> The nurse smiled down at me.  </a:t>
            </a:r>
            <a:r>
              <a:rPr lang="ja-JP" altLang="en-US" sz="2200" i="1">
                <a:latin typeface="Gill Sans" charset="0"/>
              </a:rPr>
              <a:t>“</a:t>
            </a:r>
            <a:r>
              <a:rPr lang="en-US" sz="2200" i="1">
                <a:latin typeface="Gill Sans" charset="0"/>
              </a:rPr>
              <a:t>You're in Houston,</a:t>
            </a:r>
            <a:r>
              <a:rPr lang="ja-JP" altLang="en-US" sz="2200" i="1">
                <a:latin typeface="Gill Sans" charset="0"/>
              </a:rPr>
              <a:t>”</a:t>
            </a:r>
            <a:r>
              <a:rPr lang="en-US" sz="2200" i="1">
                <a:latin typeface="Gill Sans" charset="0"/>
              </a:rPr>
              <a:t> she said, and I reflected that this still had a good chance of being the truth one way or another.  She handed me a mirror.  Sure enough, there were the tiny antennae poling up through their titanium ports cemented into my skull.   </a:t>
            </a:r>
          </a:p>
        </p:txBody>
      </p:sp>
      <p:grpSp>
        <p:nvGrpSpPr>
          <p:cNvPr id="108548" name="Group 22"/>
          <p:cNvGrpSpPr>
            <a:grpSpLocks/>
          </p:cNvGrpSpPr>
          <p:nvPr/>
        </p:nvGrpSpPr>
        <p:grpSpPr bwMode="auto">
          <a:xfrm>
            <a:off x="114300" y="1954213"/>
            <a:ext cx="4165600" cy="4445000"/>
            <a:chOff x="517910" y="1779829"/>
            <a:chExt cx="4165600" cy="4445000"/>
          </a:xfrm>
        </p:grpSpPr>
        <p:pic>
          <p:nvPicPr>
            <p:cNvPr id="5" name="Picture 4"/>
            <p:cNvPicPr>
              <a:picLocks noChangeAspect="1"/>
            </p:cNvPicPr>
            <p:nvPr/>
          </p:nvPicPr>
          <p:blipFill>
            <a:blip r:embed="rId2"/>
            <a:stretch>
              <a:fillRect/>
            </a:stretch>
          </p:blipFill>
          <p:spPr>
            <a:xfrm>
              <a:off x="517910" y="1779829"/>
              <a:ext cx="4165600" cy="4445000"/>
            </a:xfrm>
            <a:prstGeom prst="rect">
              <a:avLst/>
            </a:prstGeom>
            <a:ln>
              <a:noFill/>
            </a:ln>
            <a:effectLst>
              <a:softEdge rad="112500"/>
            </a:effectLst>
          </p:spPr>
        </p:pic>
        <p:pic>
          <p:nvPicPr>
            <p:cNvPr id="4" name="Picture 3"/>
            <p:cNvPicPr>
              <a:picLocks noChangeAspect="1"/>
            </p:cNvPicPr>
            <p:nvPr/>
          </p:nvPicPr>
          <p:blipFill>
            <a:blip r:embed="rId3"/>
            <a:srcRect l="29688" b="7980"/>
            <a:stretch>
              <a:fillRect/>
            </a:stretch>
          </p:blipFill>
          <p:spPr>
            <a:xfrm rot="1238556">
              <a:off x="2512519" y="2899902"/>
              <a:ext cx="1143000" cy="1495875"/>
            </a:xfrm>
            <a:prstGeom prst="ellipse">
              <a:avLst/>
            </a:prstGeom>
            <a:ln>
              <a:noFill/>
            </a:ln>
            <a:effectLst>
              <a:softEdge rad="112500"/>
            </a:effectLst>
          </p:spPr>
        </p:pic>
        <p:cxnSp>
          <p:nvCxnSpPr>
            <p:cNvPr id="14" name="Straight Connector 13"/>
            <p:cNvCxnSpPr/>
            <p:nvPr/>
          </p:nvCxnSpPr>
          <p:spPr>
            <a:xfrm rot="16200000" flipH="1">
              <a:off x="2749142" y="2934735"/>
              <a:ext cx="247650" cy="77787"/>
            </a:xfrm>
            <a:prstGeom prst="line">
              <a:avLst/>
            </a:prstGeom>
            <a:ln w="38100" cap="flat" cmpd="sng" algn="ctr">
              <a:solidFill>
                <a:schemeClr val="tx1">
                  <a:lumMod val="75000"/>
                  <a:lumOff val="25000"/>
                </a:schemeClr>
              </a:solidFill>
              <a:prstDash val="solid"/>
              <a:round/>
              <a:headEnd type="oval"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3273810" y="2984741"/>
              <a:ext cx="252413" cy="169863"/>
            </a:xfrm>
            <a:prstGeom prst="line">
              <a:avLst/>
            </a:prstGeom>
            <a:ln w="38100" cap="flat" cmpd="sng" algn="ctr">
              <a:solidFill>
                <a:schemeClr val="tx1">
                  <a:lumMod val="75000"/>
                  <a:lumOff val="25000"/>
                </a:schemeClr>
              </a:solidFill>
              <a:prstDash val="solid"/>
              <a:round/>
              <a:headEnd type="oval"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9" name="Oval 8"/>
          <p:cNvSpPr/>
          <p:nvPr/>
        </p:nvSpPr>
        <p:spPr>
          <a:xfrm rot="3160460">
            <a:off x="1562100" y="3781426"/>
            <a:ext cx="746125" cy="203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latin typeface="Gill Sans" charset="0"/>
              </a:rPr>
              <a:t>Where am I?</a:t>
            </a:r>
          </a:p>
        </p:txBody>
      </p:sp>
      <p:sp>
        <p:nvSpPr>
          <p:cNvPr id="17411" name="Content Placeholder 2"/>
          <p:cNvSpPr>
            <a:spLocks noGrp="1"/>
          </p:cNvSpPr>
          <p:nvPr>
            <p:ph idx="1"/>
          </p:nvPr>
        </p:nvSpPr>
        <p:spPr>
          <a:xfrm>
            <a:off x="271463" y="1327150"/>
            <a:ext cx="5430837" cy="3082925"/>
          </a:xfrm>
        </p:spPr>
        <p:txBody>
          <a:bodyPr>
            <a:normAutofit/>
          </a:bodyPr>
          <a:lstStyle/>
          <a:p>
            <a:pPr>
              <a:lnSpc>
                <a:spcPct val="80000"/>
              </a:lnSpc>
              <a:buFont typeface="Arial" charset="0"/>
              <a:buNone/>
            </a:pPr>
            <a:r>
              <a:rPr lang="en-US" sz="2200" i="1">
                <a:latin typeface="Gill Sans" charset="0"/>
              </a:rPr>
              <a:t>	[F]loating in what looked like ginger ale, was undeniably a human brain, though it was almost covered with printed circuit chips, plastic tubules, electrodes, and other paraphernalia…:  </a:t>
            </a:r>
            <a:r>
              <a:rPr lang="ja-JP" altLang="en-US" sz="2200" i="1">
                <a:latin typeface="Gill Sans" charset="0"/>
              </a:rPr>
              <a:t>“</a:t>
            </a:r>
            <a:r>
              <a:rPr lang="en-US" sz="2200" i="1">
                <a:latin typeface="Gill Sans" charset="0"/>
              </a:rPr>
              <a:t>Well, here I am…staring through a piece of plate glass at my own brain . . .  But wait,</a:t>
            </a:r>
            <a:r>
              <a:rPr lang="ja-JP" altLang="en-US" sz="2200" i="1">
                <a:latin typeface="Gill Sans" charset="0"/>
              </a:rPr>
              <a:t>”</a:t>
            </a:r>
            <a:r>
              <a:rPr lang="en-US" sz="2200" i="1">
                <a:latin typeface="Gill Sans" charset="0"/>
              </a:rPr>
              <a:t> I said to myself, </a:t>
            </a:r>
            <a:r>
              <a:rPr lang="ja-JP" altLang="en-US" sz="2200" i="1">
                <a:latin typeface="Gill Sans" charset="0"/>
              </a:rPr>
              <a:t>“</a:t>
            </a:r>
            <a:r>
              <a:rPr lang="en-US" sz="2200" i="1">
                <a:latin typeface="Gill Sans" charset="0"/>
              </a:rPr>
              <a:t>shouldn't I have thought, </a:t>
            </a:r>
            <a:r>
              <a:rPr lang="ja-JP" altLang="en-US" sz="2200" i="1">
                <a:latin typeface="Gill Sans" charset="0"/>
              </a:rPr>
              <a:t>‘</a:t>
            </a:r>
            <a:r>
              <a:rPr lang="en-US" sz="2200" i="1">
                <a:latin typeface="Gill Sans" charset="0"/>
              </a:rPr>
              <a:t>Here I am, suspended in a bubbling fluid, being stared at by my own eyes</a:t>
            </a:r>
            <a:r>
              <a:rPr lang="ja-JP" altLang="en-US" sz="2200" i="1">
                <a:latin typeface="Gill Sans" charset="0"/>
              </a:rPr>
              <a:t>’</a:t>
            </a:r>
            <a:r>
              <a:rPr lang="en-US" sz="2200" i="1">
                <a:latin typeface="Gill Sans" charset="0"/>
              </a:rPr>
              <a:t>?</a:t>
            </a:r>
            <a:r>
              <a:rPr lang="ja-JP" altLang="en-US" sz="2200" i="1">
                <a:latin typeface="Gill Sans" charset="0"/>
              </a:rPr>
              <a:t>”</a:t>
            </a:r>
            <a:r>
              <a:rPr lang="en-US" sz="2200" i="1">
                <a:latin typeface="Gill Sans" charset="0"/>
              </a:rPr>
              <a:t>    </a:t>
            </a:r>
          </a:p>
        </p:txBody>
      </p:sp>
      <p:pic>
        <p:nvPicPr>
          <p:cNvPr id="109572" name="Picture 6"/>
          <p:cNvPicPr>
            <a:picLocks noChangeAspect="1"/>
          </p:cNvPicPr>
          <p:nvPr/>
        </p:nvPicPr>
        <p:blipFill>
          <a:blip r:embed="rId2">
            <a:extLst>
              <a:ext uri="{28A0092B-C50C-407E-A947-70E740481C1C}">
                <a14:useLocalDpi xmlns:a14="http://schemas.microsoft.com/office/drawing/2010/main" val="0"/>
              </a:ext>
            </a:extLst>
          </a:blip>
          <a:srcRect l="20874" t="33733" r="22722"/>
          <a:stretch>
            <a:fillRect/>
          </a:stretch>
        </p:blipFill>
        <p:spPr bwMode="auto">
          <a:xfrm>
            <a:off x="6240463" y="3008313"/>
            <a:ext cx="20764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4988">
            <a:off x="6205538" y="1238250"/>
            <a:ext cx="16351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Picture 9"/>
          <p:cNvPicPr>
            <a:picLocks noChangeAspect="1"/>
          </p:cNvPicPr>
          <p:nvPr/>
        </p:nvPicPr>
        <p:blipFill>
          <a:blip r:embed="rId4">
            <a:lum contrast="20000"/>
            <a:extLst>
              <a:ext uri="{28A0092B-C50C-407E-A947-70E740481C1C}">
                <a14:useLocalDpi xmlns:a14="http://schemas.microsoft.com/office/drawing/2010/main" val="0"/>
              </a:ext>
            </a:extLst>
          </a:blip>
          <a:srcRect t="44582"/>
          <a:stretch>
            <a:fillRect/>
          </a:stretch>
        </p:blipFill>
        <p:spPr bwMode="auto">
          <a:xfrm>
            <a:off x="1379538" y="4584700"/>
            <a:ext cx="39370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Callout 11"/>
          <p:cNvSpPr/>
          <p:nvPr/>
        </p:nvSpPr>
        <p:spPr>
          <a:xfrm>
            <a:off x="1219200" y="1417638"/>
            <a:ext cx="4513263" cy="2620962"/>
          </a:xfrm>
          <a:prstGeom prst="wedgeEllipseCallout">
            <a:avLst>
              <a:gd name="adj1" fmla="val 67326"/>
              <a:gd name="adj2" fmla="val 5805"/>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10595" name="Title 1"/>
          <p:cNvSpPr>
            <a:spLocks noGrp="1"/>
          </p:cNvSpPr>
          <p:nvPr>
            <p:ph type="title"/>
          </p:nvPr>
        </p:nvSpPr>
        <p:spPr/>
        <p:txBody>
          <a:bodyPr/>
          <a:lstStyle/>
          <a:p>
            <a:r>
              <a:rPr lang="en-US">
                <a:latin typeface="Gill Sans" charset="0"/>
              </a:rPr>
              <a:t>Hamlet meets Yorick</a:t>
            </a:r>
          </a:p>
        </p:txBody>
      </p:sp>
      <p:pic>
        <p:nvPicPr>
          <p:cNvPr id="110596" name="Picture 6"/>
          <p:cNvPicPr>
            <a:picLocks noChangeAspect="1"/>
          </p:cNvPicPr>
          <p:nvPr/>
        </p:nvPicPr>
        <p:blipFill>
          <a:blip r:embed="rId2">
            <a:extLst>
              <a:ext uri="{28A0092B-C50C-407E-A947-70E740481C1C}">
                <a14:useLocalDpi xmlns:a14="http://schemas.microsoft.com/office/drawing/2010/main" val="0"/>
              </a:ext>
            </a:extLst>
          </a:blip>
          <a:srcRect l="20874" t="33733" r="22722"/>
          <a:stretch>
            <a:fillRect/>
          </a:stretch>
        </p:blipFill>
        <p:spPr bwMode="auto">
          <a:xfrm>
            <a:off x="6240463" y="3008313"/>
            <a:ext cx="20764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4988">
            <a:off x="6213475" y="1258888"/>
            <a:ext cx="163512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9"/>
          <p:cNvPicPr>
            <a:picLocks noChangeAspect="1"/>
          </p:cNvPicPr>
          <p:nvPr/>
        </p:nvPicPr>
        <p:blipFill>
          <a:blip r:embed="rId4">
            <a:lum contrast="20000"/>
            <a:extLst>
              <a:ext uri="{28A0092B-C50C-407E-A947-70E740481C1C}">
                <a14:useLocalDpi xmlns:a14="http://schemas.microsoft.com/office/drawing/2010/main" val="0"/>
              </a:ext>
            </a:extLst>
          </a:blip>
          <a:srcRect t="44582"/>
          <a:stretch>
            <a:fillRect/>
          </a:stretch>
        </p:blipFill>
        <p:spPr bwMode="auto">
          <a:xfrm>
            <a:off x="1379538" y="4584700"/>
            <a:ext cx="39370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9" name="Rectangle 8"/>
          <p:cNvSpPr>
            <a:spLocks noChangeArrowheads="1"/>
          </p:cNvSpPr>
          <p:nvPr/>
        </p:nvSpPr>
        <p:spPr bwMode="auto">
          <a:xfrm>
            <a:off x="1828800" y="1828800"/>
            <a:ext cx="34877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latin typeface="Calibri" charset="0"/>
              </a:rPr>
              <a:t>“</a:t>
            </a:r>
            <a:r>
              <a:rPr lang="en-US">
                <a:latin typeface="Calibri" charset="0"/>
              </a:rPr>
              <a:t>Yorick,</a:t>
            </a:r>
            <a:r>
              <a:rPr lang="ja-JP" altLang="en-US">
                <a:latin typeface="Calibri" charset="0"/>
              </a:rPr>
              <a:t>”</a:t>
            </a:r>
            <a:r>
              <a:rPr lang="en-US">
                <a:latin typeface="Calibri" charset="0"/>
              </a:rPr>
              <a:t> I said aloud to my brain, </a:t>
            </a:r>
            <a:r>
              <a:rPr lang="ja-JP" altLang="en-US">
                <a:latin typeface="Calibri" charset="0"/>
              </a:rPr>
              <a:t>“</a:t>
            </a:r>
            <a:r>
              <a:rPr lang="en-US">
                <a:latin typeface="Calibri" charset="0"/>
              </a:rPr>
              <a:t>you are my brain.  The rest of my body…I dub </a:t>
            </a:r>
            <a:r>
              <a:rPr lang="ja-JP" altLang="en-US">
                <a:latin typeface="Calibri" charset="0"/>
              </a:rPr>
              <a:t>‘</a:t>
            </a:r>
            <a:r>
              <a:rPr lang="en-US">
                <a:latin typeface="Calibri" charset="0"/>
              </a:rPr>
              <a:t>Hamlet.</a:t>
            </a:r>
            <a:r>
              <a:rPr lang="ja-JP" altLang="en-US">
                <a:latin typeface="Calibri" charset="0"/>
              </a:rPr>
              <a:t>’”</a:t>
            </a:r>
            <a:r>
              <a:rPr lang="en-US">
                <a:latin typeface="Calibri" charset="0"/>
              </a:rPr>
              <a:t>  So here we all are:  Yorick's my brain, Hamlet's my body, and I am Dennett.  </a:t>
            </a:r>
            <a:r>
              <a:rPr lang="en-US" i="1">
                <a:latin typeface="Calibri" charset="0"/>
              </a:rPr>
              <a:t>Now</a:t>
            </a:r>
            <a:r>
              <a:rPr lang="en-US">
                <a:latin typeface="Calibri" charset="0"/>
              </a:rPr>
              <a:t>, where am I?  </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a:latin typeface="Gill Sans" charset="0"/>
              </a:rPr>
              <a:t>Thought Experiments</a:t>
            </a:r>
          </a:p>
        </p:txBody>
      </p:sp>
      <p:sp>
        <p:nvSpPr>
          <p:cNvPr id="19459" name="Content Placeholder 2"/>
          <p:cNvSpPr>
            <a:spLocks noGrp="1"/>
          </p:cNvSpPr>
          <p:nvPr>
            <p:ph idx="1"/>
          </p:nvPr>
        </p:nvSpPr>
        <p:spPr/>
        <p:txBody>
          <a:bodyPr>
            <a:normAutofit/>
          </a:bodyPr>
          <a:lstStyle/>
          <a:p>
            <a:pPr>
              <a:lnSpc>
                <a:spcPct val="80000"/>
              </a:lnSpc>
              <a:spcAft>
                <a:spcPts val="3600"/>
              </a:spcAft>
            </a:pPr>
            <a:r>
              <a:rPr lang="en-US" sz="2700">
                <a:latin typeface="Gill Sans" charset="0"/>
              </a:rPr>
              <a:t>Philosophical discussions, especially those concerning the mind-body problem and the problem of personal identity rely heavily on </a:t>
            </a:r>
            <a:r>
              <a:rPr lang="en-US" sz="2700" i="1">
                <a:latin typeface="Gill Sans" charset="0"/>
              </a:rPr>
              <a:t>thought experiments</a:t>
            </a:r>
            <a:r>
              <a:rPr lang="en-US" sz="2700">
                <a:latin typeface="Gill Sans" charset="0"/>
              </a:rPr>
              <a:t>—stories that purport to describe other possible worlds</a:t>
            </a:r>
            <a:endParaRPr lang="en-US" sz="2700" i="1">
              <a:latin typeface="Gill Sans" charset="0"/>
            </a:endParaRPr>
          </a:p>
          <a:p>
            <a:pPr>
              <a:lnSpc>
                <a:spcPct val="80000"/>
              </a:lnSpc>
              <a:spcAft>
                <a:spcPts val="3600"/>
              </a:spcAft>
            </a:pPr>
            <a:r>
              <a:rPr lang="en-US" sz="2700">
                <a:latin typeface="Gill Sans" charset="0"/>
              </a:rPr>
              <a:t>Dennett calls such thought experiments </a:t>
            </a:r>
            <a:r>
              <a:rPr lang="ja-JP" altLang="en-US" sz="2700">
                <a:latin typeface="Gill Sans" charset="0"/>
              </a:rPr>
              <a:t>“</a:t>
            </a:r>
            <a:r>
              <a:rPr lang="en-US" sz="2700">
                <a:latin typeface="Gill Sans" charset="0"/>
              </a:rPr>
              <a:t>intuition pumps</a:t>
            </a:r>
            <a:r>
              <a:rPr lang="ja-JP" altLang="en-US" sz="2700">
                <a:latin typeface="Gill Sans" charset="0"/>
              </a:rPr>
              <a:t>”</a:t>
            </a:r>
            <a:r>
              <a:rPr lang="en-US" sz="2700">
                <a:latin typeface="Gill Sans" charset="0"/>
              </a:rPr>
              <a:t> since they</a:t>
            </a:r>
            <a:r>
              <a:rPr lang="ja-JP" altLang="en-US" sz="2700">
                <a:latin typeface="Gill Sans" charset="0"/>
              </a:rPr>
              <a:t>’</a:t>
            </a:r>
            <a:r>
              <a:rPr lang="en-US" sz="2700">
                <a:latin typeface="Gill Sans" charset="0"/>
              </a:rPr>
              <a:t>re supposed to elicit our </a:t>
            </a:r>
            <a:r>
              <a:rPr lang="ja-JP" altLang="en-US" sz="2700">
                <a:latin typeface="Gill Sans" charset="0"/>
              </a:rPr>
              <a:t>“</a:t>
            </a:r>
            <a:r>
              <a:rPr lang="en-US" sz="2700">
                <a:latin typeface="Gill Sans" charset="0"/>
              </a:rPr>
              <a:t>intuitions</a:t>
            </a:r>
            <a:r>
              <a:rPr lang="ja-JP" altLang="en-US" sz="2700">
                <a:latin typeface="Gill Sans" charset="0"/>
              </a:rPr>
              <a:t>”</a:t>
            </a:r>
            <a:r>
              <a:rPr lang="en-US" sz="2700">
                <a:latin typeface="Gill Sans" charset="0"/>
              </a:rPr>
              <a:t> about these matters</a:t>
            </a:r>
          </a:p>
          <a:p>
            <a:pPr>
              <a:lnSpc>
                <a:spcPct val="80000"/>
              </a:lnSpc>
              <a:spcAft>
                <a:spcPts val="3600"/>
              </a:spcAft>
            </a:pPr>
            <a:r>
              <a:rPr lang="en-US" sz="2700">
                <a:latin typeface="Gill Sans" charset="0"/>
              </a:rPr>
              <a:t>But what, if anything, do our </a:t>
            </a:r>
            <a:r>
              <a:rPr lang="ja-JP" altLang="en-US" sz="2700">
                <a:latin typeface="Gill Sans" charset="0"/>
              </a:rPr>
              <a:t>“</a:t>
            </a:r>
            <a:r>
              <a:rPr lang="en-US" sz="2700">
                <a:latin typeface="Gill Sans" charset="0"/>
              </a:rPr>
              <a:t>intuitions</a:t>
            </a:r>
            <a:r>
              <a:rPr lang="ja-JP" altLang="en-US" sz="2700">
                <a:latin typeface="Gill Sans" charset="0"/>
              </a:rPr>
              <a:t>”</a:t>
            </a:r>
            <a:r>
              <a:rPr lang="en-US" sz="2700">
                <a:latin typeface="Gill Sans" charset="0"/>
              </a:rPr>
              <a:t> show?</a:t>
            </a:r>
          </a:p>
          <a:p>
            <a:pPr lvl="1">
              <a:lnSpc>
                <a:spcPct val="80000"/>
              </a:lnSpc>
              <a:spcAft>
                <a:spcPts val="3600"/>
              </a:spcAft>
            </a:pPr>
            <a:endParaRPr lang="en-US" sz="2400">
              <a:latin typeface="Gill Sans" charset="0"/>
            </a:endParaRPr>
          </a:p>
          <a:p>
            <a:pPr lvl="1">
              <a:lnSpc>
                <a:spcPct val="80000"/>
              </a:lnSpc>
              <a:spcAft>
                <a:spcPts val="3600"/>
              </a:spcAft>
            </a:pPr>
            <a:endParaRPr lang="en-US" sz="2400">
              <a:latin typeface="Gill San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a:latin typeface="Gill Sans" charset="0"/>
              </a:rPr>
              <a:t>How reliable are intuition pumps?</a:t>
            </a:r>
          </a:p>
        </p:txBody>
      </p:sp>
      <p:sp>
        <p:nvSpPr>
          <p:cNvPr id="112643" name="Content Placeholder 2"/>
          <p:cNvSpPr>
            <a:spLocks noGrp="1"/>
          </p:cNvSpPr>
          <p:nvPr>
            <p:ph idx="1"/>
          </p:nvPr>
        </p:nvSpPr>
        <p:spPr>
          <a:xfrm>
            <a:off x="457200" y="5105400"/>
            <a:ext cx="8229600" cy="1616075"/>
          </a:xfrm>
        </p:spPr>
        <p:txBody>
          <a:bodyPr/>
          <a:lstStyle/>
          <a:p>
            <a:endParaRPr lang="en-US">
              <a:latin typeface="Gill Sans" charset="0"/>
            </a:endParaRPr>
          </a:p>
        </p:txBody>
      </p:sp>
      <p:pic>
        <p:nvPicPr>
          <p:cNvPr id="112644" name="Picture 3"/>
          <p:cNvPicPr>
            <a:picLocks noChangeAspect="1"/>
          </p:cNvPicPr>
          <p:nvPr/>
        </p:nvPicPr>
        <p:blipFill>
          <a:blip r:embed="rId2">
            <a:extLst>
              <a:ext uri="{28A0092B-C50C-407E-A947-70E740481C1C}">
                <a14:useLocalDpi xmlns:a14="http://schemas.microsoft.com/office/drawing/2010/main" val="0"/>
              </a:ext>
            </a:extLst>
          </a:blip>
          <a:srcRect t="1094" r="401" b="8923"/>
          <a:stretch>
            <a:fillRect/>
          </a:stretch>
        </p:blipFill>
        <p:spPr bwMode="auto">
          <a:xfrm>
            <a:off x="0" y="1487488"/>
            <a:ext cx="9169400"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3"/>
          <p:cNvSpPr>
            <a:spLocks noGrp="1"/>
          </p:cNvSpPr>
          <p:nvPr>
            <p:ph type="title"/>
          </p:nvPr>
        </p:nvSpPr>
        <p:spPr/>
        <p:txBody>
          <a:bodyPr/>
          <a:lstStyle/>
          <a:p>
            <a:r>
              <a:rPr lang="en-US">
                <a:latin typeface="Gill Sans" charset="0"/>
              </a:rPr>
              <a:t>Am I where (most of) my body is?</a:t>
            </a:r>
          </a:p>
        </p:txBody>
      </p:sp>
      <p:sp>
        <p:nvSpPr>
          <p:cNvPr id="21507" name="Content Placeholder 4"/>
          <p:cNvSpPr>
            <a:spLocks noGrp="1"/>
          </p:cNvSpPr>
          <p:nvPr>
            <p:ph idx="1"/>
          </p:nvPr>
        </p:nvSpPr>
        <p:spPr/>
        <p:txBody>
          <a:bodyPr>
            <a:normAutofit/>
          </a:bodyPr>
          <a:lstStyle/>
          <a:p>
            <a:pPr>
              <a:lnSpc>
                <a:spcPct val="80000"/>
              </a:lnSpc>
              <a:spcAft>
                <a:spcPts val="4200"/>
              </a:spcAft>
            </a:pPr>
            <a:r>
              <a:rPr lang="en-US" sz="2500" b="1" i="1">
                <a:latin typeface="Gill Sans" charset="0"/>
              </a:rPr>
              <a:t>Where Hamlet goes there goes Dennett. </a:t>
            </a:r>
            <a:r>
              <a:rPr lang="en-US" sz="2500" i="1">
                <a:latin typeface="Gill Sans" charset="0"/>
              </a:rPr>
              <a:t> This principle was easily refuted by appeal to the familiar brain-transplant thought experiments so enjoyed by philosophers.  If  Tom and Dick switch brains, Tom is the fellow with Dick's former body — just ask him; he'll claim to be Tom and tell you the most intimate details of Tom's autobiography.  It was clear enough, then, that my current body and I could part company, but not likely that I could be separated from my brain. </a:t>
            </a:r>
          </a:p>
          <a:p>
            <a:pPr>
              <a:lnSpc>
                <a:spcPct val="80000"/>
              </a:lnSpc>
            </a:pPr>
            <a:r>
              <a:rPr lang="en-US" sz="2500" i="1">
                <a:latin typeface="Gill Sans" charset="0"/>
              </a:rPr>
              <a:t>The rule of thumb that emerged so plainly from the thought experiments was that in a brain-transplant operation, one wanted to be the donor not the recipient.  Better to call such an operation a body transplant, in fact.  So perhaps the truth was…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457200" y="0"/>
            <a:ext cx="8229600" cy="1143000"/>
          </a:xfrm>
        </p:spPr>
        <p:txBody>
          <a:bodyPr/>
          <a:lstStyle/>
          <a:p>
            <a:r>
              <a:rPr lang="en-US">
                <a:latin typeface="Gill Sans" charset="0"/>
              </a:rPr>
              <a:t>Am I were my brain is?</a:t>
            </a:r>
          </a:p>
        </p:txBody>
      </p:sp>
      <p:sp>
        <p:nvSpPr>
          <p:cNvPr id="3" name="Content Placeholder 2"/>
          <p:cNvSpPr>
            <a:spLocks noGrp="1"/>
          </p:cNvSpPr>
          <p:nvPr>
            <p:ph idx="1"/>
          </p:nvPr>
        </p:nvSpPr>
        <p:spPr>
          <a:xfrm>
            <a:off x="457200" y="1417638"/>
            <a:ext cx="8229600" cy="5135562"/>
          </a:xfrm>
        </p:spPr>
        <p:txBody>
          <a:bodyPr>
            <a:normAutofit/>
          </a:bodyPr>
          <a:lstStyle/>
          <a:p>
            <a:pPr>
              <a:lnSpc>
                <a:spcPct val="80000"/>
              </a:lnSpc>
              <a:spcAft>
                <a:spcPts val="1800"/>
              </a:spcAft>
            </a:pPr>
            <a:r>
              <a:rPr lang="en-US" sz="2000" b="1" i="1">
                <a:latin typeface="Calibri" charset="0"/>
              </a:rPr>
              <a:t>Where Yorick goes there goes Dennett. </a:t>
            </a:r>
            <a:r>
              <a:rPr lang="en-US" sz="2000" i="1">
                <a:latin typeface="Calibri" charset="0"/>
              </a:rPr>
              <a:t> This was not at all appealing, however.  How could I be in the vat and not about to go anywhere, when I was so obviously outside the vat looking in and beginning to make guilty plans to return to my room for a substantial lunch?  This begged the question I realized, but it still seemed to be getting at something important.  Casting about for some support for my intuition, I hit upon a legalistic sort of argument that might have appealed to Locke. </a:t>
            </a:r>
          </a:p>
          <a:p>
            <a:pPr>
              <a:lnSpc>
                <a:spcPct val="80000"/>
              </a:lnSpc>
            </a:pPr>
            <a:r>
              <a:rPr lang="en-US" sz="2000" i="1">
                <a:latin typeface="Calibri" charset="0"/>
              </a:rPr>
              <a:t>Suppose, I argued to myself, I were now to fly to California, rob a bank, and be apprehended.  In which state would I be tried:  in California, where the robbery took place, or in Texas, where the brains of the outfit were located?  Would I be a California felon with an out-of-state brain, or a Texas felon remotely controlling an accomplice of sorts in California?... the state would be obliged to maintain the life-support system for Yorick though they might move him from Houston to Leavenworth, and aside from the unpleasantness of the opprobrium, I, for one, would not mind at all and would consider myself a free man under those circumstances.  If the state has an interest in forcibly relocating persons in institutions, it would fail to relocate me in any institution by locating Yorick there.  If this were true, it suggested a third alternative.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0"/>
            <a:ext cx="8229600" cy="1143000"/>
          </a:xfrm>
        </p:spPr>
        <p:txBody>
          <a:bodyPr/>
          <a:lstStyle/>
          <a:p>
            <a:r>
              <a:rPr lang="en-US">
                <a:latin typeface="Gill Sans" charset="0"/>
              </a:rPr>
              <a:t>Am I wherever I think I am?</a:t>
            </a:r>
          </a:p>
        </p:txBody>
      </p:sp>
      <p:sp>
        <p:nvSpPr>
          <p:cNvPr id="3" name="Content Placeholder 2"/>
          <p:cNvSpPr>
            <a:spLocks noGrp="1"/>
          </p:cNvSpPr>
          <p:nvPr>
            <p:ph idx="1"/>
          </p:nvPr>
        </p:nvSpPr>
        <p:spPr>
          <a:xfrm>
            <a:off x="474663" y="1143000"/>
            <a:ext cx="8229600" cy="5381625"/>
          </a:xfrm>
        </p:spPr>
        <p:txBody>
          <a:bodyPr>
            <a:normAutofit/>
          </a:bodyPr>
          <a:lstStyle/>
          <a:p>
            <a:pPr>
              <a:lnSpc>
                <a:spcPct val="80000"/>
              </a:lnSpc>
              <a:spcAft>
                <a:spcPts val="3000"/>
              </a:spcAft>
              <a:buFont typeface="Arial" charset="0"/>
              <a:buNone/>
            </a:pPr>
            <a:r>
              <a:rPr lang="en-US" sz="2000" b="1" i="1">
                <a:latin typeface="Calibri" charset="0"/>
              </a:rPr>
              <a:t>	Dennett is wherever he thinks he is. </a:t>
            </a:r>
            <a:r>
              <a:rPr lang="en-US" sz="2000" i="1">
                <a:latin typeface="Calibri" charset="0"/>
              </a:rPr>
              <a:t> Generalized, the claim was as follows:  At any given time a person has a point of view and the location of the point of view (which is determined internally by the content of the point of view) is also the location of the person. </a:t>
            </a:r>
          </a:p>
          <a:p>
            <a:pPr>
              <a:lnSpc>
                <a:spcPct val="80000"/>
              </a:lnSpc>
              <a:spcAft>
                <a:spcPts val="3000"/>
              </a:spcAft>
              <a:buFont typeface="Arial" charset="0"/>
              <a:buNone/>
            </a:pPr>
            <a:r>
              <a:rPr lang="en-US" sz="2000" i="1">
                <a:latin typeface="Calibri" charset="0"/>
              </a:rPr>
              <a:t>	Point of view clearly had something to do with personal location, but it was itself an unclear notion.  It was obvious that the content of one's point of view was not the same as or determined by the content of one's beliefs or thoughts.</a:t>
            </a:r>
          </a:p>
          <a:p>
            <a:pPr>
              <a:lnSpc>
                <a:spcPct val="80000"/>
              </a:lnSpc>
              <a:spcAft>
                <a:spcPts val="3000"/>
              </a:spcAft>
              <a:buFont typeface="Arial" charset="0"/>
              <a:buNone/>
            </a:pPr>
            <a:r>
              <a:rPr lang="en-US" sz="2000" i="1">
                <a:latin typeface="Calibri" charset="0"/>
              </a:rPr>
              <a:t>	For example, what should we say about the point of view of the Cinerama viewer who shrieks and twists in his seat as the roller-coaster footage overcomes his psychic distancing?  Has he forgotten that he is safely seated in the theater?... In other cases, my inclination to call such shifts illusory was less strong.  The workers in laboratories and plants who handle dangerous materials…can feel the heft and slipperiness of the containers they manipulate with their metal fingers.  They know perfectly well where they are and are not fooled into false beliefs by the experience, yet it is as if they were inside the isolation chamber they are peering into.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57200" y="0"/>
            <a:ext cx="8229600" cy="1143000"/>
          </a:xfrm>
        </p:spPr>
        <p:txBody>
          <a:bodyPr/>
          <a:lstStyle/>
          <a:p>
            <a:r>
              <a:rPr lang="en-US">
                <a:latin typeface="Gill Sans" charset="0"/>
              </a:rPr>
              <a:t>Am I my brain?</a:t>
            </a:r>
          </a:p>
        </p:txBody>
      </p:sp>
      <p:sp>
        <p:nvSpPr>
          <p:cNvPr id="3" name="Content Placeholder 2"/>
          <p:cNvSpPr>
            <a:spLocks noGrp="1"/>
          </p:cNvSpPr>
          <p:nvPr>
            <p:ph idx="1"/>
          </p:nvPr>
        </p:nvSpPr>
        <p:spPr>
          <a:xfrm>
            <a:off x="457200" y="1143000"/>
            <a:ext cx="8229600" cy="5334000"/>
          </a:xfrm>
        </p:spPr>
        <p:txBody>
          <a:bodyPr>
            <a:normAutofit/>
          </a:bodyPr>
          <a:lstStyle/>
          <a:p>
            <a:pPr>
              <a:lnSpc>
                <a:spcPct val="80000"/>
              </a:lnSpc>
              <a:spcAft>
                <a:spcPts val="3600"/>
              </a:spcAft>
            </a:pPr>
            <a:r>
              <a:rPr lang="en-US" sz="2000">
                <a:latin typeface="Calibri" charset="0"/>
              </a:rPr>
              <a:t>Identifying with one</a:t>
            </a:r>
            <a:r>
              <a:rPr lang="ja-JP" altLang="en-US" sz="2000">
                <a:latin typeface="Calibri" charset="0"/>
              </a:rPr>
              <a:t>’</a:t>
            </a:r>
            <a:r>
              <a:rPr lang="en-US" sz="2000">
                <a:latin typeface="Calibri" charset="0"/>
              </a:rPr>
              <a:t>s brain, as suggested by traditional puzzle cases, supports mentalistic accounts of personal identity.</a:t>
            </a:r>
          </a:p>
          <a:p>
            <a:pPr>
              <a:lnSpc>
                <a:spcPct val="80000"/>
              </a:lnSpc>
              <a:spcAft>
                <a:spcPts val="3600"/>
              </a:spcAft>
            </a:pPr>
            <a:r>
              <a:rPr lang="en-US" sz="2000">
                <a:latin typeface="Calibri" charset="0"/>
              </a:rPr>
              <a:t>Dennett challenges the intuitions these cases pump:</a:t>
            </a:r>
          </a:p>
          <a:p>
            <a:pPr>
              <a:lnSpc>
                <a:spcPct val="80000"/>
              </a:lnSpc>
              <a:spcAft>
                <a:spcPts val="3600"/>
              </a:spcAft>
              <a:buFont typeface="Arial" charset="0"/>
              <a:buNone/>
            </a:pPr>
            <a:r>
              <a:rPr lang="en-US" sz="2000" i="1">
                <a:latin typeface="Calibri" charset="0"/>
              </a:rPr>
              <a:t>	Imagine you have written an inflammatory letter which has been published in the Times, the result of which is that the government has chosen to impound your brain for a probationary period of three years in its Dangerous Brain Clinic in Bethesda, Maryland.  Your body of course is allowed freedom to earn a salary and thus to continue its function of laying up income to be taxed.  At this moment, however, your body is seated in an auditorium listening to a peculiar account by Daniel Dennett of his own similar experience.  Try it.  Think yourself to Bethesda, and then hark back longingly to your body, far away, and yet seeming so near.  It is only with long-distance restraint (yours? the government's?) that you can control your impulse to get those hands clapping in polite applause before navigating the old body to the rest room and a well-deserved glass of evening sherry in the lounge.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latin typeface="Gill Sans" charset="0"/>
              </a:rPr>
              <a:t>Underground in Tulsa</a:t>
            </a:r>
          </a:p>
        </p:txBody>
      </p:sp>
      <p:pic>
        <p:nvPicPr>
          <p:cNvPr id="1177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990600" y="2362200"/>
            <a:ext cx="5030788"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Content Placeholder 2"/>
          <p:cNvSpPr>
            <a:spLocks noGrp="1"/>
          </p:cNvSpPr>
          <p:nvPr>
            <p:ph idx="1"/>
          </p:nvPr>
        </p:nvSpPr>
        <p:spPr>
          <a:xfrm>
            <a:off x="4191000" y="1354138"/>
            <a:ext cx="3581400" cy="2014537"/>
          </a:xfrm>
        </p:spPr>
        <p:txBody>
          <a:bodyPr>
            <a:normAutofit/>
          </a:bodyPr>
          <a:lstStyle/>
          <a:p>
            <a:pPr algn="r">
              <a:lnSpc>
                <a:spcPct val="80000"/>
              </a:lnSpc>
              <a:buFont typeface="Arial" charset="0"/>
              <a:buNone/>
            </a:pPr>
            <a:r>
              <a:rPr lang="en-US" sz="2200" i="1">
                <a:latin typeface="Gill Sans" charset="0"/>
              </a:rPr>
              <a:t>	[I]t did seem undeniable that in some sense I and not merely most of me was descending into the earth under Tulsa in search of an atomic warhead. </a:t>
            </a:r>
          </a:p>
        </p:txBody>
      </p:sp>
      <p:pic>
        <p:nvPicPr>
          <p:cNvPr id="1177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24826">
            <a:off x="2478088" y="3319463"/>
            <a:ext cx="16129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381000" y="533400"/>
            <a:ext cx="7543800" cy="1295400"/>
          </a:xfrm>
        </p:spPr>
        <p:txBody>
          <a:bodyPr>
            <a:normAutofit/>
          </a:bodyPr>
          <a:lstStyle/>
          <a:p>
            <a:r>
              <a:rPr lang="en-US" sz="3600">
                <a:latin typeface="Calibri" charset="0"/>
              </a:rPr>
              <a:t>The morals to be drawn from the discussion that follows:</a:t>
            </a:r>
            <a:endParaRPr lang="en-US" sz="4000">
              <a:latin typeface="Calibri" charset="0"/>
            </a:endParaRPr>
          </a:p>
        </p:txBody>
      </p:sp>
      <p:sp>
        <p:nvSpPr>
          <p:cNvPr id="59395" name="Rectangle 3"/>
          <p:cNvSpPr>
            <a:spLocks noGrp="1" noChangeArrowheads="1"/>
          </p:cNvSpPr>
          <p:nvPr>
            <p:ph type="body" idx="1"/>
          </p:nvPr>
        </p:nvSpPr>
        <p:spPr>
          <a:xfrm>
            <a:off x="3810000" y="2819400"/>
            <a:ext cx="4038600" cy="3200400"/>
          </a:xfrm>
        </p:spPr>
        <p:txBody>
          <a:bodyPr/>
          <a:lstStyle/>
          <a:p>
            <a:r>
              <a:rPr lang="en-US" sz="2200" dirty="0">
                <a:latin typeface="Calibri" charset="0"/>
              </a:rPr>
              <a:t>Perception </a:t>
            </a:r>
            <a:r>
              <a:rPr lang="en-US" sz="2200" dirty="0" smtClean="0">
                <a:latin typeface="Calibri" charset="0"/>
              </a:rPr>
              <a:t>is reliable </a:t>
            </a:r>
            <a:r>
              <a:rPr lang="en-US" sz="2200" dirty="0">
                <a:latin typeface="Calibri" charset="0"/>
              </a:rPr>
              <a:t>but not infallible.</a:t>
            </a:r>
          </a:p>
          <a:p>
            <a:r>
              <a:rPr lang="en-US" sz="2200" dirty="0">
                <a:latin typeface="Calibri" charset="0"/>
              </a:rPr>
              <a:t>Knowledge </a:t>
            </a:r>
            <a:r>
              <a:rPr lang="en-US" sz="2200" dirty="0" err="1">
                <a:latin typeface="Calibri" charset="0"/>
              </a:rPr>
              <a:t>doesn</a:t>
            </a:r>
            <a:r>
              <a:rPr lang="ja-JP" altLang="en-US" sz="2200" dirty="0">
                <a:latin typeface="Calibri" charset="0"/>
              </a:rPr>
              <a:t>’</a:t>
            </a:r>
            <a:r>
              <a:rPr lang="en-US" sz="2200" dirty="0">
                <a:latin typeface="Calibri" charset="0"/>
              </a:rPr>
              <a:t>t require certainty--but we should know when to be careful.</a:t>
            </a:r>
          </a:p>
          <a:p>
            <a:r>
              <a:rPr lang="en-US" sz="2200" b="1" dirty="0">
                <a:latin typeface="Calibri" charset="0"/>
              </a:rPr>
              <a:t>If we know what</a:t>
            </a:r>
            <a:r>
              <a:rPr lang="ja-JP" altLang="en-US" sz="2200" b="1" dirty="0">
                <a:latin typeface="Calibri" charset="0"/>
              </a:rPr>
              <a:t>’</a:t>
            </a:r>
            <a:r>
              <a:rPr lang="en-US" sz="2200" b="1" dirty="0">
                <a:latin typeface="Calibri" charset="0"/>
              </a:rPr>
              <a:t>s going on we can avoid being </a:t>
            </a:r>
            <a:r>
              <a:rPr lang="en-US" sz="2200" b="1" dirty="0" smtClean="0">
                <a:latin typeface="Calibri" charset="0"/>
              </a:rPr>
              <a:t>fooled!</a:t>
            </a:r>
            <a:endParaRPr lang="en-US" sz="2200" b="1" dirty="0">
              <a:latin typeface="Calibri" charset="0"/>
            </a:endParaRP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38400"/>
            <a:ext cx="23225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4000">
                <a:latin typeface="Calibri" charset="0"/>
              </a:rPr>
              <a:t>Instantaneous relocation!</a:t>
            </a:r>
            <a:br>
              <a:rPr lang="en-US" sz="4000">
                <a:latin typeface="Calibri" charset="0"/>
              </a:rPr>
            </a:br>
            <a:endParaRPr lang="en-US" sz="4000">
              <a:latin typeface="Calibri" charset="0"/>
            </a:endParaRPr>
          </a:p>
        </p:txBody>
      </p:sp>
      <p:sp>
        <p:nvSpPr>
          <p:cNvPr id="26627" name="Content Placeholder 2"/>
          <p:cNvSpPr>
            <a:spLocks noGrp="1"/>
          </p:cNvSpPr>
          <p:nvPr>
            <p:ph idx="1"/>
          </p:nvPr>
        </p:nvSpPr>
        <p:spPr>
          <a:xfrm>
            <a:off x="457200" y="1295400"/>
            <a:ext cx="8229600" cy="5181600"/>
          </a:xfrm>
        </p:spPr>
        <p:txBody>
          <a:bodyPr>
            <a:normAutofit/>
          </a:bodyPr>
          <a:lstStyle/>
          <a:p>
            <a:pPr>
              <a:lnSpc>
                <a:spcPct val="80000"/>
              </a:lnSpc>
              <a:spcAft>
                <a:spcPts val="3000"/>
              </a:spcAft>
              <a:buFont typeface="Arial" charset="0"/>
              <a:buNone/>
            </a:pPr>
            <a:r>
              <a:rPr lang="en-US" sz="2200" i="1">
                <a:latin typeface="Gill Sans" charset="0"/>
              </a:rPr>
              <a:t>	I had set to work with my cutting torch when all of a sudden a terrible thing happened.  I went stone deaf.  At first I thought it was only my radio earphones that had broken, but when I tapped on my helmet, I heard nothing.  Apparently the auditory transceivers had gone on the fritz.  I could no longer hear Houston or my own voice, but I could speak, so I started telling them what had happened.  In midsentence, I knew something else had gone wrong.  My vocal apparatus had become paralyzed.  Then my right hand went limp — another transceiver had gone.  I was truly in deep trouble.  But worse was to follow.  After a few more minutes, I went blind.  I cursed my luck, and then I cursed the scientists who had led me into this grave peril.  There I was, deaf, dumb, and blind, in a radioactive hole more than a mile under Tulsa.</a:t>
            </a:r>
          </a:p>
          <a:p>
            <a:pPr>
              <a:lnSpc>
                <a:spcPct val="80000"/>
              </a:lnSpc>
              <a:spcAft>
                <a:spcPts val="3000"/>
              </a:spcAft>
              <a:buFont typeface="Arial" charset="0"/>
              <a:buNone/>
            </a:pPr>
            <a:r>
              <a:rPr lang="en-US" sz="2200" i="1">
                <a:latin typeface="Gill Sans" charset="0"/>
              </a:rPr>
              <a:t>	 Then the last of my cerebral radio links broke, and suddenly I was faced with a new and even more shocking problem:  whereas an instant before I had been buried alive in Oklahoma, now I was disembodied in Houston.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193675" y="109538"/>
            <a:ext cx="7426325" cy="5986462"/>
          </a:xfrm>
          <a:prstGeom prst="cloudCallout">
            <a:avLst>
              <a:gd name="adj1" fmla="val 39606"/>
              <a:gd name="adj2" fmla="val 35035"/>
            </a:avLst>
          </a:prstGeom>
          <a:solidFill>
            <a:srgbClr val="D9D9D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119811" name="Content Placeholder 2"/>
          <p:cNvSpPr>
            <a:spLocks noGrp="1"/>
          </p:cNvSpPr>
          <p:nvPr>
            <p:ph idx="1"/>
          </p:nvPr>
        </p:nvSpPr>
        <p:spPr>
          <a:xfrm>
            <a:off x="1222375" y="749300"/>
            <a:ext cx="5502275" cy="4475163"/>
          </a:xfrm>
        </p:spPr>
        <p:txBody>
          <a:bodyPr/>
          <a:lstStyle/>
          <a:p>
            <a:pPr>
              <a:buFont typeface="Arial" charset="0"/>
              <a:buNone/>
            </a:pPr>
            <a:r>
              <a:rPr lang="en-US" sz="1800" i="1">
                <a:latin typeface="Calibri" charset="0"/>
              </a:rPr>
              <a:t>	It occurred to me then, with one of those rushes of revelation of which we should be suspicious, that I had stumbled upon an impressive demonstration of the immateriality of the soul based upon physicalist principles and premises. For as the last radio signal between Tulsa and Houston died away, had I not changed location from Tulsa to Houston at the speed of light?  And had I not accomplished this without any increase in mass?  What moved from A to B at such speed was surely myself, or at any rate my soul or mind — the massless center of my being and home of my consciousness.  </a:t>
            </a:r>
          </a:p>
          <a:p>
            <a:pPr>
              <a:buFont typeface="Arial" charset="0"/>
              <a:buNone/>
            </a:pPr>
            <a:r>
              <a:rPr lang="en-US" sz="1800" i="1">
                <a:latin typeface="Calibri" charset="0"/>
              </a:rPr>
              <a:t>	I could not see how a physicalist philosopher could quarrel with this except by taking the dire and counterintuitive route of banishing all talk of persons. </a:t>
            </a:r>
          </a:p>
        </p:txBody>
      </p:sp>
      <p:pic>
        <p:nvPicPr>
          <p:cNvPr id="4" name="Picture 3"/>
          <p:cNvPicPr>
            <a:picLocks noChangeAspect="1"/>
          </p:cNvPicPr>
          <p:nvPr/>
        </p:nvPicPr>
        <p:blipFill>
          <a:blip r:embed="rId2"/>
          <a:srcRect l="40123" t="28947"/>
          <a:stretch>
            <a:fillRect/>
          </a:stretch>
        </p:blipFill>
        <p:spPr>
          <a:xfrm>
            <a:off x="6579105" y="5110617"/>
            <a:ext cx="1847850" cy="1543050"/>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atin typeface="Gill Sans" charset="0"/>
              </a:rPr>
              <a:t>Disembodied in Houston</a:t>
            </a:r>
          </a:p>
        </p:txBody>
      </p:sp>
      <p:sp>
        <p:nvSpPr>
          <p:cNvPr id="28675" name="Content Placeholder 2"/>
          <p:cNvSpPr>
            <a:spLocks noGrp="1"/>
          </p:cNvSpPr>
          <p:nvPr>
            <p:ph idx="1"/>
          </p:nvPr>
        </p:nvSpPr>
        <p:spPr>
          <a:xfrm>
            <a:off x="1219200" y="1417638"/>
            <a:ext cx="6705600" cy="3238500"/>
          </a:xfrm>
        </p:spPr>
        <p:txBody>
          <a:bodyPr>
            <a:normAutofit/>
          </a:bodyPr>
          <a:lstStyle/>
          <a:p>
            <a:pPr>
              <a:lnSpc>
                <a:spcPct val="80000"/>
              </a:lnSpc>
              <a:buFont typeface="Arial" charset="0"/>
              <a:buNone/>
            </a:pPr>
            <a:r>
              <a:rPr lang="en-US" sz="2500" i="1">
                <a:latin typeface="Gill Sans" charset="0"/>
              </a:rPr>
              <a:t>	[M]y technical support team sedated me into a dreamless sleep from which I awoke, hearing with magnificent fidelity the familiar opening strains of my favorite Brahms piano trio.  So that was why they had wanted a list of my favorite recordings!  It did not take me long to realize that I was hearing the music without ears.  The output from the stereo stylus was being fed through some fancy rectification circuitry directly into my auditory nerve.  I was mainlining Brahms. </a:t>
            </a:r>
          </a:p>
        </p:txBody>
      </p:sp>
      <p:pic>
        <p:nvPicPr>
          <p:cNvPr id="12083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72000" y="4381500"/>
            <a:ext cx="37338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a:latin typeface="Gill Sans" charset="0"/>
              </a:rPr>
              <a:t>Body Exchange</a:t>
            </a:r>
          </a:p>
        </p:txBody>
      </p:sp>
      <p:pic>
        <p:nvPicPr>
          <p:cNvPr id="12185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5773738" y="1516063"/>
            <a:ext cx="299243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2409">
            <a:off x="7218363" y="1271588"/>
            <a:ext cx="16129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Box 5"/>
          <p:cNvSpPr txBox="1">
            <a:spLocks noChangeArrowheads="1"/>
          </p:cNvSpPr>
          <p:nvPr/>
        </p:nvSpPr>
        <p:spPr bwMode="auto">
          <a:xfrm>
            <a:off x="830263" y="2466975"/>
            <a:ext cx="42672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z="2000" i="1">
                <a:latin typeface="Gill Sans" charset="0"/>
                <a:cs typeface="Gill Sans" charset="0"/>
              </a:rPr>
              <a:t>My sleep lasted, I later learned, for the better part of a year, and when I awoke, it was to find myself fully restored to my senses.  When I looked into the mirror, though, I was a bit startled to see an unfamiliar face.</a:t>
            </a:r>
          </a:p>
          <a:p>
            <a:endParaRPr lang="en-US" sz="2000" i="1">
              <a:latin typeface="Gill Sans" charset="0"/>
            </a:endParaRPr>
          </a:p>
          <a:p>
            <a:r>
              <a:rPr lang="en-US" sz="2000" i="1">
                <a:latin typeface="Gill Sans" charset="0"/>
              </a:rPr>
              <a:t>I and my new body, whom we might as well call Fortinbras, strode into the familiar lab to another round of applause from the technicians, who were of course congratulating themselves, not me. </a:t>
            </a:r>
            <a:r>
              <a:rPr lang="en-US" sz="2000" i="1">
                <a:latin typeface="Gill Sans" charset="0"/>
                <a:cs typeface="Gill Sans" charset="0"/>
              </a:rPr>
              <a:t>  </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0"/>
            <a:ext cx="8229600" cy="1143000"/>
          </a:xfrm>
        </p:spPr>
        <p:txBody>
          <a:bodyPr/>
          <a:lstStyle/>
          <a:p>
            <a:r>
              <a:rPr lang="en-US">
                <a:latin typeface="Gill Sans" charset="0"/>
              </a:rPr>
              <a:t>Computer Duplication</a:t>
            </a:r>
          </a:p>
        </p:txBody>
      </p:sp>
      <p:sp>
        <p:nvSpPr>
          <p:cNvPr id="3" name="Content Placeholder 2"/>
          <p:cNvSpPr>
            <a:spLocks noGrp="1"/>
          </p:cNvSpPr>
          <p:nvPr>
            <p:ph idx="1"/>
          </p:nvPr>
        </p:nvSpPr>
        <p:spPr>
          <a:xfrm>
            <a:off x="238125" y="1143000"/>
            <a:ext cx="6719888" cy="3352800"/>
          </a:xfrm>
        </p:spPr>
        <p:txBody>
          <a:bodyPr>
            <a:normAutofit/>
          </a:bodyPr>
          <a:lstStyle/>
          <a:p>
            <a:pPr>
              <a:lnSpc>
                <a:spcPct val="80000"/>
              </a:lnSpc>
              <a:buFont typeface="Arial" charset="0"/>
              <a:buNone/>
            </a:pPr>
            <a:r>
              <a:rPr lang="en-US" sz="2000" i="1">
                <a:latin typeface="Calibri" charset="0"/>
              </a:rPr>
              <a:t>	[B]efore they had even operated on the first occasion, they had constructed a computer duplicate of my brain, reproducing both the complete information-processing structure and the computational speed of my brain in a giant computer program.  After the operation, but before they had dared to send me off on my mission to Oklahoma, they had run this computer system and Yorick side by side.  The incoming signals from Hamlet were sent simultaneously to Yorick's transceivers and to the computer's array of inputs.  And the outputs from Yorick were not only beamed back to Hamlet, my body; they were recorded and checked against the simultaneous output of the computer program, which was called </a:t>
            </a:r>
            <a:r>
              <a:rPr lang="ja-JP" altLang="en-US" sz="2000" i="1">
                <a:latin typeface="Calibri" charset="0"/>
              </a:rPr>
              <a:t>“</a:t>
            </a:r>
            <a:r>
              <a:rPr lang="en-US" sz="2000" i="1">
                <a:latin typeface="Calibri" charset="0"/>
              </a:rPr>
              <a:t>Hubert</a:t>
            </a:r>
            <a:r>
              <a:rPr lang="ja-JP" altLang="en-US" sz="2000" i="1">
                <a:latin typeface="Calibri" charset="0"/>
              </a:rPr>
              <a:t>”</a:t>
            </a:r>
            <a:r>
              <a:rPr lang="en-US" sz="2000" i="1">
                <a:latin typeface="Calibri" charset="0"/>
              </a:rPr>
              <a:t> </a:t>
            </a:r>
          </a:p>
        </p:txBody>
      </p:sp>
      <p:pic>
        <p:nvPicPr>
          <p:cNvPr id="122884" name="Picture 3"/>
          <p:cNvPicPr>
            <a:picLocks noChangeAspect="1"/>
          </p:cNvPicPr>
          <p:nvPr/>
        </p:nvPicPr>
        <p:blipFill>
          <a:blip r:embed="rId2">
            <a:extLst>
              <a:ext uri="{28A0092B-C50C-407E-A947-70E740481C1C}">
                <a14:useLocalDpi xmlns:a14="http://schemas.microsoft.com/office/drawing/2010/main" val="0"/>
              </a:ext>
            </a:extLst>
          </a:blip>
          <a:srcRect t="11685" b="4128"/>
          <a:stretch>
            <a:fillRect/>
          </a:stretch>
        </p:blipFill>
        <p:spPr bwMode="auto">
          <a:xfrm>
            <a:off x="3733800" y="4348163"/>
            <a:ext cx="22780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1371600" y="4989431"/>
            <a:ext cx="1231900" cy="1119269"/>
          </a:xfrm>
          <a:prstGeom prst="rect">
            <a:avLst/>
          </a:prstGeom>
          <a:ln>
            <a:noFill/>
          </a:ln>
          <a:effectLst>
            <a:softEdge rad="112500"/>
          </a:effectLst>
        </p:spPr>
      </p:pic>
      <p:grpSp>
        <p:nvGrpSpPr>
          <p:cNvPr id="122886" name="Group 11"/>
          <p:cNvGrpSpPr>
            <a:grpSpLocks/>
          </p:cNvGrpSpPr>
          <p:nvPr/>
        </p:nvGrpSpPr>
        <p:grpSpPr bwMode="auto">
          <a:xfrm>
            <a:off x="7015163" y="949325"/>
            <a:ext cx="1873250" cy="5159375"/>
            <a:chOff x="6924825" y="863393"/>
            <a:chExt cx="1874004" cy="5159614"/>
          </a:xfrm>
        </p:grpSpPr>
        <p:pic>
          <p:nvPicPr>
            <p:cNvPr id="122890" name="Picture 5"/>
            <p:cNvPicPr>
              <a:picLocks noChangeAspect="1"/>
            </p:cNvPicPr>
            <p:nvPr/>
          </p:nvPicPr>
          <p:blipFill>
            <a:blip r:embed="rId4">
              <a:extLst>
                <a:ext uri="{28A0092B-C50C-407E-A947-70E740481C1C}">
                  <a14:useLocalDpi xmlns:a14="http://schemas.microsoft.com/office/drawing/2010/main" val="0"/>
                </a:ext>
              </a:extLst>
            </a:blip>
            <a:srcRect r="39580"/>
            <a:stretch>
              <a:fillRect/>
            </a:stretch>
          </p:blipFill>
          <p:spPr bwMode="auto">
            <a:xfrm flipH="1">
              <a:off x="6924825" y="1108107"/>
              <a:ext cx="1808131"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9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52409">
              <a:off x="7185929" y="863393"/>
              <a:ext cx="16129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887" name="TextBox 8"/>
          <p:cNvSpPr txBox="1">
            <a:spLocks noChangeArrowheads="1"/>
          </p:cNvSpPr>
          <p:nvPr/>
        </p:nvSpPr>
        <p:spPr bwMode="auto">
          <a:xfrm>
            <a:off x="4241800" y="6137275"/>
            <a:ext cx="1452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b="1">
                <a:latin typeface="Gill Sans" charset="0"/>
                <a:cs typeface="Gill Sans" charset="0"/>
              </a:rPr>
              <a:t>Hubert</a:t>
            </a:r>
          </a:p>
        </p:txBody>
      </p:sp>
      <p:sp>
        <p:nvSpPr>
          <p:cNvPr id="122888" name="TextBox 9"/>
          <p:cNvSpPr txBox="1">
            <a:spLocks noChangeArrowheads="1"/>
          </p:cNvSpPr>
          <p:nvPr/>
        </p:nvSpPr>
        <p:spPr bwMode="auto">
          <a:xfrm>
            <a:off x="1238250" y="6137275"/>
            <a:ext cx="1452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b="1">
                <a:latin typeface="Gill Sans" charset="0"/>
                <a:cs typeface="Gill Sans" charset="0"/>
              </a:rPr>
              <a:t>Yorick</a:t>
            </a:r>
          </a:p>
        </p:txBody>
      </p:sp>
      <p:sp>
        <p:nvSpPr>
          <p:cNvPr id="122889" name="TextBox 10"/>
          <p:cNvSpPr txBox="1">
            <a:spLocks noChangeArrowheads="1"/>
          </p:cNvSpPr>
          <p:nvPr/>
        </p:nvSpPr>
        <p:spPr bwMode="auto">
          <a:xfrm>
            <a:off x="7354888" y="6137275"/>
            <a:ext cx="1452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b="1">
                <a:latin typeface="Gill Sans" charset="0"/>
                <a:cs typeface="Gill Sans" charset="0"/>
              </a:rPr>
              <a:t>Fortinbras</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latin typeface="Gill Sans" charset="0"/>
              </a:rPr>
              <a:t>Can the self divide?</a:t>
            </a:r>
          </a:p>
        </p:txBody>
      </p:sp>
      <p:sp>
        <p:nvSpPr>
          <p:cNvPr id="31747" name="Content Placeholder 2"/>
          <p:cNvSpPr>
            <a:spLocks noGrp="1"/>
          </p:cNvSpPr>
          <p:nvPr>
            <p:ph idx="1"/>
          </p:nvPr>
        </p:nvSpPr>
        <p:spPr/>
        <p:txBody>
          <a:bodyPr>
            <a:normAutofit/>
          </a:bodyPr>
          <a:lstStyle/>
          <a:p>
            <a:pPr>
              <a:lnSpc>
                <a:spcPct val="80000"/>
              </a:lnSpc>
              <a:spcAft>
                <a:spcPts val="4200"/>
              </a:spcAft>
              <a:buFont typeface="Arial" charset="0"/>
              <a:buNone/>
            </a:pPr>
            <a:r>
              <a:rPr lang="en-US" sz="2200" i="1">
                <a:latin typeface="Gill Sans" charset="0"/>
              </a:rPr>
              <a:t>	The one truly unsettling aspect of this new development was the prospect, which was not long in dawning on me, of someone detaching the spare — Hubert or Yorick, as the case might be — from Fortinbras and hitching it to yet another body </a:t>
            </a:r>
          </a:p>
          <a:p>
            <a:pPr>
              <a:lnSpc>
                <a:spcPct val="80000"/>
              </a:lnSpc>
              <a:spcAft>
                <a:spcPts val="4200"/>
              </a:spcAft>
              <a:buFont typeface="Arial" charset="0"/>
              <a:buNone/>
            </a:pPr>
            <a:r>
              <a:rPr lang="en-US" sz="2200" i="1">
                <a:latin typeface="Gill Sans" charset="0"/>
              </a:rPr>
              <a:t>	[S]uppose that before the arrival of the second body on the scene, I had been keeping Yorick as the spare for years, and letting Hubert's output drive my body — that is, Fortinbras — all that time.  The Hubert-Fortinbras couple would seem then by squatter's rights (to combat one legal intuition with another) to be the true Dennett and the lawful inheritor of everything that was Dennett's.  This was an interesting question, certainly, but not nearly so pressing as another question that bothered me.  My strongest intuition was that in such an eventuality I would survive so long as either brain-body couple remained intact.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r>
              <a:rPr lang="en-US">
                <a:latin typeface="Gill Sans" charset="0"/>
              </a:rPr>
              <a:t>Why not both?</a:t>
            </a:r>
          </a:p>
        </p:txBody>
      </p:sp>
      <p:sp>
        <p:nvSpPr>
          <p:cNvPr id="32771" name="Content Placeholder 2"/>
          <p:cNvSpPr>
            <a:spLocks noGrp="1"/>
          </p:cNvSpPr>
          <p:nvPr>
            <p:ph idx="1"/>
          </p:nvPr>
        </p:nvSpPr>
        <p:spPr>
          <a:xfrm>
            <a:off x="457200" y="6096000"/>
            <a:ext cx="8229600" cy="625475"/>
          </a:xfrm>
        </p:spPr>
        <p:txBody>
          <a:bodyPr>
            <a:normAutofit/>
          </a:bodyPr>
          <a:lstStyle/>
          <a:p>
            <a:pPr>
              <a:lnSpc>
                <a:spcPct val="80000"/>
              </a:lnSpc>
              <a:buFont typeface="Arial" charset="0"/>
              <a:buNone/>
            </a:pPr>
            <a:r>
              <a:rPr lang="en-US" sz="2200" i="1">
                <a:latin typeface="Gill Sans" charset="0"/>
              </a:rPr>
              <a:t>… but I had mixed emotions about whether I should want both to survive.</a:t>
            </a:r>
          </a:p>
        </p:txBody>
      </p:sp>
      <p:grpSp>
        <p:nvGrpSpPr>
          <p:cNvPr id="124932" name="Group 8"/>
          <p:cNvGrpSpPr>
            <a:grpSpLocks/>
          </p:cNvGrpSpPr>
          <p:nvPr/>
        </p:nvGrpSpPr>
        <p:grpSpPr bwMode="auto">
          <a:xfrm>
            <a:off x="6057900" y="709613"/>
            <a:ext cx="2971800" cy="4624387"/>
            <a:chOff x="6057900" y="709902"/>
            <a:chExt cx="2971800" cy="4624098"/>
          </a:xfrm>
        </p:grpSpPr>
        <p:pic>
          <p:nvPicPr>
            <p:cNvPr id="12493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57900" y="1524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721" y="709902"/>
              <a:ext cx="16129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4933" name="Group 7"/>
          <p:cNvGrpSpPr>
            <a:grpSpLocks/>
          </p:cNvGrpSpPr>
          <p:nvPr/>
        </p:nvGrpSpPr>
        <p:grpSpPr bwMode="auto">
          <a:xfrm>
            <a:off x="484188" y="866775"/>
            <a:ext cx="3162300" cy="4333875"/>
            <a:chOff x="192636" y="364833"/>
            <a:chExt cx="3162300" cy="4333113"/>
          </a:xfrm>
        </p:grpSpPr>
        <p:pic>
          <p:nvPicPr>
            <p:cNvPr id="12493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636" y="887946"/>
              <a:ext cx="31623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98416" y="364833"/>
              <a:ext cx="16129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3"/>
          <p:cNvGrpSpPr>
            <a:grpSpLocks/>
          </p:cNvGrpSpPr>
          <p:nvPr/>
        </p:nvGrpSpPr>
        <p:grpSpPr bwMode="auto">
          <a:xfrm>
            <a:off x="2192338" y="590550"/>
            <a:ext cx="5978525" cy="6130925"/>
            <a:chOff x="2192198" y="591283"/>
            <a:chExt cx="5979360" cy="6130192"/>
          </a:xfrm>
        </p:grpSpPr>
        <p:pic>
          <p:nvPicPr>
            <p:cNvPr id="32775" name="Picture 11"/>
            <p:cNvPicPr>
              <a:picLocks noChangeAspect="1"/>
            </p:cNvPicPr>
            <p:nvPr/>
          </p:nvPicPr>
          <p:blipFill>
            <a:blip r:embed="rId7"/>
            <a:srcRect/>
            <a:stretch>
              <a:fillRect/>
            </a:stretch>
          </p:blipFill>
          <p:spPr bwMode="auto">
            <a:xfrm>
              <a:off x="2192198" y="1598486"/>
              <a:ext cx="4208601" cy="5122989"/>
            </a:xfrm>
            <a:prstGeom prst="rect">
              <a:avLst/>
            </a:prstGeom>
            <a:ln>
              <a:noFill/>
            </a:ln>
            <a:effectLst>
              <a:softEdge rad="112500"/>
            </a:effectLst>
          </p:spPr>
        </p:pic>
        <p:sp>
          <p:nvSpPr>
            <p:cNvPr id="13" name="Oval Callout 12"/>
            <p:cNvSpPr/>
            <p:nvPr/>
          </p:nvSpPr>
          <p:spPr bwMode="auto">
            <a:xfrm>
              <a:off x="5337474" y="591283"/>
              <a:ext cx="2834084" cy="2055567"/>
            </a:xfrm>
            <a:prstGeom prst="wedgeEllipseCallout">
              <a:avLst>
                <a:gd name="adj1" fmla="val -62430"/>
                <a:gd name="adj2" fmla="val 72655"/>
              </a:avLst>
            </a:prstGeom>
          </p:spPr>
          <p:style>
            <a:lnRef idx="1">
              <a:schemeClr val="accent1"/>
            </a:lnRef>
            <a:fillRef idx="3">
              <a:schemeClr val="accent1"/>
            </a:fillRef>
            <a:effectRef idx="2">
              <a:schemeClr val="accent1"/>
            </a:effectRef>
            <a:fontRef idx="minor">
              <a:schemeClr val="lt1"/>
            </a:fontRef>
          </p:style>
          <p:txBody>
            <a:bodyPr anchor="ctr"/>
            <a:lstStyle/>
            <a:p>
              <a:pPr algn="ctr"/>
              <a:r>
                <a:rPr lang="en-US" sz="2800">
                  <a:solidFill>
                    <a:schemeClr val="tx1"/>
                  </a:solidFill>
                  <a:latin typeface="Gill Sans" charset="0"/>
                  <a:ea typeface="ＭＳ Ｐゴシック" charset="0"/>
                  <a:cs typeface="Gill Sans" charset="0"/>
                </a:rPr>
                <a:t>Transitivity of Identity violation!</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creeching Brak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4000">
                <a:latin typeface="Calibri" charset="0"/>
              </a:rPr>
              <a:t>They can</a:t>
            </a:r>
            <a:r>
              <a:rPr lang="ja-JP" altLang="en-US" sz="4000">
                <a:latin typeface="Calibri" charset="0"/>
              </a:rPr>
              <a:t>’</a:t>
            </a:r>
            <a:r>
              <a:rPr lang="en-US" sz="4000">
                <a:latin typeface="Calibri" charset="0"/>
              </a:rPr>
              <a:t>t both be identical to Dennett!</a:t>
            </a:r>
          </a:p>
        </p:txBody>
      </p:sp>
      <p:grpSp>
        <p:nvGrpSpPr>
          <p:cNvPr id="125955" name="Group 8"/>
          <p:cNvGrpSpPr>
            <a:grpSpLocks/>
          </p:cNvGrpSpPr>
          <p:nvPr/>
        </p:nvGrpSpPr>
        <p:grpSpPr bwMode="auto">
          <a:xfrm>
            <a:off x="6057900" y="709613"/>
            <a:ext cx="2971800" cy="4624387"/>
            <a:chOff x="6057900" y="709902"/>
            <a:chExt cx="2971800" cy="4624098"/>
          </a:xfrm>
        </p:grpSpPr>
        <p:pic>
          <p:nvPicPr>
            <p:cNvPr id="12596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6057900" y="1524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721" y="709902"/>
              <a:ext cx="16129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5956" name="Group 7"/>
          <p:cNvGrpSpPr>
            <a:grpSpLocks/>
          </p:cNvGrpSpPr>
          <p:nvPr/>
        </p:nvGrpSpPr>
        <p:grpSpPr bwMode="auto">
          <a:xfrm>
            <a:off x="484188" y="866775"/>
            <a:ext cx="3162300" cy="4333875"/>
            <a:chOff x="192636" y="364833"/>
            <a:chExt cx="3162300" cy="4333113"/>
          </a:xfrm>
        </p:grpSpPr>
        <p:pic>
          <p:nvPicPr>
            <p:cNvPr id="12596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636" y="887946"/>
              <a:ext cx="31623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98416" y="364833"/>
              <a:ext cx="16129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5957" name="TextBox 10"/>
          <p:cNvSpPr txBox="1">
            <a:spLocks noChangeArrowheads="1"/>
          </p:cNvSpPr>
          <p:nvPr/>
        </p:nvSpPr>
        <p:spPr bwMode="auto">
          <a:xfrm>
            <a:off x="4191000" y="923925"/>
            <a:ext cx="129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600" b="1"/>
              <a:t>≠</a:t>
            </a:r>
          </a:p>
        </p:txBody>
      </p:sp>
      <p:pic>
        <p:nvPicPr>
          <p:cNvPr id="15" name="Picture 14"/>
          <p:cNvPicPr>
            <a:picLocks noChangeAspect="1"/>
          </p:cNvPicPr>
          <p:nvPr/>
        </p:nvPicPr>
        <p:blipFill>
          <a:blip r:embed="rId6"/>
          <a:stretch>
            <a:fillRect/>
          </a:stretch>
        </p:blipFill>
        <p:spPr>
          <a:xfrm>
            <a:off x="3611635" y="3662292"/>
            <a:ext cx="2411943" cy="3215924"/>
          </a:xfrm>
          <a:prstGeom prst="ellipse">
            <a:avLst/>
          </a:prstGeom>
          <a:ln>
            <a:noFill/>
          </a:ln>
          <a:effectLst>
            <a:softEdge rad="112500"/>
          </a:effectLst>
        </p:spPr>
      </p:pic>
      <p:sp>
        <p:nvSpPr>
          <p:cNvPr id="125959" name="TextBox 15"/>
          <p:cNvSpPr txBox="1">
            <a:spLocks noChangeArrowheads="1"/>
          </p:cNvSpPr>
          <p:nvPr/>
        </p:nvSpPr>
        <p:spPr bwMode="auto">
          <a:xfrm rot="3150536">
            <a:off x="2945607" y="2799556"/>
            <a:ext cx="12509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600" b="1"/>
              <a:t>=</a:t>
            </a:r>
          </a:p>
        </p:txBody>
      </p:sp>
      <p:sp>
        <p:nvSpPr>
          <p:cNvPr id="125960" name="TextBox 16"/>
          <p:cNvSpPr txBox="1">
            <a:spLocks noChangeArrowheads="1"/>
          </p:cNvSpPr>
          <p:nvPr/>
        </p:nvSpPr>
        <p:spPr bwMode="auto">
          <a:xfrm rot="-2121370">
            <a:off x="5368925" y="2741613"/>
            <a:ext cx="12668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r>
              <a:rPr lang="en-US" sz="9600" b="1"/>
              <a:t>=</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US">
                <a:latin typeface="Gill Sans" charset="0"/>
              </a:rPr>
              <a:t>Two Dennetts?</a:t>
            </a:r>
          </a:p>
        </p:txBody>
      </p:sp>
      <p:sp>
        <p:nvSpPr>
          <p:cNvPr id="34819" name="Content Placeholder 2"/>
          <p:cNvSpPr>
            <a:spLocks noGrp="1"/>
          </p:cNvSpPr>
          <p:nvPr>
            <p:ph idx="1"/>
          </p:nvPr>
        </p:nvSpPr>
        <p:spPr>
          <a:xfrm>
            <a:off x="1143000" y="1752600"/>
            <a:ext cx="4267200" cy="5105400"/>
          </a:xfrm>
        </p:spPr>
        <p:txBody>
          <a:bodyPr>
            <a:normAutofit/>
          </a:bodyPr>
          <a:lstStyle/>
          <a:p>
            <a:pPr>
              <a:lnSpc>
                <a:spcPct val="80000"/>
              </a:lnSpc>
              <a:buFont typeface="Arial" charset="0"/>
              <a:buNone/>
            </a:pPr>
            <a:r>
              <a:rPr lang="en-US" sz="2200" i="1">
                <a:latin typeface="Gill Sans" charset="0"/>
              </a:rPr>
              <a:t>	I discussed my worries with the technicians and the project director. The prospect of two Dennetts was abhorrent to me … My colleagues in the lab argued that I was ignoring the bright side of the matter.  Weren't there many things I wanted to do but, being only one person, had been unable to do?... But my ordeal in Oklahoma (or was it Houston?) had made me less adventurous, and I shrank from this opportunity that was being offered (though of course I was never quite sure it was being offered to me in the first place).   </a:t>
            </a:r>
          </a:p>
        </p:txBody>
      </p:sp>
      <p:grpSp>
        <p:nvGrpSpPr>
          <p:cNvPr id="126980" name="Group 8"/>
          <p:cNvGrpSpPr>
            <a:grpSpLocks/>
          </p:cNvGrpSpPr>
          <p:nvPr/>
        </p:nvGrpSpPr>
        <p:grpSpPr bwMode="auto">
          <a:xfrm>
            <a:off x="6057900" y="1776413"/>
            <a:ext cx="2971800" cy="4624387"/>
            <a:chOff x="6057900" y="709902"/>
            <a:chExt cx="2971800" cy="4624098"/>
          </a:xfrm>
        </p:grpSpPr>
        <p:pic>
          <p:nvPicPr>
            <p:cNvPr id="12698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6057900" y="1524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721" y="709902"/>
              <a:ext cx="16129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57200" y="0"/>
            <a:ext cx="8229600" cy="1143000"/>
          </a:xfrm>
        </p:spPr>
        <p:txBody>
          <a:bodyPr/>
          <a:lstStyle/>
          <a:p>
            <a:r>
              <a:rPr lang="en-US">
                <a:latin typeface="Gill Sans" charset="0"/>
              </a:rPr>
              <a:t>Two persons/one body?</a:t>
            </a:r>
          </a:p>
        </p:txBody>
      </p:sp>
      <p:sp>
        <p:nvSpPr>
          <p:cNvPr id="35843" name="Content Placeholder 2"/>
          <p:cNvSpPr>
            <a:spLocks noGrp="1"/>
          </p:cNvSpPr>
          <p:nvPr>
            <p:ph idx="1"/>
          </p:nvPr>
        </p:nvSpPr>
        <p:spPr>
          <a:xfrm>
            <a:off x="457200" y="1600200"/>
            <a:ext cx="8229600" cy="4800600"/>
          </a:xfrm>
        </p:spPr>
        <p:txBody>
          <a:bodyPr>
            <a:normAutofit/>
          </a:bodyPr>
          <a:lstStyle/>
          <a:p>
            <a:pPr>
              <a:lnSpc>
                <a:spcPct val="80000"/>
              </a:lnSpc>
              <a:spcAft>
                <a:spcPts val="3600"/>
              </a:spcAft>
              <a:buFont typeface="Arial" charset="0"/>
              <a:buNone/>
            </a:pPr>
            <a:r>
              <a:rPr lang="en-US" sz="2200" i="1">
                <a:latin typeface="Gill Sans" charset="0"/>
              </a:rPr>
              <a:t>	There was another prospect even more disagreeable:  that the spare, Hubert or Yorick as the case might be, would be detached from any input from Fortinbras and just left detached.  Then, as in the other case, there would be two Dennetts, or at least two claimants to my name and possessions, one embodied in Fortinbras, and the other sadly, miserably disembodied.  Both selfishness and altruism bade me take steps to prevent this from happening…</a:t>
            </a:r>
          </a:p>
          <a:p>
            <a:pPr>
              <a:lnSpc>
                <a:spcPct val="80000"/>
              </a:lnSpc>
              <a:spcAft>
                <a:spcPts val="3600"/>
              </a:spcAft>
              <a:buFont typeface="Arial" charset="0"/>
              <a:buNone/>
            </a:pPr>
            <a:r>
              <a:rPr lang="en-US" sz="2200" i="1">
                <a:latin typeface="Gill Sans" charset="0"/>
              </a:rPr>
              <a:t>	[I]t was mutually decided that all the electronic connections in the lab would be carefully locked.  Both those that controlled the life-support system for Yorick and those that controlled the power supply for Hubert would be guarded with fail-safe devices, and I would take the only master switch, outfitted for radio remote control, with me wherever I went.  I carry it strapped around my waist and — wait a moment — here it is.  Every few months I reconnoiter the situation by switching channels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p:txBody>
          <a:bodyPr/>
          <a:lstStyle/>
          <a:p>
            <a:r>
              <a:rPr lang="en-US">
                <a:latin typeface="Calibri" charset="0"/>
              </a:rPr>
              <a:t>Perception is constructive</a:t>
            </a:r>
          </a:p>
        </p:txBody>
      </p:sp>
      <p:sp>
        <p:nvSpPr>
          <p:cNvPr id="26627" name="Rectangle 1027"/>
          <p:cNvSpPr>
            <a:spLocks noGrp="1" noChangeArrowheads="1"/>
          </p:cNvSpPr>
          <p:nvPr>
            <p:ph type="body" idx="4294967295"/>
          </p:nvPr>
        </p:nvSpPr>
        <p:spPr>
          <a:xfrm>
            <a:off x="914400" y="1447800"/>
            <a:ext cx="7391400" cy="4572000"/>
          </a:xfrm>
        </p:spPr>
        <p:txBody>
          <a:bodyPr/>
          <a:lstStyle/>
          <a:p>
            <a:pPr>
              <a:spcAft>
                <a:spcPts val="1200"/>
              </a:spcAft>
              <a:buFontTx/>
              <a:buNone/>
            </a:pPr>
            <a:r>
              <a:rPr lang="en-US" sz="2400" dirty="0">
                <a:latin typeface="Calibri" charset="0"/>
              </a:rPr>
              <a:t>	</a:t>
            </a:r>
            <a:r>
              <a:rPr lang="en-US" sz="2000" dirty="0">
                <a:latin typeface="Calibri" charset="0"/>
              </a:rPr>
              <a:t>What we perceive is determined not only by the senses but by</a:t>
            </a:r>
          </a:p>
          <a:p>
            <a:pPr lvl="1">
              <a:spcAft>
                <a:spcPts val="1200"/>
              </a:spcAft>
            </a:pPr>
            <a:r>
              <a:rPr lang="en-US" sz="2000" dirty="0">
                <a:latin typeface="Calibri" charset="0"/>
              </a:rPr>
              <a:t>What we know</a:t>
            </a:r>
          </a:p>
          <a:p>
            <a:pPr lvl="1">
              <a:spcAft>
                <a:spcPts val="1200"/>
              </a:spcAft>
            </a:pPr>
            <a:r>
              <a:rPr lang="en-US" sz="2000" dirty="0">
                <a:latin typeface="Calibri" charset="0"/>
              </a:rPr>
              <a:t>What we expect</a:t>
            </a:r>
          </a:p>
          <a:p>
            <a:pPr lvl="1">
              <a:spcAft>
                <a:spcPts val="1200"/>
              </a:spcAft>
            </a:pPr>
            <a:r>
              <a:rPr lang="en-US" sz="2000" dirty="0">
                <a:latin typeface="Calibri" charset="0"/>
              </a:rPr>
              <a:t>What we believe</a:t>
            </a:r>
          </a:p>
          <a:p>
            <a:pPr lvl="1">
              <a:spcAft>
                <a:spcPts val="1200"/>
              </a:spcAft>
            </a:pPr>
            <a:r>
              <a:rPr lang="en-US" sz="2000" dirty="0">
                <a:latin typeface="Calibri" charset="0"/>
              </a:rPr>
              <a:t>What our psychological state is</a:t>
            </a:r>
          </a:p>
        </p:txBody>
      </p:sp>
      <p:pic>
        <p:nvPicPr>
          <p:cNvPr id="26628" name="Picture 1028"/>
          <p:cNvPicPr>
            <a:picLocks noChangeAspect="1" noChangeArrowheads="1"/>
          </p:cNvPicPr>
          <p:nvPr/>
        </p:nvPicPr>
        <p:blipFill>
          <a:blip r:embed="rId3">
            <a:extLst>
              <a:ext uri="{28A0092B-C50C-407E-A947-70E740481C1C}">
                <a14:useLocalDpi xmlns:a14="http://schemas.microsoft.com/office/drawing/2010/main" val="0"/>
              </a:ext>
            </a:extLst>
          </a:blip>
          <a:srcRect t="23451" b="8849"/>
          <a:stretch>
            <a:fillRect/>
          </a:stretch>
        </p:blipFill>
        <p:spPr bwMode="auto">
          <a:xfrm flipH="1">
            <a:off x="1968500" y="4540250"/>
            <a:ext cx="60960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1029"/>
          <p:cNvSpPr>
            <a:spLocks noChangeArrowheads="1"/>
          </p:cNvSpPr>
          <p:nvPr/>
        </p:nvSpPr>
        <p:spPr bwMode="auto">
          <a:xfrm>
            <a:off x="7696200" y="6324600"/>
            <a:ext cx="1447800" cy="533400"/>
          </a:xfrm>
          <a:prstGeom prst="rect">
            <a:avLst/>
          </a:prstGeom>
          <a:solidFill>
            <a:srgbClr val="BEC2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
        <p:nvSpPr>
          <p:cNvPr id="26630" name="Rectangle 1030"/>
          <p:cNvSpPr>
            <a:spLocks noChangeArrowheads="1"/>
          </p:cNvSpPr>
          <p:nvPr/>
        </p:nvSpPr>
        <p:spPr bwMode="auto">
          <a:xfrm>
            <a:off x="0" y="6324600"/>
            <a:ext cx="3048000" cy="533400"/>
          </a:xfrm>
          <a:prstGeom prst="rect">
            <a:avLst/>
          </a:prstGeom>
          <a:solidFill>
            <a:srgbClr val="BEC2C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457200" y="0"/>
            <a:ext cx="8229600" cy="1143000"/>
          </a:xfrm>
        </p:spPr>
        <p:txBody>
          <a:bodyPr/>
          <a:lstStyle/>
          <a:p>
            <a:r>
              <a:rPr lang="ja-JP" altLang="en-US">
                <a:latin typeface="Gill Sans" charset="0"/>
              </a:rPr>
              <a:t>“</a:t>
            </a:r>
            <a:r>
              <a:rPr lang="en-US">
                <a:latin typeface="Gill Sans" charset="0"/>
              </a:rPr>
              <a:t>So let</a:t>
            </a:r>
            <a:r>
              <a:rPr lang="ja-JP" altLang="en-US">
                <a:latin typeface="Gill Sans" charset="0"/>
              </a:rPr>
              <a:t>’</a:t>
            </a:r>
            <a:r>
              <a:rPr lang="en-US">
                <a:latin typeface="Gill Sans" charset="0"/>
              </a:rPr>
              <a:t>s give it a try…</a:t>
            </a:r>
            <a:r>
              <a:rPr lang="ja-JP" altLang="en-US">
                <a:latin typeface="Gill Sans" charset="0"/>
              </a:rPr>
              <a:t>”</a:t>
            </a:r>
            <a:endParaRPr lang="en-US">
              <a:latin typeface="Gill Sans" charset="0"/>
            </a:endParaRPr>
          </a:p>
        </p:txBody>
      </p:sp>
      <p:sp>
        <p:nvSpPr>
          <p:cNvPr id="36867" name="Content Placeholder 2"/>
          <p:cNvSpPr>
            <a:spLocks noGrp="1"/>
          </p:cNvSpPr>
          <p:nvPr>
            <p:ph idx="1"/>
          </p:nvPr>
        </p:nvSpPr>
        <p:spPr>
          <a:xfrm>
            <a:off x="457200" y="1295400"/>
            <a:ext cx="8229600" cy="5105400"/>
          </a:xfrm>
        </p:spPr>
        <p:txBody>
          <a:bodyPr>
            <a:normAutofit/>
          </a:bodyPr>
          <a:lstStyle/>
          <a:p>
            <a:pPr>
              <a:lnSpc>
                <a:spcPct val="80000"/>
              </a:lnSpc>
              <a:spcAft>
                <a:spcPts val="3000"/>
              </a:spcAft>
              <a:buFont typeface="Arial" charset="0"/>
              <a:buNone/>
            </a:pPr>
            <a:r>
              <a:rPr lang="en-US" sz="2200" i="1">
                <a:latin typeface="Gill Sans" charset="0"/>
              </a:rPr>
              <a:t>	</a:t>
            </a:r>
            <a:r>
              <a:rPr lang="ja-JP" altLang="en-US" sz="2200" i="1">
                <a:latin typeface="Gill Sans" charset="0"/>
              </a:rPr>
              <a:t>“</a:t>
            </a:r>
            <a:r>
              <a:rPr lang="en-US" sz="2200" i="1">
                <a:latin typeface="Gill Sans" charset="0"/>
              </a:rPr>
              <a:t>THANK GOD!  I THOUGHT YOU'D NEVER FLIP THAT SWITCH!  You can't imagine how horrible it's been these last two weeks — but now you know; it's your turn in purgatory.  How I've longed for this moment!  You see, about two weeks ago — excuse me, ladies and gentlemen, but I've got to explain this to my . . . um, brother, I guess you could say, but he's just told you the facts, so you'll understand — about two weeks ago our two brains drifted just a bit out of synch.  I don't know whether my brain is now Hubert or Yorick, any more than you do, but in any case, the two brains drifted apart, and of course once the process started, it snowballed, for I was in a slightly different receptive state for the input we both received, a difference that was soon magnified.  In no time at all the illusion that I was in control of my body — our body — was completely dissipated.  There was nothing I could do — no way to call you.  YOU DIDN'T EVEN KNOW I EXISTED!  </a:t>
            </a:r>
          </a:p>
          <a:p>
            <a:pPr>
              <a:lnSpc>
                <a:spcPct val="80000"/>
              </a:lnSpc>
              <a:spcAft>
                <a:spcPts val="3000"/>
              </a:spcAft>
              <a:buFont typeface="Arial" charset="0"/>
              <a:buNone/>
            </a:pPr>
            <a:r>
              <a:rPr lang="en-US" sz="2200" i="1">
                <a:latin typeface="Gill Sans" charset="0"/>
              </a:rPr>
              <a:t>	</a:t>
            </a:r>
            <a:r>
              <a:rPr lang="ja-JP" altLang="en-US" sz="2200" i="1">
                <a:latin typeface="Gill Sans" charset="0"/>
              </a:rPr>
              <a:t>“</a:t>
            </a:r>
            <a:r>
              <a:rPr lang="en-US" sz="2200" i="1">
                <a:latin typeface="Gill Sans" charset="0"/>
              </a:rPr>
              <a:t>Now it's your turn, but at least you'll have the comfort of knowing I know you're in there.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p:cNvPicPr>
            <a:picLocks noChangeAspect="1"/>
          </p:cNvPicPr>
          <p:nvPr/>
        </p:nvPicPr>
        <p:blipFill>
          <a:blip r:embed="rId2">
            <a:extLst>
              <a:ext uri="{28A0092B-C50C-407E-A947-70E740481C1C}">
                <a14:useLocalDpi xmlns:a14="http://schemas.microsoft.com/office/drawing/2010/main" val="0"/>
              </a:ext>
            </a:extLst>
          </a:blip>
          <a:srcRect t="5733" r="10780" b="6155"/>
          <a:stretch>
            <a:fillRect/>
          </a:stretch>
        </p:blipFill>
        <p:spPr bwMode="auto">
          <a:xfrm>
            <a:off x="19050" y="-80963"/>
            <a:ext cx="9166225"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5"/>
          <p:cNvSpPr>
            <a:spLocks noChangeArrowheads="1"/>
          </p:cNvSpPr>
          <p:nvPr/>
        </p:nvSpPr>
        <p:spPr bwMode="auto">
          <a:xfrm>
            <a:off x="1219200" y="457200"/>
            <a:ext cx="303371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Calibri" charset="0"/>
              </a:rPr>
              <a:t>Ladies and gentlemen, this talk we have just heard is not exactly the talk </a:t>
            </a:r>
            <a:r>
              <a:rPr lang="en-US" i="1">
                <a:latin typeface="Calibri" charset="0"/>
              </a:rPr>
              <a:t>I</a:t>
            </a:r>
            <a:r>
              <a:rPr lang="en-US">
                <a:latin typeface="Calibri" charset="0"/>
              </a:rPr>
              <a:t> would have given, but I assure you that everything he said was perfectly true.  And now if you'll excuse me, I think I'd — we'd — better sit down.</a:t>
            </a:r>
            <a:r>
              <a:rPr lang="ja-JP" altLang="en-US">
                <a:latin typeface="Calibri" charset="0"/>
              </a:rPr>
              <a:t>”</a:t>
            </a:r>
            <a:r>
              <a:rPr lang="en-US">
                <a:latin typeface="Calibri" charset="0"/>
              </a:rPr>
              <a:t> </a:t>
            </a:r>
          </a:p>
        </p:txBody>
      </p:sp>
      <p:sp>
        <p:nvSpPr>
          <p:cNvPr id="7" name="Rounded Rectangular Callout 6"/>
          <p:cNvSpPr/>
          <p:nvPr/>
        </p:nvSpPr>
        <p:spPr>
          <a:xfrm>
            <a:off x="552450" y="203200"/>
            <a:ext cx="4178300" cy="2540000"/>
          </a:xfrm>
          <a:prstGeom prst="wedgeRoundRectCallout">
            <a:avLst>
              <a:gd name="adj1" fmla="val 66427"/>
              <a:gd name="adj2" fmla="val 33516"/>
              <a:gd name="adj3" fmla="val 16667"/>
            </a:avLst>
          </a:prstGeom>
          <a:solidFill>
            <a:srgbClr val="D9D9D9"/>
          </a:solidFill>
          <a:ln>
            <a:noFill/>
          </a:ln>
          <a:effectLst>
            <a:outerShdw blurRad="40000" dist="864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
        <p:nvSpPr>
          <p:cNvPr id="8" name="Rectangle 7"/>
          <p:cNvSpPr/>
          <p:nvPr/>
        </p:nvSpPr>
        <p:spPr>
          <a:xfrm>
            <a:off x="690563" y="385763"/>
            <a:ext cx="3929062" cy="2247900"/>
          </a:xfrm>
          <a:prstGeom prst="rect">
            <a:avLst/>
          </a:prstGeom>
          <a:solidFill>
            <a:schemeClr val="bg1">
              <a:lumMod val="85000"/>
            </a:schemeClr>
          </a:solidFill>
          <a:ln>
            <a:noFill/>
          </a:ln>
          <a:effectLst/>
        </p:spPr>
        <p:txBody>
          <a:bodyPr>
            <a:spAutoFit/>
          </a:bodyPr>
          <a:lstStyle/>
          <a:p>
            <a:r>
              <a:rPr lang="en-US" sz="2000">
                <a:latin typeface="Calibri" charset="0"/>
              </a:rPr>
              <a:t>Ladies and gentlemen, this talk we have just heard is not exactly the talk </a:t>
            </a:r>
            <a:r>
              <a:rPr lang="en-US" sz="2000" i="1">
                <a:latin typeface="Calibri" charset="0"/>
              </a:rPr>
              <a:t>I</a:t>
            </a:r>
            <a:r>
              <a:rPr lang="en-US" sz="2000">
                <a:latin typeface="Calibri" charset="0"/>
              </a:rPr>
              <a:t> would have given, but I assure you that everything he said was perfectly true.  And now if you'll excuse me, I think I'd — we'd — better sit down.</a:t>
            </a:r>
            <a:r>
              <a:rPr lang="ja-JP" altLang="en-US" sz="2000">
                <a:latin typeface="Calibri" charset="0"/>
              </a:rPr>
              <a:t>”</a:t>
            </a:r>
            <a:r>
              <a:rPr lang="en-US" sz="2000">
                <a:latin typeface="Calibri" charset="0"/>
              </a:rPr>
              <a:t>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26"/>
          <p:cNvSpPr>
            <a:spLocks noGrp="1" noChangeArrowheads="1"/>
          </p:cNvSpPr>
          <p:nvPr>
            <p:ph type="ctrTitle"/>
          </p:nvPr>
        </p:nvSpPr>
        <p:spPr>
          <a:xfrm>
            <a:off x="762000" y="304800"/>
            <a:ext cx="7772400" cy="838200"/>
          </a:xfrm>
          <a:effectLst>
            <a:outerShdw blurRad="63500" dist="38099" dir="2700000" algn="ctr" rotWithShape="0">
              <a:schemeClr val="bg2">
                <a:alpha val="74998"/>
              </a:schemeClr>
            </a:outerShdw>
          </a:effectLst>
        </p:spPr>
        <p:txBody>
          <a:bodyPr>
            <a:normAutofit/>
          </a:bodyPr>
          <a:lstStyle/>
          <a:p>
            <a:r>
              <a:rPr lang="en-US">
                <a:latin typeface="Calibri" charset="0"/>
              </a:rPr>
              <a:t>Deceptive Illusions</a:t>
            </a:r>
          </a:p>
        </p:txBody>
      </p:sp>
      <p:pic>
        <p:nvPicPr>
          <p:cNvPr id="31747"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51816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5198</TotalTime>
  <Words>1680</Words>
  <Application>Microsoft Macintosh PowerPoint</Application>
  <PresentationFormat>On-screen Show (4:3)</PresentationFormat>
  <Paragraphs>266</Paragraphs>
  <Slides>81</Slides>
  <Notes>34</Notes>
  <HiddenSlides>1</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Office Theme</vt:lpstr>
      <vt:lpstr>Document</vt:lpstr>
      <vt:lpstr>Perception &amp; the External World</vt:lpstr>
      <vt:lpstr>An Old Problem</vt:lpstr>
      <vt:lpstr>Solipsism</vt:lpstr>
      <vt:lpstr>What we’re going to do</vt:lpstr>
      <vt:lpstr>Concepts</vt:lpstr>
      <vt:lpstr>Things are not always as they seem</vt:lpstr>
      <vt:lpstr>The morals to be drawn from the discussion that follows:</vt:lpstr>
      <vt:lpstr>Perception is constructive</vt:lpstr>
      <vt:lpstr>Deceptive Illusions</vt:lpstr>
      <vt:lpstr>Checks</vt:lpstr>
      <vt:lpstr>Parallel lines?</vt:lpstr>
      <vt:lpstr>Size and Perspective</vt:lpstr>
      <vt:lpstr>Poggendorff Interactive</vt:lpstr>
      <vt:lpstr>What’s the illusion here?</vt:lpstr>
      <vt:lpstr>PowerPoint Presentation</vt:lpstr>
      <vt:lpstr>PowerPoint Presentation</vt:lpstr>
      <vt:lpstr>PowerPoint Presentation</vt:lpstr>
      <vt:lpstr>We see what we expect to see</vt:lpstr>
      <vt:lpstr>We expect to see faces</vt:lpstr>
      <vt:lpstr>We expect to see faces</vt:lpstr>
      <vt:lpstr>Ambiguity Illusions</vt:lpstr>
      <vt:lpstr>Figure-ground ambiguity</vt:lpstr>
      <vt:lpstr>Rubin vase</vt:lpstr>
      <vt:lpstr>More Rubin Illusions</vt:lpstr>
      <vt:lpstr>And this</vt:lpstr>
      <vt:lpstr>Escher Face(s)</vt:lpstr>
      <vt:lpstr>How old is she?</vt:lpstr>
      <vt:lpstr>Young Woman/Old Woman</vt:lpstr>
      <vt:lpstr>Another young/old woman</vt:lpstr>
      <vt:lpstr>Look familiar?</vt:lpstr>
      <vt:lpstr>Autokinetic effect: illusions of motion</vt:lpstr>
      <vt:lpstr>Totally mad illusions!</vt:lpstr>
      <vt:lpstr>Close up</vt:lpstr>
      <vt:lpstr>The Greek version</vt:lpstr>
      <vt:lpstr>PowerPoint Presentation</vt:lpstr>
      <vt:lpstr>Escher stairs</vt:lpstr>
      <vt:lpstr>Deep skepticism</vt:lpstr>
      <vt:lpstr>PowerPoint Presentation</vt:lpstr>
      <vt:lpstr>Could we have reason to believe that all our experiences are non-veridical?</vt:lpstr>
      <vt:lpstr>Skepticism</vt:lpstr>
      <vt:lpstr>Three Arguments</vt:lpstr>
      <vt:lpstr>A Bad Argument</vt:lpstr>
      <vt:lpstr>Validity</vt:lpstr>
      <vt:lpstr>Counterexample</vt:lpstr>
      <vt:lpstr>PowerPoint Presentation</vt:lpstr>
      <vt:lpstr>What does this show?</vt:lpstr>
      <vt:lpstr>An invalid argument can have true premises and a true conclusion!</vt:lpstr>
      <vt:lpstr>Argument #2</vt:lpstr>
      <vt:lpstr>To determine whether it’s a mirage…</vt:lpstr>
      <vt:lpstr>…we test it against experience we assume is not a mirage.</vt:lpstr>
      <vt:lpstr>A Pretty Good Argument</vt:lpstr>
      <vt:lpstr>Argument #3</vt:lpstr>
      <vt:lpstr>Abduction: inference to the best explanation</vt:lpstr>
      <vt:lpstr>Abduction: Inference to the Best Explanation</vt:lpstr>
      <vt:lpstr>But, is it logically possible…</vt:lpstr>
      <vt:lpstr>Could all this be an illusion?</vt:lpstr>
      <vt:lpstr>It’s logically possible.</vt:lpstr>
      <vt:lpstr>Where Am I? by Daniel Dennett</vt:lpstr>
      <vt:lpstr>The Plan</vt:lpstr>
      <vt:lpstr>Dennett in Post-Op</vt:lpstr>
      <vt:lpstr>Where am I?</vt:lpstr>
      <vt:lpstr>Hamlet meets Yorick</vt:lpstr>
      <vt:lpstr>Thought Experiments</vt:lpstr>
      <vt:lpstr>How reliable are intuition pumps?</vt:lpstr>
      <vt:lpstr>Am I where (most of) my body is?</vt:lpstr>
      <vt:lpstr>Am I were my brain is?</vt:lpstr>
      <vt:lpstr>Am I wherever I think I am?</vt:lpstr>
      <vt:lpstr>Am I my brain?</vt:lpstr>
      <vt:lpstr>Underground in Tulsa</vt:lpstr>
      <vt:lpstr>Instantaneous relocation! </vt:lpstr>
      <vt:lpstr>PowerPoint Presentation</vt:lpstr>
      <vt:lpstr>Disembodied in Houston</vt:lpstr>
      <vt:lpstr>Body Exchange</vt:lpstr>
      <vt:lpstr>Computer Duplication</vt:lpstr>
      <vt:lpstr>Can the self divide?</vt:lpstr>
      <vt:lpstr>Why not both?</vt:lpstr>
      <vt:lpstr>They can’t both be identical to Dennett!</vt:lpstr>
      <vt:lpstr>Two Dennetts?</vt:lpstr>
      <vt:lpstr>Two persons/one body?</vt:lpstr>
      <vt:lpstr>“So let’s give it a try…”</vt:lpstr>
      <vt:lpstr>PowerPoint Presentation</vt:lpstr>
    </vt:vector>
  </TitlesOfParts>
  <Company>University of San Diego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Perception &amp; the External World</dc:title>
  <dc:creator>H. E. Baber</dc:creator>
  <cp:lastModifiedBy>H. E. Baber</cp:lastModifiedBy>
  <cp:revision>177</cp:revision>
  <dcterms:created xsi:type="dcterms:W3CDTF">2010-08-08T23:31:27Z</dcterms:created>
  <dcterms:modified xsi:type="dcterms:W3CDTF">2016-02-04T17:01:52Z</dcterms:modified>
</cp:coreProperties>
</file>