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7" r:id="rId10"/>
    <p:sldId id="268" r:id="rId11"/>
    <p:sldId id="269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32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7AF8A-8EF5-4DBA-9AD4-094A13599AE3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ECF2-BC48-4468-A9B5-0F50C2DF7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809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7AF8A-8EF5-4DBA-9AD4-094A13599AE3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ECF2-BC48-4468-A9B5-0F50C2DF7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792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7AF8A-8EF5-4DBA-9AD4-094A13599AE3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ECF2-BC48-4468-A9B5-0F50C2DF7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212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7AF8A-8EF5-4DBA-9AD4-094A13599AE3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ECF2-BC48-4468-A9B5-0F50C2DF7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165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7AF8A-8EF5-4DBA-9AD4-094A13599AE3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ECF2-BC48-4468-A9B5-0F50C2DF7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793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7AF8A-8EF5-4DBA-9AD4-094A13599AE3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ECF2-BC48-4468-A9B5-0F50C2DF7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832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7AF8A-8EF5-4DBA-9AD4-094A13599AE3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ECF2-BC48-4468-A9B5-0F50C2DF7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064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7AF8A-8EF5-4DBA-9AD4-094A13599AE3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ECF2-BC48-4468-A9B5-0F50C2DF7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972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7AF8A-8EF5-4DBA-9AD4-094A13599AE3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ECF2-BC48-4468-A9B5-0F50C2DF7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04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7AF8A-8EF5-4DBA-9AD4-094A13599AE3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ECF2-BC48-4468-A9B5-0F50C2DF7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159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7AF8A-8EF5-4DBA-9AD4-094A13599AE3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ECF2-BC48-4468-A9B5-0F50C2DF7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547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7AF8A-8EF5-4DBA-9AD4-094A13599AE3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2ECF2-BC48-4468-A9B5-0F50C2DF7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931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image" Target="../media/image18.wmf"/><Relationship Id="rId18" Type="http://schemas.openxmlformats.org/officeDocument/2006/relationships/image" Target="../media/image23.wmf"/><Relationship Id="rId3" Type="http://schemas.openxmlformats.org/officeDocument/2006/relationships/image" Target="../media/image12.wmf"/><Relationship Id="rId7" Type="http://schemas.openxmlformats.org/officeDocument/2006/relationships/image" Target="../media/image8.wmf"/><Relationship Id="rId12" Type="http://schemas.openxmlformats.org/officeDocument/2006/relationships/image" Target="../media/image17.wmf"/><Relationship Id="rId17" Type="http://schemas.openxmlformats.org/officeDocument/2006/relationships/image" Target="../media/image22.wmf"/><Relationship Id="rId2" Type="http://schemas.openxmlformats.org/officeDocument/2006/relationships/image" Target="../media/image11.wmf"/><Relationship Id="rId16" Type="http://schemas.openxmlformats.org/officeDocument/2006/relationships/image" Target="../media/image2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wmf"/><Relationship Id="rId11" Type="http://schemas.openxmlformats.org/officeDocument/2006/relationships/image" Target="../media/image16.wmf"/><Relationship Id="rId5" Type="http://schemas.openxmlformats.org/officeDocument/2006/relationships/image" Target="../media/image9.gif"/><Relationship Id="rId15" Type="http://schemas.openxmlformats.org/officeDocument/2006/relationships/image" Target="../media/image20.wmf"/><Relationship Id="rId10" Type="http://schemas.openxmlformats.org/officeDocument/2006/relationships/image" Target="../media/image15.wmf"/><Relationship Id="rId19" Type="http://schemas.openxmlformats.org/officeDocument/2006/relationships/image" Target="../media/image24.wmf"/><Relationship Id="rId4" Type="http://schemas.openxmlformats.org/officeDocument/2006/relationships/image" Target="../media/image3.png"/><Relationship Id="rId9" Type="http://schemas.openxmlformats.org/officeDocument/2006/relationships/image" Target="../media/image14.wmf"/><Relationship Id="rId14" Type="http://schemas.openxmlformats.org/officeDocument/2006/relationships/image" Target="../media/image19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image" Target="../media/image18.wmf"/><Relationship Id="rId18" Type="http://schemas.openxmlformats.org/officeDocument/2006/relationships/image" Target="../media/image23.wmf"/><Relationship Id="rId3" Type="http://schemas.openxmlformats.org/officeDocument/2006/relationships/image" Target="../media/image12.wmf"/><Relationship Id="rId21" Type="http://schemas.openxmlformats.org/officeDocument/2006/relationships/image" Target="../media/image26.png"/><Relationship Id="rId7" Type="http://schemas.openxmlformats.org/officeDocument/2006/relationships/image" Target="../media/image8.wmf"/><Relationship Id="rId12" Type="http://schemas.openxmlformats.org/officeDocument/2006/relationships/image" Target="../media/image17.wmf"/><Relationship Id="rId17" Type="http://schemas.openxmlformats.org/officeDocument/2006/relationships/image" Target="../media/image22.wmf"/><Relationship Id="rId2" Type="http://schemas.openxmlformats.org/officeDocument/2006/relationships/image" Target="../media/image11.wmf"/><Relationship Id="rId16" Type="http://schemas.openxmlformats.org/officeDocument/2006/relationships/image" Target="../media/image21.jpeg"/><Relationship Id="rId20" Type="http://schemas.openxmlformats.org/officeDocument/2006/relationships/image" Target="../media/image25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wmf"/><Relationship Id="rId11" Type="http://schemas.openxmlformats.org/officeDocument/2006/relationships/image" Target="../media/image16.wmf"/><Relationship Id="rId5" Type="http://schemas.openxmlformats.org/officeDocument/2006/relationships/image" Target="../media/image9.gif"/><Relationship Id="rId15" Type="http://schemas.openxmlformats.org/officeDocument/2006/relationships/image" Target="../media/image20.wmf"/><Relationship Id="rId10" Type="http://schemas.openxmlformats.org/officeDocument/2006/relationships/image" Target="../media/image15.wmf"/><Relationship Id="rId19" Type="http://schemas.openxmlformats.org/officeDocument/2006/relationships/image" Target="../media/image24.wmf"/><Relationship Id="rId4" Type="http://schemas.openxmlformats.org/officeDocument/2006/relationships/image" Target="../media/image3.png"/><Relationship Id="rId9" Type="http://schemas.openxmlformats.org/officeDocument/2006/relationships/image" Target="../media/image14.wmf"/><Relationship Id="rId14" Type="http://schemas.openxmlformats.org/officeDocument/2006/relationships/image" Target="../media/image19.wmf"/><Relationship Id="rId22" Type="http://schemas.openxmlformats.org/officeDocument/2006/relationships/image" Target="../media/image27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7.wmf"/><Relationship Id="rId18" Type="http://schemas.openxmlformats.org/officeDocument/2006/relationships/image" Target="../media/image22.wmf"/><Relationship Id="rId3" Type="http://schemas.openxmlformats.org/officeDocument/2006/relationships/image" Target="../media/image11.wmf"/><Relationship Id="rId21" Type="http://schemas.openxmlformats.org/officeDocument/2006/relationships/image" Target="../media/image25.wmf"/><Relationship Id="rId7" Type="http://schemas.openxmlformats.org/officeDocument/2006/relationships/image" Target="../media/image10.wmf"/><Relationship Id="rId12" Type="http://schemas.openxmlformats.org/officeDocument/2006/relationships/image" Target="../media/image16.wmf"/><Relationship Id="rId17" Type="http://schemas.openxmlformats.org/officeDocument/2006/relationships/image" Target="../media/image21.jpeg"/><Relationship Id="rId2" Type="http://schemas.openxmlformats.org/officeDocument/2006/relationships/image" Target="../media/image26.png"/><Relationship Id="rId16" Type="http://schemas.openxmlformats.org/officeDocument/2006/relationships/image" Target="../media/image20.wmf"/><Relationship Id="rId20" Type="http://schemas.openxmlformats.org/officeDocument/2006/relationships/image" Target="../media/image24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gif"/><Relationship Id="rId11" Type="http://schemas.openxmlformats.org/officeDocument/2006/relationships/image" Target="../media/image15.wmf"/><Relationship Id="rId24" Type="http://schemas.openxmlformats.org/officeDocument/2006/relationships/image" Target="../media/image29.wmf"/><Relationship Id="rId5" Type="http://schemas.openxmlformats.org/officeDocument/2006/relationships/image" Target="../media/image12.wmf"/><Relationship Id="rId15" Type="http://schemas.openxmlformats.org/officeDocument/2006/relationships/image" Target="../media/image19.wmf"/><Relationship Id="rId23" Type="http://schemas.openxmlformats.org/officeDocument/2006/relationships/image" Target="../media/image28.wmf"/><Relationship Id="rId10" Type="http://schemas.openxmlformats.org/officeDocument/2006/relationships/image" Target="../media/image14.wmf"/><Relationship Id="rId19" Type="http://schemas.openxmlformats.org/officeDocument/2006/relationships/image" Target="../media/image23.wmf"/><Relationship Id="rId4" Type="http://schemas.openxmlformats.org/officeDocument/2006/relationships/image" Target="../media/image3.png"/><Relationship Id="rId9" Type="http://schemas.openxmlformats.org/officeDocument/2006/relationships/image" Target="../media/image13.wmf"/><Relationship Id="rId14" Type="http://schemas.openxmlformats.org/officeDocument/2006/relationships/image" Target="../media/image18.wmf"/><Relationship Id="rId22" Type="http://schemas.openxmlformats.org/officeDocument/2006/relationships/image" Target="../media/image27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3.png"/><Relationship Id="rId7" Type="http://schemas.openxmlformats.org/officeDocument/2006/relationships/image" Target="../media/image6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wmf"/><Relationship Id="rId11" Type="http://schemas.openxmlformats.org/officeDocument/2006/relationships/image" Target="../media/image11.wmf"/><Relationship Id="rId5" Type="http://schemas.openxmlformats.org/officeDocument/2006/relationships/image" Target="../media/image4.wmf"/><Relationship Id="rId10" Type="http://schemas.openxmlformats.org/officeDocument/2006/relationships/image" Target="../media/image10.wmf"/><Relationship Id="rId4" Type="http://schemas.openxmlformats.org/officeDocument/2006/relationships/image" Target="../media/image8.wmf"/><Relationship Id="rId9" Type="http://schemas.openxmlformats.org/officeDocument/2006/relationships/image" Target="../media/image9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3.png"/><Relationship Id="rId7" Type="http://schemas.openxmlformats.org/officeDocument/2006/relationships/image" Target="../media/image6.wmf"/><Relationship Id="rId12" Type="http://schemas.openxmlformats.org/officeDocument/2006/relationships/image" Target="../media/image12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wmf"/><Relationship Id="rId11" Type="http://schemas.openxmlformats.org/officeDocument/2006/relationships/image" Target="../media/image11.wmf"/><Relationship Id="rId5" Type="http://schemas.openxmlformats.org/officeDocument/2006/relationships/image" Target="../media/image4.wmf"/><Relationship Id="rId10" Type="http://schemas.openxmlformats.org/officeDocument/2006/relationships/image" Target="../media/image10.wmf"/><Relationship Id="rId4" Type="http://schemas.openxmlformats.org/officeDocument/2006/relationships/image" Target="../media/image8.wmf"/><Relationship Id="rId9" Type="http://schemas.openxmlformats.org/officeDocument/2006/relationships/image" Target="../media/image9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3.png"/><Relationship Id="rId7" Type="http://schemas.openxmlformats.org/officeDocument/2006/relationships/image" Target="../media/image6.wmf"/><Relationship Id="rId12" Type="http://schemas.openxmlformats.org/officeDocument/2006/relationships/image" Target="../media/image12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wmf"/><Relationship Id="rId11" Type="http://schemas.openxmlformats.org/officeDocument/2006/relationships/image" Target="../media/image11.wmf"/><Relationship Id="rId5" Type="http://schemas.openxmlformats.org/officeDocument/2006/relationships/image" Target="../media/image4.wmf"/><Relationship Id="rId10" Type="http://schemas.openxmlformats.org/officeDocument/2006/relationships/image" Target="../media/image10.wmf"/><Relationship Id="rId4" Type="http://schemas.openxmlformats.org/officeDocument/2006/relationships/image" Target="../media/image8.wmf"/><Relationship Id="rId9" Type="http://schemas.openxmlformats.org/officeDocument/2006/relationships/image" Target="../media/image9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image" Target="../media/image13.wmf"/><Relationship Id="rId3" Type="http://schemas.openxmlformats.org/officeDocument/2006/relationships/image" Target="../media/image3.png"/><Relationship Id="rId7" Type="http://schemas.openxmlformats.org/officeDocument/2006/relationships/image" Target="../media/image5.wmf"/><Relationship Id="rId12" Type="http://schemas.openxmlformats.org/officeDocument/2006/relationships/image" Target="../media/image11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wmf"/><Relationship Id="rId11" Type="http://schemas.openxmlformats.org/officeDocument/2006/relationships/image" Target="../media/image10.wmf"/><Relationship Id="rId5" Type="http://schemas.openxmlformats.org/officeDocument/2006/relationships/image" Target="../media/image8.wmf"/><Relationship Id="rId10" Type="http://schemas.openxmlformats.org/officeDocument/2006/relationships/image" Target="../media/image9.gif"/><Relationship Id="rId4" Type="http://schemas.openxmlformats.org/officeDocument/2006/relationships/image" Target="../media/image2.jpeg"/><Relationship Id="rId9" Type="http://schemas.openxmlformats.org/officeDocument/2006/relationships/image" Target="../media/image7.wmf"/><Relationship Id="rId14" Type="http://schemas.openxmlformats.org/officeDocument/2006/relationships/image" Target="../media/image14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image" Target="../media/image13.wmf"/><Relationship Id="rId3" Type="http://schemas.openxmlformats.org/officeDocument/2006/relationships/image" Target="../media/image3.png"/><Relationship Id="rId7" Type="http://schemas.openxmlformats.org/officeDocument/2006/relationships/image" Target="../media/image5.wmf"/><Relationship Id="rId12" Type="http://schemas.openxmlformats.org/officeDocument/2006/relationships/image" Target="../media/image11.wmf"/><Relationship Id="rId17" Type="http://schemas.openxmlformats.org/officeDocument/2006/relationships/image" Target="../media/image17.wmf"/><Relationship Id="rId2" Type="http://schemas.openxmlformats.org/officeDocument/2006/relationships/image" Target="../media/image12.wmf"/><Relationship Id="rId16" Type="http://schemas.openxmlformats.org/officeDocument/2006/relationships/image" Target="../media/image16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wmf"/><Relationship Id="rId11" Type="http://schemas.openxmlformats.org/officeDocument/2006/relationships/image" Target="../media/image10.wmf"/><Relationship Id="rId5" Type="http://schemas.openxmlformats.org/officeDocument/2006/relationships/image" Target="../media/image8.wmf"/><Relationship Id="rId15" Type="http://schemas.openxmlformats.org/officeDocument/2006/relationships/image" Target="../media/image15.wmf"/><Relationship Id="rId10" Type="http://schemas.openxmlformats.org/officeDocument/2006/relationships/image" Target="../media/image9.gif"/><Relationship Id="rId4" Type="http://schemas.openxmlformats.org/officeDocument/2006/relationships/image" Target="../media/image2.jpeg"/><Relationship Id="rId9" Type="http://schemas.openxmlformats.org/officeDocument/2006/relationships/image" Target="../media/image7.wmf"/><Relationship Id="rId14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image" Target="../media/image14.wmf"/><Relationship Id="rId3" Type="http://schemas.openxmlformats.org/officeDocument/2006/relationships/image" Target="../media/image3.png"/><Relationship Id="rId7" Type="http://schemas.openxmlformats.org/officeDocument/2006/relationships/image" Target="../media/image6.wmf"/><Relationship Id="rId12" Type="http://schemas.openxmlformats.org/officeDocument/2006/relationships/image" Target="../media/image13.wmf"/><Relationship Id="rId17" Type="http://schemas.openxmlformats.org/officeDocument/2006/relationships/image" Target="../media/image18.wmf"/><Relationship Id="rId2" Type="http://schemas.openxmlformats.org/officeDocument/2006/relationships/image" Target="../media/image12.wmf"/><Relationship Id="rId16" Type="http://schemas.openxmlformats.org/officeDocument/2006/relationships/image" Target="../media/image17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wmf"/><Relationship Id="rId11" Type="http://schemas.openxmlformats.org/officeDocument/2006/relationships/image" Target="../media/image11.wmf"/><Relationship Id="rId5" Type="http://schemas.openxmlformats.org/officeDocument/2006/relationships/image" Target="../media/image4.wmf"/><Relationship Id="rId15" Type="http://schemas.openxmlformats.org/officeDocument/2006/relationships/image" Target="../media/image16.wmf"/><Relationship Id="rId10" Type="http://schemas.openxmlformats.org/officeDocument/2006/relationships/image" Target="../media/image10.wmf"/><Relationship Id="rId4" Type="http://schemas.openxmlformats.org/officeDocument/2006/relationships/image" Target="../media/image8.wmf"/><Relationship Id="rId9" Type="http://schemas.openxmlformats.org/officeDocument/2006/relationships/image" Target="../media/image9.gif"/><Relationship Id="rId14" Type="http://schemas.openxmlformats.org/officeDocument/2006/relationships/image" Target="../media/image15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image" Target="../media/image14.wmf"/><Relationship Id="rId18" Type="http://schemas.openxmlformats.org/officeDocument/2006/relationships/image" Target="../media/image19.wmf"/><Relationship Id="rId3" Type="http://schemas.openxmlformats.org/officeDocument/2006/relationships/image" Target="../media/image3.png"/><Relationship Id="rId21" Type="http://schemas.openxmlformats.org/officeDocument/2006/relationships/image" Target="../media/image22.wmf"/><Relationship Id="rId7" Type="http://schemas.openxmlformats.org/officeDocument/2006/relationships/image" Target="../media/image6.wmf"/><Relationship Id="rId12" Type="http://schemas.openxmlformats.org/officeDocument/2006/relationships/image" Target="../media/image13.wmf"/><Relationship Id="rId17" Type="http://schemas.openxmlformats.org/officeDocument/2006/relationships/image" Target="../media/image18.wmf"/><Relationship Id="rId2" Type="http://schemas.openxmlformats.org/officeDocument/2006/relationships/image" Target="../media/image12.wmf"/><Relationship Id="rId16" Type="http://schemas.openxmlformats.org/officeDocument/2006/relationships/image" Target="../media/image17.wmf"/><Relationship Id="rId20" Type="http://schemas.openxmlformats.org/officeDocument/2006/relationships/image" Target="../media/image2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wmf"/><Relationship Id="rId11" Type="http://schemas.openxmlformats.org/officeDocument/2006/relationships/image" Target="../media/image11.wmf"/><Relationship Id="rId5" Type="http://schemas.openxmlformats.org/officeDocument/2006/relationships/image" Target="../media/image4.wmf"/><Relationship Id="rId15" Type="http://schemas.openxmlformats.org/officeDocument/2006/relationships/image" Target="../media/image16.wmf"/><Relationship Id="rId10" Type="http://schemas.openxmlformats.org/officeDocument/2006/relationships/image" Target="../media/image10.wmf"/><Relationship Id="rId19" Type="http://schemas.openxmlformats.org/officeDocument/2006/relationships/image" Target="../media/image20.wmf"/><Relationship Id="rId4" Type="http://schemas.openxmlformats.org/officeDocument/2006/relationships/image" Target="../media/image8.wmf"/><Relationship Id="rId9" Type="http://schemas.openxmlformats.org/officeDocument/2006/relationships/image" Target="../media/image9.gif"/><Relationship Id="rId14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Alan Gin\AppData\Local\Microsoft\Windows\Temporary Internet Files\Content.IE5\O2HJ4U0U\MC900157785[1].wmf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4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The Economic Development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of Urban Areas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498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Picture 4" descr="C:\Users\Alan Gin\AppData\Local\Microsoft\Windows\Temporary Internet Files\Content.IE5\MRPXYSON\MC90005887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771542" y="2946329"/>
            <a:ext cx="654407" cy="482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1" name="Picture 4" descr="C:\Users\Alan Gin\AppData\Local\Microsoft\Windows\Temporary Internet Files\Content.IE5\MRPXYSON\MC90005887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251334" y="2599456"/>
            <a:ext cx="654407" cy="482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8" name="Picture 4" descr="C:\Users\Alan Gin\AppData\Local\Microsoft\Windows\Temporary Internet Files\Content.IE5\MRPXYSON\MC90005887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77534" y="2364525"/>
            <a:ext cx="654407" cy="482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3" descr="C:\Users\Alan Gin\AppData\Local\Microsoft\Windows\Temporary Internet Files\Content.IE5\O2HJ4U0U\MC90029798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9253" y="3713964"/>
            <a:ext cx="1006597" cy="902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9872" y="2071308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425" y="1794683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3" descr="C:\Users\Alan Gin\AppData\Local\Microsoft\Windows\Temporary Internet Files\Content.IE5\O2HJ4U0U\MC90029798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3706" y="1916770"/>
            <a:ext cx="1043817" cy="93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ouble Wave 3"/>
          <p:cNvSpPr/>
          <p:nvPr/>
        </p:nvSpPr>
        <p:spPr>
          <a:xfrm rot="19538321">
            <a:off x="-658761" y="3752347"/>
            <a:ext cx="7365047" cy="381000"/>
          </a:xfrm>
          <a:prstGeom prst="doubleWave">
            <a:avLst>
              <a:gd name="adj1" fmla="val 6250"/>
              <a:gd name="adj2" fmla="val 14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4"/>
          <p:cNvSpPr/>
          <p:nvPr/>
        </p:nvSpPr>
        <p:spPr>
          <a:xfrm rot="10800000">
            <a:off x="2077394" y="228600"/>
            <a:ext cx="7086600" cy="32004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9873" y="4456259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7499" y="4055918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647" y="434328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4474" y="4077651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2382" y="4234642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8598" y="4716974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1831" y="4262346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1003" y="3197947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Alan Gin\AppData\Local\Microsoft\Windows\Temporary Internet Files\Content.IE5\MRPXYSON\MM900286798[1]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6381" y="1175896"/>
            <a:ext cx="376238" cy="38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 rot="17390559">
            <a:off x="6692066" y="2185615"/>
            <a:ext cx="311657" cy="9097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 rot="17390559">
            <a:off x="6854870" y="2247436"/>
            <a:ext cx="311657" cy="9097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 rot="17390559">
            <a:off x="6996865" y="2303378"/>
            <a:ext cx="311657" cy="9097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" name="Picture 13" descr="C:\Users\Alan Gin\AppData\Local\Microsoft\Windows\Temporary Internet Files\Content.IE5\O2HJ4U0U\MC90018591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2601" y="2623410"/>
            <a:ext cx="376194" cy="399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13" descr="C:\Users\Alan Gin\AppData\Local\Microsoft\Windows\Temporary Internet Files\Content.IE5\O2HJ4U0U\MC90018591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377" y="2823000"/>
            <a:ext cx="376194" cy="399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3540002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4" descr="C:\Users\Alan Gin\AppData\Local\Microsoft\Windows\Temporary Internet Files\Content.IE5\MRPXYSON\MC90005887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593970" y="3015386"/>
            <a:ext cx="654407" cy="482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Alan Gin\AppData\Local\Microsoft\Windows\Temporary Internet Files\Content.IE5\O2HJ4U0U\MC90029798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1054" y="3022590"/>
            <a:ext cx="1043817" cy="93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707" y="474010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903" y="4527380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6136" y="4769951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455" y="495681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2991" y="5143968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12" descr="C:\Users\Alan Gin\AppData\Local\Microsoft\Windows\Temporary Internet Files\Content.IE5\O2HJ4U0U\MC900301132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1925" y="4541618"/>
            <a:ext cx="420638" cy="396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2" descr="C:\Users\Alan Gin\AppData\Local\Microsoft\Windows\Temporary Internet Files\Content.IE5\VWLQ3N3O\MC900383866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752" y="3515477"/>
            <a:ext cx="521513" cy="520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2" descr="C:\Users\Alan Gin\AppData\Local\Microsoft\Windows\Temporary Internet Files\Content.IE5\VWLQ3N3O\MC900383866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164" y="3204749"/>
            <a:ext cx="521513" cy="520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3" descr="C:\Users\Alan Gin\AppData\Local\Microsoft\Windows\Temporary Internet Files\Content.IE5\O2HJ4U0U\MC90029798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4871" y="3410120"/>
            <a:ext cx="1006597" cy="902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648" y="1607182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9341" y="185650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0483" y="502389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3967" y="5140743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8816" y="4705579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2" descr="C:\Users\Alan Gin\AppData\Local\Microsoft\Windows\Temporary Internet Files\Content.IE5\A5ZK6JQJ\MC900279990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6840" y="3713964"/>
            <a:ext cx="597396" cy="408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TextBox 62"/>
          <p:cNvSpPr txBox="1"/>
          <p:nvPr/>
        </p:nvSpPr>
        <p:spPr>
          <a:xfrm>
            <a:off x="193974" y="776426"/>
            <a:ext cx="267798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 the entire area grows, urbanization economies take affect: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Common labor pool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Skills matching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Knowledge spillovers</a:t>
            </a:r>
          </a:p>
        </p:txBody>
      </p:sp>
      <p:pic>
        <p:nvPicPr>
          <p:cNvPr id="65" name="Picture 7" descr="C:\Users\Alan Gin\AppData\Local\Microsoft\Windows\Temporary Internet Files\Content.IE5\VWLQ3N3O\MC900301108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6650" y="4077651"/>
            <a:ext cx="341820" cy="322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7" descr="C:\Users\Alan Gin\AppData\Local\Microsoft\Windows\Temporary Internet Files\Content.IE5\VWLQ3N3O\MC900301108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6026" y="1368777"/>
            <a:ext cx="443621" cy="41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983" y="5529320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433" y="5160207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6" descr="C:\Users\Alan Gin\AppData\Local\Microsoft\Windows\Temporary Internet Files\Content.IE5\MRPXYSON\MC900089298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1732" y="3351889"/>
            <a:ext cx="389143" cy="327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5" descr="C:\Users\Alan Gin\AppData\Local\Microsoft\Windows\Temporary Internet Files\Content.IE5\A5ZK6JQJ\MC900089300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61" y="3086729"/>
            <a:ext cx="546903" cy="378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C:\Users\Alan Gin\AppData\Local\Microsoft\Windows\Temporary Internet Files\Content.IE5\VWLQ3N3O\MC900023549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676" y="5668881"/>
            <a:ext cx="454000" cy="268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2" descr="C:\Users\Alan Gin\AppData\Local\Microsoft\Windows\Temporary Internet Files\Content.IE5\VWLQ3N3O\MC900023549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7941" y="5670125"/>
            <a:ext cx="454000" cy="268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2" descr="C:\Users\Alan Gin\AppData\Local\Microsoft\Windows\Temporary Internet Files\Content.IE5\VWLQ3N3O\MC900023549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1566" y="5291902"/>
            <a:ext cx="454000" cy="268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903" y="495681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266" y="5226892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7752" y="5410734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1958" y="5529320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7" descr="C:\Users\Alan Gin\AppData\Local\Microsoft\Windows\Temporary Internet Files\Content.IE5\VWLQ3N3O\MC900301108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2756" y="3874292"/>
            <a:ext cx="341820" cy="322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" name="Picture 7" descr="C:\Users\Alan Gin\AppData\Local\Microsoft\Windows\Temporary Internet Files\Content.IE5\VWLQ3N3O\MC900301108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1450" y="4382451"/>
            <a:ext cx="341820" cy="322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C:\Users\Alan Gin\AppData\Local\Microsoft\Windows\Temporary Internet Files\Content.IE5\A5ZK6JQJ\MC900311280[1].wmf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570" y="4553795"/>
            <a:ext cx="605230" cy="465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2" descr="C:\Users\Alan Gin\AppData\Local\Microsoft\Windows\Temporary Internet Files\Content.IE5\A5ZK6JQJ\MC900311280[1].wmf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2269" y="2847196"/>
            <a:ext cx="605230" cy="465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3716" y="5245511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0835" y="5594649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744" y="5716098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Alan Gin\AppData\Local\Microsoft\Windows\Temporary Internet Files\Content.IE5\A5ZK6JQJ\MC900434217[1].wmf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38" y="5458298"/>
            <a:ext cx="568602" cy="34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C:\Users\Alan Gin\AppData\Local\Microsoft\Windows\Temporary Internet Files\Content.IE5\O2HJ4U0U\MP900148484[1].jp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9395" y="5581205"/>
            <a:ext cx="665124" cy="434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6" name="Picture 3" descr="C:\Users\Alan Gin\AppData\Local\Microsoft\Windows\Temporary Internet Files\Content.IE5\A5ZK6JQJ\MC900434217[1].wmf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2273" y="5853967"/>
            <a:ext cx="568602" cy="34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7" name="Picture 5" descr="C:\Users\Alan Gin\AppData\Local\Microsoft\Windows\Temporary Internet Files\Content.IE5\O2HJ4U0U\MC900335164[1].wmf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3611" y="6059218"/>
            <a:ext cx="1303458" cy="402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" name="Picture 5" descr="C:\Users\Alan Gin\AppData\Local\Microsoft\Windows\Temporary Internet Files\Content.IE5\O2HJ4U0U\MC900335164[1].wmf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8519" y="1175896"/>
            <a:ext cx="727206" cy="595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3" name="Picture 4" descr="C:\Users\Alan Gin\AppData\Local\Microsoft\Windows\Temporary Internet Files\Content.IE5\MRPXYSON\MC90005887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89676" y="3568645"/>
            <a:ext cx="654407" cy="482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8" name="Picture 2" descr="C:\Users\Alan Gin\AppData\Local\Microsoft\Windows\Temporary Internet Files\Content.IE5\A5ZK6JQJ\MC900311342[1].wmf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101" y="1916770"/>
            <a:ext cx="488289" cy="986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9" name="Picture 4" descr="C:\Users\Alan Gin\AppData\Local\Microsoft\Windows\Temporary Internet Files\Content.IE5\MRPXYSON\MC90005887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42165" y="5938959"/>
            <a:ext cx="654407" cy="482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6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9604" y="5204702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9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5777" y="5633000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7393" y="6077589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1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423" y="6255584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" name="Picture 11" descr="C:\Users\Alan Gin\AppData\Local\Microsoft\Windows\Temporary Internet Files\Content.IE5\VWLQ3N3O\MC900301122[1].wmf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591" y="6031489"/>
            <a:ext cx="375499" cy="355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" name="Picture 11" descr="C:\Users\Alan Gin\AppData\Local\Microsoft\Windows\Temporary Internet Files\Content.IE5\VWLQ3N3O\MC900301122[1].wmf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9279" y="4637296"/>
            <a:ext cx="375499" cy="355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" name="Picture 11" descr="C:\Users\Alan Gin\AppData\Local\Microsoft\Windows\Temporary Internet Files\Content.IE5\VWLQ3N3O\MC900301122[1].wmf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1545" y="6237116"/>
            <a:ext cx="375499" cy="355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0" name="Picture 2" descr="C:\Users\Alan Gin\AppData\Local\Microsoft\Windows\Temporary Internet Files\Content.IE5\A5ZK6JQJ\MC900311342[1].wmf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9692" y="2464084"/>
            <a:ext cx="488289" cy="986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8565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Picture 4" descr="C:\Users\Alan Gin\AppData\Local\Microsoft\Windows\Temporary Internet Files\Content.IE5\MRPXYSON\MC90005887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251334" y="2599456"/>
            <a:ext cx="654407" cy="482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3" descr="C:\Users\Alan Gin\AppData\Local\Microsoft\Windows\Temporary Internet Files\Content.IE5\O2HJ4U0U\MC90029798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9253" y="3713964"/>
            <a:ext cx="1006597" cy="902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9872" y="2071308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425" y="1794683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3" descr="C:\Users\Alan Gin\AppData\Local\Microsoft\Windows\Temporary Internet Files\Content.IE5\O2HJ4U0U\MC90029798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3706" y="1916770"/>
            <a:ext cx="1043817" cy="93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ouble Wave 3"/>
          <p:cNvSpPr/>
          <p:nvPr/>
        </p:nvSpPr>
        <p:spPr>
          <a:xfrm rot="19538321">
            <a:off x="-658761" y="3752347"/>
            <a:ext cx="7365047" cy="381000"/>
          </a:xfrm>
          <a:prstGeom prst="doubleWave">
            <a:avLst>
              <a:gd name="adj1" fmla="val 6250"/>
              <a:gd name="adj2" fmla="val 14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4"/>
          <p:cNvSpPr/>
          <p:nvPr/>
        </p:nvSpPr>
        <p:spPr>
          <a:xfrm rot="10800000">
            <a:off x="2077394" y="228600"/>
            <a:ext cx="7086600" cy="32004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9873" y="4456259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7499" y="4055918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647" y="434328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4474" y="4077651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2382" y="4234642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8598" y="4716974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1003" y="3197947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Alan Gin\AppData\Local\Microsoft\Windows\Temporary Internet Files\Content.IE5\MRPXYSON\MM900286798[1]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6381" y="1175896"/>
            <a:ext cx="376238" cy="38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 rot="17390559">
            <a:off x="6692066" y="2185615"/>
            <a:ext cx="311657" cy="9097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 rot="17390559">
            <a:off x="6854870" y="2247436"/>
            <a:ext cx="311657" cy="9097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 rot="17390559">
            <a:off x="6996865" y="2303378"/>
            <a:ext cx="311657" cy="9097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" name="Picture 13" descr="C:\Users\Alan Gin\AppData\Local\Microsoft\Windows\Temporary Internet Files\Content.IE5\O2HJ4U0U\MC90018591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2601" y="2623410"/>
            <a:ext cx="376194" cy="399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13" descr="C:\Users\Alan Gin\AppData\Local\Microsoft\Windows\Temporary Internet Files\Content.IE5\O2HJ4U0U\MC90018591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377" y="2823000"/>
            <a:ext cx="376194" cy="399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3540002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4" descr="C:\Users\Alan Gin\AppData\Local\Microsoft\Windows\Temporary Internet Files\Content.IE5\MRPXYSON\MC90005887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593970" y="3015386"/>
            <a:ext cx="654407" cy="482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Alan Gin\AppData\Local\Microsoft\Windows\Temporary Internet Files\Content.IE5\O2HJ4U0U\MC90029798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1054" y="3022590"/>
            <a:ext cx="1043817" cy="93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707" y="474010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903" y="4527380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6136" y="4769951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455" y="495681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2991" y="5143968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12" descr="C:\Users\Alan Gin\AppData\Local\Microsoft\Windows\Temporary Internet Files\Content.IE5\O2HJ4U0U\MC900301132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1925" y="4541618"/>
            <a:ext cx="420638" cy="396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2" descr="C:\Users\Alan Gin\AppData\Local\Microsoft\Windows\Temporary Internet Files\Content.IE5\VWLQ3N3O\MC900383866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752" y="3515477"/>
            <a:ext cx="521513" cy="520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2" descr="C:\Users\Alan Gin\AppData\Local\Microsoft\Windows\Temporary Internet Files\Content.IE5\VWLQ3N3O\MC900383866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164" y="3204749"/>
            <a:ext cx="521513" cy="520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3" descr="C:\Users\Alan Gin\AppData\Local\Microsoft\Windows\Temporary Internet Files\Content.IE5\O2HJ4U0U\MC90029798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4871" y="3410120"/>
            <a:ext cx="1006597" cy="902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648" y="1607182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9341" y="185650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0483" y="502389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3967" y="5140743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8816" y="4705579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2" descr="C:\Users\Alan Gin\AppData\Local\Microsoft\Windows\Temporary Internet Files\Content.IE5\A5ZK6JQJ\MC900279990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6840" y="3713964"/>
            <a:ext cx="597396" cy="408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TextBox 62"/>
          <p:cNvSpPr txBox="1"/>
          <p:nvPr/>
        </p:nvSpPr>
        <p:spPr>
          <a:xfrm>
            <a:off x="193974" y="776426"/>
            <a:ext cx="26779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 the urban economy matures: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Even higher order shopping (Central Place Theory)</a:t>
            </a:r>
          </a:p>
        </p:txBody>
      </p:sp>
      <p:pic>
        <p:nvPicPr>
          <p:cNvPr id="65" name="Picture 7" descr="C:\Users\Alan Gin\AppData\Local\Microsoft\Windows\Temporary Internet Files\Content.IE5\VWLQ3N3O\MC900301108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6650" y="4077651"/>
            <a:ext cx="341820" cy="322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7" descr="C:\Users\Alan Gin\AppData\Local\Microsoft\Windows\Temporary Internet Files\Content.IE5\VWLQ3N3O\MC900301108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6026" y="1368777"/>
            <a:ext cx="443621" cy="41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983" y="5529320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433" y="5160207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6" descr="C:\Users\Alan Gin\AppData\Local\Microsoft\Windows\Temporary Internet Files\Content.IE5\MRPXYSON\MC900089298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1732" y="3351889"/>
            <a:ext cx="389143" cy="327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5" descr="C:\Users\Alan Gin\AppData\Local\Microsoft\Windows\Temporary Internet Files\Content.IE5\A5ZK6JQJ\MC900089300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61" y="3086729"/>
            <a:ext cx="546903" cy="378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C:\Users\Alan Gin\AppData\Local\Microsoft\Windows\Temporary Internet Files\Content.IE5\VWLQ3N3O\MC900023549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676" y="5668881"/>
            <a:ext cx="454000" cy="268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2" descr="C:\Users\Alan Gin\AppData\Local\Microsoft\Windows\Temporary Internet Files\Content.IE5\VWLQ3N3O\MC900023549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7941" y="5670125"/>
            <a:ext cx="454000" cy="268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2" descr="C:\Users\Alan Gin\AppData\Local\Microsoft\Windows\Temporary Internet Files\Content.IE5\VWLQ3N3O\MC900023549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1566" y="5291902"/>
            <a:ext cx="454000" cy="268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903" y="495681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266" y="5226892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7752" y="5410734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1958" y="5529320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7" descr="C:\Users\Alan Gin\AppData\Local\Microsoft\Windows\Temporary Internet Files\Content.IE5\VWLQ3N3O\MC900301108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2756" y="3874292"/>
            <a:ext cx="341820" cy="322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" name="Picture 7" descr="C:\Users\Alan Gin\AppData\Local\Microsoft\Windows\Temporary Internet Files\Content.IE5\VWLQ3N3O\MC900301108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1450" y="4382451"/>
            <a:ext cx="341820" cy="322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C:\Users\Alan Gin\AppData\Local\Microsoft\Windows\Temporary Internet Files\Content.IE5\A5ZK6JQJ\MC900311280[1].wmf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570" y="4553795"/>
            <a:ext cx="605230" cy="465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2" descr="C:\Users\Alan Gin\AppData\Local\Microsoft\Windows\Temporary Internet Files\Content.IE5\A5ZK6JQJ\MC900311280[1].wmf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2269" y="2847196"/>
            <a:ext cx="605230" cy="465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3716" y="5245511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0835" y="5594649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744" y="5716098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Alan Gin\AppData\Local\Microsoft\Windows\Temporary Internet Files\Content.IE5\A5ZK6JQJ\MC900434217[1].wmf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38" y="5458298"/>
            <a:ext cx="568602" cy="34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C:\Users\Alan Gin\AppData\Local\Microsoft\Windows\Temporary Internet Files\Content.IE5\O2HJ4U0U\MP900148484[1].jp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9395" y="5581205"/>
            <a:ext cx="665124" cy="434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6" name="Picture 3" descr="C:\Users\Alan Gin\AppData\Local\Microsoft\Windows\Temporary Internet Files\Content.IE5\A5ZK6JQJ\MC900434217[1].wmf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2273" y="5853967"/>
            <a:ext cx="568602" cy="34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7" name="Picture 5" descr="C:\Users\Alan Gin\AppData\Local\Microsoft\Windows\Temporary Internet Files\Content.IE5\O2HJ4U0U\MC900335164[1].wmf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3611" y="6059218"/>
            <a:ext cx="1303458" cy="402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" name="Picture 5" descr="C:\Users\Alan Gin\AppData\Local\Microsoft\Windows\Temporary Internet Files\Content.IE5\O2HJ4U0U\MC900335164[1].wmf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8519" y="1175896"/>
            <a:ext cx="727206" cy="595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3" name="Picture 4" descr="C:\Users\Alan Gin\AppData\Local\Microsoft\Windows\Temporary Internet Files\Content.IE5\MRPXYSON\MC90005887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89676" y="3568645"/>
            <a:ext cx="654407" cy="482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8" name="Picture 2" descr="C:\Users\Alan Gin\AppData\Local\Microsoft\Windows\Temporary Internet Files\Content.IE5\A5ZK6JQJ\MC900311342[1].wmf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101" y="1916770"/>
            <a:ext cx="488289" cy="986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9" name="Picture 4" descr="C:\Users\Alan Gin\AppData\Local\Microsoft\Windows\Temporary Internet Files\Content.IE5\MRPXYSON\MC90005887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42165" y="5938959"/>
            <a:ext cx="654407" cy="482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6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9604" y="5204702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9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5777" y="5633000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7393" y="6077589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1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423" y="6255584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" name="Picture 11" descr="C:\Users\Alan Gin\AppData\Local\Microsoft\Windows\Temporary Internet Files\Content.IE5\VWLQ3N3O\MC900301122[1].wmf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591" y="6031489"/>
            <a:ext cx="375499" cy="355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" name="Picture 11" descr="C:\Users\Alan Gin\AppData\Local\Microsoft\Windows\Temporary Internet Files\Content.IE5\VWLQ3N3O\MC900301122[1].wmf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9279" y="4637296"/>
            <a:ext cx="375499" cy="355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" name="Picture 11" descr="C:\Users\Alan Gin\AppData\Local\Microsoft\Windows\Temporary Internet Files\Content.IE5\VWLQ3N3O\MC900301122[1].wmf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1545" y="6237116"/>
            <a:ext cx="375499" cy="355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2" name="Picture 2" descr="C:\Users\Alan Gin\AppData\Local\Microsoft\Windows\Temporary Internet Files\Content.IE5\VWLQ3N3O\MC900310010[1].wmf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294" y="4946566"/>
            <a:ext cx="611513" cy="597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0" name="Picture 2" descr="C:\Users\Alan Gin\AppData\Local\Microsoft\Windows\Temporary Internet Files\Content.IE5\VWLQ3N3O\MC900310010[1].wmf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7215" y="4197064"/>
            <a:ext cx="611513" cy="597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3" descr="C:\Users\Alan Gin\AppData\Local\Microsoft\Windows\Temporary Internet Files\Content.IE5\MRPXYSON\MC900441739[1].png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1333" y="3983236"/>
            <a:ext cx="618729" cy="817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C:\Users\Alan Gin\AppData\Local\Microsoft\Windows\Temporary Internet Files\Content.IE5\MRPXYSON\MC900319488[1].wmf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3847" y="5821332"/>
            <a:ext cx="424578" cy="420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4" name="Picture 4" descr="C:\Users\Alan Gin\AppData\Local\Microsoft\Windows\Temporary Internet Files\Content.IE5\MRPXYSON\MC900319488[1].wmf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2451" y="4241917"/>
            <a:ext cx="424578" cy="420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5" name="Picture 4" descr="C:\Users\Alan Gin\AppData\Local\Microsoft\Windows\Temporary Internet Files\Content.IE5\MRPXYSON\MC900319488[1].wmf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546" y="3599823"/>
            <a:ext cx="424578" cy="420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8" name="Picture 2" descr="C:\Users\Alan Gin\AppData\Local\Microsoft\Windows\Temporary Internet Files\Content.IE5\A5ZK6JQJ\MC900311342[1].wmf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9692" y="2464084"/>
            <a:ext cx="488289" cy="986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5814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 descr="C:\Users\Alan Gin\AppData\Local\Microsoft\Windows\Temporary Internet Files\Content.IE5\MRPXYSON\MC900441739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1333" y="3983236"/>
            <a:ext cx="618729" cy="817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1" name="Picture 4" descr="C:\Users\Alan Gin\AppData\Local\Microsoft\Windows\Temporary Internet Files\Content.IE5\MRPXYSON\MC90005887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251334" y="2599456"/>
            <a:ext cx="654407" cy="482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9872" y="2071308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425" y="1794683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3" descr="C:\Users\Alan Gin\AppData\Local\Microsoft\Windows\Temporary Internet Files\Content.IE5\O2HJ4U0U\MC900297985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3706" y="1916770"/>
            <a:ext cx="1043817" cy="93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ouble Wave 3"/>
          <p:cNvSpPr/>
          <p:nvPr/>
        </p:nvSpPr>
        <p:spPr>
          <a:xfrm rot="19538321">
            <a:off x="-658761" y="3752347"/>
            <a:ext cx="7365047" cy="381000"/>
          </a:xfrm>
          <a:prstGeom prst="doubleWave">
            <a:avLst>
              <a:gd name="adj1" fmla="val 6250"/>
              <a:gd name="adj2" fmla="val 14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4"/>
          <p:cNvSpPr/>
          <p:nvPr/>
        </p:nvSpPr>
        <p:spPr>
          <a:xfrm rot="10800000">
            <a:off x="2077394" y="228600"/>
            <a:ext cx="7086600" cy="32004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9873" y="4456259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7499" y="4055918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647" y="434328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4474" y="4077651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2382" y="4234642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8598" y="4716974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1003" y="3197947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Alan Gin\AppData\Local\Microsoft\Windows\Temporary Internet Files\Content.IE5\MRPXYSON\MM900286798[1]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6381" y="1175896"/>
            <a:ext cx="376238" cy="38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 rot="17390559">
            <a:off x="6692066" y="2185615"/>
            <a:ext cx="311657" cy="9097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 rot="17390559">
            <a:off x="6854870" y="2247436"/>
            <a:ext cx="311657" cy="9097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 rot="17390559">
            <a:off x="6996865" y="2303378"/>
            <a:ext cx="311657" cy="9097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" name="Picture 13" descr="C:\Users\Alan Gin\AppData\Local\Microsoft\Windows\Temporary Internet Files\Content.IE5\O2HJ4U0U\MC900185910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2601" y="2623410"/>
            <a:ext cx="376194" cy="399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13" descr="C:\Users\Alan Gin\AppData\Local\Microsoft\Windows\Temporary Internet Files\Content.IE5\O2HJ4U0U\MC900185910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377" y="2823000"/>
            <a:ext cx="376194" cy="399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3540002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4" descr="C:\Users\Alan Gin\AppData\Local\Microsoft\Windows\Temporary Internet Files\Content.IE5\MRPXYSON\MC90005887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593970" y="3015386"/>
            <a:ext cx="654407" cy="482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Alan Gin\AppData\Local\Microsoft\Windows\Temporary Internet Files\Content.IE5\O2HJ4U0U\MC900297985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1054" y="3022590"/>
            <a:ext cx="1043817" cy="93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707" y="474010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903" y="4527380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6136" y="4769951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455" y="495681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2991" y="5143968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12" descr="C:\Users\Alan Gin\AppData\Local\Microsoft\Windows\Temporary Internet Files\Content.IE5\O2HJ4U0U\MC900301132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1925" y="4541618"/>
            <a:ext cx="420638" cy="396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2" descr="C:\Users\Alan Gin\AppData\Local\Microsoft\Windows\Temporary Internet Files\Content.IE5\VWLQ3N3O\MC900383866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752" y="3515477"/>
            <a:ext cx="521513" cy="520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2" descr="C:\Users\Alan Gin\AppData\Local\Microsoft\Windows\Temporary Internet Files\Content.IE5\VWLQ3N3O\MC900383866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164" y="3204749"/>
            <a:ext cx="521513" cy="520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3" descr="C:\Users\Alan Gin\AppData\Local\Microsoft\Windows\Temporary Internet Files\Content.IE5\O2HJ4U0U\MC900297985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4871" y="3410120"/>
            <a:ext cx="1006597" cy="902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648" y="1607182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9341" y="185650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0483" y="502389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3967" y="5140743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8816" y="4705579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2" descr="C:\Users\Alan Gin\AppData\Local\Microsoft\Windows\Temporary Internet Files\Content.IE5\A5ZK6JQJ\MC900279990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6840" y="3713964"/>
            <a:ext cx="597396" cy="408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TextBox 62"/>
          <p:cNvSpPr txBox="1"/>
          <p:nvPr/>
        </p:nvSpPr>
        <p:spPr>
          <a:xfrm>
            <a:off x="132228" y="506058"/>
            <a:ext cx="267798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If the city gets too large, agglomeration diseconomies may occur: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Pollution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Congestion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High housing costs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Crime and other sociological problems</a:t>
            </a:r>
          </a:p>
        </p:txBody>
      </p:sp>
      <p:pic>
        <p:nvPicPr>
          <p:cNvPr id="65" name="Picture 7" descr="C:\Users\Alan Gin\AppData\Local\Microsoft\Windows\Temporary Internet Files\Content.IE5\VWLQ3N3O\MC900301108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6650" y="4077651"/>
            <a:ext cx="341820" cy="322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7" descr="C:\Users\Alan Gin\AppData\Local\Microsoft\Windows\Temporary Internet Files\Content.IE5\VWLQ3N3O\MC900301108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6026" y="1368777"/>
            <a:ext cx="443621" cy="41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983" y="5529320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433" y="5160207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6" descr="C:\Users\Alan Gin\AppData\Local\Microsoft\Windows\Temporary Internet Files\Content.IE5\MRPXYSON\MC900089298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1732" y="3351889"/>
            <a:ext cx="389143" cy="327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5" descr="C:\Users\Alan Gin\AppData\Local\Microsoft\Windows\Temporary Internet Files\Content.IE5\A5ZK6JQJ\MC900089300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61" y="3086729"/>
            <a:ext cx="546903" cy="378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C:\Users\Alan Gin\AppData\Local\Microsoft\Windows\Temporary Internet Files\Content.IE5\VWLQ3N3O\MC900023549[1].wmf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676" y="5668881"/>
            <a:ext cx="454000" cy="268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2" descr="C:\Users\Alan Gin\AppData\Local\Microsoft\Windows\Temporary Internet Files\Content.IE5\VWLQ3N3O\MC900023549[1].wmf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7941" y="5670125"/>
            <a:ext cx="454000" cy="268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2" descr="C:\Users\Alan Gin\AppData\Local\Microsoft\Windows\Temporary Internet Files\Content.IE5\VWLQ3N3O\MC900023549[1].wmf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1566" y="5291902"/>
            <a:ext cx="454000" cy="268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903" y="495681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266" y="5226892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7752" y="5410734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1958" y="5529320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7" descr="C:\Users\Alan Gin\AppData\Local\Microsoft\Windows\Temporary Internet Files\Content.IE5\VWLQ3N3O\MC900301108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2756" y="3874292"/>
            <a:ext cx="341820" cy="322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" name="Picture 7" descr="C:\Users\Alan Gin\AppData\Local\Microsoft\Windows\Temporary Internet Files\Content.IE5\VWLQ3N3O\MC900301108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1450" y="4382451"/>
            <a:ext cx="341820" cy="322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C:\Users\Alan Gin\AppData\Local\Microsoft\Windows\Temporary Internet Files\Content.IE5\A5ZK6JQJ\MC900311280[1].wmf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570" y="4553795"/>
            <a:ext cx="605230" cy="465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2" descr="C:\Users\Alan Gin\AppData\Local\Microsoft\Windows\Temporary Internet Files\Content.IE5\A5ZK6JQJ\MC900311280[1].wmf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2269" y="2847196"/>
            <a:ext cx="605230" cy="465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3716" y="5245511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0835" y="5594649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744" y="5716098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Alan Gin\AppData\Local\Microsoft\Windows\Temporary Internet Files\Content.IE5\A5ZK6JQJ\MC900434217[1].wmf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38" y="5458298"/>
            <a:ext cx="568602" cy="34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C:\Users\Alan Gin\AppData\Local\Microsoft\Windows\Temporary Internet Files\Content.IE5\O2HJ4U0U\MP900148484[1].jp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9395" y="5581205"/>
            <a:ext cx="665124" cy="434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6" name="Picture 3" descr="C:\Users\Alan Gin\AppData\Local\Microsoft\Windows\Temporary Internet Files\Content.IE5\A5ZK6JQJ\MC900434217[1].wmf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2273" y="5853967"/>
            <a:ext cx="568602" cy="34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7" name="Picture 5" descr="C:\Users\Alan Gin\AppData\Local\Microsoft\Windows\Temporary Internet Files\Content.IE5\O2HJ4U0U\MC900335164[1].wmf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3611" y="6059218"/>
            <a:ext cx="1303458" cy="402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" name="Picture 5" descr="C:\Users\Alan Gin\AppData\Local\Microsoft\Windows\Temporary Internet Files\Content.IE5\O2HJ4U0U\MC900335164[1].wmf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8519" y="1175896"/>
            <a:ext cx="727206" cy="595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3" name="Picture 4" descr="C:\Users\Alan Gin\AppData\Local\Microsoft\Windows\Temporary Internet Files\Content.IE5\MRPXYSON\MC90005887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89676" y="3568645"/>
            <a:ext cx="654407" cy="482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8" name="Picture 2" descr="C:\Users\Alan Gin\AppData\Local\Microsoft\Windows\Temporary Internet Files\Content.IE5\A5ZK6JQJ\MC900311342[1].wmf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101" y="1916770"/>
            <a:ext cx="488289" cy="986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9" name="Picture 4" descr="C:\Users\Alan Gin\AppData\Local\Microsoft\Windows\Temporary Internet Files\Content.IE5\MRPXYSON\MC90005887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42165" y="5938959"/>
            <a:ext cx="654407" cy="482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6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9604" y="5204702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9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5777" y="5633000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7393" y="6077589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1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423" y="6255584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" name="Picture 11" descr="C:\Users\Alan Gin\AppData\Local\Microsoft\Windows\Temporary Internet Files\Content.IE5\VWLQ3N3O\MC900301122[1].wmf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591" y="6031489"/>
            <a:ext cx="375499" cy="355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" name="Picture 11" descr="C:\Users\Alan Gin\AppData\Local\Microsoft\Windows\Temporary Internet Files\Content.IE5\VWLQ3N3O\MC900301122[1].wmf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9279" y="4637296"/>
            <a:ext cx="375499" cy="355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" name="Picture 11" descr="C:\Users\Alan Gin\AppData\Local\Microsoft\Windows\Temporary Internet Files\Content.IE5\VWLQ3N3O\MC900301122[1].wmf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1545" y="6237116"/>
            <a:ext cx="375499" cy="355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2" name="Picture 2" descr="C:\Users\Alan Gin\AppData\Local\Microsoft\Windows\Temporary Internet Files\Content.IE5\VWLQ3N3O\MC900310010[1].wmf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294" y="4946566"/>
            <a:ext cx="611513" cy="597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0" name="Picture 2" descr="C:\Users\Alan Gin\AppData\Local\Microsoft\Windows\Temporary Internet Files\Content.IE5\VWLQ3N3O\MC900310010[1].wmf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7215" y="4197064"/>
            <a:ext cx="611513" cy="597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C:\Users\Alan Gin\AppData\Local\Microsoft\Windows\Temporary Internet Files\Content.IE5\MRPXYSON\MC900319488[1].wmf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3847" y="5821332"/>
            <a:ext cx="424578" cy="420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4" name="Picture 4" descr="C:\Users\Alan Gin\AppData\Local\Microsoft\Windows\Temporary Internet Files\Content.IE5\MRPXYSON\MC900319488[1].wmf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2451" y="4241917"/>
            <a:ext cx="424578" cy="420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5" name="Picture 4" descr="C:\Users\Alan Gin\AppData\Local\Microsoft\Windows\Temporary Internet Files\Content.IE5\MRPXYSON\MC900319488[1].wmf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546" y="3599823"/>
            <a:ext cx="424578" cy="420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8" name="Double Wave 87"/>
          <p:cNvSpPr/>
          <p:nvPr/>
        </p:nvSpPr>
        <p:spPr>
          <a:xfrm rot="19538321">
            <a:off x="-633993" y="3772652"/>
            <a:ext cx="7293097" cy="381000"/>
          </a:xfrm>
          <a:prstGeom prst="doubleWave">
            <a:avLst>
              <a:gd name="adj1" fmla="val 6250"/>
              <a:gd name="adj2" fmla="val 1481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266" name="Picture 2" descr="C:\Users\Alan Gin\AppData\Local\Microsoft\Windows\Temporary Internet Files\Content.IE5\O2HJ4U0U\MC900034567[1].wmf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0160" y="3894041"/>
            <a:ext cx="435213" cy="385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7" name="Picture 3" descr="C:\Users\Alan Gin\AppData\Local\Microsoft\Windows\Temporary Internet Files\Content.IE5\A5ZK6JQJ\MC900056919[1].wmf"/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829" y="5997342"/>
            <a:ext cx="720878" cy="546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" name="Picture 3" descr="C:\Users\Alan Gin\AppData\Local\Microsoft\Windows\Temporary Internet Files\Content.IE5\A5ZK6JQJ\MC900056919[1].wmf"/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754" y="5607319"/>
            <a:ext cx="720878" cy="546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" name="Picture 3" descr="C:\Users\Alan Gin\AppData\Local\Microsoft\Windows\Temporary Internet Files\Content.IE5\A5ZK6JQJ\MC900056919[1].wmf"/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669" y="5233002"/>
            <a:ext cx="720878" cy="546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" name="Picture 3" descr="C:\Users\Alan Gin\AppData\Local\Microsoft\Windows\Temporary Internet Files\Content.IE5\A5ZK6JQJ\MC900056919[1].wmf"/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517" y="4886901"/>
            <a:ext cx="720878" cy="546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21" y="4786518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4099" y="6112899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669" y="4218997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618" y="4496008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6927" y="2127250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7" name="Picture 2" descr="C:\Users\Alan Gin\AppData\Local\Microsoft\Windows\Temporary Internet Files\Content.IE5\A5ZK6JQJ\MC900311342[1].wmf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9692" y="2464084"/>
            <a:ext cx="488289" cy="986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9002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uble Wave 3"/>
          <p:cNvSpPr/>
          <p:nvPr/>
        </p:nvSpPr>
        <p:spPr>
          <a:xfrm rot="19538321">
            <a:off x="-709516" y="3771567"/>
            <a:ext cx="7365047" cy="381000"/>
          </a:xfrm>
          <a:prstGeom prst="doubleWave">
            <a:avLst>
              <a:gd name="adj1" fmla="val 6250"/>
              <a:gd name="adj2" fmla="val 14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4"/>
          <p:cNvSpPr/>
          <p:nvPr/>
        </p:nvSpPr>
        <p:spPr>
          <a:xfrm rot="10800000">
            <a:off x="2057400" y="228600"/>
            <a:ext cx="7086600" cy="32004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ee"/>
          <p:cNvSpPr>
            <a:spLocks noEditPoints="1" noChangeArrowheads="1"/>
          </p:cNvSpPr>
          <p:nvPr/>
        </p:nvSpPr>
        <p:spPr bwMode="auto">
          <a:xfrm>
            <a:off x="4102244" y="1845251"/>
            <a:ext cx="523875" cy="4476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ree"/>
          <p:cNvSpPr>
            <a:spLocks noEditPoints="1" noChangeArrowheads="1"/>
          </p:cNvSpPr>
          <p:nvPr/>
        </p:nvSpPr>
        <p:spPr bwMode="auto">
          <a:xfrm>
            <a:off x="3233304" y="2597725"/>
            <a:ext cx="523875" cy="4476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ree"/>
          <p:cNvSpPr>
            <a:spLocks noEditPoints="1" noChangeArrowheads="1"/>
          </p:cNvSpPr>
          <p:nvPr/>
        </p:nvSpPr>
        <p:spPr bwMode="auto">
          <a:xfrm>
            <a:off x="4281054" y="1549976"/>
            <a:ext cx="523875" cy="4476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ree"/>
          <p:cNvSpPr>
            <a:spLocks noEditPoints="1" noChangeArrowheads="1"/>
          </p:cNvSpPr>
          <p:nvPr/>
        </p:nvSpPr>
        <p:spPr bwMode="auto">
          <a:xfrm>
            <a:off x="3715615" y="1318777"/>
            <a:ext cx="523875" cy="4476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ree"/>
          <p:cNvSpPr>
            <a:spLocks noEditPoints="1" noChangeArrowheads="1"/>
          </p:cNvSpPr>
          <p:nvPr/>
        </p:nvSpPr>
        <p:spPr bwMode="auto">
          <a:xfrm>
            <a:off x="3606077" y="1926213"/>
            <a:ext cx="523875" cy="4476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ree"/>
          <p:cNvSpPr>
            <a:spLocks noEditPoints="1" noChangeArrowheads="1"/>
          </p:cNvSpPr>
          <p:nvPr/>
        </p:nvSpPr>
        <p:spPr bwMode="auto">
          <a:xfrm>
            <a:off x="3757179" y="2373888"/>
            <a:ext cx="523875" cy="4476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ree"/>
          <p:cNvSpPr>
            <a:spLocks noEditPoints="1" noChangeArrowheads="1"/>
          </p:cNvSpPr>
          <p:nvPr/>
        </p:nvSpPr>
        <p:spPr bwMode="auto">
          <a:xfrm>
            <a:off x="4781116" y="1702376"/>
            <a:ext cx="523875" cy="4476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93974" y="1092597"/>
            <a:ext cx="27051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Suppose a city starts at this point.  It is near a river for fresh water and inland transportation, along the coast for sea transport, and near resources like trees and good soil.</a:t>
            </a:r>
          </a:p>
          <a:p>
            <a:endParaRPr lang="en-US" dirty="0"/>
          </a:p>
          <a:p>
            <a:r>
              <a:rPr lang="en-US" dirty="0"/>
              <a:t>It initially starts with residences and lower-order retailing.</a:t>
            </a:r>
          </a:p>
        </p:txBody>
      </p:sp>
      <p:pic>
        <p:nvPicPr>
          <p:cNvPr id="2051" name="Picture 3" descr="C:\Users\Alan Gin\AppData\Local\Microsoft\Windows\Temporary Internet Files\Content.IE5\VWLQ3N3O\MP900412068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7564" y="5324564"/>
            <a:ext cx="390436" cy="390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Alan Gin\AppData\Local\Microsoft\Windows\Temporary Internet Files\Content.IE5\VWLQ3N3O\MP900412068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3592" y="4899492"/>
            <a:ext cx="390436" cy="390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Alan Gin\AppData\Local\Microsoft\Windows\Temporary Internet Files\Content.IE5\VWLQ3N3O\MP900412068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4899492"/>
            <a:ext cx="390436" cy="390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C:\Users\Alan Gin\AppData\Local\Microsoft\Windows\Temporary Internet Files\Content.IE5\VWLQ3N3O\MP900412068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9446" y="5629364"/>
            <a:ext cx="390436" cy="390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C:\Users\Alan Gin\AppData\Local\Microsoft\Windows\Temporary Internet Files\Content.IE5\VWLQ3N3O\MP900412068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1054" y="5434146"/>
            <a:ext cx="390436" cy="390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" descr="C:\Users\Alan Gin\AppData\Local\Microsoft\Windows\Temporary Internet Files\Content.IE5\VWLQ3N3O\MP900412068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641" y="4899492"/>
            <a:ext cx="390436" cy="390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3052" y="3900052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9873" y="3550286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7953" y="3609219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6900" y="3435922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8480" y="3190960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4652" y="367843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9969" y="3456819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1003" y="3197947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Alan Gin\AppData\Local\Microsoft\Windows\Temporary Internet Files\Content.IE5\A5ZK6JQJ\MC90029728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570" y="2962012"/>
            <a:ext cx="381898" cy="374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Alan Gin\AppData\Local\Microsoft\Windows\Temporary Internet Files\Content.IE5\MRPXYSON\MC900310036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1988" y="2735607"/>
            <a:ext cx="517412" cy="388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Alan Gin\AppData\Local\Microsoft\Windows\Temporary Internet Files\Content.IE5\A5ZK6JQJ\MC900301106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4714" y="2530215"/>
            <a:ext cx="369234" cy="367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Alan Gin\AppData\Local\Microsoft\Windows\Temporary Internet Files\Content.IE5\VWLQ3N3O\MC9002973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400" y="2421078"/>
            <a:ext cx="420213" cy="353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6223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uble Wave 3"/>
          <p:cNvSpPr/>
          <p:nvPr/>
        </p:nvSpPr>
        <p:spPr>
          <a:xfrm rot="19538321">
            <a:off x="-658761" y="3752347"/>
            <a:ext cx="7365047" cy="381000"/>
          </a:xfrm>
          <a:prstGeom prst="doubleWave">
            <a:avLst>
              <a:gd name="adj1" fmla="val 6250"/>
              <a:gd name="adj2" fmla="val 14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4"/>
          <p:cNvSpPr/>
          <p:nvPr/>
        </p:nvSpPr>
        <p:spPr>
          <a:xfrm rot="10800000">
            <a:off x="2077394" y="228600"/>
            <a:ext cx="7086600" cy="32004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ee"/>
          <p:cNvSpPr>
            <a:spLocks noEditPoints="1" noChangeArrowheads="1"/>
          </p:cNvSpPr>
          <p:nvPr/>
        </p:nvSpPr>
        <p:spPr bwMode="auto">
          <a:xfrm>
            <a:off x="4102244" y="1845251"/>
            <a:ext cx="523875" cy="4476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ree"/>
          <p:cNvSpPr>
            <a:spLocks noEditPoints="1" noChangeArrowheads="1"/>
          </p:cNvSpPr>
          <p:nvPr/>
        </p:nvSpPr>
        <p:spPr bwMode="auto">
          <a:xfrm>
            <a:off x="3233304" y="2597725"/>
            <a:ext cx="523875" cy="4476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ree"/>
          <p:cNvSpPr>
            <a:spLocks noEditPoints="1" noChangeArrowheads="1"/>
          </p:cNvSpPr>
          <p:nvPr/>
        </p:nvSpPr>
        <p:spPr bwMode="auto">
          <a:xfrm>
            <a:off x="4281054" y="1549976"/>
            <a:ext cx="523875" cy="4476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ree"/>
          <p:cNvSpPr>
            <a:spLocks noEditPoints="1" noChangeArrowheads="1"/>
          </p:cNvSpPr>
          <p:nvPr/>
        </p:nvSpPr>
        <p:spPr bwMode="auto">
          <a:xfrm>
            <a:off x="3715615" y="1318777"/>
            <a:ext cx="523875" cy="4476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ree"/>
          <p:cNvSpPr>
            <a:spLocks noEditPoints="1" noChangeArrowheads="1"/>
          </p:cNvSpPr>
          <p:nvPr/>
        </p:nvSpPr>
        <p:spPr bwMode="auto">
          <a:xfrm>
            <a:off x="3606077" y="1926213"/>
            <a:ext cx="523875" cy="4476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ree"/>
          <p:cNvSpPr>
            <a:spLocks noEditPoints="1" noChangeArrowheads="1"/>
          </p:cNvSpPr>
          <p:nvPr/>
        </p:nvSpPr>
        <p:spPr bwMode="auto">
          <a:xfrm>
            <a:off x="3757179" y="2373888"/>
            <a:ext cx="523875" cy="4476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ree"/>
          <p:cNvSpPr>
            <a:spLocks noEditPoints="1" noChangeArrowheads="1"/>
          </p:cNvSpPr>
          <p:nvPr/>
        </p:nvSpPr>
        <p:spPr bwMode="auto">
          <a:xfrm>
            <a:off x="4781116" y="1702376"/>
            <a:ext cx="523875" cy="4476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93974" y="776426"/>
            <a:ext cx="293022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Its location on the coast and on the river makes it a transshipment point, and port activity (transportation companies, cargo handling, warehousing, business services) develops.</a:t>
            </a:r>
          </a:p>
        </p:txBody>
      </p:sp>
      <p:pic>
        <p:nvPicPr>
          <p:cNvPr id="2051" name="Picture 3" descr="C:\Users\Alan Gin\AppData\Local\Microsoft\Windows\Temporary Internet Files\Content.IE5\VWLQ3N3O\MP900412068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7564" y="5324564"/>
            <a:ext cx="390436" cy="390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Alan Gin\AppData\Local\Microsoft\Windows\Temporary Internet Files\Content.IE5\VWLQ3N3O\MP900412068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3592" y="4899492"/>
            <a:ext cx="390436" cy="390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Alan Gin\AppData\Local\Microsoft\Windows\Temporary Internet Files\Content.IE5\VWLQ3N3O\MP900412068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4899492"/>
            <a:ext cx="390436" cy="390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C:\Users\Alan Gin\AppData\Local\Microsoft\Windows\Temporary Internet Files\Content.IE5\VWLQ3N3O\MP900412068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9446" y="5629364"/>
            <a:ext cx="390436" cy="390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C:\Users\Alan Gin\AppData\Local\Microsoft\Windows\Temporary Internet Files\Content.IE5\VWLQ3N3O\MP900412068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1054" y="5434146"/>
            <a:ext cx="390436" cy="390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" descr="C:\Users\Alan Gin\AppData\Local\Microsoft\Windows\Temporary Internet Files\Content.IE5\VWLQ3N3O\MP900412068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641" y="4899492"/>
            <a:ext cx="390436" cy="390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3052" y="3900052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9873" y="3550286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7953" y="3609219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6900" y="3435922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8480" y="3190960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4652" y="367843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9969" y="3456819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1003" y="3197947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12" descr="C:\Users\Alan Gin\AppData\Local\Microsoft\Windows\Temporary Internet Files\Content.IE5\O2HJ4U0U\MC90030113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630" y="3316991"/>
            <a:ext cx="420638" cy="396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Alan Gin\AppData\Local\Microsoft\Windows\Temporary Internet Files\Content.IE5\A5ZK6JQJ\MC900297285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570" y="2962012"/>
            <a:ext cx="381898" cy="374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Alan Gin\AppData\Local\Microsoft\Windows\Temporary Internet Files\Content.IE5\MRPXYSON\MC900310036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1988" y="2735607"/>
            <a:ext cx="517412" cy="388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Alan Gin\AppData\Local\Microsoft\Windows\Temporary Internet Files\Content.IE5\A5ZK6JQJ\MC90030110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4714" y="2530215"/>
            <a:ext cx="369234" cy="367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Alan Gin\AppData\Local\Microsoft\Windows\Temporary Internet Files\Content.IE5\VWLQ3N3O\MC900297313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400" y="2421078"/>
            <a:ext cx="420213" cy="353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Alan Gin\AppData\Local\Microsoft\Windows\Temporary Internet Files\Content.IE5\MRPXYSON\MM900286798[1].gif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6381" y="1175896"/>
            <a:ext cx="376238" cy="38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 rot="17390559">
            <a:off x="6692066" y="2185615"/>
            <a:ext cx="311657" cy="9097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 rot="17390559">
            <a:off x="6854870" y="2247436"/>
            <a:ext cx="311657" cy="9097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 rot="17390559">
            <a:off x="6996865" y="2303378"/>
            <a:ext cx="311657" cy="9097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" name="Picture 13" descr="C:\Users\Alan Gin\AppData\Local\Microsoft\Windows\Temporary Internet Files\Content.IE5\O2HJ4U0U\MC900185910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2601" y="2623410"/>
            <a:ext cx="376194" cy="399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13" descr="C:\Users\Alan Gin\AppData\Local\Microsoft\Windows\Temporary Internet Files\Content.IE5\O2HJ4U0U\MC900185910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377" y="2823000"/>
            <a:ext cx="376194" cy="399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8705" y="434328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377" y="4052452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3540002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4" descr="C:\Users\Alan Gin\AppData\Local\Microsoft\Windows\Temporary Internet Files\Content.IE5\MRPXYSON\MC900058873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593970" y="3015386"/>
            <a:ext cx="654407" cy="482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5819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uble Wave 3"/>
          <p:cNvSpPr/>
          <p:nvPr/>
        </p:nvSpPr>
        <p:spPr>
          <a:xfrm rot="19538321">
            <a:off x="-658761" y="3752347"/>
            <a:ext cx="7365047" cy="381000"/>
          </a:xfrm>
          <a:prstGeom prst="doubleWave">
            <a:avLst>
              <a:gd name="adj1" fmla="val 6250"/>
              <a:gd name="adj2" fmla="val 14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4"/>
          <p:cNvSpPr/>
          <p:nvPr/>
        </p:nvSpPr>
        <p:spPr>
          <a:xfrm rot="10800000">
            <a:off x="2077394" y="228600"/>
            <a:ext cx="7086600" cy="32004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ee"/>
          <p:cNvSpPr>
            <a:spLocks noEditPoints="1" noChangeArrowheads="1"/>
          </p:cNvSpPr>
          <p:nvPr/>
        </p:nvSpPr>
        <p:spPr bwMode="auto">
          <a:xfrm>
            <a:off x="4102244" y="1845251"/>
            <a:ext cx="523875" cy="4476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ree"/>
          <p:cNvSpPr>
            <a:spLocks noEditPoints="1" noChangeArrowheads="1"/>
          </p:cNvSpPr>
          <p:nvPr/>
        </p:nvSpPr>
        <p:spPr bwMode="auto">
          <a:xfrm>
            <a:off x="3233304" y="2597725"/>
            <a:ext cx="523875" cy="4476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ree"/>
          <p:cNvSpPr>
            <a:spLocks noEditPoints="1" noChangeArrowheads="1"/>
          </p:cNvSpPr>
          <p:nvPr/>
        </p:nvSpPr>
        <p:spPr bwMode="auto">
          <a:xfrm>
            <a:off x="4281054" y="1549976"/>
            <a:ext cx="523875" cy="4476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ree"/>
          <p:cNvSpPr>
            <a:spLocks noEditPoints="1" noChangeArrowheads="1"/>
          </p:cNvSpPr>
          <p:nvPr/>
        </p:nvSpPr>
        <p:spPr bwMode="auto">
          <a:xfrm>
            <a:off x="3715615" y="1318777"/>
            <a:ext cx="523875" cy="4476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ree"/>
          <p:cNvSpPr>
            <a:spLocks noEditPoints="1" noChangeArrowheads="1"/>
          </p:cNvSpPr>
          <p:nvPr/>
        </p:nvSpPr>
        <p:spPr bwMode="auto">
          <a:xfrm>
            <a:off x="3606077" y="1926213"/>
            <a:ext cx="523875" cy="4476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ree"/>
          <p:cNvSpPr>
            <a:spLocks noEditPoints="1" noChangeArrowheads="1"/>
          </p:cNvSpPr>
          <p:nvPr/>
        </p:nvSpPr>
        <p:spPr bwMode="auto">
          <a:xfrm>
            <a:off x="3757179" y="2373888"/>
            <a:ext cx="523875" cy="4476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ree"/>
          <p:cNvSpPr>
            <a:spLocks noEditPoints="1" noChangeArrowheads="1"/>
          </p:cNvSpPr>
          <p:nvPr/>
        </p:nvSpPr>
        <p:spPr bwMode="auto">
          <a:xfrm>
            <a:off x="4781116" y="1702376"/>
            <a:ext cx="523875" cy="4476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93974" y="776426"/>
            <a:ext cx="293022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Because this is a transshipment point, manufacturers may start to locate here.  Also, since it has become a market, market-oriented producers will locate here as well.</a:t>
            </a:r>
          </a:p>
        </p:txBody>
      </p:sp>
      <p:pic>
        <p:nvPicPr>
          <p:cNvPr id="2051" name="Picture 3" descr="C:\Users\Alan Gin\AppData\Local\Microsoft\Windows\Temporary Internet Files\Content.IE5\VWLQ3N3O\MP900412068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7564" y="5324564"/>
            <a:ext cx="390436" cy="390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Alan Gin\AppData\Local\Microsoft\Windows\Temporary Internet Files\Content.IE5\VWLQ3N3O\MP900412068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4899492"/>
            <a:ext cx="390436" cy="390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C:\Users\Alan Gin\AppData\Local\Microsoft\Windows\Temporary Internet Files\Content.IE5\VWLQ3N3O\MP900412068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9446" y="5629364"/>
            <a:ext cx="390436" cy="390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C:\Users\Alan Gin\AppData\Local\Microsoft\Windows\Temporary Internet Files\Content.IE5\VWLQ3N3O\MP900412068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1054" y="5434146"/>
            <a:ext cx="390436" cy="390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" descr="C:\Users\Alan Gin\AppData\Local\Microsoft\Windows\Temporary Internet Files\Content.IE5\VWLQ3N3O\MP900412068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641" y="4899492"/>
            <a:ext cx="390436" cy="390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9873" y="4456259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7499" y="4055918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647" y="434328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4474" y="4077651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919" y="3657538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4652" y="367843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9969" y="3456819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1003" y="3197947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12" descr="C:\Users\Alan Gin\AppData\Local\Microsoft\Windows\Temporary Internet Files\Content.IE5\O2HJ4U0U\MC90030113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630" y="3316991"/>
            <a:ext cx="420638" cy="396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Alan Gin\AppData\Local\Microsoft\Windows\Temporary Internet Files\Content.IE5\A5ZK6JQJ\MC900297285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570" y="2962012"/>
            <a:ext cx="381898" cy="374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Alan Gin\AppData\Local\Microsoft\Windows\Temporary Internet Files\Content.IE5\MRPXYSON\MC900310036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1988" y="2735607"/>
            <a:ext cx="517412" cy="388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Alan Gin\AppData\Local\Microsoft\Windows\Temporary Internet Files\Content.IE5\A5ZK6JQJ\MC90030110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4714" y="2530215"/>
            <a:ext cx="369234" cy="367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Alan Gin\AppData\Local\Microsoft\Windows\Temporary Internet Files\Content.IE5\VWLQ3N3O\MC900297313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400" y="2421078"/>
            <a:ext cx="420213" cy="353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Alan Gin\AppData\Local\Microsoft\Windows\Temporary Internet Files\Content.IE5\MRPXYSON\MM900286798[1].gif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6381" y="1175896"/>
            <a:ext cx="376238" cy="38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 rot="17390559">
            <a:off x="6692066" y="2185615"/>
            <a:ext cx="311657" cy="9097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 rot="17390559">
            <a:off x="6854870" y="2247436"/>
            <a:ext cx="311657" cy="9097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 rot="17390559">
            <a:off x="6996865" y="2303378"/>
            <a:ext cx="311657" cy="9097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" name="Picture 13" descr="C:\Users\Alan Gin\AppData\Local\Microsoft\Windows\Temporary Internet Files\Content.IE5\O2HJ4U0U\MC900185910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2601" y="2623410"/>
            <a:ext cx="376194" cy="399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13" descr="C:\Users\Alan Gin\AppData\Local\Microsoft\Windows\Temporary Internet Files\Content.IE5\O2HJ4U0U\MC900185910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377" y="2823000"/>
            <a:ext cx="376194" cy="399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8705" y="434328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377" y="4052452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3540002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4" descr="C:\Users\Alan Gin\AppData\Local\Microsoft\Windows\Temporary Internet Files\Content.IE5\MRPXYSON\MC900058873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593970" y="3015386"/>
            <a:ext cx="654407" cy="482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Alan Gin\AppData\Local\Microsoft\Windows\Temporary Internet Files\Content.IE5\O2HJ4U0U\MC900297985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9560" y="3022591"/>
            <a:ext cx="745311" cy="668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3" descr="C:\Users\Alan Gin\AppData\Local\Microsoft\Windows\Temporary Internet Files\Content.IE5\O2HJ4U0U\MC900297985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4871" y="3410120"/>
            <a:ext cx="745311" cy="668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707" y="474010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2716" y="4269163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9769" y="4802279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619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uble Wave 3"/>
          <p:cNvSpPr/>
          <p:nvPr/>
        </p:nvSpPr>
        <p:spPr>
          <a:xfrm rot="19538321">
            <a:off x="-658761" y="3752347"/>
            <a:ext cx="7365047" cy="381000"/>
          </a:xfrm>
          <a:prstGeom prst="doubleWave">
            <a:avLst>
              <a:gd name="adj1" fmla="val 6250"/>
              <a:gd name="adj2" fmla="val 14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4"/>
          <p:cNvSpPr/>
          <p:nvPr/>
        </p:nvSpPr>
        <p:spPr>
          <a:xfrm rot="10800000">
            <a:off x="2077394" y="228600"/>
            <a:ext cx="7086600" cy="32004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ee"/>
          <p:cNvSpPr>
            <a:spLocks noEditPoints="1" noChangeArrowheads="1"/>
          </p:cNvSpPr>
          <p:nvPr/>
        </p:nvSpPr>
        <p:spPr bwMode="auto">
          <a:xfrm>
            <a:off x="4102244" y="1845251"/>
            <a:ext cx="523875" cy="4476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ree"/>
          <p:cNvSpPr>
            <a:spLocks noEditPoints="1" noChangeArrowheads="1"/>
          </p:cNvSpPr>
          <p:nvPr/>
        </p:nvSpPr>
        <p:spPr bwMode="auto">
          <a:xfrm>
            <a:off x="3233304" y="2597725"/>
            <a:ext cx="523875" cy="4476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ree"/>
          <p:cNvSpPr>
            <a:spLocks noEditPoints="1" noChangeArrowheads="1"/>
          </p:cNvSpPr>
          <p:nvPr/>
        </p:nvSpPr>
        <p:spPr bwMode="auto">
          <a:xfrm>
            <a:off x="4281054" y="1549976"/>
            <a:ext cx="523875" cy="4476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ree"/>
          <p:cNvSpPr>
            <a:spLocks noEditPoints="1" noChangeArrowheads="1"/>
          </p:cNvSpPr>
          <p:nvPr/>
        </p:nvSpPr>
        <p:spPr bwMode="auto">
          <a:xfrm>
            <a:off x="3715615" y="1318777"/>
            <a:ext cx="523875" cy="4476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ree"/>
          <p:cNvSpPr>
            <a:spLocks noEditPoints="1" noChangeArrowheads="1"/>
          </p:cNvSpPr>
          <p:nvPr/>
        </p:nvSpPr>
        <p:spPr bwMode="auto">
          <a:xfrm>
            <a:off x="3606077" y="1926213"/>
            <a:ext cx="523875" cy="4476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ree"/>
          <p:cNvSpPr>
            <a:spLocks noEditPoints="1" noChangeArrowheads="1"/>
          </p:cNvSpPr>
          <p:nvPr/>
        </p:nvSpPr>
        <p:spPr bwMode="auto">
          <a:xfrm>
            <a:off x="3757179" y="2373888"/>
            <a:ext cx="523875" cy="4476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ree"/>
          <p:cNvSpPr>
            <a:spLocks noEditPoints="1" noChangeArrowheads="1"/>
          </p:cNvSpPr>
          <p:nvPr/>
        </p:nvSpPr>
        <p:spPr bwMode="auto">
          <a:xfrm>
            <a:off x="4781116" y="1702376"/>
            <a:ext cx="523875" cy="4476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93974" y="776426"/>
            <a:ext cx="29302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Economies of scale and improvements in technology encourage manufacturing firms to be larger, leading to more employees and more people in the city.</a:t>
            </a:r>
          </a:p>
        </p:txBody>
      </p:sp>
      <p:pic>
        <p:nvPicPr>
          <p:cNvPr id="2051" name="Picture 3" descr="C:\Users\Alan Gin\AppData\Local\Microsoft\Windows\Temporary Internet Files\Content.IE5\VWLQ3N3O\MP900412068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7564" y="5324564"/>
            <a:ext cx="390436" cy="390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Alan Gin\AppData\Local\Microsoft\Windows\Temporary Internet Files\Content.IE5\VWLQ3N3O\MP900412068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4899492"/>
            <a:ext cx="390436" cy="390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C:\Users\Alan Gin\AppData\Local\Microsoft\Windows\Temporary Internet Files\Content.IE5\VWLQ3N3O\MP900412068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9446" y="5629364"/>
            <a:ext cx="390436" cy="390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9873" y="4456259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7499" y="4055918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647" y="434328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4474" y="4077651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2382" y="4234642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4652" y="367843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9969" y="3456819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1003" y="3197947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12" descr="C:\Users\Alan Gin\AppData\Local\Microsoft\Windows\Temporary Internet Files\Content.IE5\O2HJ4U0U\MC90030113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630" y="3316991"/>
            <a:ext cx="420638" cy="396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Alan Gin\AppData\Local\Microsoft\Windows\Temporary Internet Files\Content.IE5\A5ZK6JQJ\MC900297285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570" y="2962012"/>
            <a:ext cx="381898" cy="374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Alan Gin\AppData\Local\Microsoft\Windows\Temporary Internet Files\Content.IE5\MRPXYSON\MC900310036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1988" y="2735607"/>
            <a:ext cx="517412" cy="388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Alan Gin\AppData\Local\Microsoft\Windows\Temporary Internet Files\Content.IE5\A5ZK6JQJ\MC90030110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4714" y="2530215"/>
            <a:ext cx="369234" cy="367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Alan Gin\AppData\Local\Microsoft\Windows\Temporary Internet Files\Content.IE5\VWLQ3N3O\MC900297313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400" y="2421078"/>
            <a:ext cx="420213" cy="353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Alan Gin\AppData\Local\Microsoft\Windows\Temporary Internet Files\Content.IE5\MRPXYSON\MM900286798[1].gif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6381" y="1175896"/>
            <a:ext cx="376238" cy="38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 rot="17390559">
            <a:off x="6692066" y="2185615"/>
            <a:ext cx="311657" cy="9097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 rot="17390559">
            <a:off x="6854870" y="2247436"/>
            <a:ext cx="311657" cy="9097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 rot="17390559">
            <a:off x="6996865" y="2303378"/>
            <a:ext cx="311657" cy="9097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" name="Picture 13" descr="C:\Users\Alan Gin\AppData\Local\Microsoft\Windows\Temporary Internet Files\Content.IE5\O2HJ4U0U\MC900185910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2601" y="2623410"/>
            <a:ext cx="376194" cy="399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13" descr="C:\Users\Alan Gin\AppData\Local\Microsoft\Windows\Temporary Internet Files\Content.IE5\O2HJ4U0U\MC900185910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377" y="2823000"/>
            <a:ext cx="376194" cy="399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8705" y="434328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377" y="4052452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3540002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4" descr="C:\Users\Alan Gin\AppData\Local\Microsoft\Windows\Temporary Internet Files\Content.IE5\MRPXYSON\MC900058873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593970" y="3015386"/>
            <a:ext cx="654407" cy="482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Alan Gin\AppData\Local\Microsoft\Windows\Temporary Internet Files\Content.IE5\O2HJ4U0U\MC900297985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1054" y="3022590"/>
            <a:ext cx="1043817" cy="93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3" descr="C:\Users\Alan Gin\AppData\Local\Microsoft\Windows\Temporary Internet Files\Content.IE5\O2HJ4U0U\MC900297985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4871" y="3410120"/>
            <a:ext cx="1006597" cy="902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707" y="474010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2716" y="4269163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9769" y="4802279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903" y="4527380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6136" y="4769951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455" y="495681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2991" y="5143968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12" descr="C:\Users\Alan Gin\AppData\Local\Microsoft\Windows\Temporary Internet Files\Content.IE5\O2HJ4U0U\MC90030113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1925" y="4541618"/>
            <a:ext cx="420638" cy="396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4308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3" descr="C:\Users\Alan Gin\AppData\Local\Microsoft\Windows\Temporary Internet Files\Content.IE5\O2HJ4U0U\MC90029798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9253" y="3713964"/>
            <a:ext cx="1006597" cy="902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9872" y="2071308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425" y="1794683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3" descr="C:\Users\Alan Gin\AppData\Local\Microsoft\Windows\Temporary Internet Files\Content.IE5\O2HJ4U0U\MC90029798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3706" y="1916770"/>
            <a:ext cx="1043817" cy="93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ouble Wave 3"/>
          <p:cNvSpPr/>
          <p:nvPr/>
        </p:nvSpPr>
        <p:spPr>
          <a:xfrm rot="19538321">
            <a:off x="-658761" y="3752347"/>
            <a:ext cx="7365047" cy="381000"/>
          </a:xfrm>
          <a:prstGeom prst="doubleWave">
            <a:avLst>
              <a:gd name="adj1" fmla="val 6250"/>
              <a:gd name="adj2" fmla="val 14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4"/>
          <p:cNvSpPr/>
          <p:nvPr/>
        </p:nvSpPr>
        <p:spPr>
          <a:xfrm rot="10800000">
            <a:off x="2077394" y="228600"/>
            <a:ext cx="7086600" cy="32004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ee"/>
          <p:cNvSpPr>
            <a:spLocks noEditPoints="1" noChangeArrowheads="1"/>
          </p:cNvSpPr>
          <p:nvPr/>
        </p:nvSpPr>
        <p:spPr bwMode="auto">
          <a:xfrm>
            <a:off x="4102244" y="1845251"/>
            <a:ext cx="523875" cy="4476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ree"/>
          <p:cNvSpPr>
            <a:spLocks noEditPoints="1" noChangeArrowheads="1"/>
          </p:cNvSpPr>
          <p:nvPr/>
        </p:nvSpPr>
        <p:spPr bwMode="auto">
          <a:xfrm>
            <a:off x="3233304" y="2597725"/>
            <a:ext cx="523875" cy="4476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ree"/>
          <p:cNvSpPr>
            <a:spLocks noEditPoints="1" noChangeArrowheads="1"/>
          </p:cNvSpPr>
          <p:nvPr/>
        </p:nvSpPr>
        <p:spPr bwMode="auto">
          <a:xfrm>
            <a:off x="4281054" y="1549976"/>
            <a:ext cx="523875" cy="4476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ree"/>
          <p:cNvSpPr>
            <a:spLocks noEditPoints="1" noChangeArrowheads="1"/>
          </p:cNvSpPr>
          <p:nvPr/>
        </p:nvSpPr>
        <p:spPr bwMode="auto">
          <a:xfrm>
            <a:off x="3715615" y="1318777"/>
            <a:ext cx="523875" cy="4476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ree"/>
          <p:cNvSpPr>
            <a:spLocks noEditPoints="1" noChangeArrowheads="1"/>
          </p:cNvSpPr>
          <p:nvPr/>
        </p:nvSpPr>
        <p:spPr bwMode="auto">
          <a:xfrm>
            <a:off x="3606077" y="1926213"/>
            <a:ext cx="523875" cy="4476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ree"/>
          <p:cNvSpPr>
            <a:spLocks noEditPoints="1" noChangeArrowheads="1"/>
          </p:cNvSpPr>
          <p:nvPr/>
        </p:nvSpPr>
        <p:spPr bwMode="auto">
          <a:xfrm>
            <a:off x="3757179" y="2373888"/>
            <a:ext cx="523875" cy="4476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ree"/>
          <p:cNvSpPr>
            <a:spLocks noEditPoints="1" noChangeArrowheads="1"/>
          </p:cNvSpPr>
          <p:nvPr/>
        </p:nvSpPr>
        <p:spPr bwMode="auto">
          <a:xfrm>
            <a:off x="4781116" y="1702376"/>
            <a:ext cx="523875" cy="4476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93974" y="776426"/>
            <a:ext cx="293022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 a particular industry grows in size, localization economies take effect, which encourages more firms in the industry to locate here: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Specialized machinery and other intermediate inputs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Tapping a common labor pool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Improved skills matching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Knowledge spillovers</a:t>
            </a:r>
          </a:p>
        </p:txBody>
      </p:sp>
      <p:pic>
        <p:nvPicPr>
          <p:cNvPr id="2051" name="Picture 3" descr="C:\Users\Alan Gin\AppData\Local\Microsoft\Windows\Temporary Internet Files\Content.IE5\VWLQ3N3O\MP900412068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7564" y="5324564"/>
            <a:ext cx="390436" cy="390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C:\Users\Alan Gin\AppData\Local\Microsoft\Windows\Temporary Internet Files\Content.IE5\VWLQ3N3O\MP900412068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9446" y="5629364"/>
            <a:ext cx="390436" cy="390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9873" y="4456259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7499" y="4055918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647" y="434328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4474" y="4077651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2382" y="4234642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8598" y="4716974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1831" y="4262346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1003" y="3197947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12" descr="C:\Users\Alan Gin\AppData\Local\Microsoft\Windows\Temporary Internet Files\Content.IE5\O2HJ4U0U\MC900301132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630" y="3316991"/>
            <a:ext cx="420638" cy="396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Alan Gin\AppData\Local\Microsoft\Windows\Temporary Internet Files\Content.IE5\A5ZK6JQJ\MC900297285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570" y="2962012"/>
            <a:ext cx="381898" cy="374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Alan Gin\AppData\Local\Microsoft\Windows\Temporary Internet Files\Content.IE5\MRPXYSON\MC90031003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1988" y="2735607"/>
            <a:ext cx="517412" cy="388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Alan Gin\AppData\Local\Microsoft\Windows\Temporary Internet Files\Content.IE5\A5ZK6JQJ\MC900301106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4714" y="2530215"/>
            <a:ext cx="369234" cy="367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Alan Gin\AppData\Local\Microsoft\Windows\Temporary Internet Files\Content.IE5\VWLQ3N3O\MC900297313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400" y="2421078"/>
            <a:ext cx="420213" cy="353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Alan Gin\AppData\Local\Microsoft\Windows\Temporary Internet Files\Content.IE5\MRPXYSON\MM900286798[1].gif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6381" y="1175896"/>
            <a:ext cx="376238" cy="38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 rot="17390559">
            <a:off x="6692066" y="2185615"/>
            <a:ext cx="311657" cy="9097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 rot="17390559">
            <a:off x="6854870" y="2247436"/>
            <a:ext cx="311657" cy="9097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 rot="17390559">
            <a:off x="6996865" y="2303378"/>
            <a:ext cx="311657" cy="9097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" name="Picture 13" descr="C:\Users\Alan Gin\AppData\Local\Microsoft\Windows\Temporary Internet Files\Content.IE5\O2HJ4U0U\MC900185910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2601" y="2623410"/>
            <a:ext cx="376194" cy="399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13" descr="C:\Users\Alan Gin\AppData\Local\Microsoft\Windows\Temporary Internet Files\Content.IE5\O2HJ4U0U\MC900185910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377" y="2823000"/>
            <a:ext cx="376194" cy="399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8705" y="434328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377" y="4052452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3540002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4" descr="C:\Users\Alan Gin\AppData\Local\Microsoft\Windows\Temporary Internet Files\Content.IE5\MRPXYSON\MC900058873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593970" y="3015386"/>
            <a:ext cx="654407" cy="482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Alan Gin\AppData\Local\Microsoft\Windows\Temporary Internet Files\Content.IE5\O2HJ4U0U\MC90029798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1054" y="3022590"/>
            <a:ext cx="1043817" cy="93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707" y="474010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2716" y="4269163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9769" y="4802279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903" y="4527380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6136" y="4769951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455" y="495681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2991" y="5143968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12" descr="C:\Users\Alan Gin\AppData\Local\Microsoft\Windows\Temporary Internet Files\Content.IE5\O2HJ4U0U\MC900301132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1925" y="4541618"/>
            <a:ext cx="420638" cy="396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2" descr="C:\Users\Alan Gin\AppData\Local\Microsoft\Windows\Temporary Internet Files\Content.IE5\VWLQ3N3O\MC900383866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752" y="3515477"/>
            <a:ext cx="521513" cy="520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C:\Users\Alan Gin\AppData\Local\Microsoft\Windows\Temporary Internet Files\Content.IE5\A5ZK6JQJ\MC900279990[1].wmf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5250" y="3823380"/>
            <a:ext cx="597396" cy="408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2" descr="C:\Users\Alan Gin\AppData\Local\Microsoft\Windows\Temporary Internet Files\Content.IE5\VWLQ3N3O\MC900383866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164" y="3204749"/>
            <a:ext cx="521513" cy="520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3" descr="C:\Users\Alan Gin\AppData\Local\Microsoft\Windows\Temporary Internet Files\Content.IE5\O2HJ4U0U\MC90029798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4871" y="3410120"/>
            <a:ext cx="1006597" cy="902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648" y="1607182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9341" y="185650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0483" y="502389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3967" y="5140743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8816" y="4705579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2" descr="C:\Users\Alan Gin\AppData\Local\Microsoft\Windows\Temporary Internet Files\Content.IE5\A5ZK6JQJ\MC900279990[1].wmf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6840" y="3713964"/>
            <a:ext cx="597396" cy="408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7087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3" descr="C:\Users\Alan Gin\AppData\Local\Microsoft\Windows\Temporary Internet Files\Content.IE5\O2HJ4U0U\MC90029798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9253" y="3713964"/>
            <a:ext cx="1006597" cy="902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9872" y="2071308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425" y="1794683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3" descr="C:\Users\Alan Gin\AppData\Local\Microsoft\Windows\Temporary Internet Files\Content.IE5\O2HJ4U0U\MC90029798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3706" y="1916770"/>
            <a:ext cx="1043817" cy="93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ouble Wave 3"/>
          <p:cNvSpPr/>
          <p:nvPr/>
        </p:nvSpPr>
        <p:spPr>
          <a:xfrm rot="19538321">
            <a:off x="-658761" y="3752347"/>
            <a:ext cx="7365047" cy="381000"/>
          </a:xfrm>
          <a:prstGeom prst="doubleWave">
            <a:avLst>
              <a:gd name="adj1" fmla="val 6250"/>
              <a:gd name="adj2" fmla="val 14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4"/>
          <p:cNvSpPr/>
          <p:nvPr/>
        </p:nvSpPr>
        <p:spPr>
          <a:xfrm rot="10800000">
            <a:off x="2077394" y="228600"/>
            <a:ext cx="7086600" cy="32004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1" name="Picture 3" descr="C:\Users\Alan Gin\AppData\Local\Microsoft\Windows\Temporary Internet Files\Content.IE5\VWLQ3N3O\MP900412068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7564" y="5324564"/>
            <a:ext cx="390436" cy="390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C:\Users\Alan Gin\AppData\Local\Microsoft\Windows\Temporary Internet Files\Content.IE5\VWLQ3N3O\MP900412068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9446" y="5629364"/>
            <a:ext cx="390436" cy="390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9873" y="4456259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7499" y="4055918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647" y="434328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4474" y="4077651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2382" y="4234642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8598" y="4716974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1831" y="4262346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1003" y="3197947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12" descr="C:\Users\Alan Gin\AppData\Local\Microsoft\Windows\Temporary Internet Files\Content.IE5\O2HJ4U0U\MC900301132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630" y="3316991"/>
            <a:ext cx="420638" cy="396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Alan Gin\AppData\Local\Microsoft\Windows\Temporary Internet Files\Content.IE5\A5ZK6JQJ\MC900297285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570" y="2962012"/>
            <a:ext cx="381898" cy="374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Alan Gin\AppData\Local\Microsoft\Windows\Temporary Internet Files\Content.IE5\MRPXYSON\MC90031003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1988" y="2735607"/>
            <a:ext cx="517412" cy="388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Alan Gin\AppData\Local\Microsoft\Windows\Temporary Internet Files\Content.IE5\A5ZK6JQJ\MC900301106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4714" y="2530215"/>
            <a:ext cx="369234" cy="367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Alan Gin\AppData\Local\Microsoft\Windows\Temporary Internet Files\Content.IE5\VWLQ3N3O\MC900297313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400" y="2421078"/>
            <a:ext cx="420213" cy="353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Alan Gin\AppData\Local\Microsoft\Windows\Temporary Internet Files\Content.IE5\MRPXYSON\MM900286798[1].gif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6381" y="1175896"/>
            <a:ext cx="376238" cy="38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 rot="17390559">
            <a:off x="6692066" y="2185615"/>
            <a:ext cx="311657" cy="9097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 rot="17390559">
            <a:off x="6854870" y="2247436"/>
            <a:ext cx="311657" cy="9097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 rot="17390559">
            <a:off x="6996865" y="2303378"/>
            <a:ext cx="311657" cy="9097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" name="Picture 13" descr="C:\Users\Alan Gin\AppData\Local\Microsoft\Windows\Temporary Internet Files\Content.IE5\O2HJ4U0U\MC900185910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2601" y="2623410"/>
            <a:ext cx="376194" cy="399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13" descr="C:\Users\Alan Gin\AppData\Local\Microsoft\Windows\Temporary Internet Files\Content.IE5\O2HJ4U0U\MC900185910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377" y="2823000"/>
            <a:ext cx="376194" cy="399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3540002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4" descr="C:\Users\Alan Gin\AppData\Local\Microsoft\Windows\Temporary Internet Files\Content.IE5\MRPXYSON\MC900058873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593970" y="3015386"/>
            <a:ext cx="654407" cy="482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Alan Gin\AppData\Local\Microsoft\Windows\Temporary Internet Files\Content.IE5\O2HJ4U0U\MC90029798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1054" y="3022590"/>
            <a:ext cx="1043817" cy="93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707" y="474010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2716" y="4269163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9769" y="4802279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903" y="4527380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6136" y="4769951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455" y="495681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2991" y="5143968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12" descr="C:\Users\Alan Gin\AppData\Local\Microsoft\Windows\Temporary Internet Files\Content.IE5\O2HJ4U0U\MC900301132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1925" y="4541618"/>
            <a:ext cx="420638" cy="396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2" descr="C:\Users\Alan Gin\AppData\Local\Microsoft\Windows\Temporary Internet Files\Content.IE5\VWLQ3N3O\MC900383866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752" y="3515477"/>
            <a:ext cx="521513" cy="520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2" descr="C:\Users\Alan Gin\AppData\Local\Microsoft\Windows\Temporary Internet Files\Content.IE5\VWLQ3N3O\MC900383866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164" y="3204749"/>
            <a:ext cx="521513" cy="520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3" descr="C:\Users\Alan Gin\AppData\Local\Microsoft\Windows\Temporary Internet Files\Content.IE5\O2HJ4U0U\MC90029798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4871" y="3410120"/>
            <a:ext cx="1006597" cy="902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648" y="1607182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9341" y="185650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0483" y="502389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3967" y="5140743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8816" y="4705579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2" descr="C:\Users\Alan Gin\AppData\Local\Microsoft\Windows\Temporary Internet Files\Content.IE5\A5ZK6JQJ\MC900279990[1].wmf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6840" y="3713964"/>
            <a:ext cx="597396" cy="408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TextBox 62"/>
          <p:cNvSpPr txBox="1"/>
          <p:nvPr/>
        </p:nvSpPr>
        <p:spPr>
          <a:xfrm>
            <a:off x="193974" y="776426"/>
            <a:ext cx="293022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growing city attracts retailers: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It may now be the median location for some firms.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Its market area is large enough to attract higher order retailing (Central Place Theory)</a:t>
            </a:r>
          </a:p>
        </p:txBody>
      </p:sp>
      <p:pic>
        <p:nvPicPr>
          <p:cNvPr id="65" name="Picture 7" descr="C:\Users\Alan Gin\AppData\Local\Microsoft\Windows\Temporary Internet Files\Content.IE5\VWLQ3N3O\MC900301108[1].wmf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6650" y="4077651"/>
            <a:ext cx="341820" cy="322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7" descr="C:\Users\Alan Gin\AppData\Local\Microsoft\Windows\Temporary Internet Files\Content.IE5\VWLQ3N3O\MC900301108[1].wmf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6026" y="1368777"/>
            <a:ext cx="443621" cy="41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983" y="5529320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433" y="5160207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6" descr="C:\Users\Alan Gin\AppData\Local\Microsoft\Windows\Temporary Internet Files\Content.IE5\MRPXYSON\MC900089298[1].wmf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1732" y="3351889"/>
            <a:ext cx="389143" cy="327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5" descr="C:\Users\Alan Gin\AppData\Local\Microsoft\Windows\Temporary Internet Files\Content.IE5\A5ZK6JQJ\MC900089300[1].wmf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61" y="3086729"/>
            <a:ext cx="546903" cy="378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0904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3" descr="C:\Users\Alan Gin\AppData\Local\Microsoft\Windows\Temporary Internet Files\Content.IE5\O2HJ4U0U\MC90029798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9253" y="3713964"/>
            <a:ext cx="1006597" cy="902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9872" y="2071308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425" y="1794683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3" descr="C:\Users\Alan Gin\AppData\Local\Microsoft\Windows\Temporary Internet Files\Content.IE5\O2HJ4U0U\MC90029798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3706" y="1916770"/>
            <a:ext cx="1043817" cy="93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ouble Wave 3"/>
          <p:cNvSpPr/>
          <p:nvPr/>
        </p:nvSpPr>
        <p:spPr>
          <a:xfrm rot="19538321">
            <a:off x="-658761" y="3752347"/>
            <a:ext cx="7365047" cy="381000"/>
          </a:xfrm>
          <a:prstGeom prst="doubleWave">
            <a:avLst>
              <a:gd name="adj1" fmla="val 6250"/>
              <a:gd name="adj2" fmla="val 14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4"/>
          <p:cNvSpPr/>
          <p:nvPr/>
        </p:nvSpPr>
        <p:spPr>
          <a:xfrm rot="10800000">
            <a:off x="2077394" y="228600"/>
            <a:ext cx="7086600" cy="32004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9873" y="4456259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7499" y="4055918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647" y="434328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4474" y="4077651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2382" y="4234642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8598" y="4716974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1831" y="4262346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1003" y="3197947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12" descr="C:\Users\Alan Gin\AppData\Local\Microsoft\Windows\Temporary Internet Files\Content.IE5\O2HJ4U0U\MC90030113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630" y="3316991"/>
            <a:ext cx="420638" cy="396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Alan Gin\AppData\Local\Microsoft\Windows\Temporary Internet Files\Content.IE5\A5ZK6JQJ\MC900297285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570" y="2962012"/>
            <a:ext cx="381898" cy="374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Alan Gin\AppData\Local\Microsoft\Windows\Temporary Internet Files\Content.IE5\MRPXYSON\MC900310036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1988" y="2735607"/>
            <a:ext cx="517412" cy="388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Alan Gin\AppData\Local\Microsoft\Windows\Temporary Internet Files\Content.IE5\A5ZK6JQJ\MC90030110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4714" y="2530215"/>
            <a:ext cx="369234" cy="367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Alan Gin\AppData\Local\Microsoft\Windows\Temporary Internet Files\Content.IE5\VWLQ3N3O\MC900297313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400" y="2421078"/>
            <a:ext cx="420213" cy="353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Alan Gin\AppData\Local\Microsoft\Windows\Temporary Internet Files\Content.IE5\MRPXYSON\MM900286798[1].gif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6381" y="1175896"/>
            <a:ext cx="376238" cy="38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 rot="17390559">
            <a:off x="6692066" y="2185615"/>
            <a:ext cx="311657" cy="9097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 rot="17390559">
            <a:off x="6854870" y="2247436"/>
            <a:ext cx="311657" cy="9097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 rot="17390559">
            <a:off x="6996865" y="2303378"/>
            <a:ext cx="311657" cy="9097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" name="Picture 13" descr="C:\Users\Alan Gin\AppData\Local\Microsoft\Windows\Temporary Internet Files\Content.IE5\O2HJ4U0U\MC900185910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2601" y="2623410"/>
            <a:ext cx="376194" cy="399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13" descr="C:\Users\Alan Gin\AppData\Local\Microsoft\Windows\Temporary Internet Files\Content.IE5\O2HJ4U0U\MC900185910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377" y="2823000"/>
            <a:ext cx="376194" cy="399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3540002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4" descr="C:\Users\Alan Gin\AppData\Local\Microsoft\Windows\Temporary Internet Files\Content.IE5\MRPXYSON\MC900058873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593970" y="3015386"/>
            <a:ext cx="654407" cy="482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Alan Gin\AppData\Local\Microsoft\Windows\Temporary Internet Files\Content.IE5\O2HJ4U0U\MC90029798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1054" y="3022590"/>
            <a:ext cx="1043817" cy="93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707" y="474010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2716" y="4269163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9769" y="4802279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903" y="4527380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6136" y="4769951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455" y="495681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2991" y="5143968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12" descr="C:\Users\Alan Gin\AppData\Local\Microsoft\Windows\Temporary Internet Files\Content.IE5\O2HJ4U0U\MC90030113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1925" y="4541618"/>
            <a:ext cx="420638" cy="396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2" descr="C:\Users\Alan Gin\AppData\Local\Microsoft\Windows\Temporary Internet Files\Content.IE5\VWLQ3N3O\MC900383866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752" y="3515477"/>
            <a:ext cx="521513" cy="520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2" descr="C:\Users\Alan Gin\AppData\Local\Microsoft\Windows\Temporary Internet Files\Content.IE5\VWLQ3N3O\MC900383866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164" y="3204749"/>
            <a:ext cx="521513" cy="520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3" descr="C:\Users\Alan Gin\AppData\Local\Microsoft\Windows\Temporary Internet Files\Content.IE5\O2HJ4U0U\MC90029798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4871" y="3410120"/>
            <a:ext cx="1006597" cy="902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648" y="1607182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9341" y="185650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0483" y="502389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3967" y="5140743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8816" y="4705579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2" descr="C:\Users\Alan Gin\AppData\Local\Microsoft\Windows\Temporary Internet Files\Content.IE5\A5ZK6JQJ\MC900279990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6840" y="3713964"/>
            <a:ext cx="597396" cy="408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TextBox 62"/>
          <p:cNvSpPr txBox="1"/>
          <p:nvPr/>
        </p:nvSpPr>
        <p:spPr>
          <a:xfrm>
            <a:off x="193974" y="776426"/>
            <a:ext cx="293022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growing city attracts retailers: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There may be comparison shopping for substitutes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There may be one stop shopping for complements</a:t>
            </a:r>
          </a:p>
        </p:txBody>
      </p:sp>
      <p:pic>
        <p:nvPicPr>
          <p:cNvPr id="65" name="Picture 7" descr="C:\Users\Alan Gin\AppData\Local\Microsoft\Windows\Temporary Internet Files\Content.IE5\VWLQ3N3O\MC900301108[1].wmf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6650" y="4077651"/>
            <a:ext cx="341820" cy="322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7" descr="C:\Users\Alan Gin\AppData\Local\Microsoft\Windows\Temporary Internet Files\Content.IE5\VWLQ3N3O\MC900301108[1].wmf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6026" y="1368777"/>
            <a:ext cx="443621" cy="41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983" y="5529320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433" y="5160207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6" descr="C:\Users\Alan Gin\AppData\Local\Microsoft\Windows\Temporary Internet Files\Content.IE5\MRPXYSON\MC900089298[1].wmf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1732" y="3351889"/>
            <a:ext cx="389143" cy="327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5" descr="C:\Users\Alan Gin\AppData\Local\Microsoft\Windows\Temporary Internet Files\Content.IE5\A5ZK6JQJ\MC900089300[1].wmf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61" y="3086729"/>
            <a:ext cx="546903" cy="378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C:\Users\Alan Gin\AppData\Local\Microsoft\Windows\Temporary Internet Files\Content.IE5\VWLQ3N3O\MC900023549[1].wmf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676" y="5668881"/>
            <a:ext cx="454000" cy="268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2" descr="C:\Users\Alan Gin\AppData\Local\Microsoft\Windows\Temporary Internet Files\Content.IE5\VWLQ3N3O\MC900023549[1].wmf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7941" y="5670125"/>
            <a:ext cx="454000" cy="268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2" descr="C:\Users\Alan Gin\AppData\Local\Microsoft\Windows\Temporary Internet Files\Content.IE5\VWLQ3N3O\MC900023549[1].wmf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1566" y="5291902"/>
            <a:ext cx="454000" cy="268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903" y="495681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266" y="5226892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7752" y="5410734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1958" y="5529320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7" descr="C:\Users\Alan Gin\AppData\Local\Microsoft\Windows\Temporary Internet Files\Content.IE5\VWLQ3N3O\MC900301108[1].wmf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2756" y="3874292"/>
            <a:ext cx="341820" cy="322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" name="Picture 7" descr="C:\Users\Alan Gin\AppData\Local\Microsoft\Windows\Temporary Internet Files\Content.IE5\VWLQ3N3O\MC900301108[1].wmf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1450" y="4382451"/>
            <a:ext cx="341820" cy="322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643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3" descr="C:\Users\Alan Gin\AppData\Local\Microsoft\Windows\Temporary Internet Files\Content.IE5\O2HJ4U0U\MC90029798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9253" y="3713964"/>
            <a:ext cx="1006597" cy="902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9872" y="2071308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425" y="1794683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3" descr="C:\Users\Alan Gin\AppData\Local\Microsoft\Windows\Temporary Internet Files\Content.IE5\O2HJ4U0U\MC90029798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3706" y="1916770"/>
            <a:ext cx="1043817" cy="93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ouble Wave 3"/>
          <p:cNvSpPr/>
          <p:nvPr/>
        </p:nvSpPr>
        <p:spPr>
          <a:xfrm rot="19538321">
            <a:off x="-658761" y="3752347"/>
            <a:ext cx="7365047" cy="381000"/>
          </a:xfrm>
          <a:prstGeom prst="doubleWave">
            <a:avLst>
              <a:gd name="adj1" fmla="val 6250"/>
              <a:gd name="adj2" fmla="val 14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4"/>
          <p:cNvSpPr/>
          <p:nvPr/>
        </p:nvSpPr>
        <p:spPr>
          <a:xfrm rot="10800000">
            <a:off x="2077394" y="228600"/>
            <a:ext cx="7086600" cy="32004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9873" y="4456259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7499" y="4055918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647" y="434328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4474" y="4077651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2382" y="4234642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8598" y="4716974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1831" y="4262346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1003" y="3197947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12" descr="C:\Users\Alan Gin\AppData\Local\Microsoft\Windows\Temporary Internet Files\Content.IE5\O2HJ4U0U\MC90030113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630" y="3316991"/>
            <a:ext cx="420638" cy="396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Alan Gin\AppData\Local\Microsoft\Windows\Temporary Internet Files\Content.IE5\A5ZK6JQJ\MC900297285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570" y="2962012"/>
            <a:ext cx="381898" cy="374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Alan Gin\AppData\Local\Microsoft\Windows\Temporary Internet Files\Content.IE5\MRPXYSON\MC900310036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1988" y="2735607"/>
            <a:ext cx="517412" cy="388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Alan Gin\AppData\Local\Microsoft\Windows\Temporary Internet Files\Content.IE5\A5ZK6JQJ\MC90030110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4714" y="2530215"/>
            <a:ext cx="369234" cy="367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Alan Gin\AppData\Local\Microsoft\Windows\Temporary Internet Files\Content.IE5\VWLQ3N3O\MC900297313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400" y="2421078"/>
            <a:ext cx="420213" cy="353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Alan Gin\AppData\Local\Microsoft\Windows\Temporary Internet Files\Content.IE5\MRPXYSON\MM900286798[1].gif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6381" y="1175896"/>
            <a:ext cx="376238" cy="38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 rot="17390559">
            <a:off x="6692066" y="2185615"/>
            <a:ext cx="311657" cy="9097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 rot="17390559">
            <a:off x="6854870" y="2247436"/>
            <a:ext cx="311657" cy="9097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 rot="17390559">
            <a:off x="6996865" y="2303378"/>
            <a:ext cx="311657" cy="9097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" name="Picture 13" descr="C:\Users\Alan Gin\AppData\Local\Microsoft\Windows\Temporary Internet Files\Content.IE5\O2HJ4U0U\MC900185910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2601" y="2623410"/>
            <a:ext cx="376194" cy="399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13" descr="C:\Users\Alan Gin\AppData\Local\Microsoft\Windows\Temporary Internet Files\Content.IE5\O2HJ4U0U\MC900185910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377" y="2823000"/>
            <a:ext cx="376194" cy="399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3540002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4" descr="C:\Users\Alan Gin\AppData\Local\Microsoft\Windows\Temporary Internet Files\Content.IE5\MRPXYSON\MC900058873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593970" y="3015386"/>
            <a:ext cx="654407" cy="482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Alan Gin\AppData\Local\Microsoft\Windows\Temporary Internet Files\Content.IE5\O2HJ4U0U\MC90029798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1054" y="3022590"/>
            <a:ext cx="1043817" cy="93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707" y="474010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903" y="4527380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6136" y="4769951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455" y="495681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2991" y="5143968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12" descr="C:\Users\Alan Gin\AppData\Local\Microsoft\Windows\Temporary Internet Files\Content.IE5\O2HJ4U0U\MC90030113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1925" y="4541618"/>
            <a:ext cx="420638" cy="396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2" descr="C:\Users\Alan Gin\AppData\Local\Microsoft\Windows\Temporary Internet Files\Content.IE5\VWLQ3N3O\MC900383866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752" y="3515477"/>
            <a:ext cx="521513" cy="520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2" descr="C:\Users\Alan Gin\AppData\Local\Microsoft\Windows\Temporary Internet Files\Content.IE5\VWLQ3N3O\MC900383866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164" y="3204749"/>
            <a:ext cx="521513" cy="520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3" descr="C:\Users\Alan Gin\AppData\Local\Microsoft\Windows\Temporary Internet Files\Content.IE5\O2HJ4U0U\MC90029798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4871" y="3410120"/>
            <a:ext cx="1006597" cy="902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648" y="1607182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9341" y="185650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0483" y="502389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3967" y="5140743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8816" y="4705579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2" descr="C:\Users\Alan Gin\AppData\Local\Microsoft\Windows\Temporary Internet Files\Content.IE5\A5ZK6JQJ\MC900279990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6840" y="3713964"/>
            <a:ext cx="597396" cy="408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TextBox 62"/>
          <p:cNvSpPr txBox="1"/>
          <p:nvPr/>
        </p:nvSpPr>
        <p:spPr>
          <a:xfrm>
            <a:off x="193974" y="776426"/>
            <a:ext cx="267798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 the entire area grows, urbanization economies take affect: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More public and private infrastructure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Division of labor leads to more specialization (law, accounting, finance, PR, HR, etc.)</a:t>
            </a:r>
          </a:p>
        </p:txBody>
      </p:sp>
      <p:pic>
        <p:nvPicPr>
          <p:cNvPr id="65" name="Picture 7" descr="C:\Users\Alan Gin\AppData\Local\Microsoft\Windows\Temporary Internet Files\Content.IE5\VWLQ3N3O\MC900301108[1].wmf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6650" y="4077651"/>
            <a:ext cx="341820" cy="322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7" descr="C:\Users\Alan Gin\AppData\Local\Microsoft\Windows\Temporary Internet Files\Content.IE5\VWLQ3N3O\MC900301108[1].wmf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6026" y="1368777"/>
            <a:ext cx="443621" cy="41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983" y="5529320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433" y="5160207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6" descr="C:\Users\Alan Gin\AppData\Local\Microsoft\Windows\Temporary Internet Files\Content.IE5\MRPXYSON\MC900089298[1].wmf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1732" y="3351889"/>
            <a:ext cx="389143" cy="327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5" descr="C:\Users\Alan Gin\AppData\Local\Microsoft\Windows\Temporary Internet Files\Content.IE5\A5ZK6JQJ\MC900089300[1].wmf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61" y="3086729"/>
            <a:ext cx="546903" cy="378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C:\Users\Alan Gin\AppData\Local\Microsoft\Windows\Temporary Internet Files\Content.IE5\VWLQ3N3O\MC900023549[1].wmf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676" y="5668881"/>
            <a:ext cx="454000" cy="268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2" descr="C:\Users\Alan Gin\AppData\Local\Microsoft\Windows\Temporary Internet Files\Content.IE5\VWLQ3N3O\MC900023549[1].wmf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7941" y="5670125"/>
            <a:ext cx="454000" cy="268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2" descr="C:\Users\Alan Gin\AppData\Local\Microsoft\Windows\Temporary Internet Files\Content.IE5\VWLQ3N3O\MC900023549[1].wmf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1566" y="5291902"/>
            <a:ext cx="454000" cy="268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903" y="4956815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266" y="5226892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7752" y="5410734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1958" y="5529320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7" descr="C:\Users\Alan Gin\AppData\Local\Microsoft\Windows\Temporary Internet Files\Content.IE5\VWLQ3N3O\MC900301108[1].wmf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2756" y="3874292"/>
            <a:ext cx="341820" cy="322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" name="Picture 7" descr="C:\Users\Alan Gin\AppData\Local\Microsoft\Windows\Temporary Internet Files\Content.IE5\VWLQ3N3O\MC900301108[1].wmf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1450" y="4382451"/>
            <a:ext cx="341820" cy="322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C:\Users\Alan Gin\AppData\Local\Microsoft\Windows\Temporary Internet Files\Content.IE5\A5ZK6JQJ\MC900311280[1].wmf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570" y="4553795"/>
            <a:ext cx="605230" cy="465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2" descr="C:\Users\Alan Gin\AppData\Local\Microsoft\Windows\Temporary Internet Files\Content.IE5\A5ZK6JQJ\MC900311280[1].wmf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2269" y="2847196"/>
            <a:ext cx="605230" cy="465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3716" y="5245511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0835" y="5594649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3" descr="C:\Users\Alan Gin\AppData\Local\Microsoft\Windows\Temporary Internet Files\Content.IE5\A5ZK6JQJ\MC90043383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744" y="5716098"/>
            <a:ext cx="443233" cy="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Alan Gin\AppData\Local\Microsoft\Windows\Temporary Internet Files\Content.IE5\A5ZK6JQJ\MC900434217[1].wmf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38" y="5458298"/>
            <a:ext cx="568602" cy="34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C:\Users\Alan Gin\AppData\Local\Microsoft\Windows\Temporary Internet Files\Content.IE5\O2HJ4U0U\MP900148484[1].jpg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9395" y="5581205"/>
            <a:ext cx="665124" cy="434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6" name="Picture 3" descr="C:\Users\Alan Gin\AppData\Local\Microsoft\Windows\Temporary Internet Files\Content.IE5\A5ZK6JQJ\MC900434217[1].wmf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2273" y="5853967"/>
            <a:ext cx="568602" cy="34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7" name="Picture 5" descr="C:\Users\Alan Gin\AppData\Local\Microsoft\Windows\Temporary Internet Files\Content.IE5\O2HJ4U0U\MC900335164[1].wmf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3611" y="6059218"/>
            <a:ext cx="1303458" cy="402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" name="Picture 5" descr="C:\Users\Alan Gin\AppData\Local\Microsoft\Windows\Temporary Internet Files\Content.IE5\O2HJ4U0U\MC900335164[1].wmf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8519" y="1175896"/>
            <a:ext cx="727206" cy="595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8" name="Picture 4" descr="C:\Users\Alan Gin\AppData\Local\Microsoft\Windows\Temporary Internet Files\Content.IE5\MRPXYSON\MC900058873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77534" y="2364525"/>
            <a:ext cx="654407" cy="482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1" name="Picture 4" descr="C:\Users\Alan Gin\AppData\Local\Microsoft\Windows\Temporary Internet Files\Content.IE5\MRPXYSON\MC900058873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251334" y="2599456"/>
            <a:ext cx="654407" cy="482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" name="Picture 4" descr="C:\Users\Alan Gin\AppData\Local\Microsoft\Windows\Temporary Internet Files\Content.IE5\MRPXYSON\MC900058873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771542" y="2946329"/>
            <a:ext cx="654407" cy="482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3" name="Picture 4" descr="C:\Users\Alan Gin\AppData\Local\Microsoft\Windows\Temporary Internet Files\Content.IE5\MRPXYSON\MC900058873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89676" y="3568645"/>
            <a:ext cx="654407" cy="482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2947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325</Words>
  <Application>Microsoft Office PowerPoint</Application>
  <PresentationFormat>On-screen Show (4:3)</PresentationFormat>
  <Paragraphs>47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The Economic Development of Urban Areas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Gin</dc:creator>
  <cp:lastModifiedBy>Alan Gin</cp:lastModifiedBy>
  <cp:revision>22</cp:revision>
  <dcterms:created xsi:type="dcterms:W3CDTF">2014-02-26T22:46:27Z</dcterms:created>
  <dcterms:modified xsi:type="dcterms:W3CDTF">2020-09-12T21:22:54Z</dcterms:modified>
</cp:coreProperties>
</file>