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3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0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9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1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6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9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3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6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7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0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5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4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7AF8A-8EF5-4DBA-9AD4-094A13599AE3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ECF2-BC48-4468-A9B5-0F50C2DF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3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3" Type="http://schemas.openxmlformats.org/officeDocument/2006/relationships/image" Target="../media/image12.wmf"/><Relationship Id="rId7" Type="http://schemas.openxmlformats.org/officeDocument/2006/relationships/image" Target="../media/image8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" Type="http://schemas.openxmlformats.org/officeDocument/2006/relationships/image" Target="../media/image11.wmf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11" Type="http://schemas.openxmlformats.org/officeDocument/2006/relationships/image" Target="../media/image16.wmf"/><Relationship Id="rId5" Type="http://schemas.openxmlformats.org/officeDocument/2006/relationships/image" Target="../media/image9.gi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4" Type="http://schemas.openxmlformats.org/officeDocument/2006/relationships/image" Target="../media/image3.png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3" Type="http://schemas.openxmlformats.org/officeDocument/2006/relationships/image" Target="../media/image12.wmf"/><Relationship Id="rId21" Type="http://schemas.openxmlformats.org/officeDocument/2006/relationships/image" Target="../media/image26.png"/><Relationship Id="rId7" Type="http://schemas.openxmlformats.org/officeDocument/2006/relationships/image" Target="../media/image8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" Type="http://schemas.openxmlformats.org/officeDocument/2006/relationships/image" Target="../media/image11.wmf"/><Relationship Id="rId16" Type="http://schemas.openxmlformats.org/officeDocument/2006/relationships/image" Target="../media/image21.jpeg"/><Relationship Id="rId20" Type="http://schemas.openxmlformats.org/officeDocument/2006/relationships/image" Target="../media/image2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11" Type="http://schemas.openxmlformats.org/officeDocument/2006/relationships/image" Target="../media/image16.wmf"/><Relationship Id="rId5" Type="http://schemas.openxmlformats.org/officeDocument/2006/relationships/image" Target="../media/image9.gi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4" Type="http://schemas.openxmlformats.org/officeDocument/2006/relationships/image" Target="../media/image3.png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11.wmf"/><Relationship Id="rId21" Type="http://schemas.openxmlformats.org/officeDocument/2006/relationships/image" Target="../media/image25.wmf"/><Relationship Id="rId7" Type="http://schemas.openxmlformats.org/officeDocument/2006/relationships/image" Target="../media/image10.wmf"/><Relationship Id="rId12" Type="http://schemas.openxmlformats.org/officeDocument/2006/relationships/image" Target="../media/image16.wmf"/><Relationship Id="rId17" Type="http://schemas.openxmlformats.org/officeDocument/2006/relationships/image" Target="../media/image21.jpeg"/><Relationship Id="rId2" Type="http://schemas.openxmlformats.org/officeDocument/2006/relationships/image" Target="../media/image26.png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11" Type="http://schemas.openxmlformats.org/officeDocument/2006/relationships/image" Target="../media/image15.wmf"/><Relationship Id="rId24" Type="http://schemas.openxmlformats.org/officeDocument/2006/relationships/image" Target="../media/image29.wmf"/><Relationship Id="rId5" Type="http://schemas.openxmlformats.org/officeDocument/2006/relationships/image" Target="../media/image12.wmf"/><Relationship Id="rId15" Type="http://schemas.openxmlformats.org/officeDocument/2006/relationships/image" Target="../media/image19.wmf"/><Relationship Id="rId23" Type="http://schemas.openxmlformats.org/officeDocument/2006/relationships/image" Target="../media/image28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3.png"/><Relationship Id="rId9" Type="http://schemas.openxmlformats.org/officeDocument/2006/relationships/image" Target="../media/image13.wmf"/><Relationship Id="rId14" Type="http://schemas.openxmlformats.org/officeDocument/2006/relationships/image" Target="../media/image18.wmf"/><Relationship Id="rId22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1.wmf"/><Relationship Id="rId5" Type="http://schemas.openxmlformats.org/officeDocument/2006/relationships/image" Target="../media/image4.wmf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12" Type="http://schemas.openxmlformats.org/officeDocument/2006/relationships/image" Target="../media/image12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1.wmf"/><Relationship Id="rId5" Type="http://schemas.openxmlformats.org/officeDocument/2006/relationships/image" Target="../media/image4.wmf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12" Type="http://schemas.openxmlformats.org/officeDocument/2006/relationships/image" Target="../media/image12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1.wmf"/><Relationship Id="rId5" Type="http://schemas.openxmlformats.org/officeDocument/2006/relationships/image" Target="../media/image4.wmf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3.wmf"/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12" Type="http://schemas.openxmlformats.org/officeDocument/2006/relationships/image" Target="../media/image11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10.wmf"/><Relationship Id="rId5" Type="http://schemas.openxmlformats.org/officeDocument/2006/relationships/image" Target="../media/image8.wmf"/><Relationship Id="rId10" Type="http://schemas.openxmlformats.org/officeDocument/2006/relationships/image" Target="../media/image9.gif"/><Relationship Id="rId4" Type="http://schemas.openxmlformats.org/officeDocument/2006/relationships/image" Target="../media/image2.jpeg"/><Relationship Id="rId9" Type="http://schemas.openxmlformats.org/officeDocument/2006/relationships/image" Target="../media/image7.wmf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3.wmf"/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12" Type="http://schemas.openxmlformats.org/officeDocument/2006/relationships/image" Target="../media/image11.wmf"/><Relationship Id="rId17" Type="http://schemas.openxmlformats.org/officeDocument/2006/relationships/image" Target="../media/image17.wmf"/><Relationship Id="rId2" Type="http://schemas.openxmlformats.org/officeDocument/2006/relationships/image" Target="../media/image12.wmf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10.wmf"/><Relationship Id="rId5" Type="http://schemas.openxmlformats.org/officeDocument/2006/relationships/image" Target="../media/image8.wmf"/><Relationship Id="rId15" Type="http://schemas.openxmlformats.org/officeDocument/2006/relationships/image" Target="../media/image15.wmf"/><Relationship Id="rId10" Type="http://schemas.openxmlformats.org/officeDocument/2006/relationships/image" Target="../media/image9.gif"/><Relationship Id="rId4" Type="http://schemas.openxmlformats.org/officeDocument/2006/relationships/image" Target="../media/image2.jpeg"/><Relationship Id="rId9" Type="http://schemas.openxmlformats.org/officeDocument/2006/relationships/image" Target="../media/image7.wmf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4.wmf"/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12.wmf"/><Relationship Id="rId16" Type="http://schemas.openxmlformats.org/officeDocument/2006/relationships/image" Target="../media/image1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1.wmf"/><Relationship Id="rId5" Type="http://schemas.openxmlformats.org/officeDocument/2006/relationships/image" Target="../media/image4.wmf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image" Target="../media/image9.gif"/><Relationship Id="rId1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3.png"/><Relationship Id="rId21" Type="http://schemas.openxmlformats.org/officeDocument/2006/relationships/image" Target="../media/image22.wmf"/><Relationship Id="rId7" Type="http://schemas.openxmlformats.org/officeDocument/2006/relationships/image" Target="../media/image6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12.wmf"/><Relationship Id="rId16" Type="http://schemas.openxmlformats.org/officeDocument/2006/relationships/image" Target="../media/image17.wmf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1.wmf"/><Relationship Id="rId5" Type="http://schemas.openxmlformats.org/officeDocument/2006/relationships/image" Target="../media/image4.wmf"/><Relationship Id="rId15" Type="http://schemas.openxmlformats.org/officeDocument/2006/relationships/image" Target="../media/image16.wmf"/><Relationship Id="rId10" Type="http://schemas.openxmlformats.org/officeDocument/2006/relationships/image" Target="../media/image10.wmf"/><Relationship Id="rId19" Type="http://schemas.openxmlformats.org/officeDocument/2006/relationships/image" Target="../media/image20.wmf"/><Relationship Id="rId4" Type="http://schemas.openxmlformats.org/officeDocument/2006/relationships/image" Target="../media/image8.wmf"/><Relationship Id="rId9" Type="http://schemas.openxmlformats.org/officeDocument/2006/relationships/image" Target="../media/image9.gif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lan Gin\AppData\Local\Microsoft\Windows\Temporary Internet Files\Content.IE5\O2HJ4U0U\MC900157785[1].wmf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Economic Development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of Urban Areas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98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71542" y="2946329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1334" y="259945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77534" y="2364525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253" y="3713964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2" y="207130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425" y="179468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06" y="191677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uble Wave 3"/>
          <p:cNvSpPr/>
          <p:nvPr/>
        </p:nvSpPr>
        <p:spPr>
          <a:xfrm rot="19538321">
            <a:off x="-658761" y="3752347"/>
            <a:ext cx="7365047" cy="381000"/>
          </a:xfrm>
          <a:prstGeom prst="doubleWave">
            <a:avLst>
              <a:gd name="adj1" fmla="val 6250"/>
              <a:gd name="adj2" fmla="val 1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077394" y="228600"/>
            <a:ext cx="7086600" cy="3200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3" y="445625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499" y="405591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47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74" y="40776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382" y="423464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598" y="471697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831" y="4262346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003" y="319794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lan Gin\AppData\Local\Microsoft\Windows\Temporary Internet Files\Content.IE5\MRPXYSON\MM900286798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81" y="1175896"/>
            <a:ext cx="37623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7390559">
            <a:off x="6692066" y="2185615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7390559">
            <a:off x="6854870" y="2247436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7390559">
            <a:off x="6996865" y="2303378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1" y="262341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282300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400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3970" y="301538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4" y="302259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07" y="47401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52738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36" y="47699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55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91" y="514396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25" y="4541618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52" y="3515477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164" y="3204749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871" y="3410120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48" y="160718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341" y="18565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483" y="502389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967" y="514074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16" y="47055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C:\Users\Alan Gin\AppData\Local\Microsoft\Windows\Temporary Internet Files\Content.IE5\A5ZK6JQJ\MC90027999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840" y="3713964"/>
            <a:ext cx="597396" cy="40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193974" y="776426"/>
            <a:ext cx="26779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the entire area grows, urbanization economies take affect: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Common labor pool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Skills matching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Knowledge spillovers</a:t>
            </a:r>
          </a:p>
        </p:txBody>
      </p:sp>
      <p:pic>
        <p:nvPicPr>
          <p:cNvPr id="65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650" y="4077651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026" y="1368777"/>
            <a:ext cx="443621" cy="41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83" y="552932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433" y="516020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C:\Users\Alan Gin\AppData\Local\Microsoft\Windows\Temporary Internet Files\Content.IE5\MRPXYSON\MC90008929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32" y="3351889"/>
            <a:ext cx="389143" cy="32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5" descr="C:\Users\Alan Gin\AppData\Local\Microsoft\Windows\Temporary Internet Files\Content.IE5\A5ZK6JQJ\MC9000893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61" y="3086729"/>
            <a:ext cx="546903" cy="37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76" y="5668881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41" y="5670125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566" y="5291902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266" y="522689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52" y="541073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958" y="552932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756" y="3874292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450" y="4382451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Alan Gin\AppData\Local\Microsoft\Windows\Temporary Internet Files\Content.IE5\A5ZK6JQJ\MC900311280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4553795"/>
            <a:ext cx="605230" cy="46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C:\Users\Alan Gin\AppData\Local\Microsoft\Windows\Temporary Internet Files\Content.IE5\A5ZK6JQJ\MC900311280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269" y="2847196"/>
            <a:ext cx="605230" cy="46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716" y="524551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835" y="559464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744" y="571609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lan Gin\AppData\Local\Microsoft\Windows\Temporary Internet Files\Content.IE5\A5ZK6JQJ\MC900434217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38" y="5458298"/>
            <a:ext cx="568602" cy="3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Alan Gin\AppData\Local\Microsoft\Windows\Temporary Internet Files\Content.IE5\O2HJ4U0U\MP900148484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95" y="5581205"/>
            <a:ext cx="665124" cy="43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3" descr="C:\Users\Alan Gin\AppData\Local\Microsoft\Windows\Temporary Internet Files\Content.IE5\A5ZK6JQJ\MC900434217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273" y="5853967"/>
            <a:ext cx="568602" cy="3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Alan Gin\AppData\Local\Microsoft\Windows\Temporary Internet Files\Content.IE5\O2HJ4U0U\MC900335164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611" y="6059218"/>
            <a:ext cx="1303458" cy="40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5" descr="C:\Users\Alan Gin\AppData\Local\Microsoft\Windows\Temporary Internet Files\Content.IE5\O2HJ4U0U\MC900335164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519" y="1175896"/>
            <a:ext cx="727206" cy="59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89676" y="3568645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Alan Gin\AppData\Local\Microsoft\Windows\Temporary Internet Files\Content.IE5\A5ZK6JQJ\MC900311342[1]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101" y="1916770"/>
            <a:ext cx="488289" cy="98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42165" y="5938959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04" y="52047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77" y="563300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393" y="607758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423" y="625558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11" descr="C:\Users\Alan Gin\AppData\Local\Microsoft\Windows\Temporary Internet Files\Content.IE5\VWLQ3N3O\MC900301122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591" y="6031489"/>
            <a:ext cx="375499" cy="35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11" descr="C:\Users\Alan Gin\AppData\Local\Microsoft\Windows\Temporary Internet Files\Content.IE5\VWLQ3N3O\MC900301122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279" y="4637296"/>
            <a:ext cx="375499" cy="35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1" descr="C:\Users\Alan Gin\AppData\Local\Microsoft\Windows\Temporary Internet Files\Content.IE5\VWLQ3N3O\MC900301122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545" y="6237116"/>
            <a:ext cx="375499" cy="35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C:\Users\Alan Gin\AppData\Local\Microsoft\Windows\Temporary Internet Files\Content.IE5\A5ZK6JQJ\MC900311342[1]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692" y="2464084"/>
            <a:ext cx="488289" cy="98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56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1334" y="259945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253" y="3713964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2" y="207130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425" y="179468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06" y="191677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uble Wave 3"/>
          <p:cNvSpPr/>
          <p:nvPr/>
        </p:nvSpPr>
        <p:spPr>
          <a:xfrm rot="19538321">
            <a:off x="-658761" y="3752347"/>
            <a:ext cx="7365047" cy="381000"/>
          </a:xfrm>
          <a:prstGeom prst="doubleWave">
            <a:avLst>
              <a:gd name="adj1" fmla="val 6250"/>
              <a:gd name="adj2" fmla="val 1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077394" y="228600"/>
            <a:ext cx="7086600" cy="3200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3" y="445625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499" y="405591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47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74" y="40776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382" y="423464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598" y="471697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003" y="319794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lan Gin\AppData\Local\Microsoft\Windows\Temporary Internet Files\Content.IE5\MRPXYSON\MM900286798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81" y="1175896"/>
            <a:ext cx="37623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7390559">
            <a:off x="6692066" y="2185615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7390559">
            <a:off x="6854870" y="2247436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7390559">
            <a:off x="6996865" y="2303378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1" y="262341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282300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400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3970" y="301538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4" y="302259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07" y="47401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52738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36" y="47699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55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91" y="514396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25" y="4541618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52" y="3515477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164" y="3204749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871" y="3410120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48" y="160718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341" y="18565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483" y="502389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967" y="514074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16" y="47055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C:\Users\Alan Gin\AppData\Local\Microsoft\Windows\Temporary Internet Files\Content.IE5\A5ZK6JQJ\MC90027999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840" y="3713964"/>
            <a:ext cx="597396" cy="40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193974" y="776426"/>
            <a:ext cx="2677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the urban economy matures: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 higher order shopping (Central Place Theory)</a:t>
            </a:r>
          </a:p>
        </p:txBody>
      </p:sp>
      <p:pic>
        <p:nvPicPr>
          <p:cNvPr id="65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650" y="4077651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026" y="1368777"/>
            <a:ext cx="443621" cy="41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83" y="552932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433" y="516020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C:\Users\Alan Gin\AppData\Local\Microsoft\Windows\Temporary Internet Files\Content.IE5\MRPXYSON\MC90008929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32" y="3351889"/>
            <a:ext cx="389143" cy="32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5" descr="C:\Users\Alan Gin\AppData\Local\Microsoft\Windows\Temporary Internet Files\Content.IE5\A5ZK6JQJ\MC9000893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61" y="3086729"/>
            <a:ext cx="546903" cy="37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76" y="5668881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41" y="5670125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566" y="5291902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266" y="522689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52" y="541073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958" y="552932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756" y="3874292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450" y="4382451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Alan Gin\AppData\Local\Microsoft\Windows\Temporary Internet Files\Content.IE5\A5ZK6JQJ\MC900311280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4553795"/>
            <a:ext cx="605230" cy="46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C:\Users\Alan Gin\AppData\Local\Microsoft\Windows\Temporary Internet Files\Content.IE5\A5ZK6JQJ\MC900311280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269" y="2847196"/>
            <a:ext cx="605230" cy="46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716" y="524551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835" y="559464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744" y="571609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lan Gin\AppData\Local\Microsoft\Windows\Temporary Internet Files\Content.IE5\A5ZK6JQJ\MC900434217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38" y="5458298"/>
            <a:ext cx="568602" cy="3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Alan Gin\AppData\Local\Microsoft\Windows\Temporary Internet Files\Content.IE5\O2HJ4U0U\MP900148484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95" y="5581205"/>
            <a:ext cx="665124" cy="43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3" descr="C:\Users\Alan Gin\AppData\Local\Microsoft\Windows\Temporary Internet Files\Content.IE5\A5ZK6JQJ\MC900434217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273" y="5853967"/>
            <a:ext cx="568602" cy="3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Alan Gin\AppData\Local\Microsoft\Windows\Temporary Internet Files\Content.IE5\O2HJ4U0U\MC900335164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611" y="6059218"/>
            <a:ext cx="1303458" cy="40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5" descr="C:\Users\Alan Gin\AppData\Local\Microsoft\Windows\Temporary Internet Files\Content.IE5\O2HJ4U0U\MC900335164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519" y="1175896"/>
            <a:ext cx="727206" cy="59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89676" y="3568645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Alan Gin\AppData\Local\Microsoft\Windows\Temporary Internet Files\Content.IE5\A5ZK6JQJ\MC900311342[1]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101" y="1916770"/>
            <a:ext cx="488289" cy="98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42165" y="5938959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04" y="52047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77" y="563300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393" y="607758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423" y="625558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11" descr="C:\Users\Alan Gin\AppData\Local\Microsoft\Windows\Temporary Internet Files\Content.IE5\VWLQ3N3O\MC900301122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591" y="6031489"/>
            <a:ext cx="375499" cy="35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11" descr="C:\Users\Alan Gin\AppData\Local\Microsoft\Windows\Temporary Internet Files\Content.IE5\VWLQ3N3O\MC900301122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279" y="4637296"/>
            <a:ext cx="375499" cy="35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1" descr="C:\Users\Alan Gin\AppData\Local\Microsoft\Windows\Temporary Internet Files\Content.IE5\VWLQ3N3O\MC900301122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545" y="6237116"/>
            <a:ext cx="375499" cy="35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Alan Gin\AppData\Local\Microsoft\Windows\Temporary Internet Files\Content.IE5\VWLQ3N3O\MC900310010[1].w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294" y="4946566"/>
            <a:ext cx="611513" cy="59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C:\Users\Alan Gin\AppData\Local\Microsoft\Windows\Temporary Internet Files\Content.IE5\VWLQ3N3O\MC900310010[1].w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215" y="4197064"/>
            <a:ext cx="611513" cy="59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Alan Gin\AppData\Local\Microsoft\Windows\Temporary Internet Files\Content.IE5\MRPXYSON\MC900441739[1]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333" y="3983236"/>
            <a:ext cx="618729" cy="81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Alan Gin\AppData\Local\Microsoft\Windows\Temporary Internet Files\Content.IE5\MRPXYSON\MC900319488[1]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47" y="5821332"/>
            <a:ext cx="424578" cy="42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4" descr="C:\Users\Alan Gin\AppData\Local\Microsoft\Windows\Temporary Internet Files\Content.IE5\MRPXYSON\MC900319488[1]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451" y="4241917"/>
            <a:ext cx="424578" cy="42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4" descr="C:\Users\Alan Gin\AppData\Local\Microsoft\Windows\Temporary Internet Files\Content.IE5\MRPXYSON\MC900319488[1]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546" y="3599823"/>
            <a:ext cx="424578" cy="42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C:\Users\Alan Gin\AppData\Local\Microsoft\Windows\Temporary Internet Files\Content.IE5\A5ZK6JQJ\MC900311342[1]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692" y="2464084"/>
            <a:ext cx="488289" cy="98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81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Alan Gin\AppData\Local\Microsoft\Windows\Temporary Internet Files\Content.IE5\MRPXYSON\MC90044173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333" y="3983236"/>
            <a:ext cx="618729" cy="81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1334" y="259945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2" y="207130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425" y="179468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06" y="191677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uble Wave 3"/>
          <p:cNvSpPr/>
          <p:nvPr/>
        </p:nvSpPr>
        <p:spPr>
          <a:xfrm rot="19538321">
            <a:off x="-658761" y="3752347"/>
            <a:ext cx="7365047" cy="381000"/>
          </a:xfrm>
          <a:prstGeom prst="doubleWave">
            <a:avLst>
              <a:gd name="adj1" fmla="val 6250"/>
              <a:gd name="adj2" fmla="val 1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077394" y="228600"/>
            <a:ext cx="7086600" cy="3200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3" y="445625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499" y="405591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47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74" y="40776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382" y="423464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598" y="471697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003" y="319794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lan Gin\AppData\Local\Microsoft\Windows\Temporary Internet Files\Content.IE5\MRPXYSON\MM900286798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81" y="1175896"/>
            <a:ext cx="37623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7390559">
            <a:off x="6692066" y="2185615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7390559">
            <a:off x="6854870" y="2247436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7390559">
            <a:off x="6996865" y="2303378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1" y="262341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282300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400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3970" y="301538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4" y="302259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07" y="47401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52738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36" y="47699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55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91" y="514396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25" y="4541618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52" y="3515477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164" y="3204749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871" y="3410120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48" y="160718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341" y="18565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483" y="502389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967" y="514074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16" y="47055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C:\Users\Alan Gin\AppData\Local\Microsoft\Windows\Temporary Internet Files\Content.IE5\A5ZK6JQJ\MC90027999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840" y="3713964"/>
            <a:ext cx="597396" cy="40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132228" y="506058"/>
            <a:ext cx="26779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city gets too large, agglomeration diseconomies may occur: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Pollution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Congestion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housing costs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Crime and other sociological problems</a:t>
            </a:r>
          </a:p>
        </p:txBody>
      </p:sp>
      <p:pic>
        <p:nvPicPr>
          <p:cNvPr id="65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650" y="4077651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026" y="1368777"/>
            <a:ext cx="443621" cy="41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83" y="552932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433" y="516020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C:\Users\Alan Gin\AppData\Local\Microsoft\Windows\Temporary Internet Files\Content.IE5\MRPXYSON\MC900089298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32" y="3351889"/>
            <a:ext cx="389143" cy="32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5" descr="C:\Users\Alan Gin\AppData\Local\Microsoft\Windows\Temporary Internet Files\Content.IE5\A5ZK6JQJ\MC90008930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61" y="3086729"/>
            <a:ext cx="546903" cy="37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76" y="5668881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41" y="5670125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566" y="5291902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266" y="522689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52" y="541073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958" y="552932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756" y="3874292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450" y="4382451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Alan Gin\AppData\Local\Microsoft\Windows\Temporary Internet Files\Content.IE5\A5ZK6JQJ\MC900311280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4553795"/>
            <a:ext cx="605230" cy="46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C:\Users\Alan Gin\AppData\Local\Microsoft\Windows\Temporary Internet Files\Content.IE5\A5ZK6JQJ\MC900311280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269" y="2847196"/>
            <a:ext cx="605230" cy="46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716" y="524551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835" y="559464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744" y="571609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lan Gin\AppData\Local\Microsoft\Windows\Temporary Internet Files\Content.IE5\A5ZK6JQJ\MC900434217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38" y="5458298"/>
            <a:ext cx="568602" cy="3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Alan Gin\AppData\Local\Microsoft\Windows\Temporary Internet Files\Content.IE5\O2HJ4U0U\MP900148484[1]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95" y="5581205"/>
            <a:ext cx="665124" cy="43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3" descr="C:\Users\Alan Gin\AppData\Local\Microsoft\Windows\Temporary Internet Files\Content.IE5\A5ZK6JQJ\MC900434217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273" y="5853967"/>
            <a:ext cx="568602" cy="3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Alan Gin\AppData\Local\Microsoft\Windows\Temporary Internet Files\Content.IE5\O2HJ4U0U\MC900335164[1]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611" y="6059218"/>
            <a:ext cx="1303458" cy="40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5" descr="C:\Users\Alan Gin\AppData\Local\Microsoft\Windows\Temporary Internet Files\Content.IE5\O2HJ4U0U\MC900335164[1]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519" y="1175896"/>
            <a:ext cx="727206" cy="59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89676" y="3568645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Alan Gin\AppData\Local\Microsoft\Windows\Temporary Internet Files\Content.IE5\A5ZK6JQJ\MC900311342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101" y="1916770"/>
            <a:ext cx="488289" cy="98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42165" y="5938959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04" y="52047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77" y="563300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393" y="607758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423" y="625558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11" descr="C:\Users\Alan Gin\AppData\Local\Microsoft\Windows\Temporary Internet Files\Content.IE5\VWLQ3N3O\MC900301122[1].w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591" y="6031489"/>
            <a:ext cx="375499" cy="35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11" descr="C:\Users\Alan Gin\AppData\Local\Microsoft\Windows\Temporary Internet Files\Content.IE5\VWLQ3N3O\MC900301122[1].w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279" y="4637296"/>
            <a:ext cx="375499" cy="35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1" descr="C:\Users\Alan Gin\AppData\Local\Microsoft\Windows\Temporary Internet Files\Content.IE5\VWLQ3N3O\MC900301122[1].w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545" y="6237116"/>
            <a:ext cx="375499" cy="35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Alan Gin\AppData\Local\Microsoft\Windows\Temporary Internet Files\Content.IE5\VWLQ3N3O\MC900310010[1].wmf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294" y="4946566"/>
            <a:ext cx="611513" cy="59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C:\Users\Alan Gin\AppData\Local\Microsoft\Windows\Temporary Internet Files\Content.IE5\VWLQ3N3O\MC900310010[1].wmf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215" y="4197064"/>
            <a:ext cx="611513" cy="59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Alan Gin\AppData\Local\Microsoft\Windows\Temporary Internet Files\Content.IE5\MRPXYSON\MC900319488[1]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47" y="5821332"/>
            <a:ext cx="424578" cy="42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4" descr="C:\Users\Alan Gin\AppData\Local\Microsoft\Windows\Temporary Internet Files\Content.IE5\MRPXYSON\MC900319488[1]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451" y="4241917"/>
            <a:ext cx="424578" cy="42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4" descr="C:\Users\Alan Gin\AppData\Local\Microsoft\Windows\Temporary Internet Files\Content.IE5\MRPXYSON\MC900319488[1]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546" y="3599823"/>
            <a:ext cx="424578" cy="42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Double Wave 87"/>
          <p:cNvSpPr/>
          <p:nvPr/>
        </p:nvSpPr>
        <p:spPr>
          <a:xfrm rot="19538321">
            <a:off x="-633993" y="3772652"/>
            <a:ext cx="7293097" cy="381000"/>
          </a:xfrm>
          <a:prstGeom prst="doubleWave">
            <a:avLst>
              <a:gd name="adj1" fmla="val 6250"/>
              <a:gd name="adj2" fmla="val 14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C:\Users\Alan Gin\AppData\Local\Microsoft\Windows\Temporary Internet Files\Content.IE5\O2HJ4U0U\MC900034567[1].wm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160" y="3894041"/>
            <a:ext cx="435213" cy="38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Alan Gin\AppData\Local\Microsoft\Windows\Temporary Internet Files\Content.IE5\A5ZK6JQJ\MC900056919[1].wmf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29" y="5997342"/>
            <a:ext cx="720878" cy="54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3" descr="C:\Users\Alan Gin\AppData\Local\Microsoft\Windows\Temporary Internet Files\Content.IE5\A5ZK6JQJ\MC900056919[1].wmf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4" y="5607319"/>
            <a:ext cx="720878" cy="54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3" descr="C:\Users\Alan Gin\AppData\Local\Microsoft\Windows\Temporary Internet Files\Content.IE5\A5ZK6JQJ\MC900056919[1].wmf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669" y="5233002"/>
            <a:ext cx="720878" cy="54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3" descr="C:\Users\Alan Gin\AppData\Local\Microsoft\Windows\Temporary Internet Files\Content.IE5\A5ZK6JQJ\MC900056919[1].wmf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517" y="4886901"/>
            <a:ext cx="720878" cy="54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1" y="478651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099" y="611289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669" y="421899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18" y="449600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927" y="212725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C:\Users\Alan Gin\AppData\Local\Microsoft\Windows\Temporary Internet Files\Content.IE5\A5ZK6JQJ\MC900311342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692" y="2464084"/>
            <a:ext cx="488289" cy="98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00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 rot="19538321">
            <a:off x="-709516" y="3771567"/>
            <a:ext cx="7365047" cy="381000"/>
          </a:xfrm>
          <a:prstGeom prst="doubleWave">
            <a:avLst>
              <a:gd name="adj1" fmla="val 6250"/>
              <a:gd name="adj2" fmla="val 1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057400" y="228600"/>
            <a:ext cx="7086600" cy="3200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4102244" y="1845251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ree"/>
          <p:cNvSpPr>
            <a:spLocks noEditPoints="1" noChangeArrowheads="1"/>
          </p:cNvSpPr>
          <p:nvPr/>
        </p:nvSpPr>
        <p:spPr bwMode="auto">
          <a:xfrm>
            <a:off x="3233304" y="2597725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4281054" y="1549976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3715615" y="1318777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3606077" y="1926213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ree"/>
          <p:cNvSpPr>
            <a:spLocks noEditPoints="1" noChangeArrowheads="1"/>
          </p:cNvSpPr>
          <p:nvPr/>
        </p:nvSpPr>
        <p:spPr bwMode="auto">
          <a:xfrm>
            <a:off x="3757179" y="2373888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ree"/>
          <p:cNvSpPr>
            <a:spLocks noEditPoints="1" noChangeArrowheads="1"/>
          </p:cNvSpPr>
          <p:nvPr/>
        </p:nvSpPr>
        <p:spPr bwMode="auto">
          <a:xfrm>
            <a:off x="4781116" y="1702376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3974" y="1092597"/>
            <a:ext cx="27051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a city starts at this point.  It is near a river for fresh water and inland transportation, along the coast for sea transport, and near resources like trees and good soil.</a:t>
            </a:r>
          </a:p>
          <a:p>
            <a:endParaRPr lang="en-US" dirty="0"/>
          </a:p>
          <a:p>
            <a:r>
              <a:rPr lang="en-US" dirty="0"/>
              <a:t>It initially starts with residences and lower-order retailing.</a:t>
            </a:r>
          </a:p>
        </p:txBody>
      </p:sp>
      <p:pic>
        <p:nvPicPr>
          <p:cNvPr id="2051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564" y="53245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592" y="4899492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9492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446" y="56293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4" y="5434146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1" y="4899492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052" y="390005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3" y="3550286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953" y="360921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900" y="343592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480" y="319096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652" y="367843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969" y="345681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003" y="319794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an Gin\AppData\Local\Microsoft\Windows\Temporary Internet Files\Content.IE5\A5ZK6JQJ\MC90029728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2962012"/>
            <a:ext cx="381898" cy="37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lan Gin\AppData\Local\Microsoft\Windows\Temporary Internet Files\Content.IE5\MRPXYSON\MC90031003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988" y="2735607"/>
            <a:ext cx="517412" cy="38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lan Gin\AppData\Local\Microsoft\Windows\Temporary Internet Files\Content.IE5\A5ZK6JQJ\MC90030110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14" y="2530215"/>
            <a:ext cx="369234" cy="36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lan Gin\AppData\Local\Microsoft\Windows\Temporary Internet Files\Content.IE5\VWLQ3N3O\MC9002973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00" y="2421078"/>
            <a:ext cx="420213" cy="35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22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 rot="19538321">
            <a:off x="-658761" y="3752347"/>
            <a:ext cx="7365047" cy="381000"/>
          </a:xfrm>
          <a:prstGeom prst="doubleWave">
            <a:avLst>
              <a:gd name="adj1" fmla="val 6250"/>
              <a:gd name="adj2" fmla="val 1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077394" y="228600"/>
            <a:ext cx="7086600" cy="3200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4102244" y="1845251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ree"/>
          <p:cNvSpPr>
            <a:spLocks noEditPoints="1" noChangeArrowheads="1"/>
          </p:cNvSpPr>
          <p:nvPr/>
        </p:nvSpPr>
        <p:spPr bwMode="auto">
          <a:xfrm>
            <a:off x="3233304" y="2597725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4281054" y="1549976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3715615" y="1318777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3606077" y="1926213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ree"/>
          <p:cNvSpPr>
            <a:spLocks noEditPoints="1" noChangeArrowheads="1"/>
          </p:cNvSpPr>
          <p:nvPr/>
        </p:nvSpPr>
        <p:spPr bwMode="auto">
          <a:xfrm>
            <a:off x="3757179" y="2373888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ree"/>
          <p:cNvSpPr>
            <a:spLocks noEditPoints="1" noChangeArrowheads="1"/>
          </p:cNvSpPr>
          <p:nvPr/>
        </p:nvSpPr>
        <p:spPr bwMode="auto">
          <a:xfrm>
            <a:off x="4781116" y="1702376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3974" y="776426"/>
            <a:ext cx="29302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Its location on the coast and on the river makes it a transshipment point, and port activity (transportation companies, cargo handling, warehousing, business services) develops.</a:t>
            </a:r>
          </a:p>
        </p:txBody>
      </p:sp>
      <p:pic>
        <p:nvPicPr>
          <p:cNvPr id="2051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564" y="53245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592" y="4899492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9492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446" y="56293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4" y="5434146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1" y="4899492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052" y="390005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3" y="3550286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953" y="360921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900" y="343592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480" y="319096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652" y="367843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969" y="345681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003" y="319794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630" y="3316991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an Gin\AppData\Local\Microsoft\Windows\Temporary Internet Files\Content.IE5\A5ZK6JQJ\MC9002972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2962012"/>
            <a:ext cx="381898" cy="37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lan Gin\AppData\Local\Microsoft\Windows\Temporary Internet Files\Content.IE5\MRPXYSON\MC90031003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988" y="2735607"/>
            <a:ext cx="517412" cy="38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lan Gin\AppData\Local\Microsoft\Windows\Temporary Internet Files\Content.IE5\A5ZK6JQJ\MC90030110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14" y="2530215"/>
            <a:ext cx="369234" cy="36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lan Gin\AppData\Local\Microsoft\Windows\Temporary Internet Files\Content.IE5\VWLQ3N3O\MC90029731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00" y="2421078"/>
            <a:ext cx="420213" cy="35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lan Gin\AppData\Local\Microsoft\Windows\Temporary Internet Files\Content.IE5\MRPXYSON\MM900286798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81" y="1175896"/>
            <a:ext cx="37623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7390559">
            <a:off x="6692066" y="2185615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7390559">
            <a:off x="6854870" y="2247436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7390559">
            <a:off x="6996865" y="2303378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1" y="262341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282300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705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405245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400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3970" y="301538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81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 rot="19538321">
            <a:off x="-658761" y="3752347"/>
            <a:ext cx="7365047" cy="381000"/>
          </a:xfrm>
          <a:prstGeom prst="doubleWave">
            <a:avLst>
              <a:gd name="adj1" fmla="val 6250"/>
              <a:gd name="adj2" fmla="val 1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077394" y="228600"/>
            <a:ext cx="7086600" cy="3200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4102244" y="1845251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ree"/>
          <p:cNvSpPr>
            <a:spLocks noEditPoints="1" noChangeArrowheads="1"/>
          </p:cNvSpPr>
          <p:nvPr/>
        </p:nvSpPr>
        <p:spPr bwMode="auto">
          <a:xfrm>
            <a:off x="3233304" y="2597725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4281054" y="1549976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3715615" y="1318777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3606077" y="1926213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ree"/>
          <p:cNvSpPr>
            <a:spLocks noEditPoints="1" noChangeArrowheads="1"/>
          </p:cNvSpPr>
          <p:nvPr/>
        </p:nvSpPr>
        <p:spPr bwMode="auto">
          <a:xfrm>
            <a:off x="3757179" y="2373888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ree"/>
          <p:cNvSpPr>
            <a:spLocks noEditPoints="1" noChangeArrowheads="1"/>
          </p:cNvSpPr>
          <p:nvPr/>
        </p:nvSpPr>
        <p:spPr bwMode="auto">
          <a:xfrm>
            <a:off x="4781116" y="1702376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3974" y="776426"/>
            <a:ext cx="29302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Because this is a transshipment point, manufacturers may start to locate here.  Also, since it has become a market, market-oriented producers will locate here as well.</a:t>
            </a:r>
          </a:p>
        </p:txBody>
      </p:sp>
      <p:pic>
        <p:nvPicPr>
          <p:cNvPr id="2051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564" y="53245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9492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446" y="56293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4" y="5434146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1" y="4899492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3" y="445625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499" y="405591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47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74" y="40776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19" y="365753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652" y="367843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969" y="345681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003" y="319794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630" y="3316991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an Gin\AppData\Local\Microsoft\Windows\Temporary Internet Files\Content.IE5\A5ZK6JQJ\MC9002972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2962012"/>
            <a:ext cx="381898" cy="37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lan Gin\AppData\Local\Microsoft\Windows\Temporary Internet Files\Content.IE5\MRPXYSON\MC90031003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988" y="2735607"/>
            <a:ext cx="517412" cy="38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lan Gin\AppData\Local\Microsoft\Windows\Temporary Internet Files\Content.IE5\A5ZK6JQJ\MC90030110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14" y="2530215"/>
            <a:ext cx="369234" cy="36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lan Gin\AppData\Local\Microsoft\Windows\Temporary Internet Files\Content.IE5\VWLQ3N3O\MC90029731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00" y="2421078"/>
            <a:ext cx="420213" cy="35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lan Gin\AppData\Local\Microsoft\Windows\Temporary Internet Files\Content.IE5\MRPXYSON\MM900286798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81" y="1175896"/>
            <a:ext cx="37623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7390559">
            <a:off x="6692066" y="2185615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7390559">
            <a:off x="6854870" y="2247436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7390559">
            <a:off x="6996865" y="2303378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1" y="262341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282300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705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405245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400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3970" y="301538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560" y="3022591"/>
            <a:ext cx="745311" cy="66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871" y="3410120"/>
            <a:ext cx="745311" cy="66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07" y="47401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716" y="426916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769" y="48022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1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 rot="19538321">
            <a:off x="-658761" y="3752347"/>
            <a:ext cx="7365047" cy="381000"/>
          </a:xfrm>
          <a:prstGeom prst="doubleWave">
            <a:avLst>
              <a:gd name="adj1" fmla="val 6250"/>
              <a:gd name="adj2" fmla="val 1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077394" y="228600"/>
            <a:ext cx="7086600" cy="3200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4102244" y="1845251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ree"/>
          <p:cNvSpPr>
            <a:spLocks noEditPoints="1" noChangeArrowheads="1"/>
          </p:cNvSpPr>
          <p:nvPr/>
        </p:nvSpPr>
        <p:spPr bwMode="auto">
          <a:xfrm>
            <a:off x="3233304" y="2597725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4281054" y="1549976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3715615" y="1318777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3606077" y="1926213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ree"/>
          <p:cNvSpPr>
            <a:spLocks noEditPoints="1" noChangeArrowheads="1"/>
          </p:cNvSpPr>
          <p:nvPr/>
        </p:nvSpPr>
        <p:spPr bwMode="auto">
          <a:xfrm>
            <a:off x="3757179" y="2373888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ree"/>
          <p:cNvSpPr>
            <a:spLocks noEditPoints="1" noChangeArrowheads="1"/>
          </p:cNvSpPr>
          <p:nvPr/>
        </p:nvSpPr>
        <p:spPr bwMode="auto">
          <a:xfrm>
            <a:off x="4781116" y="1702376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3974" y="776426"/>
            <a:ext cx="2930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Economies of scale and improvements in technology encourage manufacturing firms to be larger, leading to more employees and more people in the city.</a:t>
            </a:r>
          </a:p>
        </p:txBody>
      </p:sp>
      <p:pic>
        <p:nvPicPr>
          <p:cNvPr id="2051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564" y="53245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99492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446" y="56293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3" y="445625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499" y="405591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47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74" y="40776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382" y="423464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652" y="367843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969" y="345681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003" y="319794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630" y="3316991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an Gin\AppData\Local\Microsoft\Windows\Temporary Internet Files\Content.IE5\A5ZK6JQJ\MC9002972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2962012"/>
            <a:ext cx="381898" cy="37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lan Gin\AppData\Local\Microsoft\Windows\Temporary Internet Files\Content.IE5\MRPXYSON\MC90031003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988" y="2735607"/>
            <a:ext cx="517412" cy="38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lan Gin\AppData\Local\Microsoft\Windows\Temporary Internet Files\Content.IE5\A5ZK6JQJ\MC90030110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14" y="2530215"/>
            <a:ext cx="369234" cy="36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lan Gin\AppData\Local\Microsoft\Windows\Temporary Internet Files\Content.IE5\VWLQ3N3O\MC90029731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00" y="2421078"/>
            <a:ext cx="420213" cy="35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lan Gin\AppData\Local\Microsoft\Windows\Temporary Internet Files\Content.IE5\MRPXYSON\MM900286798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81" y="1175896"/>
            <a:ext cx="37623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7390559">
            <a:off x="6692066" y="2185615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7390559">
            <a:off x="6854870" y="2247436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7390559">
            <a:off x="6996865" y="2303378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1" y="262341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282300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705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405245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400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3970" y="301538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4" y="302259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871" y="3410120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07" y="47401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716" y="426916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769" y="48022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52738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36" y="47699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55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91" y="514396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25" y="4541618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30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253" y="3713964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2" y="207130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425" y="179468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06" y="191677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uble Wave 3"/>
          <p:cNvSpPr/>
          <p:nvPr/>
        </p:nvSpPr>
        <p:spPr>
          <a:xfrm rot="19538321">
            <a:off x="-658761" y="3752347"/>
            <a:ext cx="7365047" cy="381000"/>
          </a:xfrm>
          <a:prstGeom prst="doubleWave">
            <a:avLst>
              <a:gd name="adj1" fmla="val 6250"/>
              <a:gd name="adj2" fmla="val 1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077394" y="228600"/>
            <a:ext cx="7086600" cy="3200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4102244" y="1845251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ree"/>
          <p:cNvSpPr>
            <a:spLocks noEditPoints="1" noChangeArrowheads="1"/>
          </p:cNvSpPr>
          <p:nvPr/>
        </p:nvSpPr>
        <p:spPr bwMode="auto">
          <a:xfrm>
            <a:off x="3233304" y="2597725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4281054" y="1549976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3715615" y="1318777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3606077" y="1926213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ree"/>
          <p:cNvSpPr>
            <a:spLocks noEditPoints="1" noChangeArrowheads="1"/>
          </p:cNvSpPr>
          <p:nvPr/>
        </p:nvSpPr>
        <p:spPr bwMode="auto">
          <a:xfrm>
            <a:off x="3757179" y="2373888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ree"/>
          <p:cNvSpPr>
            <a:spLocks noEditPoints="1" noChangeArrowheads="1"/>
          </p:cNvSpPr>
          <p:nvPr/>
        </p:nvSpPr>
        <p:spPr bwMode="auto">
          <a:xfrm>
            <a:off x="4781116" y="1702376"/>
            <a:ext cx="5238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3974" y="776426"/>
            <a:ext cx="29302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a particular industry grows in size, localization economies take effect, which encourages more firms in the industry to locate here: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Specialized machinery and other intermediate inputs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Tapping a common labor pool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Improved skills matching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Knowledge spillovers</a:t>
            </a:r>
          </a:p>
        </p:txBody>
      </p:sp>
      <p:pic>
        <p:nvPicPr>
          <p:cNvPr id="2051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564" y="53245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446" y="56293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3" y="445625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499" y="405591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47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74" y="40776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382" y="423464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598" y="471697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831" y="4262346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003" y="319794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630" y="3316991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an Gin\AppData\Local\Microsoft\Windows\Temporary Internet Files\Content.IE5\A5ZK6JQJ\MC90029728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2962012"/>
            <a:ext cx="381898" cy="37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lan Gin\AppData\Local\Microsoft\Windows\Temporary Internet Files\Content.IE5\MRPXYSON\MC90031003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988" y="2735607"/>
            <a:ext cx="517412" cy="38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lan Gin\AppData\Local\Microsoft\Windows\Temporary Internet Files\Content.IE5\A5ZK6JQJ\MC90030110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14" y="2530215"/>
            <a:ext cx="369234" cy="36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lan Gin\AppData\Local\Microsoft\Windows\Temporary Internet Files\Content.IE5\VWLQ3N3O\MC90029731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00" y="2421078"/>
            <a:ext cx="420213" cy="35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lan Gin\AppData\Local\Microsoft\Windows\Temporary Internet Files\Content.IE5\MRPXYSON\MM900286798[1]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81" y="1175896"/>
            <a:ext cx="37623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7390559">
            <a:off x="6692066" y="2185615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7390559">
            <a:off x="6854870" y="2247436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7390559">
            <a:off x="6996865" y="2303378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1" y="262341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282300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705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405245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400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3970" y="301538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4" y="302259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07" y="47401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716" y="426916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769" y="48022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52738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36" y="47699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55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91" y="514396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25" y="4541618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52" y="3515477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Alan Gin\AppData\Local\Microsoft\Windows\Temporary Internet Files\Content.IE5\A5ZK6JQJ\MC900279990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250" y="3823380"/>
            <a:ext cx="597396" cy="40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164" y="3204749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871" y="3410120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48" y="160718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341" y="18565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483" y="502389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967" y="514074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16" y="47055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C:\Users\Alan Gin\AppData\Local\Microsoft\Windows\Temporary Internet Files\Content.IE5\A5ZK6JQJ\MC900279990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840" y="3713964"/>
            <a:ext cx="597396" cy="40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0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253" y="3713964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2" y="207130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425" y="179468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06" y="191677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uble Wave 3"/>
          <p:cNvSpPr/>
          <p:nvPr/>
        </p:nvSpPr>
        <p:spPr>
          <a:xfrm rot="19538321">
            <a:off x="-658761" y="3752347"/>
            <a:ext cx="7365047" cy="381000"/>
          </a:xfrm>
          <a:prstGeom prst="doubleWave">
            <a:avLst>
              <a:gd name="adj1" fmla="val 6250"/>
              <a:gd name="adj2" fmla="val 1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077394" y="228600"/>
            <a:ext cx="7086600" cy="3200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564" y="53245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Alan Gin\AppData\Local\Microsoft\Windows\Temporary Internet Files\Content.IE5\VWLQ3N3O\MP90041206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446" y="5629364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3" y="445625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499" y="405591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47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74" y="40776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382" y="423464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598" y="471697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831" y="4262346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003" y="319794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630" y="3316991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an Gin\AppData\Local\Microsoft\Windows\Temporary Internet Files\Content.IE5\A5ZK6JQJ\MC90029728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2962012"/>
            <a:ext cx="381898" cy="37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lan Gin\AppData\Local\Microsoft\Windows\Temporary Internet Files\Content.IE5\MRPXYSON\MC90031003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988" y="2735607"/>
            <a:ext cx="517412" cy="38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lan Gin\AppData\Local\Microsoft\Windows\Temporary Internet Files\Content.IE5\A5ZK6JQJ\MC90030110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14" y="2530215"/>
            <a:ext cx="369234" cy="36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lan Gin\AppData\Local\Microsoft\Windows\Temporary Internet Files\Content.IE5\VWLQ3N3O\MC90029731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00" y="2421078"/>
            <a:ext cx="420213" cy="35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lan Gin\AppData\Local\Microsoft\Windows\Temporary Internet Files\Content.IE5\MRPXYSON\MM900286798[1]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81" y="1175896"/>
            <a:ext cx="37623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7390559">
            <a:off x="6692066" y="2185615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7390559">
            <a:off x="6854870" y="2247436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7390559">
            <a:off x="6996865" y="2303378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1" y="262341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282300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400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3970" y="301538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4" y="302259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07" y="47401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716" y="426916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769" y="48022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52738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36" y="47699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55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91" y="514396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25" y="4541618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52" y="3515477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164" y="3204749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871" y="3410120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48" y="160718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341" y="18565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483" y="502389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967" y="514074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16" y="47055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C:\Users\Alan Gin\AppData\Local\Microsoft\Windows\Temporary Internet Files\Content.IE5\A5ZK6JQJ\MC900279990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840" y="3713964"/>
            <a:ext cx="597396" cy="40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193974" y="776426"/>
            <a:ext cx="29302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growing city attracts retailers: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may now be the median location for some firms.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Its market area is large enough to attract higher order retailing (Central Place Theory)</a:t>
            </a:r>
          </a:p>
        </p:txBody>
      </p:sp>
      <p:pic>
        <p:nvPicPr>
          <p:cNvPr id="65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650" y="4077651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026" y="1368777"/>
            <a:ext cx="443621" cy="41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83" y="552932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433" y="516020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C:\Users\Alan Gin\AppData\Local\Microsoft\Windows\Temporary Internet Files\Content.IE5\MRPXYSON\MC900089298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32" y="3351889"/>
            <a:ext cx="389143" cy="32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5" descr="C:\Users\Alan Gin\AppData\Local\Microsoft\Windows\Temporary Internet Files\Content.IE5\A5ZK6JQJ\MC900089300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61" y="3086729"/>
            <a:ext cx="546903" cy="37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90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253" y="3713964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2" y="207130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425" y="179468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06" y="191677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uble Wave 3"/>
          <p:cNvSpPr/>
          <p:nvPr/>
        </p:nvSpPr>
        <p:spPr>
          <a:xfrm rot="19538321">
            <a:off x="-658761" y="3752347"/>
            <a:ext cx="7365047" cy="381000"/>
          </a:xfrm>
          <a:prstGeom prst="doubleWave">
            <a:avLst>
              <a:gd name="adj1" fmla="val 6250"/>
              <a:gd name="adj2" fmla="val 1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077394" y="228600"/>
            <a:ext cx="7086600" cy="3200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3" y="445625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499" y="405591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47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74" y="40776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382" y="423464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598" y="471697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831" y="4262346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003" y="319794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630" y="3316991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an Gin\AppData\Local\Microsoft\Windows\Temporary Internet Files\Content.IE5\A5ZK6JQJ\MC9002972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2962012"/>
            <a:ext cx="381898" cy="37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lan Gin\AppData\Local\Microsoft\Windows\Temporary Internet Files\Content.IE5\MRPXYSON\MC90031003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988" y="2735607"/>
            <a:ext cx="517412" cy="38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lan Gin\AppData\Local\Microsoft\Windows\Temporary Internet Files\Content.IE5\A5ZK6JQJ\MC90030110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14" y="2530215"/>
            <a:ext cx="369234" cy="36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lan Gin\AppData\Local\Microsoft\Windows\Temporary Internet Files\Content.IE5\VWLQ3N3O\MC90029731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00" y="2421078"/>
            <a:ext cx="420213" cy="35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lan Gin\AppData\Local\Microsoft\Windows\Temporary Internet Files\Content.IE5\MRPXYSON\MM900286798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81" y="1175896"/>
            <a:ext cx="37623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7390559">
            <a:off x="6692066" y="2185615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7390559">
            <a:off x="6854870" y="2247436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7390559">
            <a:off x="6996865" y="2303378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1" y="262341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282300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400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3970" y="301538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4" y="302259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07" y="47401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716" y="426916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769" y="48022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52738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36" y="47699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55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91" y="514396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25" y="4541618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52" y="3515477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164" y="3204749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871" y="3410120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48" y="160718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341" y="18565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483" y="502389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967" y="514074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16" y="47055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C:\Users\Alan Gin\AppData\Local\Microsoft\Windows\Temporary Internet Files\Content.IE5\A5ZK6JQJ\MC90027999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840" y="3713964"/>
            <a:ext cx="597396" cy="40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193974" y="776426"/>
            <a:ext cx="29302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growing city attracts retailers: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may be comparison shopping for substitutes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may be one stop shopping for complements</a:t>
            </a:r>
          </a:p>
        </p:txBody>
      </p:sp>
      <p:pic>
        <p:nvPicPr>
          <p:cNvPr id="65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650" y="4077651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026" y="1368777"/>
            <a:ext cx="443621" cy="41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83" y="552932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433" y="516020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C:\Users\Alan Gin\AppData\Local\Microsoft\Windows\Temporary Internet Files\Content.IE5\MRPXYSON\MC900089298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32" y="3351889"/>
            <a:ext cx="389143" cy="32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5" descr="C:\Users\Alan Gin\AppData\Local\Microsoft\Windows\Temporary Internet Files\Content.IE5\A5ZK6JQJ\MC900089300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61" y="3086729"/>
            <a:ext cx="546903" cy="37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76" y="5668881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41" y="5670125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566" y="5291902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266" y="522689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52" y="541073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958" y="552932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756" y="3874292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450" y="4382451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4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253" y="3713964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2" y="207130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425" y="179468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06" y="191677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uble Wave 3"/>
          <p:cNvSpPr/>
          <p:nvPr/>
        </p:nvSpPr>
        <p:spPr>
          <a:xfrm rot="19538321">
            <a:off x="-658761" y="3752347"/>
            <a:ext cx="7365047" cy="381000"/>
          </a:xfrm>
          <a:prstGeom prst="doubleWave">
            <a:avLst>
              <a:gd name="adj1" fmla="val 6250"/>
              <a:gd name="adj2" fmla="val 1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077394" y="228600"/>
            <a:ext cx="7086600" cy="3200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73" y="445625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499" y="405591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47" y="434328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74" y="40776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382" y="423464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598" y="471697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831" y="4262346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003" y="319794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630" y="3316991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an Gin\AppData\Local\Microsoft\Windows\Temporary Internet Files\Content.IE5\A5ZK6JQJ\MC9002972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2962012"/>
            <a:ext cx="381898" cy="37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lan Gin\AppData\Local\Microsoft\Windows\Temporary Internet Files\Content.IE5\MRPXYSON\MC90031003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988" y="2735607"/>
            <a:ext cx="517412" cy="38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lan Gin\AppData\Local\Microsoft\Windows\Temporary Internet Files\Content.IE5\A5ZK6JQJ\MC90030110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14" y="2530215"/>
            <a:ext cx="369234" cy="36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lan Gin\AppData\Local\Microsoft\Windows\Temporary Internet Files\Content.IE5\VWLQ3N3O\MC90029731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00" y="2421078"/>
            <a:ext cx="420213" cy="35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lan Gin\AppData\Local\Microsoft\Windows\Temporary Internet Files\Content.IE5\MRPXYSON\MM900286798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81" y="1175896"/>
            <a:ext cx="37623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7390559">
            <a:off x="6692066" y="2185615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7390559">
            <a:off x="6854870" y="2247436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7390559">
            <a:off x="6996865" y="2303378"/>
            <a:ext cx="311657" cy="909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1" y="262341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3" descr="C:\Users\Alan Gin\AppData\Local\Microsoft\Windows\Temporary Internet Files\Content.IE5\O2HJ4U0U\MC90018591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77" y="2823000"/>
            <a:ext cx="376194" cy="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4000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3970" y="301538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4" y="3022590"/>
            <a:ext cx="1043817" cy="9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07" y="47401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52738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36" y="476995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55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91" y="514396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2" descr="C:\Users\Alan Gin\AppData\Local\Microsoft\Windows\Temporary Internet Files\Content.IE5\O2HJ4U0U\MC9003011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25" y="4541618"/>
            <a:ext cx="420638" cy="39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52" y="3515477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Users\Alan Gin\AppData\Local\Microsoft\Windows\Temporary Internet Files\Content.IE5\VWLQ3N3O\MC900383866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164" y="3204749"/>
            <a:ext cx="521513" cy="52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Alan Gin\AppData\Local\Microsoft\Windows\Temporary Internet Files\Content.IE5\O2HJ4U0U\MC900297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871" y="3410120"/>
            <a:ext cx="1006597" cy="9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48" y="160718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341" y="185650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483" y="502389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967" y="5140743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16" y="470557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C:\Users\Alan Gin\AppData\Local\Microsoft\Windows\Temporary Internet Files\Content.IE5\A5ZK6JQJ\MC90027999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840" y="3713964"/>
            <a:ext cx="597396" cy="40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193974" y="776426"/>
            <a:ext cx="26779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the entire area grows, urbanization economies take affect: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public and private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Division of labor leads to more specialization (law, accounting, finance, PR, HR, etc.)</a:t>
            </a:r>
          </a:p>
        </p:txBody>
      </p:sp>
      <p:pic>
        <p:nvPicPr>
          <p:cNvPr id="65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650" y="4077651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026" y="1368777"/>
            <a:ext cx="443621" cy="41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83" y="552932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433" y="5160207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C:\Users\Alan Gin\AppData\Local\Microsoft\Windows\Temporary Internet Files\Content.IE5\MRPXYSON\MC900089298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32" y="3351889"/>
            <a:ext cx="389143" cy="32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5" descr="C:\Users\Alan Gin\AppData\Local\Microsoft\Windows\Temporary Internet Files\Content.IE5\A5ZK6JQJ\MC900089300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61" y="3086729"/>
            <a:ext cx="546903" cy="37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76" y="5668881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41" y="5670125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Alan Gin\AppData\Local\Microsoft\Windows\Temporary Internet Files\Content.IE5\VWLQ3N3O\MC900023549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566" y="5291902"/>
            <a:ext cx="454000" cy="26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03" y="4956815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266" y="5226892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52" y="5410734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958" y="5529320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756" y="3874292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7" descr="C:\Users\Alan Gin\AppData\Local\Microsoft\Windows\Temporary Internet Files\Content.IE5\VWLQ3N3O\MC900301108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450" y="4382451"/>
            <a:ext cx="341820" cy="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Alan Gin\AppData\Local\Microsoft\Windows\Temporary Internet Files\Content.IE5\A5ZK6JQJ\MC900311280[1]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70" y="4553795"/>
            <a:ext cx="605230" cy="46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C:\Users\Alan Gin\AppData\Local\Microsoft\Windows\Temporary Internet Files\Content.IE5\A5ZK6JQJ\MC900311280[1]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269" y="2847196"/>
            <a:ext cx="605230" cy="46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716" y="5245511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835" y="5594649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lan Gin\AppData\Local\Microsoft\Windows\Temporary Internet Files\Content.IE5\A5ZK6JQJ\MC9004338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744" y="5716098"/>
            <a:ext cx="443233" cy="4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lan Gin\AppData\Local\Microsoft\Windows\Temporary Internet Files\Content.IE5\A5ZK6JQJ\MC900434217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38" y="5458298"/>
            <a:ext cx="568602" cy="3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Alan Gin\AppData\Local\Microsoft\Windows\Temporary Internet Files\Content.IE5\O2HJ4U0U\MP900148484[1]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95" y="5581205"/>
            <a:ext cx="665124" cy="43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3" descr="C:\Users\Alan Gin\AppData\Local\Microsoft\Windows\Temporary Internet Files\Content.IE5\A5ZK6JQJ\MC900434217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273" y="5853967"/>
            <a:ext cx="568602" cy="3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Alan Gin\AppData\Local\Microsoft\Windows\Temporary Internet Files\Content.IE5\O2HJ4U0U\MC900335164[1].wmf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611" y="6059218"/>
            <a:ext cx="1303458" cy="40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5" descr="C:\Users\Alan Gin\AppData\Local\Microsoft\Windows\Temporary Internet Files\Content.IE5\O2HJ4U0U\MC900335164[1].wmf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519" y="1175896"/>
            <a:ext cx="727206" cy="59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77534" y="2364525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1334" y="2599456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71542" y="2946329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4" descr="C:\Users\Alan Gin\AppData\Local\Microsoft\Windows\Temporary Internet Files\Content.IE5\MRPXYSON\MC90005887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89676" y="3568645"/>
            <a:ext cx="654407" cy="4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94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325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The Economic Development of Urban Areas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Gin</dc:creator>
  <cp:lastModifiedBy>Alan Gin</cp:lastModifiedBy>
  <cp:revision>22</cp:revision>
  <dcterms:created xsi:type="dcterms:W3CDTF">2014-02-26T22:46:27Z</dcterms:created>
  <dcterms:modified xsi:type="dcterms:W3CDTF">2020-09-12T21:22:54Z</dcterms:modified>
</cp:coreProperties>
</file>