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6" r:id="rId4"/>
    <p:sldId id="274" r:id="rId5"/>
    <p:sldId id="277" r:id="rId6"/>
    <p:sldId id="275" r:id="rId7"/>
    <p:sldId id="269" r:id="rId8"/>
    <p:sldId id="270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46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59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05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59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1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29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318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365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45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094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82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661A8-3EEA-498E-920B-561DB1BD0FB6}" type="datetimeFigureOut">
              <a:rPr lang="en-US" smtClean="0"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CD50D-0865-42FB-9502-35EC5686D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95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3.  </a:t>
            </a:r>
            <a:r>
              <a:rPr lang="en-US" dirty="0" smtClean="0"/>
              <a:t>Equilibrium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371600" y="54864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1828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53017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1522093" y="1828800"/>
            <a:ext cx="3291840" cy="3200400"/>
          </a:xfrm>
          <a:custGeom>
            <a:avLst/>
            <a:gdLst>
              <a:gd name="connsiteX0" fmla="*/ 0 w 2036802"/>
              <a:gd name="connsiteY0" fmla="*/ 2491740 h 2512236"/>
              <a:gd name="connsiteX1" fmla="*/ 1737360 w 2036802"/>
              <a:gd name="connsiteY1" fmla="*/ 2148840 h 2512236"/>
              <a:gd name="connsiteX2" fmla="*/ 2023110 w 2036802"/>
              <a:gd name="connsiteY2" fmla="*/ 0 h 251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6802" h="2512236">
                <a:moveTo>
                  <a:pt x="0" y="2491740"/>
                </a:moveTo>
                <a:cubicBezTo>
                  <a:pt x="700087" y="2527935"/>
                  <a:pt x="1400175" y="2564130"/>
                  <a:pt x="1737360" y="2148840"/>
                </a:cubicBezTo>
                <a:cubicBezTo>
                  <a:pt x="2074545" y="1733550"/>
                  <a:pt x="2048827" y="866775"/>
                  <a:pt x="202311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49090" y="1855470"/>
            <a:ext cx="5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SAS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0292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29200" y="1844278"/>
            <a:ext cx="5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38700" y="550926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baseline="-25000" dirty="0" err="1" smtClean="0"/>
              <a:t>f</a:t>
            </a: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312670" y="2971800"/>
            <a:ext cx="2526030" cy="21297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2000" y="4495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67200" y="4680466"/>
            <a:ext cx="0" cy="80593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4617720"/>
            <a:ext cx="28956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38600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Y*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52500" y="444246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8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8" grpId="0"/>
      <p:bldP spid="21" grpId="0"/>
      <p:bldP spid="22" grpId="0"/>
      <p:bldP spid="15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4.a</a:t>
            </a:r>
            <a:r>
              <a:rPr lang="en-US" dirty="0" smtClean="0"/>
              <a:t>.  </a:t>
            </a:r>
            <a:r>
              <a:rPr lang="en-US" dirty="0" smtClean="0"/>
              <a:t>Aggregate </a:t>
            </a:r>
            <a:r>
              <a:rPr lang="en-US" dirty="0" smtClean="0"/>
              <a:t>demand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371600" y="54864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1828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53017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1522093" y="1828800"/>
            <a:ext cx="3291840" cy="3200400"/>
          </a:xfrm>
          <a:custGeom>
            <a:avLst/>
            <a:gdLst>
              <a:gd name="connsiteX0" fmla="*/ 0 w 2036802"/>
              <a:gd name="connsiteY0" fmla="*/ 2491740 h 2512236"/>
              <a:gd name="connsiteX1" fmla="*/ 1737360 w 2036802"/>
              <a:gd name="connsiteY1" fmla="*/ 2148840 h 2512236"/>
              <a:gd name="connsiteX2" fmla="*/ 2023110 w 2036802"/>
              <a:gd name="connsiteY2" fmla="*/ 0 h 251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6802" h="2512236">
                <a:moveTo>
                  <a:pt x="0" y="2491740"/>
                </a:moveTo>
                <a:cubicBezTo>
                  <a:pt x="700087" y="2527935"/>
                  <a:pt x="1400175" y="2564130"/>
                  <a:pt x="1737360" y="2148840"/>
                </a:cubicBezTo>
                <a:cubicBezTo>
                  <a:pt x="2074545" y="1733550"/>
                  <a:pt x="2048827" y="866775"/>
                  <a:pt x="202311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49090" y="1855470"/>
            <a:ext cx="5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SAS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0292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29200" y="1844278"/>
            <a:ext cx="5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38700" y="550926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baseline="-25000" dirty="0" err="1" smtClean="0"/>
              <a:t>f</a:t>
            </a: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312670" y="2971800"/>
            <a:ext cx="2526030" cy="21297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62225" y="2787134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67200" y="4680466"/>
            <a:ext cx="0" cy="80593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4617720"/>
            <a:ext cx="28956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38600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952500" y="444246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886075" y="2364105"/>
            <a:ext cx="2526030" cy="21297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13760" y="2417802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741170" y="3347085"/>
            <a:ext cx="2526030" cy="21297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73555" y="3068181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AD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371600" y="3886200"/>
            <a:ext cx="334518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90872" y="3886200"/>
            <a:ext cx="0" cy="160210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67225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2500" y="37015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371600" y="4919472"/>
            <a:ext cx="2204085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1880" y="4951095"/>
            <a:ext cx="0" cy="53721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52500" y="478155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83280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72200" y="181201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r>
              <a:rPr lang="en-US" baseline="-25000" dirty="0" smtClean="0"/>
              <a:t>0</a:t>
            </a:r>
            <a:r>
              <a:rPr lang="en-US" dirty="0" smtClean="0"/>
              <a:t> -&gt; AD</a:t>
            </a:r>
            <a:r>
              <a:rPr lang="en-US" baseline="-25000" dirty="0" smtClean="0"/>
              <a:t>1</a:t>
            </a:r>
            <a:r>
              <a:rPr lang="en-US" dirty="0" smtClean="0"/>
              <a:t> =&gt; P     Y</a:t>
            </a:r>
            <a:endParaRPr lang="en-US" dirty="0"/>
          </a:p>
        </p:txBody>
      </p:sp>
      <p:sp>
        <p:nvSpPr>
          <p:cNvPr id="41" name="Up Arrow 40"/>
          <p:cNvSpPr/>
          <p:nvPr/>
        </p:nvSpPr>
        <p:spPr>
          <a:xfrm>
            <a:off x="7768590" y="1840468"/>
            <a:ext cx="91440" cy="27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Up Arrow 41"/>
          <p:cNvSpPr/>
          <p:nvPr/>
        </p:nvSpPr>
        <p:spPr>
          <a:xfrm>
            <a:off x="8183880" y="1855470"/>
            <a:ext cx="91440" cy="27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096000" y="220599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</a:t>
            </a:r>
            <a:r>
              <a:rPr lang="en-US" sz="1600" dirty="0"/>
              <a:t>u</a:t>
            </a:r>
            <a:r>
              <a:rPr lang="en-US" sz="1600" dirty="0" smtClean="0"/>
              <a:t>nemployment decreases but inflation increases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6172200" y="396621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r>
              <a:rPr lang="en-US" baseline="-25000" dirty="0" smtClean="0"/>
              <a:t>0</a:t>
            </a:r>
            <a:r>
              <a:rPr lang="en-US" dirty="0" smtClean="0"/>
              <a:t> -&gt; AD</a:t>
            </a:r>
            <a:r>
              <a:rPr lang="en-US" baseline="-25000" dirty="0" smtClean="0"/>
              <a:t>2</a:t>
            </a:r>
            <a:r>
              <a:rPr lang="en-US" dirty="0" smtClean="0"/>
              <a:t> =&gt; P     Y</a:t>
            </a:r>
            <a:endParaRPr lang="en-US" dirty="0"/>
          </a:p>
        </p:txBody>
      </p:sp>
      <p:sp>
        <p:nvSpPr>
          <p:cNvPr id="48" name="Down Arrow 47"/>
          <p:cNvSpPr/>
          <p:nvPr/>
        </p:nvSpPr>
        <p:spPr>
          <a:xfrm>
            <a:off x="7768590" y="4013716"/>
            <a:ext cx="91440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>
            <a:off x="8138160" y="4013716"/>
            <a:ext cx="91440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096000" y="4335542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</a:t>
            </a:r>
            <a:r>
              <a:rPr lang="en-US" sz="1600" dirty="0"/>
              <a:t>u</a:t>
            </a:r>
            <a:r>
              <a:rPr lang="en-US" sz="1600" dirty="0" smtClean="0"/>
              <a:t>nemployment increases but inflation decreases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426759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8" grpId="0"/>
      <p:bldP spid="21" grpId="0"/>
      <p:bldP spid="22" grpId="0"/>
      <p:bldP spid="15" grpId="0"/>
      <p:bldP spid="23" grpId="0"/>
      <p:bldP spid="24" grpId="0"/>
      <p:bldP spid="26" grpId="0"/>
      <p:bldP spid="28" grpId="0"/>
      <p:bldP spid="31" grpId="0"/>
      <p:bldP spid="32" grpId="0"/>
      <p:bldP spid="37" grpId="0"/>
      <p:bldP spid="39" grpId="0"/>
      <p:bldP spid="40" grpId="0"/>
      <p:bldP spid="41" grpId="0" animBg="1"/>
      <p:bldP spid="42" grpId="0" animBg="1"/>
      <p:bldP spid="43" grpId="0"/>
      <p:bldP spid="45" grpId="0"/>
      <p:bldP spid="48" grpId="0" animBg="1"/>
      <p:bldP spid="49" grpId="0" animBg="1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4.a.(2)(a)  Monetary p</a:t>
            </a:r>
            <a:r>
              <a:rPr lang="en-US" dirty="0" smtClean="0"/>
              <a:t>olicy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371600" y="54864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1828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53017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1522093" y="1828800"/>
            <a:ext cx="3291840" cy="3200400"/>
          </a:xfrm>
          <a:custGeom>
            <a:avLst/>
            <a:gdLst>
              <a:gd name="connsiteX0" fmla="*/ 0 w 2036802"/>
              <a:gd name="connsiteY0" fmla="*/ 2491740 h 2512236"/>
              <a:gd name="connsiteX1" fmla="*/ 1737360 w 2036802"/>
              <a:gd name="connsiteY1" fmla="*/ 2148840 h 2512236"/>
              <a:gd name="connsiteX2" fmla="*/ 2023110 w 2036802"/>
              <a:gd name="connsiteY2" fmla="*/ 0 h 251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6802" h="2512236">
                <a:moveTo>
                  <a:pt x="0" y="2491740"/>
                </a:moveTo>
                <a:cubicBezTo>
                  <a:pt x="700087" y="2527935"/>
                  <a:pt x="1400175" y="2564130"/>
                  <a:pt x="1737360" y="2148840"/>
                </a:cubicBezTo>
                <a:cubicBezTo>
                  <a:pt x="2074545" y="1733550"/>
                  <a:pt x="2048827" y="866775"/>
                  <a:pt x="202311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49090" y="1855470"/>
            <a:ext cx="5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SAS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0292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29200" y="1844278"/>
            <a:ext cx="5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38700" y="550926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baseline="-25000" dirty="0" err="1" smtClean="0"/>
              <a:t>f</a:t>
            </a: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312670" y="2971800"/>
            <a:ext cx="2526030" cy="21297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62225" y="2787134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67200" y="4680466"/>
            <a:ext cx="0" cy="80593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4617720"/>
            <a:ext cx="28956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38600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952500" y="444246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886075" y="2364105"/>
            <a:ext cx="2526030" cy="21297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13760" y="2417802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741170" y="3347085"/>
            <a:ext cx="2526030" cy="21297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73555" y="3068181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AD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371600" y="3886200"/>
            <a:ext cx="334518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90872" y="3886200"/>
            <a:ext cx="0" cy="160210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67225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2500" y="37015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371600" y="4919472"/>
            <a:ext cx="2204085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1880" y="4951095"/>
            <a:ext cx="0" cy="53721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52500" y="478155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83280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72200" y="181201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r>
              <a:rPr lang="en-US" baseline="-25000" dirty="0" smtClean="0"/>
              <a:t>0</a:t>
            </a:r>
            <a:r>
              <a:rPr lang="en-US" dirty="0" smtClean="0"/>
              <a:t> -&gt; AD</a:t>
            </a:r>
            <a:r>
              <a:rPr lang="en-US" baseline="-25000" dirty="0" smtClean="0"/>
              <a:t>1</a:t>
            </a:r>
            <a:r>
              <a:rPr lang="en-US" dirty="0" smtClean="0"/>
              <a:t> =&gt; P     Y</a:t>
            </a:r>
            <a:endParaRPr lang="en-US" dirty="0"/>
          </a:p>
        </p:txBody>
      </p:sp>
      <p:sp>
        <p:nvSpPr>
          <p:cNvPr id="41" name="Up Arrow 40"/>
          <p:cNvSpPr/>
          <p:nvPr/>
        </p:nvSpPr>
        <p:spPr>
          <a:xfrm>
            <a:off x="7768590" y="1840468"/>
            <a:ext cx="91440" cy="27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Up Arrow 41"/>
          <p:cNvSpPr/>
          <p:nvPr/>
        </p:nvSpPr>
        <p:spPr>
          <a:xfrm>
            <a:off x="8183880" y="1855470"/>
            <a:ext cx="91440" cy="27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096000" y="220599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</a:t>
            </a:r>
            <a:r>
              <a:rPr lang="en-US" sz="1600" dirty="0"/>
              <a:t>u</a:t>
            </a:r>
            <a:r>
              <a:rPr lang="en-US" sz="1600" dirty="0" smtClean="0"/>
              <a:t>nemployment decreases but inflation increases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6096000" y="2878395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Use contractionary monetary </a:t>
            </a:r>
            <a:r>
              <a:rPr lang="en-US" sz="1600" dirty="0" smtClean="0"/>
              <a:t>policy </a:t>
            </a:r>
            <a:r>
              <a:rPr lang="en-US" sz="1600" dirty="0" smtClean="0"/>
              <a:t>to deal with the problem of inflation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6172200" y="396621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r>
              <a:rPr lang="en-US" baseline="-25000" dirty="0" smtClean="0"/>
              <a:t>0</a:t>
            </a:r>
            <a:r>
              <a:rPr lang="en-US" dirty="0" smtClean="0"/>
              <a:t> -&gt; AD</a:t>
            </a:r>
            <a:r>
              <a:rPr lang="en-US" baseline="-25000" dirty="0" smtClean="0"/>
              <a:t>2</a:t>
            </a:r>
            <a:r>
              <a:rPr lang="en-US" dirty="0" smtClean="0"/>
              <a:t> =&gt; P     Y</a:t>
            </a:r>
            <a:endParaRPr lang="en-US" dirty="0"/>
          </a:p>
        </p:txBody>
      </p:sp>
      <p:sp>
        <p:nvSpPr>
          <p:cNvPr id="48" name="Down Arrow 47"/>
          <p:cNvSpPr/>
          <p:nvPr/>
        </p:nvSpPr>
        <p:spPr>
          <a:xfrm>
            <a:off x="7768590" y="4013716"/>
            <a:ext cx="91440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>
            <a:off x="8138160" y="4013716"/>
            <a:ext cx="91440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096000" y="4335542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</a:t>
            </a:r>
            <a:r>
              <a:rPr lang="en-US" sz="1600" dirty="0"/>
              <a:t>u</a:t>
            </a:r>
            <a:r>
              <a:rPr lang="en-US" sz="1600" dirty="0" smtClean="0"/>
              <a:t>nemployment increases but inflation decreases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6096000" y="4977646"/>
            <a:ext cx="2781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Use expansionary monetary </a:t>
            </a:r>
            <a:r>
              <a:rPr lang="en-US" sz="1600" dirty="0" smtClean="0"/>
              <a:t>policy </a:t>
            </a:r>
            <a:r>
              <a:rPr lang="en-US" sz="1600" dirty="0" smtClean="0"/>
              <a:t>to deal with the problem of unemployment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5175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8" grpId="0"/>
      <p:bldP spid="21" grpId="0"/>
      <p:bldP spid="22" grpId="0"/>
      <p:bldP spid="15" grpId="0"/>
      <p:bldP spid="23" grpId="0"/>
      <p:bldP spid="24" grpId="0"/>
      <p:bldP spid="26" grpId="0"/>
      <p:bldP spid="28" grpId="0"/>
      <p:bldP spid="31" grpId="0"/>
      <p:bldP spid="32" grpId="0"/>
      <p:bldP spid="37" grpId="0"/>
      <p:bldP spid="39" grpId="0"/>
      <p:bldP spid="40" grpId="0"/>
      <p:bldP spid="41" grpId="0" animBg="1"/>
      <p:bldP spid="42" grpId="0" animBg="1"/>
      <p:bldP spid="43" grpId="0"/>
      <p:bldP spid="44" grpId="0"/>
      <p:bldP spid="45" grpId="0"/>
      <p:bldP spid="48" grpId="0" animBg="1"/>
      <p:bldP spid="49" grpId="0" animBg="1"/>
      <p:bldP spid="50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029200" y="1828799"/>
            <a:ext cx="0" cy="2743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4400" y="1828800"/>
            <a:ext cx="0" cy="2743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29200" y="4575810"/>
            <a:ext cx="3200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14400" y="4572000"/>
            <a:ext cx="3200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813929" y="46101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90550" y="182701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724400" y="183642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2057400" y="1977390"/>
            <a:ext cx="1143000" cy="234874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87899" y="2205752"/>
            <a:ext cx="2792730" cy="16824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5033010" y="3265407"/>
            <a:ext cx="1977390" cy="1195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029200" y="2697480"/>
            <a:ext cx="1066800" cy="0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7010400" y="3262122"/>
            <a:ext cx="0" cy="131368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6096000" y="2697480"/>
            <a:ext cx="0" cy="1874519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7829169" y="3265407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IRE</a:t>
            </a:r>
            <a:endParaRPr lang="en-US" dirty="0"/>
          </a:p>
        </p:txBody>
      </p:sp>
      <p:sp>
        <p:nvSpPr>
          <p:cNvPr id="98" name="TextBox 97"/>
          <p:cNvSpPr txBox="1"/>
          <p:nvPr/>
        </p:nvSpPr>
        <p:spPr>
          <a:xfrm>
            <a:off x="552450" y="2552104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sp>
        <p:nvSpPr>
          <p:cNvPr id="100" name="TextBox 99"/>
          <p:cNvSpPr txBox="1"/>
          <p:nvPr/>
        </p:nvSpPr>
        <p:spPr>
          <a:xfrm>
            <a:off x="4682490" y="3128426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659630" y="2543591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6798183" y="4575810"/>
            <a:ext cx="549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IRE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821299" y="4575810"/>
            <a:ext cx="549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IRE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914400" y="2697479"/>
            <a:ext cx="1492567" cy="1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Effectiveness of monetary policy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925830" y="3312532"/>
            <a:ext cx="174879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71500" y="3196172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3270885" y="39687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IRE</a:t>
            </a:r>
            <a:endParaRPr lang="en-US" dirty="0"/>
          </a:p>
        </p:txBody>
      </p:sp>
      <p:cxnSp>
        <p:nvCxnSpPr>
          <p:cNvPr id="48" name="Straight Connector 47"/>
          <p:cNvCxnSpPr/>
          <p:nvPr/>
        </p:nvCxnSpPr>
        <p:spPr>
          <a:xfrm flipV="1">
            <a:off x="2406967" y="2686050"/>
            <a:ext cx="0" cy="1874519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2674620" y="3312532"/>
            <a:ext cx="0" cy="1259468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2060448" y="4590217"/>
            <a:ext cx="549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IRE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sp>
        <p:nvSpPr>
          <p:cNvPr id="62" name="TextBox 61"/>
          <p:cNvSpPr txBox="1"/>
          <p:nvPr/>
        </p:nvSpPr>
        <p:spPr>
          <a:xfrm>
            <a:off x="2514600" y="4618017"/>
            <a:ext cx="549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IRE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63" name="TextBox 62"/>
          <p:cNvSpPr txBox="1"/>
          <p:nvPr/>
        </p:nvSpPr>
        <p:spPr>
          <a:xfrm>
            <a:off x="3804285" y="4571999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29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6" grpId="0"/>
      <p:bldP spid="86" grpId="0"/>
      <p:bldP spid="98" grpId="0"/>
      <p:bldP spid="100" grpId="0"/>
      <p:bldP spid="101" grpId="0"/>
      <p:bldP spid="103" grpId="0"/>
      <p:bldP spid="104" grpId="0"/>
      <p:bldP spid="39" grpId="0"/>
      <p:bldP spid="40" grpId="0"/>
      <p:bldP spid="61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4.a.(2)(b)  Fiscal p</a:t>
            </a:r>
            <a:r>
              <a:rPr lang="en-US" dirty="0" smtClean="0"/>
              <a:t>olicy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371600" y="54864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1828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53017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1522093" y="1828800"/>
            <a:ext cx="3291840" cy="3200400"/>
          </a:xfrm>
          <a:custGeom>
            <a:avLst/>
            <a:gdLst>
              <a:gd name="connsiteX0" fmla="*/ 0 w 2036802"/>
              <a:gd name="connsiteY0" fmla="*/ 2491740 h 2512236"/>
              <a:gd name="connsiteX1" fmla="*/ 1737360 w 2036802"/>
              <a:gd name="connsiteY1" fmla="*/ 2148840 h 2512236"/>
              <a:gd name="connsiteX2" fmla="*/ 2023110 w 2036802"/>
              <a:gd name="connsiteY2" fmla="*/ 0 h 251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6802" h="2512236">
                <a:moveTo>
                  <a:pt x="0" y="2491740"/>
                </a:moveTo>
                <a:cubicBezTo>
                  <a:pt x="700087" y="2527935"/>
                  <a:pt x="1400175" y="2564130"/>
                  <a:pt x="1737360" y="2148840"/>
                </a:cubicBezTo>
                <a:cubicBezTo>
                  <a:pt x="2074545" y="1733550"/>
                  <a:pt x="2048827" y="866775"/>
                  <a:pt x="202311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149090" y="1855470"/>
            <a:ext cx="5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SAS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0292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29200" y="1844278"/>
            <a:ext cx="5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38700" y="550926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baseline="-25000" dirty="0" err="1" smtClean="0"/>
              <a:t>f</a:t>
            </a: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312670" y="2971800"/>
            <a:ext cx="2526030" cy="21297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62225" y="2787134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67200" y="4680466"/>
            <a:ext cx="0" cy="80593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4617720"/>
            <a:ext cx="28956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38600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952500" y="444246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2886075" y="2364105"/>
            <a:ext cx="2526030" cy="21297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413760" y="2417802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AD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1741170" y="3347085"/>
            <a:ext cx="2526030" cy="212979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73555" y="3068181"/>
            <a:ext cx="64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AD</a:t>
            </a:r>
            <a:r>
              <a:rPr lang="en-US" baseline="-25000" dirty="0">
                <a:solidFill>
                  <a:srgbClr val="00B050"/>
                </a:solidFill>
              </a:rPr>
              <a:t>2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371600" y="3886200"/>
            <a:ext cx="334518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90872" y="3886200"/>
            <a:ext cx="0" cy="1602105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67225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952500" y="3701534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1371600" y="4919472"/>
            <a:ext cx="2204085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3611880" y="4951095"/>
            <a:ext cx="0" cy="53721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52500" y="478155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P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383280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Y</a:t>
            </a:r>
            <a:r>
              <a:rPr lang="en-US" baseline="-25000" dirty="0" smtClean="0">
                <a:solidFill>
                  <a:srgbClr val="00B050"/>
                </a:solidFill>
              </a:rPr>
              <a:t>2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172200" y="181201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r>
              <a:rPr lang="en-US" baseline="-25000" dirty="0" smtClean="0"/>
              <a:t>0</a:t>
            </a:r>
            <a:r>
              <a:rPr lang="en-US" dirty="0" smtClean="0"/>
              <a:t> -&gt; AD</a:t>
            </a:r>
            <a:r>
              <a:rPr lang="en-US" baseline="-25000" dirty="0" smtClean="0"/>
              <a:t>1</a:t>
            </a:r>
            <a:r>
              <a:rPr lang="en-US" dirty="0" smtClean="0"/>
              <a:t> =&gt; P     Y</a:t>
            </a:r>
            <a:endParaRPr lang="en-US" dirty="0"/>
          </a:p>
        </p:txBody>
      </p:sp>
      <p:sp>
        <p:nvSpPr>
          <p:cNvPr id="41" name="Up Arrow 40"/>
          <p:cNvSpPr/>
          <p:nvPr/>
        </p:nvSpPr>
        <p:spPr>
          <a:xfrm>
            <a:off x="7768590" y="1840468"/>
            <a:ext cx="91440" cy="27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Up Arrow 41"/>
          <p:cNvSpPr/>
          <p:nvPr/>
        </p:nvSpPr>
        <p:spPr>
          <a:xfrm>
            <a:off x="8183880" y="1855470"/>
            <a:ext cx="91440" cy="27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096000" y="2205990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</a:t>
            </a:r>
            <a:r>
              <a:rPr lang="en-US" sz="1600" dirty="0"/>
              <a:t>u</a:t>
            </a:r>
            <a:r>
              <a:rPr lang="en-US" sz="1600" dirty="0" smtClean="0"/>
              <a:t>nemployment decreases but inflation increases</a:t>
            </a:r>
            <a:endParaRPr lang="en-US" sz="1600" dirty="0"/>
          </a:p>
        </p:txBody>
      </p:sp>
      <p:sp>
        <p:nvSpPr>
          <p:cNvPr id="44" name="TextBox 43"/>
          <p:cNvSpPr txBox="1"/>
          <p:nvPr/>
        </p:nvSpPr>
        <p:spPr>
          <a:xfrm>
            <a:off x="6096000" y="2878395"/>
            <a:ext cx="266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Use contractionary </a:t>
            </a:r>
            <a:r>
              <a:rPr lang="en-US" sz="1600" dirty="0" smtClean="0"/>
              <a:t>fiscal policy </a:t>
            </a:r>
            <a:r>
              <a:rPr lang="en-US" sz="1600" dirty="0" smtClean="0"/>
              <a:t>to deal with the problem of inflation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6172200" y="396621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r>
              <a:rPr lang="en-US" baseline="-25000" dirty="0" smtClean="0"/>
              <a:t>0</a:t>
            </a:r>
            <a:r>
              <a:rPr lang="en-US" dirty="0" smtClean="0"/>
              <a:t> -&gt; AD</a:t>
            </a:r>
            <a:r>
              <a:rPr lang="en-US" baseline="-25000" dirty="0" smtClean="0"/>
              <a:t>2</a:t>
            </a:r>
            <a:r>
              <a:rPr lang="en-US" dirty="0" smtClean="0"/>
              <a:t> =&gt; P     Y</a:t>
            </a:r>
            <a:endParaRPr lang="en-US" dirty="0"/>
          </a:p>
        </p:txBody>
      </p:sp>
      <p:sp>
        <p:nvSpPr>
          <p:cNvPr id="48" name="Down Arrow 47"/>
          <p:cNvSpPr/>
          <p:nvPr/>
        </p:nvSpPr>
        <p:spPr>
          <a:xfrm>
            <a:off x="7768590" y="4013716"/>
            <a:ext cx="91440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Down Arrow 48"/>
          <p:cNvSpPr/>
          <p:nvPr/>
        </p:nvSpPr>
        <p:spPr>
          <a:xfrm>
            <a:off x="8138160" y="4013716"/>
            <a:ext cx="91440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6096000" y="4335542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</a:t>
            </a:r>
            <a:r>
              <a:rPr lang="en-US" sz="1600" dirty="0"/>
              <a:t>u</a:t>
            </a:r>
            <a:r>
              <a:rPr lang="en-US" sz="1600" dirty="0" smtClean="0"/>
              <a:t>nemployment increases but inflation decreases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6096000" y="4977646"/>
            <a:ext cx="2781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Use expansionary </a:t>
            </a:r>
            <a:r>
              <a:rPr lang="en-US" sz="1600" dirty="0" smtClean="0"/>
              <a:t>fiscal policy </a:t>
            </a:r>
            <a:r>
              <a:rPr lang="en-US" sz="1600" dirty="0" smtClean="0"/>
              <a:t>to deal with the problem of unemployment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6518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8" grpId="0"/>
      <p:bldP spid="21" grpId="0"/>
      <p:bldP spid="22" grpId="0"/>
      <p:bldP spid="15" grpId="0"/>
      <p:bldP spid="23" grpId="0"/>
      <p:bldP spid="24" grpId="0"/>
      <p:bldP spid="26" grpId="0"/>
      <p:bldP spid="28" grpId="0"/>
      <p:bldP spid="31" grpId="0"/>
      <p:bldP spid="32" grpId="0"/>
      <p:bldP spid="37" grpId="0"/>
      <p:bldP spid="39" grpId="0"/>
      <p:bldP spid="40" grpId="0"/>
      <p:bldP spid="41" grpId="0" animBg="1"/>
      <p:bldP spid="42" grpId="0" animBg="1"/>
      <p:bldP spid="43" grpId="0"/>
      <p:bldP spid="44" grpId="0"/>
      <p:bldP spid="45" grpId="0"/>
      <p:bldP spid="48" grpId="0" animBg="1"/>
      <p:bldP spid="49" grpId="0" animBg="1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5029200" y="1828799"/>
            <a:ext cx="0" cy="2743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14400" y="1828800"/>
            <a:ext cx="0" cy="27432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029200" y="4575810"/>
            <a:ext cx="3200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14400" y="4572000"/>
            <a:ext cx="3200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080510" y="457581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813929" y="46101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90550" y="182701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724400" y="183642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1251585" y="2011680"/>
            <a:ext cx="2526030" cy="21297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287899" y="1977390"/>
            <a:ext cx="2526030" cy="21297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743200" y="1828800"/>
            <a:ext cx="0" cy="274320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914400" y="2697480"/>
            <a:ext cx="18288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033010" y="3277362"/>
            <a:ext cx="1783080" cy="495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029200" y="2697480"/>
            <a:ext cx="10668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6812280" y="3273552"/>
            <a:ext cx="0" cy="13136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6096000" y="2697480"/>
            <a:ext cx="0" cy="1874519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3720465" y="3956804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MD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86" name="TextBox 85"/>
          <p:cNvSpPr txBox="1"/>
          <p:nvPr/>
        </p:nvSpPr>
        <p:spPr>
          <a:xfrm>
            <a:off x="7745730" y="370355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IRE</a:t>
            </a:r>
            <a:endParaRPr lang="en-US" dirty="0"/>
          </a:p>
        </p:txBody>
      </p:sp>
      <p:sp>
        <p:nvSpPr>
          <p:cNvPr id="87" name="TextBox 86"/>
          <p:cNvSpPr txBox="1"/>
          <p:nvPr/>
        </p:nvSpPr>
        <p:spPr>
          <a:xfrm>
            <a:off x="2771775" y="1828800"/>
            <a:ext cx="85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MS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98" name="TextBox 97"/>
          <p:cNvSpPr txBox="1"/>
          <p:nvPr/>
        </p:nvSpPr>
        <p:spPr>
          <a:xfrm>
            <a:off x="552450" y="3128426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sp>
        <p:nvSpPr>
          <p:cNvPr id="99" name="TextBox 98"/>
          <p:cNvSpPr txBox="1"/>
          <p:nvPr/>
        </p:nvSpPr>
        <p:spPr>
          <a:xfrm>
            <a:off x="552450" y="2543591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</a:t>
            </a:r>
            <a:r>
              <a:rPr lang="en-US" sz="1400" baseline="-25000" dirty="0"/>
              <a:t>1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682490" y="3128426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sp>
        <p:nvSpPr>
          <p:cNvPr id="101" name="TextBox 100"/>
          <p:cNvSpPr txBox="1"/>
          <p:nvPr/>
        </p:nvSpPr>
        <p:spPr>
          <a:xfrm>
            <a:off x="4659630" y="2543591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103" name="TextBox 102"/>
          <p:cNvSpPr txBox="1"/>
          <p:nvPr/>
        </p:nvSpPr>
        <p:spPr>
          <a:xfrm>
            <a:off x="6582918" y="4587240"/>
            <a:ext cx="549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IRE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sp>
        <p:nvSpPr>
          <p:cNvPr id="104" name="TextBox 103"/>
          <p:cNvSpPr txBox="1"/>
          <p:nvPr/>
        </p:nvSpPr>
        <p:spPr>
          <a:xfrm>
            <a:off x="5821299" y="4575810"/>
            <a:ext cx="5494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IRE</a:t>
            </a:r>
            <a:r>
              <a:rPr lang="en-US" sz="1400" baseline="-25000" dirty="0" smtClean="0"/>
              <a:t>1</a:t>
            </a:r>
            <a:endParaRPr lang="en-US" sz="1400" baseline="-25000" dirty="0"/>
          </a:p>
        </p:txBody>
      </p:sp>
      <p:sp>
        <p:nvSpPr>
          <p:cNvPr id="106" name="TextBox 105"/>
          <p:cNvSpPr txBox="1"/>
          <p:nvPr/>
        </p:nvSpPr>
        <p:spPr>
          <a:xfrm>
            <a:off x="2546508" y="4587240"/>
            <a:ext cx="4505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</a:t>
            </a:r>
            <a:r>
              <a:rPr lang="en-US" sz="1400" baseline="-25000" dirty="0" smtClean="0"/>
              <a:t>0</a:t>
            </a:r>
            <a:endParaRPr lang="en-US" sz="1400" baseline="-25000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914400" y="3276600"/>
            <a:ext cx="1828800" cy="0"/>
          </a:xfrm>
          <a:prstGeom prst="line">
            <a:avLst/>
          </a:prstGeom>
          <a:ln>
            <a:solidFill>
              <a:schemeClr val="accent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632585" y="1762244"/>
            <a:ext cx="2526030" cy="212979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4034790" y="3522702"/>
            <a:ext cx="876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MD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4.a.(2)(b) </a:t>
            </a:r>
            <a:r>
              <a:rPr lang="en-US" dirty="0" err="1"/>
              <a:t>i</a:t>
            </a:r>
            <a:r>
              <a:rPr lang="en-US" dirty="0" smtClean="0"/>
              <a:t>)  Crowding out</a:t>
            </a:r>
            <a:endParaRPr lang="en-US" dirty="0"/>
          </a:p>
        </p:txBody>
      </p:sp>
      <p:sp>
        <p:nvSpPr>
          <p:cNvPr id="35" name="Left Brace 34"/>
          <p:cNvSpPr/>
          <p:nvPr/>
        </p:nvSpPr>
        <p:spPr>
          <a:xfrm rot="16200000">
            <a:off x="6254497" y="4738565"/>
            <a:ext cx="365760" cy="720090"/>
          </a:xfrm>
          <a:prstGeom prst="leftBrace">
            <a:avLst>
              <a:gd name="adj1" fmla="val 8333"/>
              <a:gd name="adj2" fmla="val 531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5924550" y="5370760"/>
            <a:ext cx="10549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Crowding out</a:t>
            </a:r>
            <a:endParaRPr lang="en-US" sz="1200" dirty="0"/>
          </a:p>
        </p:txBody>
      </p:sp>
      <p:cxnSp>
        <p:nvCxnSpPr>
          <p:cNvPr id="34" name="Straight Connector 33"/>
          <p:cNvCxnSpPr/>
          <p:nvPr/>
        </p:nvCxnSpPr>
        <p:spPr>
          <a:xfrm>
            <a:off x="3804285" y="1827014"/>
            <a:ext cx="0" cy="2743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825240" y="1832372"/>
            <a:ext cx="857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941070" y="3584448"/>
            <a:ext cx="2863215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52450" y="3436203"/>
            <a:ext cx="342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</a:t>
            </a:r>
            <a:r>
              <a:rPr lang="en-US" sz="1400" baseline="-25000" dirty="0" smtClean="0"/>
              <a:t>2</a:t>
            </a:r>
            <a:endParaRPr lang="en-US" sz="1400" baseline="-25000" dirty="0"/>
          </a:p>
        </p:txBody>
      </p:sp>
    </p:spTree>
    <p:extLst>
      <p:ext uri="{BB962C8B-B14F-4D97-AF65-F5344CB8AC3E}">
        <p14:creationId xmlns:p14="http://schemas.microsoft.com/office/powerpoint/2010/main" val="392111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6" grpId="0"/>
      <p:bldP spid="85" grpId="0"/>
      <p:bldP spid="86" grpId="0"/>
      <p:bldP spid="87" grpId="0"/>
      <p:bldP spid="98" grpId="0"/>
      <p:bldP spid="99" grpId="0"/>
      <p:bldP spid="100" grpId="0"/>
      <p:bldP spid="101" grpId="0"/>
      <p:bldP spid="103" grpId="0"/>
      <p:bldP spid="104" grpId="0"/>
      <p:bldP spid="106" grpId="0"/>
      <p:bldP spid="75" grpId="0"/>
      <p:bldP spid="35" grpId="0" animBg="1"/>
      <p:bldP spid="36" grpId="0"/>
      <p:bldP spid="37" grpId="0"/>
      <p:bldP spid="3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b.  Short-run aggregate supply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371600" y="54864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1828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53017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1522093" y="1828800"/>
            <a:ext cx="3291840" cy="3200400"/>
          </a:xfrm>
          <a:custGeom>
            <a:avLst/>
            <a:gdLst>
              <a:gd name="connsiteX0" fmla="*/ 0 w 2036802"/>
              <a:gd name="connsiteY0" fmla="*/ 2491740 h 2512236"/>
              <a:gd name="connsiteX1" fmla="*/ 1737360 w 2036802"/>
              <a:gd name="connsiteY1" fmla="*/ 2148840 h 2512236"/>
              <a:gd name="connsiteX2" fmla="*/ 2023110 w 2036802"/>
              <a:gd name="connsiteY2" fmla="*/ 0 h 251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6802" h="2512236">
                <a:moveTo>
                  <a:pt x="0" y="2491740"/>
                </a:moveTo>
                <a:cubicBezTo>
                  <a:pt x="700087" y="2527935"/>
                  <a:pt x="1400175" y="2564130"/>
                  <a:pt x="1737360" y="2148840"/>
                </a:cubicBezTo>
                <a:cubicBezTo>
                  <a:pt x="2074545" y="1733550"/>
                  <a:pt x="2048827" y="866775"/>
                  <a:pt x="202311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11954" y="1859280"/>
            <a:ext cx="741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SAS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50292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29200" y="1844278"/>
            <a:ext cx="567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38700" y="550926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Y</a:t>
            </a:r>
            <a:r>
              <a:rPr lang="en-US" baseline="-25000" dirty="0" err="1" smtClean="0"/>
              <a:t>f</a:t>
            </a:r>
            <a:r>
              <a:rPr lang="en-US" dirty="0" smtClean="0"/>
              <a:t>  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312670" y="2971800"/>
            <a:ext cx="2526030" cy="21297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2000" y="4495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67200" y="4680466"/>
            <a:ext cx="0" cy="80593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4617720"/>
            <a:ext cx="2895600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38600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4" name="TextBox 23"/>
          <p:cNvSpPr txBox="1"/>
          <p:nvPr/>
        </p:nvSpPr>
        <p:spPr>
          <a:xfrm>
            <a:off x="952500" y="444246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5" name="Freeform 24"/>
          <p:cNvSpPr/>
          <p:nvPr/>
        </p:nvSpPr>
        <p:spPr>
          <a:xfrm>
            <a:off x="1524000" y="1623060"/>
            <a:ext cx="2743200" cy="2819400"/>
          </a:xfrm>
          <a:custGeom>
            <a:avLst/>
            <a:gdLst>
              <a:gd name="connsiteX0" fmla="*/ 0 w 2036802"/>
              <a:gd name="connsiteY0" fmla="*/ 2491740 h 2512236"/>
              <a:gd name="connsiteX1" fmla="*/ 1737360 w 2036802"/>
              <a:gd name="connsiteY1" fmla="*/ 2148840 h 2512236"/>
              <a:gd name="connsiteX2" fmla="*/ 2023110 w 2036802"/>
              <a:gd name="connsiteY2" fmla="*/ 0 h 251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6802" h="2512236">
                <a:moveTo>
                  <a:pt x="0" y="2491740"/>
                </a:moveTo>
                <a:cubicBezTo>
                  <a:pt x="700087" y="2527935"/>
                  <a:pt x="1400175" y="2564130"/>
                  <a:pt x="1737360" y="2148840"/>
                </a:cubicBezTo>
                <a:cubicBezTo>
                  <a:pt x="2074545" y="1733550"/>
                  <a:pt x="2048827" y="866775"/>
                  <a:pt x="2023110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575685" y="1684258"/>
            <a:ext cx="741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SAS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1371600" y="4160520"/>
            <a:ext cx="23622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729990" y="4160520"/>
            <a:ext cx="0" cy="132588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952500" y="396263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11867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19800" y="1828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Resource costs increase: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10300" y="2228612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SAS</a:t>
            </a:r>
            <a:r>
              <a:rPr lang="en-US" baseline="-25000" dirty="0" smtClean="0"/>
              <a:t>0</a:t>
            </a:r>
            <a:r>
              <a:rPr lang="en-US" dirty="0" smtClean="0"/>
              <a:t> -&gt; SAS</a:t>
            </a:r>
            <a:r>
              <a:rPr lang="en-US" baseline="-25000" dirty="0" smtClean="0"/>
              <a:t>1</a:t>
            </a:r>
            <a:r>
              <a:rPr lang="en-US" dirty="0" smtClean="0"/>
              <a:t> =&gt; P     Y</a:t>
            </a:r>
            <a:endParaRPr lang="en-US" dirty="0"/>
          </a:p>
        </p:txBody>
      </p:sp>
      <p:sp>
        <p:nvSpPr>
          <p:cNvPr id="33" name="Up Arrow 32"/>
          <p:cNvSpPr/>
          <p:nvPr/>
        </p:nvSpPr>
        <p:spPr>
          <a:xfrm>
            <a:off x="7913370" y="2276118"/>
            <a:ext cx="91440" cy="27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8305800" y="2276118"/>
            <a:ext cx="91440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6080760" y="2664023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</a:t>
            </a:r>
            <a:r>
              <a:rPr lang="en-US" sz="1600" dirty="0"/>
              <a:t>u</a:t>
            </a:r>
            <a:r>
              <a:rPr lang="en-US" sz="1600" dirty="0" smtClean="0"/>
              <a:t>nemployment increases and inflation increases</a:t>
            </a:r>
            <a:endParaRPr lang="en-US" sz="1600" dirty="0"/>
          </a:p>
        </p:txBody>
      </p:sp>
      <p:sp>
        <p:nvSpPr>
          <p:cNvPr id="36" name="TextBox 35"/>
          <p:cNvSpPr txBox="1"/>
          <p:nvPr/>
        </p:nvSpPr>
        <p:spPr>
          <a:xfrm>
            <a:off x="5974080" y="3598277"/>
            <a:ext cx="2667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Worst possible situation: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5955030" y="3962638"/>
            <a:ext cx="279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 Using expansionary policy to deal with unemployment makes inflation worse</a:t>
            </a:r>
            <a:endParaRPr lang="en-US" sz="1400" dirty="0"/>
          </a:p>
        </p:txBody>
      </p:sp>
      <p:sp>
        <p:nvSpPr>
          <p:cNvPr id="39" name="TextBox 38"/>
          <p:cNvSpPr txBox="1"/>
          <p:nvPr/>
        </p:nvSpPr>
        <p:spPr>
          <a:xfrm>
            <a:off x="6015990" y="4805719"/>
            <a:ext cx="27965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- Using contractionary policy to deal with inflation makes unemployment worse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8371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8" grpId="0"/>
      <p:bldP spid="21" grpId="0"/>
      <p:bldP spid="22" grpId="0"/>
      <p:bldP spid="15" grpId="0"/>
      <p:bldP spid="23" grpId="0"/>
      <p:bldP spid="24" grpId="0"/>
      <p:bldP spid="25" grpId="0" animBg="1"/>
      <p:bldP spid="26" grpId="0"/>
      <p:bldP spid="29" grpId="0"/>
      <p:bldP spid="30" grpId="0"/>
      <p:bldP spid="32" grpId="0"/>
      <p:bldP spid="33" grpId="0" animBg="1"/>
      <p:bldP spid="34" grpId="0" animBg="1"/>
      <p:bldP spid="35" grpId="0"/>
      <p:bldP spid="36" grpId="0"/>
      <p:bldP spid="37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  Long-run aggregate supply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371600" y="54864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1828800"/>
            <a:ext cx="304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530173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>
          <a:xfrm>
            <a:off x="1522093" y="1828800"/>
            <a:ext cx="3291840" cy="3200400"/>
          </a:xfrm>
          <a:custGeom>
            <a:avLst/>
            <a:gdLst>
              <a:gd name="connsiteX0" fmla="*/ 0 w 2036802"/>
              <a:gd name="connsiteY0" fmla="*/ 2491740 h 2512236"/>
              <a:gd name="connsiteX1" fmla="*/ 1737360 w 2036802"/>
              <a:gd name="connsiteY1" fmla="*/ 2148840 h 2512236"/>
              <a:gd name="connsiteX2" fmla="*/ 2023110 w 2036802"/>
              <a:gd name="connsiteY2" fmla="*/ 0 h 251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6802" h="2512236">
                <a:moveTo>
                  <a:pt x="0" y="2491740"/>
                </a:moveTo>
                <a:cubicBezTo>
                  <a:pt x="700087" y="2527935"/>
                  <a:pt x="1400175" y="2564130"/>
                  <a:pt x="1737360" y="2148840"/>
                </a:cubicBezTo>
                <a:cubicBezTo>
                  <a:pt x="2074545" y="1733550"/>
                  <a:pt x="2048827" y="866775"/>
                  <a:pt x="2023110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335780" y="185547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SAS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53000" y="1828800"/>
            <a:ext cx="0" cy="36576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29200" y="184427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LAS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678680" y="5511284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baseline="-25000" dirty="0" err="1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2312670" y="2971800"/>
            <a:ext cx="2526030" cy="212979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572000" y="4495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267200" y="4680466"/>
            <a:ext cx="0" cy="805934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371600" y="4617720"/>
            <a:ext cx="2895600" cy="0"/>
          </a:xfrm>
          <a:prstGeom prst="line">
            <a:avLst/>
          </a:prstGeom>
          <a:ln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038600" y="5511284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52500" y="4442460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1508760" y="1828800"/>
            <a:ext cx="2066925" cy="3200400"/>
          </a:xfrm>
          <a:custGeom>
            <a:avLst/>
            <a:gdLst>
              <a:gd name="connsiteX0" fmla="*/ 0 w 2036802"/>
              <a:gd name="connsiteY0" fmla="*/ 2491740 h 2512236"/>
              <a:gd name="connsiteX1" fmla="*/ 1737360 w 2036802"/>
              <a:gd name="connsiteY1" fmla="*/ 2148840 h 2512236"/>
              <a:gd name="connsiteX2" fmla="*/ 2023110 w 2036802"/>
              <a:gd name="connsiteY2" fmla="*/ 0 h 251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36802" h="2512236">
                <a:moveTo>
                  <a:pt x="0" y="2491740"/>
                </a:moveTo>
                <a:cubicBezTo>
                  <a:pt x="700087" y="2527935"/>
                  <a:pt x="1400175" y="2564130"/>
                  <a:pt x="1737360" y="2148840"/>
                </a:cubicBezTo>
                <a:cubicBezTo>
                  <a:pt x="2074545" y="1733550"/>
                  <a:pt x="2048827" y="866775"/>
                  <a:pt x="2023110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37338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733800" y="1828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LAS</a:t>
            </a:r>
            <a:r>
              <a:rPr lang="en-US" baseline="-25000" dirty="0" smtClean="0"/>
              <a:t>0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2969893" y="1828800"/>
            <a:ext cx="5391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SAS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952500" y="3777734"/>
            <a:ext cx="419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P</a:t>
            </a:r>
            <a:r>
              <a:rPr lang="en-US" baseline="-25000" dirty="0" smtClean="0">
                <a:solidFill>
                  <a:srgbClr val="0070C0"/>
                </a:solidFill>
              </a:rPr>
              <a:t>0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41357" y="5520690"/>
            <a:ext cx="3752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Y</a:t>
            </a:r>
            <a:r>
              <a:rPr lang="en-US" baseline="-25000" dirty="0" smtClean="0">
                <a:solidFill>
                  <a:srgbClr val="0070C0"/>
                </a:solidFill>
              </a:rPr>
              <a:t>0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16630" y="5532120"/>
            <a:ext cx="57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err="1" smtClean="0">
                <a:solidFill>
                  <a:srgbClr val="0070C0"/>
                </a:solidFill>
              </a:rPr>
              <a:t>Y</a:t>
            </a:r>
            <a:r>
              <a:rPr lang="en-US" baseline="-25000" dirty="0" err="1" smtClean="0">
                <a:solidFill>
                  <a:srgbClr val="0070C0"/>
                </a:solidFill>
              </a:rPr>
              <a:t>f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baseline="-25000" dirty="0" smtClean="0">
                <a:solidFill>
                  <a:srgbClr val="0070C0"/>
                </a:solidFill>
              </a:rPr>
              <a:t>0</a:t>
            </a:r>
            <a:endParaRPr lang="en-US" baseline="-25000" dirty="0">
              <a:solidFill>
                <a:srgbClr val="0070C0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1371600" y="3962400"/>
            <a:ext cx="2137408" cy="0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493008" y="3962400"/>
            <a:ext cx="0" cy="1524000"/>
          </a:xfrm>
          <a:prstGeom prst="line">
            <a:avLst/>
          </a:prstGeom>
          <a:ln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248400" y="2040136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resources, more efficient use of resources, improved technology =&gt; economic growth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438900" y="3593068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SAS</a:t>
            </a:r>
            <a:r>
              <a:rPr lang="en-US" baseline="-25000" dirty="0" smtClean="0"/>
              <a:t>0</a:t>
            </a:r>
            <a:r>
              <a:rPr lang="en-US" dirty="0" smtClean="0"/>
              <a:t> -&gt; SAS</a:t>
            </a:r>
            <a:r>
              <a:rPr lang="en-US" baseline="-25000" dirty="0" smtClean="0"/>
              <a:t>1</a:t>
            </a:r>
            <a:r>
              <a:rPr lang="en-US" dirty="0" smtClean="0"/>
              <a:t> =&gt; P     Y</a:t>
            </a:r>
            <a:endParaRPr lang="en-US" dirty="0"/>
          </a:p>
        </p:txBody>
      </p:sp>
      <p:sp>
        <p:nvSpPr>
          <p:cNvPr id="35" name="Up Arrow 34"/>
          <p:cNvSpPr/>
          <p:nvPr/>
        </p:nvSpPr>
        <p:spPr>
          <a:xfrm>
            <a:off x="8534400" y="3657600"/>
            <a:ext cx="91440" cy="27432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Down Arrow 35"/>
          <p:cNvSpPr/>
          <p:nvPr/>
        </p:nvSpPr>
        <p:spPr>
          <a:xfrm>
            <a:off x="8153400" y="3640574"/>
            <a:ext cx="91440" cy="2743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248400" y="4064913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=&gt; </a:t>
            </a:r>
            <a:r>
              <a:rPr lang="en-US" sz="1600" dirty="0"/>
              <a:t>u</a:t>
            </a:r>
            <a:r>
              <a:rPr lang="en-US" sz="1600" dirty="0" smtClean="0"/>
              <a:t>nemployment decreases and inflation decreases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762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2" grpId="0" animBg="1"/>
      <p:bldP spid="18" grpId="0"/>
      <p:bldP spid="21" grpId="0"/>
      <p:bldP spid="22" grpId="0"/>
      <p:bldP spid="15" grpId="0"/>
      <p:bldP spid="23" grpId="0"/>
      <p:bldP spid="24" grpId="0"/>
      <p:bldP spid="25" grpId="0" animBg="1"/>
      <p:bldP spid="27" grpId="0"/>
      <p:bldP spid="28" grpId="0"/>
      <p:bldP spid="29" grpId="0"/>
      <p:bldP spid="30" grpId="0"/>
      <p:bldP spid="31" grpId="0"/>
      <p:bldP spid="11" grpId="0"/>
      <p:bldP spid="34" grpId="0"/>
      <p:bldP spid="35" grpId="0" animBg="1"/>
      <p:bldP spid="36" grpId="0" animBg="1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 Business cycle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1828800"/>
            <a:ext cx="0" cy="36576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1371600" y="54864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066800" y="18288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86400" y="53017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16" name="Freeform 15"/>
          <p:cNvSpPr/>
          <p:nvPr/>
        </p:nvSpPr>
        <p:spPr>
          <a:xfrm>
            <a:off x="1805940" y="2040805"/>
            <a:ext cx="3557180" cy="2736935"/>
          </a:xfrm>
          <a:custGeom>
            <a:avLst/>
            <a:gdLst>
              <a:gd name="connsiteX0" fmla="*/ 0 w 3557180"/>
              <a:gd name="connsiteY0" fmla="*/ 2736935 h 2736935"/>
              <a:gd name="connsiteX1" fmla="*/ 628650 w 3557180"/>
              <a:gd name="connsiteY1" fmla="*/ 1445345 h 2736935"/>
              <a:gd name="connsiteX2" fmla="*/ 1131570 w 3557180"/>
              <a:gd name="connsiteY2" fmla="*/ 2165435 h 2736935"/>
              <a:gd name="connsiteX3" fmla="*/ 1954530 w 3557180"/>
              <a:gd name="connsiteY3" fmla="*/ 645245 h 2736935"/>
              <a:gd name="connsiteX4" fmla="*/ 2617470 w 3557180"/>
              <a:gd name="connsiteY4" fmla="*/ 1445345 h 2736935"/>
              <a:gd name="connsiteX5" fmla="*/ 3497580 w 3557180"/>
              <a:gd name="connsiteY5" fmla="*/ 96605 h 2736935"/>
              <a:gd name="connsiteX6" fmla="*/ 3486150 w 3557180"/>
              <a:gd name="connsiteY6" fmla="*/ 96605 h 27369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57180" h="2736935">
                <a:moveTo>
                  <a:pt x="0" y="2736935"/>
                </a:moveTo>
                <a:cubicBezTo>
                  <a:pt x="220027" y="2138765"/>
                  <a:pt x="440055" y="1540595"/>
                  <a:pt x="628650" y="1445345"/>
                </a:cubicBezTo>
                <a:cubicBezTo>
                  <a:pt x="817245" y="1350095"/>
                  <a:pt x="910590" y="2298785"/>
                  <a:pt x="1131570" y="2165435"/>
                </a:cubicBezTo>
                <a:cubicBezTo>
                  <a:pt x="1352550" y="2032085"/>
                  <a:pt x="1706880" y="765260"/>
                  <a:pt x="1954530" y="645245"/>
                </a:cubicBezTo>
                <a:cubicBezTo>
                  <a:pt x="2202180" y="525230"/>
                  <a:pt x="2360295" y="1536785"/>
                  <a:pt x="2617470" y="1445345"/>
                </a:cubicBezTo>
                <a:cubicBezTo>
                  <a:pt x="2874645" y="1353905"/>
                  <a:pt x="3352800" y="321395"/>
                  <a:pt x="3497580" y="96605"/>
                </a:cubicBezTo>
                <a:cubicBezTo>
                  <a:pt x="3642360" y="-128185"/>
                  <a:pt x="3476625" y="111845"/>
                  <a:pt x="3486150" y="96605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79370" y="3049244"/>
            <a:ext cx="1181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Expansion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962400" y="2757100"/>
            <a:ext cx="1181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Recession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3464515" y="1864876"/>
            <a:ext cx="590550" cy="283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Peak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760470" y="4491990"/>
            <a:ext cx="800100" cy="2832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Trough</a:t>
            </a:r>
            <a:endParaRPr lang="en-US" sz="1200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3759790" y="2119237"/>
            <a:ext cx="680" cy="5378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560320" y="2148155"/>
            <a:ext cx="1024210" cy="12611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9" idx="1"/>
          </p:cNvCxnSpPr>
          <p:nvPr/>
        </p:nvCxnSpPr>
        <p:spPr>
          <a:xfrm flipH="1" flipV="1">
            <a:off x="3072426" y="4281308"/>
            <a:ext cx="688044" cy="352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055065" y="3657600"/>
            <a:ext cx="288335" cy="7761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829300" y="335918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Turning points</a:t>
            </a:r>
            <a:endParaRPr lang="en-US" sz="1200" dirty="0"/>
          </a:p>
        </p:txBody>
      </p:sp>
      <p:cxnSp>
        <p:nvCxnSpPr>
          <p:cNvPr id="40" name="Straight Arrow Connector 39"/>
          <p:cNvCxnSpPr/>
          <p:nvPr/>
        </p:nvCxnSpPr>
        <p:spPr>
          <a:xfrm flipH="1" flipV="1">
            <a:off x="4160520" y="2148155"/>
            <a:ext cx="1723345" cy="11354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4419600" y="3657600"/>
            <a:ext cx="1464265" cy="8343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73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6" grpId="0" animBg="1"/>
      <p:bldP spid="17" grpId="0"/>
      <p:bldP spid="27" grpId="0"/>
      <p:bldP spid="28" grpId="0"/>
      <p:bldP spid="29" grpId="0"/>
      <p:bldP spid="3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</TotalTime>
  <Words>354</Words>
  <Application>Microsoft Office PowerPoint</Application>
  <PresentationFormat>On-screen Show (4:3)</PresentationFormat>
  <Paragraphs>147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3.  Equilibrium</vt:lpstr>
      <vt:lpstr>4.a.  Aggregate demand</vt:lpstr>
      <vt:lpstr>4.a.(2)(a)  Monetary policy</vt:lpstr>
      <vt:lpstr>Effectiveness of monetary policy</vt:lpstr>
      <vt:lpstr>4.a.(2)(b)  Fiscal policy</vt:lpstr>
      <vt:lpstr>4.a.(2)(b) i)  Crowding out</vt:lpstr>
      <vt:lpstr>b.  Short-run aggregate supply</vt:lpstr>
      <vt:lpstr>c.  Long-run aggregate supply</vt:lpstr>
      <vt:lpstr>5.  Business cycle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Gin</dc:creator>
  <cp:lastModifiedBy>Alan Gin</cp:lastModifiedBy>
  <cp:revision>56</cp:revision>
  <dcterms:created xsi:type="dcterms:W3CDTF">2017-05-07T06:20:26Z</dcterms:created>
  <dcterms:modified xsi:type="dcterms:W3CDTF">2018-05-04T12:08:18Z</dcterms:modified>
</cp:coreProperties>
</file>