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notesMasterIdLst>
    <p:notesMasterId r:id="rId24"/>
  </p:notesMasterIdLst>
  <p:sldIdLst>
    <p:sldId id="453" r:id="rId2"/>
    <p:sldId id="418" r:id="rId3"/>
    <p:sldId id="411" r:id="rId4"/>
    <p:sldId id="422" r:id="rId5"/>
    <p:sldId id="430" r:id="rId6"/>
    <p:sldId id="423" r:id="rId7"/>
    <p:sldId id="446" r:id="rId8"/>
    <p:sldId id="447" r:id="rId9"/>
    <p:sldId id="448" r:id="rId10"/>
    <p:sldId id="432" r:id="rId11"/>
    <p:sldId id="449" r:id="rId12"/>
    <p:sldId id="435" r:id="rId13"/>
    <p:sldId id="434" r:id="rId14"/>
    <p:sldId id="441" r:id="rId15"/>
    <p:sldId id="450" r:id="rId16"/>
    <p:sldId id="437" r:id="rId17"/>
    <p:sldId id="440" r:id="rId18"/>
    <p:sldId id="442" r:id="rId19"/>
    <p:sldId id="445" r:id="rId20"/>
    <p:sldId id="443" r:id="rId21"/>
    <p:sldId id="451" r:id="rId22"/>
    <p:sldId id="45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493C"/>
    <a:srgbClr val="87332D"/>
    <a:srgbClr val="5373B8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02"/>
    <p:restoredTop sz="94617"/>
  </p:normalViewPr>
  <p:slideViewPr>
    <p:cSldViewPr snapToGrid="0" snapToObjects="1">
      <p:cViewPr varScale="1">
        <p:scale>
          <a:sx n="88" d="100"/>
          <a:sy n="88" d="100"/>
        </p:scale>
        <p:origin x="151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99117-4F76-6D4C-8E25-0DBAD38FE4F5}" type="datetimeFigureOut">
              <a:rPr lang="en-US" smtClean="0"/>
              <a:t>12/9/19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EA7F8-5E07-2E44-97C2-8AE3522A1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48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>
            <a:extLst>
              <a:ext uri="{FF2B5EF4-FFF2-40B4-BE49-F238E27FC236}">
                <a16:creationId xmlns:a16="http://schemas.microsoft.com/office/drawing/2014/main" id="{CC3E7CE6-6AFE-4343-9675-E47A3C224A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9pPr>
          </a:lstStyle>
          <a:p>
            <a:fld id="{93D54795-DA34-4046-9BF2-E2FD05CC1D90}" type="slidenum">
              <a:rPr lang="en-US" altLang="en-US" sz="1200" b="0" baseline="0">
                <a:latin typeface="Chalkboard" panose="03050602040202020205" pitchFamily="66" charset="77"/>
              </a:rPr>
              <a:pPr/>
              <a:t>1</a:t>
            </a:fld>
            <a:endParaRPr lang="en-US" altLang="en-US" sz="1200" b="0" baseline="0">
              <a:latin typeface="Chalkboard" panose="03050602040202020205" pitchFamily="66" charset="77"/>
            </a:endParaRPr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E5986B78-CA3B-B44E-A600-79C31FB259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3414B931-6414-DF4D-99B3-ED9D5E7548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6083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>
            <a:extLst>
              <a:ext uri="{FF2B5EF4-FFF2-40B4-BE49-F238E27FC236}">
                <a16:creationId xmlns:a16="http://schemas.microsoft.com/office/drawing/2014/main" id="{CC3E7CE6-6AFE-4343-9675-E47A3C224A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9pPr>
          </a:lstStyle>
          <a:p>
            <a:fld id="{93D54795-DA34-4046-9BF2-E2FD05CC1D90}" type="slidenum">
              <a:rPr lang="en-US" altLang="en-US" sz="1200" b="0" baseline="0">
                <a:latin typeface="Chalkboard" panose="03050602040202020205" pitchFamily="66" charset="77"/>
              </a:rPr>
              <a:pPr/>
              <a:t>10</a:t>
            </a:fld>
            <a:endParaRPr lang="en-US" altLang="en-US" sz="1200" b="0" baseline="0">
              <a:latin typeface="Chalkboard" panose="03050602040202020205" pitchFamily="66" charset="77"/>
            </a:endParaRPr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E5986B78-CA3B-B44E-A600-79C31FB259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3414B931-6414-DF4D-99B3-ED9D5E7548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5442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>
            <a:extLst>
              <a:ext uri="{FF2B5EF4-FFF2-40B4-BE49-F238E27FC236}">
                <a16:creationId xmlns:a16="http://schemas.microsoft.com/office/drawing/2014/main" id="{CC3E7CE6-6AFE-4343-9675-E47A3C224A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9pPr>
          </a:lstStyle>
          <a:p>
            <a:fld id="{93D54795-DA34-4046-9BF2-E2FD05CC1D90}" type="slidenum">
              <a:rPr lang="en-US" altLang="en-US" sz="1200" b="0" baseline="0">
                <a:latin typeface="Chalkboard" panose="03050602040202020205" pitchFamily="66" charset="77"/>
              </a:rPr>
              <a:pPr/>
              <a:t>11</a:t>
            </a:fld>
            <a:endParaRPr lang="en-US" altLang="en-US" sz="1200" b="0" baseline="0">
              <a:latin typeface="Chalkboard" panose="03050602040202020205" pitchFamily="66" charset="77"/>
            </a:endParaRPr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E5986B78-CA3B-B44E-A600-79C31FB259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3414B931-6414-DF4D-99B3-ED9D5E7548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2250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>
            <a:extLst>
              <a:ext uri="{FF2B5EF4-FFF2-40B4-BE49-F238E27FC236}">
                <a16:creationId xmlns:a16="http://schemas.microsoft.com/office/drawing/2014/main" id="{CC3E7CE6-6AFE-4343-9675-E47A3C224A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9pPr>
          </a:lstStyle>
          <a:p>
            <a:fld id="{93D54795-DA34-4046-9BF2-E2FD05CC1D90}" type="slidenum">
              <a:rPr lang="en-US" altLang="en-US" sz="1200" b="0" baseline="0">
                <a:latin typeface="Chalkboard" panose="03050602040202020205" pitchFamily="66" charset="77"/>
              </a:rPr>
              <a:pPr/>
              <a:t>12</a:t>
            </a:fld>
            <a:endParaRPr lang="en-US" altLang="en-US" sz="1200" b="0" baseline="0">
              <a:latin typeface="Chalkboard" panose="03050602040202020205" pitchFamily="66" charset="77"/>
            </a:endParaRPr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E5986B78-CA3B-B44E-A600-79C31FB259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3414B931-6414-DF4D-99B3-ED9D5E7548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2628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>
            <a:extLst>
              <a:ext uri="{FF2B5EF4-FFF2-40B4-BE49-F238E27FC236}">
                <a16:creationId xmlns:a16="http://schemas.microsoft.com/office/drawing/2014/main" id="{CC3E7CE6-6AFE-4343-9675-E47A3C224A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9pPr>
          </a:lstStyle>
          <a:p>
            <a:fld id="{93D54795-DA34-4046-9BF2-E2FD05CC1D90}" type="slidenum">
              <a:rPr lang="en-US" altLang="en-US" sz="1200" b="0" baseline="0">
                <a:latin typeface="Chalkboard" panose="03050602040202020205" pitchFamily="66" charset="77"/>
              </a:rPr>
              <a:pPr/>
              <a:t>13</a:t>
            </a:fld>
            <a:endParaRPr lang="en-US" altLang="en-US" sz="1200" b="0" baseline="0">
              <a:latin typeface="Chalkboard" panose="03050602040202020205" pitchFamily="66" charset="77"/>
            </a:endParaRPr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E5986B78-CA3B-B44E-A600-79C31FB259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3414B931-6414-DF4D-99B3-ED9D5E7548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4592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>
            <a:extLst>
              <a:ext uri="{FF2B5EF4-FFF2-40B4-BE49-F238E27FC236}">
                <a16:creationId xmlns:a16="http://schemas.microsoft.com/office/drawing/2014/main" id="{CC3E7CE6-6AFE-4343-9675-E47A3C224A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9pPr>
          </a:lstStyle>
          <a:p>
            <a:fld id="{93D54795-DA34-4046-9BF2-E2FD05CC1D90}" type="slidenum">
              <a:rPr lang="en-US" altLang="en-US" sz="1200" b="0" baseline="0">
                <a:latin typeface="Chalkboard" panose="03050602040202020205" pitchFamily="66" charset="77"/>
              </a:rPr>
              <a:pPr/>
              <a:t>14</a:t>
            </a:fld>
            <a:endParaRPr lang="en-US" altLang="en-US" sz="1200" b="0" baseline="0">
              <a:latin typeface="Chalkboard" panose="03050602040202020205" pitchFamily="66" charset="77"/>
            </a:endParaRPr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E5986B78-CA3B-B44E-A600-79C31FB259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3414B931-6414-DF4D-99B3-ED9D5E7548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9781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>
            <a:extLst>
              <a:ext uri="{FF2B5EF4-FFF2-40B4-BE49-F238E27FC236}">
                <a16:creationId xmlns:a16="http://schemas.microsoft.com/office/drawing/2014/main" id="{CC3E7CE6-6AFE-4343-9675-E47A3C224A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9pPr>
          </a:lstStyle>
          <a:p>
            <a:fld id="{93D54795-DA34-4046-9BF2-E2FD05CC1D90}" type="slidenum">
              <a:rPr lang="en-US" altLang="en-US" sz="1200" b="0" baseline="0">
                <a:latin typeface="Chalkboard" panose="03050602040202020205" pitchFamily="66" charset="77"/>
              </a:rPr>
              <a:pPr/>
              <a:t>15</a:t>
            </a:fld>
            <a:endParaRPr lang="en-US" altLang="en-US" sz="1200" b="0" baseline="0">
              <a:latin typeface="Chalkboard" panose="03050602040202020205" pitchFamily="66" charset="77"/>
            </a:endParaRPr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E5986B78-CA3B-B44E-A600-79C31FB259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3414B931-6414-DF4D-99B3-ED9D5E7548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9522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>
            <a:extLst>
              <a:ext uri="{FF2B5EF4-FFF2-40B4-BE49-F238E27FC236}">
                <a16:creationId xmlns:a16="http://schemas.microsoft.com/office/drawing/2014/main" id="{CC3E7CE6-6AFE-4343-9675-E47A3C224A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9pPr>
          </a:lstStyle>
          <a:p>
            <a:fld id="{93D54795-DA34-4046-9BF2-E2FD05CC1D90}" type="slidenum">
              <a:rPr lang="en-US" altLang="en-US" sz="1200" b="0" baseline="0">
                <a:latin typeface="Chalkboard" panose="03050602040202020205" pitchFamily="66" charset="77"/>
              </a:rPr>
              <a:pPr/>
              <a:t>16</a:t>
            </a:fld>
            <a:endParaRPr lang="en-US" altLang="en-US" sz="1200" b="0" baseline="0">
              <a:latin typeface="Chalkboard" panose="03050602040202020205" pitchFamily="66" charset="77"/>
            </a:endParaRPr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E5986B78-CA3B-B44E-A600-79C31FB259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3414B931-6414-DF4D-99B3-ED9D5E7548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9092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>
            <a:extLst>
              <a:ext uri="{FF2B5EF4-FFF2-40B4-BE49-F238E27FC236}">
                <a16:creationId xmlns:a16="http://schemas.microsoft.com/office/drawing/2014/main" id="{CC3E7CE6-6AFE-4343-9675-E47A3C224A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9pPr>
          </a:lstStyle>
          <a:p>
            <a:fld id="{93D54795-DA34-4046-9BF2-E2FD05CC1D90}" type="slidenum">
              <a:rPr lang="en-US" altLang="en-US" sz="1200" b="0" baseline="0">
                <a:latin typeface="Chalkboard" panose="03050602040202020205" pitchFamily="66" charset="77"/>
              </a:rPr>
              <a:pPr/>
              <a:t>17</a:t>
            </a:fld>
            <a:endParaRPr lang="en-US" altLang="en-US" sz="1200" b="0" baseline="0">
              <a:latin typeface="Chalkboard" panose="03050602040202020205" pitchFamily="66" charset="77"/>
            </a:endParaRPr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E5986B78-CA3B-B44E-A600-79C31FB259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3414B931-6414-DF4D-99B3-ED9D5E7548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49341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>
            <a:extLst>
              <a:ext uri="{FF2B5EF4-FFF2-40B4-BE49-F238E27FC236}">
                <a16:creationId xmlns:a16="http://schemas.microsoft.com/office/drawing/2014/main" id="{CC3E7CE6-6AFE-4343-9675-E47A3C224A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9pPr>
          </a:lstStyle>
          <a:p>
            <a:fld id="{93D54795-DA34-4046-9BF2-E2FD05CC1D90}" type="slidenum">
              <a:rPr lang="en-US" altLang="en-US" sz="1200" b="0" baseline="0">
                <a:latin typeface="Chalkboard" panose="03050602040202020205" pitchFamily="66" charset="77"/>
              </a:rPr>
              <a:pPr/>
              <a:t>18</a:t>
            </a:fld>
            <a:endParaRPr lang="en-US" altLang="en-US" sz="1200" b="0" baseline="0">
              <a:latin typeface="Chalkboard" panose="03050602040202020205" pitchFamily="66" charset="77"/>
            </a:endParaRPr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E5986B78-CA3B-B44E-A600-79C31FB259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3414B931-6414-DF4D-99B3-ED9D5E7548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1890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>
            <a:extLst>
              <a:ext uri="{FF2B5EF4-FFF2-40B4-BE49-F238E27FC236}">
                <a16:creationId xmlns:a16="http://schemas.microsoft.com/office/drawing/2014/main" id="{CC3E7CE6-6AFE-4343-9675-E47A3C224A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9pPr>
          </a:lstStyle>
          <a:p>
            <a:fld id="{93D54795-DA34-4046-9BF2-E2FD05CC1D90}" type="slidenum">
              <a:rPr lang="en-US" altLang="en-US" sz="1200" b="0" baseline="0">
                <a:latin typeface="Chalkboard" panose="03050602040202020205" pitchFamily="66" charset="77"/>
              </a:rPr>
              <a:pPr/>
              <a:t>19</a:t>
            </a:fld>
            <a:endParaRPr lang="en-US" altLang="en-US" sz="1200" b="0" baseline="0">
              <a:latin typeface="Chalkboard" panose="03050602040202020205" pitchFamily="66" charset="77"/>
            </a:endParaRPr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E5986B78-CA3B-B44E-A600-79C31FB259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3414B931-6414-DF4D-99B3-ED9D5E7548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9715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>
            <a:extLst>
              <a:ext uri="{FF2B5EF4-FFF2-40B4-BE49-F238E27FC236}">
                <a16:creationId xmlns:a16="http://schemas.microsoft.com/office/drawing/2014/main" id="{CC3E7CE6-6AFE-4343-9675-E47A3C224A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9pPr>
          </a:lstStyle>
          <a:p>
            <a:fld id="{93D54795-DA34-4046-9BF2-E2FD05CC1D90}" type="slidenum">
              <a:rPr lang="en-US" altLang="en-US" sz="1200" b="0" baseline="0">
                <a:latin typeface="Chalkboard" panose="03050602040202020205" pitchFamily="66" charset="77"/>
              </a:rPr>
              <a:pPr/>
              <a:t>2</a:t>
            </a:fld>
            <a:endParaRPr lang="en-US" altLang="en-US" sz="1200" b="0" baseline="0">
              <a:latin typeface="Chalkboard" panose="03050602040202020205" pitchFamily="66" charset="77"/>
            </a:endParaRPr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E5986B78-CA3B-B44E-A600-79C31FB259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3414B931-6414-DF4D-99B3-ED9D5E7548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43421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>
            <a:extLst>
              <a:ext uri="{FF2B5EF4-FFF2-40B4-BE49-F238E27FC236}">
                <a16:creationId xmlns:a16="http://schemas.microsoft.com/office/drawing/2014/main" id="{CC3E7CE6-6AFE-4343-9675-E47A3C224A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9pPr>
          </a:lstStyle>
          <a:p>
            <a:fld id="{93D54795-DA34-4046-9BF2-E2FD05CC1D90}" type="slidenum">
              <a:rPr lang="en-US" altLang="en-US" sz="1200" b="0" baseline="0">
                <a:latin typeface="Chalkboard" panose="03050602040202020205" pitchFamily="66" charset="77"/>
              </a:rPr>
              <a:pPr/>
              <a:t>20</a:t>
            </a:fld>
            <a:endParaRPr lang="en-US" altLang="en-US" sz="1200" b="0" baseline="0">
              <a:latin typeface="Chalkboard" panose="03050602040202020205" pitchFamily="66" charset="77"/>
            </a:endParaRPr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E5986B78-CA3B-B44E-A600-79C31FB259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3414B931-6414-DF4D-99B3-ED9D5E7548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6897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>
            <a:extLst>
              <a:ext uri="{FF2B5EF4-FFF2-40B4-BE49-F238E27FC236}">
                <a16:creationId xmlns:a16="http://schemas.microsoft.com/office/drawing/2014/main" id="{CC3E7CE6-6AFE-4343-9675-E47A3C224A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9pPr>
          </a:lstStyle>
          <a:p>
            <a:fld id="{93D54795-DA34-4046-9BF2-E2FD05CC1D90}" type="slidenum">
              <a:rPr lang="en-US" altLang="en-US" sz="1200" b="0" baseline="0">
                <a:latin typeface="Chalkboard" panose="03050602040202020205" pitchFamily="66" charset="77"/>
              </a:rPr>
              <a:pPr/>
              <a:t>21</a:t>
            </a:fld>
            <a:endParaRPr lang="en-US" altLang="en-US" sz="1200" b="0" baseline="0">
              <a:latin typeface="Chalkboard" panose="03050602040202020205" pitchFamily="66" charset="77"/>
            </a:endParaRPr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E5986B78-CA3B-B44E-A600-79C31FB259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3414B931-6414-DF4D-99B3-ED9D5E7548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75604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>
            <a:extLst>
              <a:ext uri="{FF2B5EF4-FFF2-40B4-BE49-F238E27FC236}">
                <a16:creationId xmlns:a16="http://schemas.microsoft.com/office/drawing/2014/main" id="{CC3E7CE6-6AFE-4343-9675-E47A3C224A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9pPr>
          </a:lstStyle>
          <a:p>
            <a:fld id="{93D54795-DA34-4046-9BF2-E2FD05CC1D90}" type="slidenum">
              <a:rPr lang="en-US" altLang="en-US" sz="1200" b="0" baseline="0">
                <a:latin typeface="Chalkboard" panose="03050602040202020205" pitchFamily="66" charset="77"/>
              </a:rPr>
              <a:pPr/>
              <a:t>22</a:t>
            </a:fld>
            <a:endParaRPr lang="en-US" altLang="en-US" sz="1200" b="0" baseline="0">
              <a:latin typeface="Chalkboard" panose="03050602040202020205" pitchFamily="66" charset="77"/>
            </a:endParaRPr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E5986B78-CA3B-B44E-A600-79C31FB259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3414B931-6414-DF4D-99B3-ED9D5E7548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74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>
            <a:extLst>
              <a:ext uri="{FF2B5EF4-FFF2-40B4-BE49-F238E27FC236}">
                <a16:creationId xmlns:a16="http://schemas.microsoft.com/office/drawing/2014/main" id="{CC3E7CE6-6AFE-4343-9675-E47A3C224A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9pPr>
          </a:lstStyle>
          <a:p>
            <a:fld id="{93D54795-DA34-4046-9BF2-E2FD05CC1D90}" type="slidenum">
              <a:rPr lang="en-US" altLang="en-US" sz="1200" b="0" baseline="0">
                <a:latin typeface="Chalkboard" panose="03050602040202020205" pitchFamily="66" charset="77"/>
              </a:rPr>
              <a:pPr/>
              <a:t>3</a:t>
            </a:fld>
            <a:endParaRPr lang="en-US" altLang="en-US" sz="1200" b="0" baseline="0">
              <a:latin typeface="Chalkboard" panose="03050602040202020205" pitchFamily="66" charset="77"/>
            </a:endParaRPr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E5986B78-CA3B-B44E-A600-79C31FB259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3414B931-6414-DF4D-99B3-ED9D5E7548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9453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>
            <a:extLst>
              <a:ext uri="{FF2B5EF4-FFF2-40B4-BE49-F238E27FC236}">
                <a16:creationId xmlns:a16="http://schemas.microsoft.com/office/drawing/2014/main" id="{CC3E7CE6-6AFE-4343-9675-E47A3C224A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9pPr>
          </a:lstStyle>
          <a:p>
            <a:fld id="{93D54795-DA34-4046-9BF2-E2FD05CC1D90}" type="slidenum">
              <a:rPr lang="en-US" altLang="en-US" sz="1200" b="0" baseline="0">
                <a:latin typeface="Chalkboard" panose="03050602040202020205" pitchFamily="66" charset="77"/>
              </a:rPr>
              <a:pPr/>
              <a:t>4</a:t>
            </a:fld>
            <a:endParaRPr lang="en-US" altLang="en-US" sz="1200" b="0" baseline="0">
              <a:latin typeface="Chalkboard" panose="03050602040202020205" pitchFamily="66" charset="77"/>
            </a:endParaRPr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E5986B78-CA3B-B44E-A600-79C31FB259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3414B931-6414-DF4D-99B3-ED9D5E7548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2376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>
            <a:extLst>
              <a:ext uri="{FF2B5EF4-FFF2-40B4-BE49-F238E27FC236}">
                <a16:creationId xmlns:a16="http://schemas.microsoft.com/office/drawing/2014/main" id="{CC3E7CE6-6AFE-4343-9675-E47A3C224A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9pPr>
          </a:lstStyle>
          <a:p>
            <a:fld id="{93D54795-DA34-4046-9BF2-E2FD05CC1D90}" type="slidenum">
              <a:rPr lang="en-US" altLang="en-US" sz="1200" b="0" baseline="0">
                <a:latin typeface="Chalkboard" panose="03050602040202020205" pitchFamily="66" charset="77"/>
              </a:rPr>
              <a:pPr/>
              <a:t>5</a:t>
            </a:fld>
            <a:endParaRPr lang="en-US" altLang="en-US" sz="1200" b="0" baseline="0">
              <a:latin typeface="Chalkboard" panose="03050602040202020205" pitchFamily="66" charset="77"/>
            </a:endParaRPr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E5986B78-CA3B-B44E-A600-79C31FB259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3414B931-6414-DF4D-99B3-ED9D5E7548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089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>
            <a:extLst>
              <a:ext uri="{FF2B5EF4-FFF2-40B4-BE49-F238E27FC236}">
                <a16:creationId xmlns:a16="http://schemas.microsoft.com/office/drawing/2014/main" id="{CC3E7CE6-6AFE-4343-9675-E47A3C224A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9pPr>
          </a:lstStyle>
          <a:p>
            <a:fld id="{93D54795-DA34-4046-9BF2-E2FD05CC1D90}" type="slidenum">
              <a:rPr lang="en-US" altLang="en-US" sz="1200" b="0" baseline="0">
                <a:latin typeface="Chalkboard" panose="03050602040202020205" pitchFamily="66" charset="77"/>
              </a:rPr>
              <a:pPr/>
              <a:t>6</a:t>
            </a:fld>
            <a:endParaRPr lang="en-US" altLang="en-US" sz="1200" b="0" baseline="0">
              <a:latin typeface="Chalkboard" panose="03050602040202020205" pitchFamily="66" charset="77"/>
            </a:endParaRPr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E5986B78-CA3B-B44E-A600-79C31FB259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3414B931-6414-DF4D-99B3-ED9D5E7548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446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>
            <a:extLst>
              <a:ext uri="{FF2B5EF4-FFF2-40B4-BE49-F238E27FC236}">
                <a16:creationId xmlns:a16="http://schemas.microsoft.com/office/drawing/2014/main" id="{CC3E7CE6-6AFE-4343-9675-E47A3C224A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9pPr>
          </a:lstStyle>
          <a:p>
            <a:fld id="{93D54795-DA34-4046-9BF2-E2FD05CC1D90}" type="slidenum">
              <a:rPr lang="en-US" altLang="en-US" sz="1200" b="0" baseline="0">
                <a:latin typeface="Chalkboard" panose="03050602040202020205" pitchFamily="66" charset="77"/>
              </a:rPr>
              <a:pPr/>
              <a:t>7</a:t>
            </a:fld>
            <a:endParaRPr lang="en-US" altLang="en-US" sz="1200" b="0" baseline="0">
              <a:latin typeface="Chalkboard" panose="03050602040202020205" pitchFamily="66" charset="77"/>
            </a:endParaRPr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E5986B78-CA3B-B44E-A600-79C31FB259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3414B931-6414-DF4D-99B3-ED9D5E7548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9955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>
            <a:extLst>
              <a:ext uri="{FF2B5EF4-FFF2-40B4-BE49-F238E27FC236}">
                <a16:creationId xmlns:a16="http://schemas.microsoft.com/office/drawing/2014/main" id="{CC3E7CE6-6AFE-4343-9675-E47A3C224A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9pPr>
          </a:lstStyle>
          <a:p>
            <a:fld id="{93D54795-DA34-4046-9BF2-E2FD05CC1D90}" type="slidenum">
              <a:rPr lang="en-US" altLang="en-US" sz="1200" b="0" baseline="0">
                <a:latin typeface="Chalkboard" panose="03050602040202020205" pitchFamily="66" charset="77"/>
              </a:rPr>
              <a:pPr/>
              <a:t>8</a:t>
            </a:fld>
            <a:endParaRPr lang="en-US" altLang="en-US" sz="1200" b="0" baseline="0">
              <a:latin typeface="Chalkboard" panose="03050602040202020205" pitchFamily="66" charset="77"/>
            </a:endParaRPr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E5986B78-CA3B-B44E-A600-79C31FB259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3414B931-6414-DF4D-99B3-ED9D5E7548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7632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>
            <a:extLst>
              <a:ext uri="{FF2B5EF4-FFF2-40B4-BE49-F238E27FC236}">
                <a16:creationId xmlns:a16="http://schemas.microsoft.com/office/drawing/2014/main" id="{CC3E7CE6-6AFE-4343-9675-E47A3C224A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9pPr>
          </a:lstStyle>
          <a:p>
            <a:fld id="{93D54795-DA34-4046-9BF2-E2FD05CC1D90}" type="slidenum">
              <a:rPr lang="en-US" altLang="en-US" sz="1200" b="0" baseline="0">
                <a:latin typeface="Chalkboard" panose="03050602040202020205" pitchFamily="66" charset="77"/>
              </a:rPr>
              <a:pPr/>
              <a:t>9</a:t>
            </a:fld>
            <a:endParaRPr lang="en-US" altLang="en-US" sz="1200" b="0" baseline="0">
              <a:latin typeface="Chalkboard" panose="03050602040202020205" pitchFamily="66" charset="77"/>
            </a:endParaRPr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E5986B78-CA3B-B44E-A600-79C31FB259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3414B931-6414-DF4D-99B3-ED9D5E7548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820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E486-8A71-F449-ADA2-BF71C06A79EF}" type="datetimeFigureOut"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11C1-7FB0-B34F-B663-9AE20C44FC0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9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E486-8A71-F449-ADA2-BF71C06A79EF}" type="datetimeFigureOut"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11C1-7FB0-B34F-B663-9AE20C44FC0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61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E486-8A71-F449-ADA2-BF71C06A79EF}" type="datetimeFigureOut"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11C1-7FB0-B34F-B663-9AE20C44FC0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10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E486-8A71-F449-ADA2-BF71C06A79EF}" type="datetimeFigureOut"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11C1-7FB0-B34F-B663-9AE20C44FC0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33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E486-8A71-F449-ADA2-BF71C06A79EF}" type="datetimeFigureOut"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11C1-7FB0-B34F-B663-9AE20C44FC0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9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E486-8A71-F449-ADA2-BF71C06A79EF}" type="datetimeFigureOut">
              <a:t>12/9/19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11C1-7FB0-B34F-B663-9AE20C44FC0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40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E486-8A71-F449-ADA2-BF71C06A79EF}" type="datetimeFigureOut">
              <a:t>12/9/19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11C1-7FB0-B34F-B663-9AE20C44FC0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48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E486-8A71-F449-ADA2-BF71C06A79EF}" type="datetimeFigureOut">
              <a:t>12/9/19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11C1-7FB0-B34F-B663-9AE20C44FC0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5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E486-8A71-F449-ADA2-BF71C06A79EF}" type="datetimeFigureOut">
              <a:t>12/9/19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11C1-7FB0-B34F-B663-9AE20C44FC0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5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E486-8A71-F449-ADA2-BF71C06A79EF}" type="datetimeFigureOut">
              <a:t>12/9/19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11C1-7FB0-B34F-B663-9AE20C44FC0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58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E486-8A71-F449-ADA2-BF71C06A79EF}" type="datetimeFigureOut">
              <a:t>12/9/19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11C1-7FB0-B34F-B663-9AE20C44FC0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98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8E486-8A71-F449-ADA2-BF71C06A79EF}" type="datetimeFigureOut"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B11C1-7FB0-B34F-B663-9AE20C44FC0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2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9A307F-823E-3643-A51F-C153C1468F97}"/>
              </a:ext>
            </a:extLst>
          </p:cNvPr>
          <p:cNvSpPr/>
          <p:nvPr/>
        </p:nvSpPr>
        <p:spPr>
          <a:xfrm>
            <a:off x="945931" y="2177648"/>
            <a:ext cx="7457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rPr>
              <a:t>Doing ‘Evo-devo’ with </a:t>
            </a:r>
            <a:r>
              <a:rPr lang="en-US" sz="3600" b="1" i="1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rPr>
              <a:t>C. elegans</a:t>
            </a:r>
            <a:r>
              <a:rPr lang="en-US" sz="3600" b="1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rPr>
              <a:t> </a:t>
            </a:r>
          </a:p>
          <a:p>
            <a:r>
              <a:rPr lang="en-US" sz="3600" b="1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rPr>
              <a:t>   and other nematodes</a:t>
            </a:r>
            <a:endParaRPr lang="en-US" sz="3600" b="1" dirty="0">
              <a:latin typeface="Helvetica" pitchFamily="2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46E0BC9-57AE-644E-8D97-4DA86705CBC0}"/>
              </a:ext>
            </a:extLst>
          </p:cNvPr>
          <p:cNvSpPr/>
          <p:nvPr/>
        </p:nvSpPr>
        <p:spPr>
          <a:xfrm>
            <a:off x="1686910" y="4095787"/>
            <a:ext cx="59751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rPr>
              <a:t>How are neurons ‘specified’?</a:t>
            </a:r>
            <a:endParaRPr lang="en-US" sz="3200" b="1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11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4F86BF-089F-0842-A039-D99E92DD4194}"/>
              </a:ext>
            </a:extLst>
          </p:cNvPr>
          <p:cNvSpPr txBox="1">
            <a:spLocks noChangeArrowheads="1"/>
          </p:cNvSpPr>
          <p:nvPr/>
        </p:nvSpPr>
        <p:spPr>
          <a:xfrm>
            <a:off x="105461" y="146412"/>
            <a:ext cx="8839200" cy="141053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Some Terminal Selectors first found in </a:t>
            </a:r>
            <a:r>
              <a:rPr lang="en-US" sz="2800" b="1" i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C. elegans </a:t>
            </a:r>
            <a:r>
              <a:rPr lang="en-US" sz="28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also specify the same neuron types in Mammals </a:t>
            </a:r>
            <a:endParaRPr lang="en-US" sz="2800" b="1" dirty="0">
              <a:latin typeface="Helvetica" pitchFamily="2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9AC30D8-CAAD-2D43-83AA-85B31AD5691D}"/>
              </a:ext>
            </a:extLst>
          </p:cNvPr>
          <p:cNvSpPr txBox="1">
            <a:spLocks noChangeArrowheads="1"/>
          </p:cNvSpPr>
          <p:nvPr/>
        </p:nvSpPr>
        <p:spPr>
          <a:xfrm>
            <a:off x="964229" y="1915750"/>
            <a:ext cx="6695215" cy="67756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6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Unc-3 – a ‘COE’ type transcription factor</a:t>
            </a:r>
            <a:endParaRPr lang="en-US" sz="2600" b="1" dirty="0">
              <a:latin typeface="Helvetica" pitchFamily="2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5A871EA-23AC-364D-837F-06B4D91EADB9}"/>
              </a:ext>
            </a:extLst>
          </p:cNvPr>
          <p:cNvSpPr txBox="1">
            <a:spLocks noChangeArrowheads="1"/>
          </p:cNvSpPr>
          <p:nvPr/>
        </p:nvSpPr>
        <p:spPr>
          <a:xfrm>
            <a:off x="1759181" y="2602576"/>
            <a:ext cx="6695215" cy="67756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6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specifies cholinergic motor neurons</a:t>
            </a:r>
            <a:endParaRPr lang="en-US" sz="2600" b="1" dirty="0">
              <a:latin typeface="Helvetica" pitchFamily="2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F35188F-07BE-234F-9A90-C43431F1C5C9}"/>
              </a:ext>
            </a:extLst>
          </p:cNvPr>
          <p:cNvSpPr txBox="1">
            <a:spLocks noChangeArrowheads="1"/>
          </p:cNvSpPr>
          <p:nvPr/>
        </p:nvSpPr>
        <p:spPr>
          <a:xfrm>
            <a:off x="964229" y="3859882"/>
            <a:ext cx="6695215" cy="67756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6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Unc-86 – a POU-type homeodomain TF</a:t>
            </a:r>
            <a:endParaRPr lang="en-US" sz="2600" b="1" dirty="0">
              <a:latin typeface="Helvetica" pitchFamily="2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7DFCC95-337E-FC47-877B-C6859CAE5CB2}"/>
              </a:ext>
            </a:extLst>
          </p:cNvPr>
          <p:cNvSpPr txBox="1">
            <a:spLocks noChangeArrowheads="1"/>
          </p:cNvSpPr>
          <p:nvPr/>
        </p:nvSpPr>
        <p:spPr>
          <a:xfrm>
            <a:off x="1759181" y="4546708"/>
            <a:ext cx="6695215" cy="67756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6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specifies some serotonergic neurons</a:t>
            </a:r>
            <a:endParaRPr lang="en-US" sz="2600" b="1" dirty="0">
              <a:latin typeface="Helvetica" pitchFamily="2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869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4F86BF-089F-0842-A039-D99E92DD4194}"/>
              </a:ext>
            </a:extLst>
          </p:cNvPr>
          <p:cNvSpPr txBox="1">
            <a:spLocks noChangeArrowheads="1"/>
          </p:cNvSpPr>
          <p:nvPr/>
        </p:nvSpPr>
        <p:spPr>
          <a:xfrm>
            <a:off x="105461" y="146412"/>
            <a:ext cx="8839200" cy="10647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Some Terminal Selectors first found in </a:t>
            </a:r>
            <a:r>
              <a:rPr lang="en-US" sz="2800" b="1" i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C. elegans </a:t>
            </a:r>
            <a:r>
              <a:rPr lang="en-US" sz="28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also specify the same neuron types in Mammals </a:t>
            </a:r>
            <a:endParaRPr lang="en-US" sz="2800" b="1" dirty="0">
              <a:latin typeface="Helvetica" pitchFamily="2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F35188F-07BE-234F-9A90-C43431F1C5C9}"/>
              </a:ext>
            </a:extLst>
          </p:cNvPr>
          <p:cNvSpPr txBox="1">
            <a:spLocks noChangeArrowheads="1"/>
          </p:cNvSpPr>
          <p:nvPr/>
        </p:nvSpPr>
        <p:spPr>
          <a:xfrm>
            <a:off x="759834" y="1211145"/>
            <a:ext cx="6695215" cy="67756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6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Unc-86 – a POU-type homeodomain TF</a:t>
            </a:r>
            <a:endParaRPr lang="en-US" sz="2600" b="1" dirty="0">
              <a:latin typeface="Helvetica" pitchFamily="2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7DFCC95-337E-FC47-877B-C6859CAE5CB2}"/>
              </a:ext>
            </a:extLst>
          </p:cNvPr>
          <p:cNvSpPr txBox="1">
            <a:spLocks noChangeArrowheads="1"/>
          </p:cNvSpPr>
          <p:nvPr/>
        </p:nvSpPr>
        <p:spPr>
          <a:xfrm>
            <a:off x="1012238" y="1682534"/>
            <a:ext cx="7959640" cy="67756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6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specifies some serotonergic neurons (w/ partner)</a:t>
            </a:r>
            <a:endParaRPr lang="en-US" sz="2600" b="1" dirty="0">
              <a:latin typeface="Helvetica" pitchFamily="2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B7B77C-60C1-7E4C-B7ED-ABD0872F0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360" y="2334675"/>
            <a:ext cx="6334799" cy="45233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39287D0-6748-BC4D-87CE-C0E8AC93C26B}"/>
              </a:ext>
            </a:extLst>
          </p:cNvPr>
          <p:cNvSpPr/>
          <p:nvPr/>
        </p:nvSpPr>
        <p:spPr>
          <a:xfrm>
            <a:off x="6263687" y="5858184"/>
            <a:ext cx="1255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modified from </a:t>
            </a:r>
          </a:p>
          <a:p>
            <a:r>
              <a:rPr lang="en-US" sz="12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Hobert, 2016</a:t>
            </a:r>
            <a:endParaRPr lang="en-US" sz="1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6E7ED6-0B9A-D34A-AE66-84D67D853D0C}"/>
              </a:ext>
            </a:extLst>
          </p:cNvPr>
          <p:cNvSpPr/>
          <p:nvPr/>
        </p:nvSpPr>
        <p:spPr>
          <a:xfrm>
            <a:off x="1745330" y="2697827"/>
            <a:ext cx="139012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87332D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Unc-86</a:t>
            </a:r>
            <a:r>
              <a:rPr lang="en-US" sz="26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 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641EEE-D8FE-DB4A-A64D-7C39BE605B99}"/>
              </a:ext>
            </a:extLst>
          </p:cNvPr>
          <p:cNvSpPr/>
          <p:nvPr/>
        </p:nvSpPr>
        <p:spPr>
          <a:xfrm>
            <a:off x="5383209" y="2697826"/>
            <a:ext cx="98135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CB493C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Ttx-3</a:t>
            </a:r>
            <a:endParaRPr lang="en-US" dirty="0">
              <a:solidFill>
                <a:srgbClr val="CB49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03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4F86BF-089F-0842-A039-D99E92DD4194}"/>
              </a:ext>
            </a:extLst>
          </p:cNvPr>
          <p:cNvSpPr txBox="1">
            <a:spLocks noChangeArrowheads="1"/>
          </p:cNvSpPr>
          <p:nvPr/>
        </p:nvSpPr>
        <p:spPr>
          <a:xfrm>
            <a:off x="105461" y="146412"/>
            <a:ext cx="8839200" cy="141053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To study </a:t>
            </a:r>
            <a:r>
              <a:rPr lang="en-US" sz="2800" b="1" i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evolution</a:t>
            </a:r>
            <a:r>
              <a:rPr lang="en-US" sz="28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 of neuronal specification,</a:t>
            </a:r>
          </a:p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we are working with a nematode relative</a:t>
            </a:r>
            <a:endParaRPr lang="en-US" sz="2800" b="1" dirty="0">
              <a:latin typeface="Helvetica" pitchFamily="2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9AC30D8-CAAD-2D43-83AA-85B31AD5691D}"/>
              </a:ext>
            </a:extLst>
          </p:cNvPr>
          <p:cNvSpPr txBox="1">
            <a:spLocks noChangeArrowheads="1"/>
          </p:cNvSpPr>
          <p:nvPr/>
        </p:nvSpPr>
        <p:spPr>
          <a:xfrm>
            <a:off x="685691" y="2061272"/>
            <a:ext cx="6241794" cy="67756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6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A ‘satellite model organism’: </a:t>
            </a:r>
            <a:endParaRPr lang="en-US" sz="2600" b="1" dirty="0">
              <a:latin typeface="Helvetica" pitchFamily="2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5A871EA-23AC-364D-837F-06B4D91EADB9}"/>
              </a:ext>
            </a:extLst>
          </p:cNvPr>
          <p:cNvSpPr txBox="1">
            <a:spLocks noChangeArrowheads="1"/>
          </p:cNvSpPr>
          <p:nvPr/>
        </p:nvSpPr>
        <p:spPr>
          <a:xfrm>
            <a:off x="1480643" y="2748098"/>
            <a:ext cx="6241794" cy="67756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600" b="1" i="1" dirty="0" err="1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Pristionchus</a:t>
            </a:r>
            <a:r>
              <a:rPr lang="en-US" sz="2600" b="1" i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2600" b="1" i="1" dirty="0" err="1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pacificus</a:t>
            </a:r>
            <a:endParaRPr lang="en-US" sz="2600" b="1" i="1" dirty="0">
              <a:latin typeface="Helvetica" pitchFamily="2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F35188F-07BE-234F-9A90-C43431F1C5C9}"/>
              </a:ext>
            </a:extLst>
          </p:cNvPr>
          <p:cNvSpPr txBox="1">
            <a:spLocks noChangeArrowheads="1"/>
          </p:cNvSpPr>
          <p:nvPr/>
        </p:nvSpPr>
        <p:spPr>
          <a:xfrm>
            <a:off x="986907" y="4059194"/>
            <a:ext cx="6241794" cy="67756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2400" b="1" dirty="0">
              <a:latin typeface="Helvetica" pitchFamily="2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7DFCC95-337E-FC47-877B-C6859CAE5CB2}"/>
              </a:ext>
            </a:extLst>
          </p:cNvPr>
          <p:cNvSpPr txBox="1">
            <a:spLocks noChangeArrowheads="1"/>
          </p:cNvSpPr>
          <p:nvPr/>
        </p:nvSpPr>
        <p:spPr>
          <a:xfrm>
            <a:off x="943875" y="3958096"/>
            <a:ext cx="6241794" cy="67756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4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- sequenced genome + genetics</a:t>
            </a:r>
            <a:endParaRPr lang="en-US" sz="2400" b="1" dirty="0">
              <a:latin typeface="Helvetica" pitchFamily="2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5B8AB5-20BB-E548-A1A4-52FB36A9B7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77"/>
          <a:stretch/>
        </p:blipFill>
        <p:spPr>
          <a:xfrm>
            <a:off x="5549555" y="1582634"/>
            <a:ext cx="3157313" cy="2282917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95BC432E-5819-A24B-A1FC-451924F74796}"/>
              </a:ext>
            </a:extLst>
          </p:cNvPr>
          <p:cNvSpPr txBox="1">
            <a:spLocks noChangeArrowheads="1"/>
          </p:cNvSpPr>
          <p:nvPr/>
        </p:nvSpPr>
        <p:spPr>
          <a:xfrm>
            <a:off x="943875" y="4608875"/>
            <a:ext cx="7971740" cy="67756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4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- genomic modification possible, including CRISPR</a:t>
            </a:r>
            <a:endParaRPr lang="en-US" sz="2400" b="1" dirty="0">
              <a:latin typeface="Helvetica" pitchFamily="2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459E6D11-1EE0-8E49-92DB-8AB4C7068238}"/>
              </a:ext>
            </a:extLst>
          </p:cNvPr>
          <p:cNvSpPr txBox="1">
            <a:spLocks noChangeArrowheads="1"/>
          </p:cNvSpPr>
          <p:nvPr/>
        </p:nvSpPr>
        <p:spPr>
          <a:xfrm>
            <a:off x="960348" y="5317332"/>
            <a:ext cx="7971740" cy="67756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4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- very similar, but not identical nervous system</a:t>
            </a:r>
            <a:endParaRPr lang="en-US" sz="2400" b="1" dirty="0">
              <a:latin typeface="Helvetica" pitchFamily="2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2B844D-D92A-D14C-B754-FA4FC83B3D1D}"/>
              </a:ext>
            </a:extLst>
          </p:cNvPr>
          <p:cNvSpPr/>
          <p:nvPr/>
        </p:nvSpPr>
        <p:spPr>
          <a:xfrm>
            <a:off x="7722437" y="3553382"/>
            <a:ext cx="9957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R. Sommer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85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4F86BF-089F-0842-A039-D99E92DD4194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73177"/>
            <a:ext cx="4231761" cy="140967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Serotonergic neurons in other nematodes</a:t>
            </a:r>
            <a:endParaRPr lang="en-US" sz="2800" b="1" dirty="0">
              <a:latin typeface="Helvetica" pitchFamily="2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4" descr="LatestTree.jpg">
            <a:extLst>
              <a:ext uri="{FF2B5EF4-FFF2-40B4-BE49-F238E27FC236}">
                <a16:creationId xmlns:a16="http://schemas.microsoft.com/office/drawing/2014/main" id="{9924EA95-15BD-A247-970B-6A4C7693D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99945"/>
            <a:ext cx="5380038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A-Ce_head-5htcells.jpg">
            <a:extLst>
              <a:ext uri="{FF2B5EF4-FFF2-40B4-BE49-F238E27FC236}">
                <a16:creationId xmlns:a16="http://schemas.microsoft.com/office/drawing/2014/main" id="{6ABDB7BB-B6C7-4044-987F-878F86F71D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08" y="184388"/>
            <a:ext cx="4577808" cy="230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F-Pp_head-5htcells.jpg">
            <a:extLst>
              <a:ext uri="{FF2B5EF4-FFF2-40B4-BE49-F238E27FC236}">
                <a16:creationId xmlns:a16="http://schemas.microsoft.com/office/drawing/2014/main" id="{8A194662-2ADD-F74B-B7E7-A70C38B193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"/>
          <a:stretch/>
        </p:blipFill>
        <p:spPr bwMode="auto">
          <a:xfrm>
            <a:off x="4511115" y="4035337"/>
            <a:ext cx="4556685" cy="233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5500BB9-3625-984E-856F-E197669B3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3849" y="1623186"/>
            <a:ext cx="1874519" cy="210312"/>
          </a:xfrm>
          <a:prstGeom prst="rect">
            <a:avLst/>
          </a:prstGeom>
          <a:solidFill>
            <a:srgbClr val="FF0000">
              <a:alpha val="32156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2pPr>
            <a:lvl3pPr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3pPr>
            <a:lvl4pPr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4pPr>
            <a:lvl5pPr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1800" baseline="0">
              <a:solidFill>
                <a:srgbClr val="FFFFFF"/>
              </a:solidFill>
              <a:latin typeface="Helvetica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CE705C-E020-3C47-8C11-17D1E8518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781170"/>
            <a:ext cx="2103120" cy="210312"/>
          </a:xfrm>
          <a:prstGeom prst="rect">
            <a:avLst/>
          </a:prstGeom>
          <a:solidFill>
            <a:srgbClr val="FF0000">
              <a:alpha val="32156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2pPr>
            <a:lvl3pPr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3pPr>
            <a:lvl4pPr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4pPr>
            <a:lvl5pPr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1800" baseline="0">
              <a:solidFill>
                <a:srgbClr val="FFFFFF"/>
              </a:solidFill>
              <a:latin typeface="Helvetica" pitchFamily="2" charset="0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C93C7F32-75A5-7144-AFB6-178F24561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379" y="6415825"/>
            <a:ext cx="3886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b="0" baseline="0" dirty="0">
                <a:latin typeface="Helvetica" pitchFamily="2" charset="0"/>
              </a:rPr>
              <a:t>Loer &amp; </a:t>
            </a:r>
            <a:r>
              <a:rPr lang="en-US" altLang="en-US" sz="1600" b="0" baseline="0" dirty="0" err="1">
                <a:latin typeface="Helvetica" pitchFamily="2" charset="0"/>
              </a:rPr>
              <a:t>Rivard</a:t>
            </a:r>
            <a:r>
              <a:rPr lang="en-US" altLang="en-US" sz="1600" b="0" baseline="0" dirty="0">
                <a:latin typeface="Helvetica" pitchFamily="2" charset="0"/>
              </a:rPr>
              <a:t>, 2007; </a:t>
            </a:r>
            <a:r>
              <a:rPr lang="en-US" altLang="en-US" sz="1600" b="0" baseline="0" dirty="0" err="1">
                <a:latin typeface="Helvetica" pitchFamily="2" charset="0"/>
              </a:rPr>
              <a:t>Rivard</a:t>
            </a:r>
            <a:r>
              <a:rPr lang="en-US" altLang="en-US" sz="1600" b="0" baseline="0" dirty="0">
                <a:latin typeface="Helvetica" pitchFamily="2" charset="0"/>
              </a:rPr>
              <a:t> et al., 2010  </a:t>
            </a:r>
          </a:p>
        </p:txBody>
      </p:sp>
      <p:pic>
        <p:nvPicPr>
          <p:cNvPr id="14" name="Picture 6" descr="NSM morphology-color">
            <a:extLst>
              <a:ext uri="{FF2B5EF4-FFF2-40B4-BE49-F238E27FC236}">
                <a16:creationId xmlns:a16="http://schemas.microsoft.com/office/drawing/2014/main" id="{8D506F2F-900E-064B-B3A8-FAABABD94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173" y="2615208"/>
            <a:ext cx="3532039" cy="130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9CC47CB-43BF-A146-BB3D-34969B1D037F}"/>
              </a:ext>
            </a:extLst>
          </p:cNvPr>
          <p:cNvSpPr/>
          <p:nvPr/>
        </p:nvSpPr>
        <p:spPr>
          <a:xfrm>
            <a:off x="5481363" y="2650778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  <a:latin typeface="Helvetica" pitchFamily="2" charset="0"/>
              </a:rPr>
              <a:t>NSM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13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4F86BF-089F-0842-A039-D99E92DD419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10245"/>
            <a:ext cx="8991600" cy="68207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Serotonergic neurons - </a:t>
            </a:r>
            <a:r>
              <a:rPr lang="en-US" sz="2800" b="1" i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C. elegans </a:t>
            </a:r>
            <a:r>
              <a:rPr lang="en-US" sz="28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vs. </a:t>
            </a:r>
            <a:r>
              <a:rPr lang="en-US" sz="2800" b="1" i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P. </a:t>
            </a:r>
            <a:r>
              <a:rPr lang="en-US" sz="2800" b="1" i="1" dirty="0" err="1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pacificus</a:t>
            </a:r>
            <a:endParaRPr lang="en-US" sz="2800" b="1" i="1" dirty="0">
              <a:latin typeface="Helvetica" pitchFamily="2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" name="Picture 7" descr="A-Ce_head-5htcells.jpg">
            <a:extLst>
              <a:ext uri="{FF2B5EF4-FFF2-40B4-BE49-F238E27FC236}">
                <a16:creationId xmlns:a16="http://schemas.microsoft.com/office/drawing/2014/main" id="{6ABDB7BB-B6C7-4044-987F-878F86F71D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15"/>
          <a:stretch/>
        </p:blipFill>
        <p:spPr bwMode="auto">
          <a:xfrm>
            <a:off x="1103573" y="785180"/>
            <a:ext cx="6438458" cy="265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1E66F1-C11E-BB42-A882-F67AD900FF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5000" contrast="7000"/>
                    </a14:imgEffect>
                  </a14:imgLayer>
                </a14:imgProps>
              </a:ext>
            </a:extLst>
          </a:blip>
          <a:srcRect l="833" r="18671"/>
          <a:stretch/>
        </p:blipFill>
        <p:spPr>
          <a:xfrm>
            <a:off x="362462" y="3535150"/>
            <a:ext cx="7360509" cy="281621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559178B-F8F0-AF4E-8DC1-6A25F853062F}"/>
              </a:ext>
            </a:extLst>
          </p:cNvPr>
          <p:cNvSpPr/>
          <p:nvPr/>
        </p:nvSpPr>
        <p:spPr>
          <a:xfrm>
            <a:off x="3562862" y="5817963"/>
            <a:ext cx="533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kern="0" baseline="0" dirty="0">
                <a:solidFill>
                  <a:schemeClr val="bg1"/>
                </a:solidFill>
                <a:latin typeface="Helvetica" pitchFamily="2" charset="0"/>
              </a:rPr>
              <a:t>I1s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A11670-E408-C242-AF7B-17E94D196AE5}"/>
              </a:ext>
            </a:extLst>
          </p:cNvPr>
          <p:cNvSpPr/>
          <p:nvPr/>
        </p:nvSpPr>
        <p:spPr>
          <a:xfrm>
            <a:off x="4096262" y="5817963"/>
            <a:ext cx="76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kern="0" baseline="0" dirty="0">
                <a:solidFill>
                  <a:schemeClr val="bg1"/>
                </a:solidFill>
                <a:latin typeface="Helvetica" pitchFamily="2" charset="0"/>
              </a:rPr>
              <a:t>NSMs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48AF131-899B-CC4D-AF3F-84FE7AD6ABAC}"/>
              </a:ext>
            </a:extLst>
          </p:cNvPr>
          <p:cNvSpPr/>
          <p:nvPr/>
        </p:nvSpPr>
        <p:spPr>
          <a:xfrm>
            <a:off x="5086862" y="5690388"/>
            <a:ext cx="114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kern="0" baseline="0" dirty="0">
                <a:solidFill>
                  <a:schemeClr val="bg1"/>
                </a:solidFill>
                <a:latin typeface="Helvetica" pitchFamily="2" charset="0"/>
              </a:rPr>
              <a:t>ADFs + RIH likely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042294-68E0-5740-BCAD-3CA73D5C98A4}"/>
              </a:ext>
            </a:extLst>
          </p:cNvPr>
          <p:cNvSpPr/>
          <p:nvPr/>
        </p:nvSpPr>
        <p:spPr>
          <a:xfrm>
            <a:off x="6229862" y="5741763"/>
            <a:ext cx="10108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kern="0" baseline="0" dirty="0">
                <a:solidFill>
                  <a:schemeClr val="bg1"/>
                </a:solidFill>
                <a:latin typeface="Helvetica" pitchFamily="2" charset="0"/>
              </a:rPr>
              <a:t>no AIMS</a:t>
            </a:r>
          </a:p>
          <a:p>
            <a:r>
              <a:rPr lang="en-US" sz="1400" b="0" kern="0" baseline="0" dirty="0">
                <a:solidFill>
                  <a:schemeClr val="bg1"/>
                </a:solidFill>
                <a:latin typeface="Helvetica" pitchFamily="2" charset="0"/>
              </a:rPr>
              <a:t>(w / 5HT)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D7E4D09-1DC4-8248-9FB1-3CC496DA23E5}"/>
              </a:ext>
            </a:extLst>
          </p:cNvPr>
          <p:cNvCxnSpPr>
            <a:cxnSpLocks/>
          </p:cNvCxnSpPr>
          <p:nvPr/>
        </p:nvCxnSpPr>
        <p:spPr bwMode="auto">
          <a:xfrm flipH="1">
            <a:off x="3781170" y="5284563"/>
            <a:ext cx="10855" cy="5334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56EDDB5-3F4D-1C4B-A103-478656B74698}"/>
              </a:ext>
            </a:extLst>
          </p:cNvPr>
          <p:cNvCxnSpPr>
            <a:cxnSpLocks/>
          </p:cNvCxnSpPr>
          <p:nvPr/>
        </p:nvCxnSpPr>
        <p:spPr bwMode="auto">
          <a:xfrm flipH="1">
            <a:off x="4395071" y="5284563"/>
            <a:ext cx="10855" cy="5334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62D7174-CA77-1F42-8D25-1CEE8EC2E846}"/>
              </a:ext>
            </a:extLst>
          </p:cNvPr>
          <p:cNvCxnSpPr>
            <a:cxnSpLocks/>
          </p:cNvCxnSpPr>
          <p:nvPr/>
        </p:nvCxnSpPr>
        <p:spPr bwMode="auto">
          <a:xfrm flipH="1">
            <a:off x="5320890" y="5551263"/>
            <a:ext cx="179808" cy="1391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942BF0E-947E-D54B-8E44-BD3B8258A20E}"/>
              </a:ext>
            </a:extLst>
          </p:cNvPr>
          <p:cNvCxnSpPr>
            <a:cxnSpLocks/>
          </p:cNvCxnSpPr>
          <p:nvPr/>
        </p:nvCxnSpPr>
        <p:spPr bwMode="auto">
          <a:xfrm flipH="1">
            <a:off x="5320890" y="4972226"/>
            <a:ext cx="81628" cy="71816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CE6862-DA08-8B4B-BBCF-2F856B64395D}"/>
              </a:ext>
            </a:extLst>
          </p:cNvPr>
          <p:cNvCxnSpPr>
            <a:cxnSpLocks/>
          </p:cNvCxnSpPr>
          <p:nvPr/>
        </p:nvCxnSpPr>
        <p:spPr bwMode="auto">
          <a:xfrm flipH="1">
            <a:off x="4858262" y="3848584"/>
            <a:ext cx="1121396" cy="53558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12473BD-588A-0340-BDE6-FD127BC7F878}"/>
              </a:ext>
            </a:extLst>
          </p:cNvPr>
          <p:cNvCxnSpPr>
            <a:cxnSpLocks/>
          </p:cNvCxnSpPr>
          <p:nvPr/>
        </p:nvCxnSpPr>
        <p:spPr bwMode="auto">
          <a:xfrm>
            <a:off x="6377562" y="5360763"/>
            <a:ext cx="110213" cy="4104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7D17470F-E274-434F-A9D8-7EB6E883EB7C}"/>
              </a:ext>
            </a:extLst>
          </p:cNvPr>
          <p:cNvSpPr/>
          <p:nvPr/>
        </p:nvSpPr>
        <p:spPr>
          <a:xfrm>
            <a:off x="5945274" y="3606328"/>
            <a:ext cx="18641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0" dirty="0">
                <a:solidFill>
                  <a:schemeClr val="bg1"/>
                </a:solidFill>
                <a:latin typeface="Helvetica" pitchFamily="2" charset="0"/>
              </a:rPr>
              <a:t>extra pair – who?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08BE73-1EA1-6F40-80B4-4449B7EE6DC0}"/>
              </a:ext>
            </a:extLst>
          </p:cNvPr>
          <p:cNvSpPr/>
          <p:nvPr/>
        </p:nvSpPr>
        <p:spPr>
          <a:xfrm>
            <a:off x="7625636" y="3229412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Differences: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7D4C1E2-9D25-0C4D-9BB7-230CECFEDD07}"/>
              </a:ext>
            </a:extLst>
          </p:cNvPr>
          <p:cNvSpPr/>
          <p:nvPr/>
        </p:nvSpPr>
        <p:spPr>
          <a:xfrm>
            <a:off x="7691808" y="3663918"/>
            <a:ext cx="1452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1. I1’s +5HT</a:t>
            </a:r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5640D4-DA81-554F-A8ED-2F35F0D6DBC4}"/>
              </a:ext>
            </a:extLst>
          </p:cNvPr>
          <p:cNvSpPr/>
          <p:nvPr/>
        </p:nvSpPr>
        <p:spPr>
          <a:xfrm>
            <a:off x="7722971" y="4124971"/>
            <a:ext cx="14714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2. AIMs - no</a:t>
            </a:r>
          </a:p>
          <a:p>
            <a:r>
              <a:rPr lang="en-US" b="1" dirty="0">
                <a:latin typeface="Helvetica" pitchFamily="2" charset="0"/>
              </a:rPr>
              <a:t>      5HT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F8A50E3-0A01-BD4B-806C-0B840DD55EDA}"/>
              </a:ext>
            </a:extLst>
          </p:cNvPr>
          <p:cNvSpPr/>
          <p:nvPr/>
        </p:nvSpPr>
        <p:spPr>
          <a:xfrm>
            <a:off x="7722971" y="4817162"/>
            <a:ext cx="1452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3. ?’s +5HT</a:t>
            </a:r>
            <a:endParaRPr lang="en-US" b="1" dirty="0">
              <a:latin typeface="Helvetica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294351C-E63C-E146-B0C8-123AB3F65281}"/>
              </a:ext>
            </a:extLst>
          </p:cNvPr>
          <p:cNvSpPr/>
          <p:nvPr/>
        </p:nvSpPr>
        <p:spPr>
          <a:xfrm>
            <a:off x="7625636" y="1585991"/>
            <a:ext cx="14157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C. elegans:</a:t>
            </a:r>
          </a:p>
          <a:p>
            <a:r>
              <a:rPr lang="en-US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7 head</a:t>
            </a:r>
          </a:p>
          <a:p>
            <a:r>
              <a:rPr lang="en-US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</a:rPr>
              <a:t>neurons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387C6C5-3ED9-E548-999C-1E9EAEFAC1F2}"/>
              </a:ext>
            </a:extLst>
          </p:cNvPr>
          <p:cNvSpPr/>
          <p:nvPr/>
        </p:nvSpPr>
        <p:spPr>
          <a:xfrm>
            <a:off x="2302941" y="6382846"/>
            <a:ext cx="45207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How do these differences arise?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1650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7" grpId="0"/>
      <p:bldP spid="4" grpId="0"/>
      <p:bldP spid="28" grpId="0"/>
      <p:bldP spid="29" grpId="0"/>
      <p:bldP spid="30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4F86BF-089F-0842-A039-D99E92DD4194}"/>
              </a:ext>
            </a:extLst>
          </p:cNvPr>
          <p:cNvSpPr txBox="1">
            <a:spLocks noChangeArrowheads="1"/>
          </p:cNvSpPr>
          <p:nvPr/>
        </p:nvSpPr>
        <p:spPr>
          <a:xfrm>
            <a:off x="105461" y="146412"/>
            <a:ext cx="8839200" cy="141053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How do differences in the nervous system arise?</a:t>
            </a:r>
            <a:endParaRPr lang="en-US" sz="2800" b="1" dirty="0">
              <a:latin typeface="Helvetica" pitchFamily="2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9AC30D8-CAAD-2D43-83AA-85B31AD5691D}"/>
              </a:ext>
            </a:extLst>
          </p:cNvPr>
          <p:cNvSpPr txBox="1">
            <a:spLocks noChangeArrowheads="1"/>
          </p:cNvSpPr>
          <p:nvPr/>
        </p:nvSpPr>
        <p:spPr>
          <a:xfrm>
            <a:off x="643465" y="3306084"/>
            <a:ext cx="1978487" cy="67756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6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Strategy:</a:t>
            </a:r>
            <a:endParaRPr lang="en-US" sz="2600" b="1" dirty="0">
              <a:latin typeface="Helvetica" pitchFamily="2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F35188F-07BE-234F-9A90-C43431F1C5C9}"/>
              </a:ext>
            </a:extLst>
          </p:cNvPr>
          <p:cNvSpPr txBox="1">
            <a:spLocks noChangeArrowheads="1"/>
          </p:cNvSpPr>
          <p:nvPr/>
        </p:nvSpPr>
        <p:spPr>
          <a:xfrm>
            <a:off x="986907" y="4138217"/>
            <a:ext cx="6241794" cy="67756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2400" b="1" dirty="0">
              <a:latin typeface="Helvetica" pitchFamily="2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7DFCC95-337E-FC47-877B-C6859CAE5CB2}"/>
              </a:ext>
            </a:extLst>
          </p:cNvPr>
          <p:cNvSpPr txBox="1">
            <a:spLocks noChangeArrowheads="1"/>
          </p:cNvSpPr>
          <p:nvPr/>
        </p:nvSpPr>
        <p:spPr>
          <a:xfrm>
            <a:off x="943874" y="4093564"/>
            <a:ext cx="7387325" cy="67756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4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Examine genes known to function in </a:t>
            </a:r>
            <a:r>
              <a:rPr lang="en-US" sz="2400" b="1" i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C. elegans </a:t>
            </a:r>
            <a:endParaRPr lang="en-US" sz="2400" b="1" i="1" dirty="0">
              <a:latin typeface="Helvetica" pitchFamily="2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5B8AB5-20BB-E548-A1A4-52FB36A9B7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77"/>
          <a:stretch/>
        </p:blipFill>
        <p:spPr>
          <a:xfrm>
            <a:off x="5549555" y="1345565"/>
            <a:ext cx="3157313" cy="2282917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95BC432E-5819-A24B-A1FC-451924F74796}"/>
              </a:ext>
            </a:extLst>
          </p:cNvPr>
          <p:cNvSpPr txBox="1">
            <a:spLocks noChangeArrowheads="1"/>
          </p:cNvSpPr>
          <p:nvPr/>
        </p:nvSpPr>
        <p:spPr>
          <a:xfrm>
            <a:off x="943875" y="4744343"/>
            <a:ext cx="7971740" cy="67756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4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Modify genes via CRISPR-Cas9 – mark, mutate </a:t>
            </a:r>
            <a:endParaRPr lang="en-US" sz="2400" b="1" dirty="0">
              <a:latin typeface="Helvetica" pitchFamily="2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459E6D11-1EE0-8E49-92DB-8AB4C7068238}"/>
              </a:ext>
            </a:extLst>
          </p:cNvPr>
          <p:cNvSpPr txBox="1">
            <a:spLocks noChangeArrowheads="1"/>
          </p:cNvSpPr>
          <p:nvPr/>
        </p:nvSpPr>
        <p:spPr>
          <a:xfrm>
            <a:off x="960348" y="5452800"/>
            <a:ext cx="7971740" cy="67756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4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Not as easy as </a:t>
            </a:r>
            <a:r>
              <a:rPr lang="en-US" sz="2400" b="1" i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C. elegans</a:t>
            </a:r>
            <a:r>
              <a:rPr lang="en-US" sz="24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, but possible </a:t>
            </a:r>
            <a:endParaRPr lang="en-US" sz="2400" b="1" dirty="0">
              <a:latin typeface="Helvetica" pitchFamily="2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08A436-4D19-E945-8775-94E6B3066B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5000" contrast="7000"/>
                    </a14:imgEffect>
                  </a14:imgLayer>
                </a14:imgProps>
              </a:ext>
            </a:extLst>
          </a:blip>
          <a:srcRect l="833" r="18671"/>
          <a:stretch/>
        </p:blipFill>
        <p:spPr>
          <a:xfrm>
            <a:off x="643465" y="1339762"/>
            <a:ext cx="4618171" cy="176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4F86BF-089F-0842-A039-D99E92DD4194}"/>
              </a:ext>
            </a:extLst>
          </p:cNvPr>
          <p:cNvSpPr txBox="1">
            <a:spLocks noChangeArrowheads="1"/>
          </p:cNvSpPr>
          <p:nvPr/>
        </p:nvSpPr>
        <p:spPr>
          <a:xfrm>
            <a:off x="105461" y="308937"/>
            <a:ext cx="8839200" cy="59499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Using CRISPR to mark genes in </a:t>
            </a:r>
            <a:r>
              <a:rPr lang="en-US" sz="2800" b="1" i="1" dirty="0" err="1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Pristionchus</a:t>
            </a:r>
            <a:endParaRPr lang="en-US" sz="2800" b="1" i="1" dirty="0">
              <a:latin typeface="Helvetica" pitchFamily="2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F3065B-0C38-4946-BB65-6C6D139B1DF3}"/>
              </a:ext>
            </a:extLst>
          </p:cNvPr>
          <p:cNvGrpSpPr/>
          <p:nvPr/>
        </p:nvGrpSpPr>
        <p:grpSpPr>
          <a:xfrm>
            <a:off x="197708" y="2395323"/>
            <a:ext cx="8649730" cy="446732"/>
            <a:chOff x="197708" y="2395323"/>
            <a:chExt cx="8649730" cy="446732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1B85687-1AD3-6842-948F-63C7B5CD7956}"/>
                </a:ext>
              </a:extLst>
            </p:cNvPr>
            <p:cNvCxnSpPr/>
            <p:nvPr/>
          </p:nvCxnSpPr>
          <p:spPr>
            <a:xfrm>
              <a:off x="197708" y="2619632"/>
              <a:ext cx="8649730" cy="0"/>
            </a:xfrm>
            <a:prstGeom prst="line">
              <a:avLst/>
            </a:prstGeom>
            <a:ln w="508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BC57F4E-A6D3-4E46-9FEE-A33EBABDDAE9}"/>
                </a:ext>
              </a:extLst>
            </p:cNvPr>
            <p:cNvSpPr/>
            <p:nvPr/>
          </p:nvSpPr>
          <p:spPr>
            <a:xfrm>
              <a:off x="2212997" y="2395323"/>
              <a:ext cx="3483468" cy="4467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accent6">
                      <a:lumMod val="50000"/>
                    </a:schemeClr>
                  </a:solidFill>
                </a:rPr>
                <a:t>unc-3 </a:t>
              </a:r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protein coding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3950B94-A13E-6542-B61C-3C03EA2859AA}"/>
                </a:ext>
              </a:extLst>
            </p:cNvPr>
            <p:cNvSpPr/>
            <p:nvPr/>
          </p:nvSpPr>
          <p:spPr>
            <a:xfrm>
              <a:off x="5696465" y="2395323"/>
              <a:ext cx="716692" cy="4467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FLAG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8D8B041-C538-2942-A54B-8FB263A37A20}"/>
              </a:ext>
            </a:extLst>
          </p:cNvPr>
          <p:cNvGrpSpPr/>
          <p:nvPr/>
        </p:nvGrpSpPr>
        <p:grpSpPr>
          <a:xfrm>
            <a:off x="197708" y="4111026"/>
            <a:ext cx="8649730" cy="446732"/>
            <a:chOff x="197708" y="4111026"/>
            <a:chExt cx="8649730" cy="44673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DB083E9-CB38-3F4E-84E8-7738B62FD2C2}"/>
                </a:ext>
              </a:extLst>
            </p:cNvPr>
            <p:cNvCxnSpPr/>
            <p:nvPr/>
          </p:nvCxnSpPr>
          <p:spPr>
            <a:xfrm>
              <a:off x="197708" y="4335335"/>
              <a:ext cx="8649730" cy="0"/>
            </a:xfrm>
            <a:prstGeom prst="line">
              <a:avLst/>
            </a:prstGeom>
            <a:ln w="508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87E55EA-FE4A-FA4F-8F84-0AFF494DAFB1}"/>
                </a:ext>
              </a:extLst>
            </p:cNvPr>
            <p:cNvSpPr/>
            <p:nvPr/>
          </p:nvSpPr>
          <p:spPr>
            <a:xfrm>
              <a:off x="2212997" y="4111026"/>
              <a:ext cx="3483468" cy="4467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accent3">
                      <a:lumMod val="50000"/>
                    </a:schemeClr>
                  </a:solidFill>
                </a:rPr>
                <a:t>unc-86 </a:t>
              </a:r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protein coding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B777430-E0D8-2947-8AA2-A7F493218C2E}"/>
                </a:ext>
              </a:extLst>
            </p:cNvPr>
            <p:cNvSpPr/>
            <p:nvPr/>
          </p:nvSpPr>
          <p:spPr>
            <a:xfrm>
              <a:off x="5696465" y="4111026"/>
              <a:ext cx="716692" cy="4467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FLAG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1654E3C-14A0-B84B-B7F1-9DF8AC722AF4}"/>
              </a:ext>
            </a:extLst>
          </p:cNvPr>
          <p:cNvSpPr txBox="1"/>
          <p:nvPr/>
        </p:nvSpPr>
        <p:spPr>
          <a:xfrm>
            <a:off x="1458097" y="1280781"/>
            <a:ext cx="63941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TF proteins tagged with ‘FLAG’ peptide</a:t>
            </a:r>
            <a:endParaRPr lang="en-US" sz="2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4B9802-37E9-4240-86F2-24E19B21F636}"/>
              </a:ext>
            </a:extLst>
          </p:cNvPr>
          <p:cNvSpPr txBox="1"/>
          <p:nvPr/>
        </p:nvSpPr>
        <p:spPr>
          <a:xfrm>
            <a:off x="1924314" y="5528707"/>
            <a:ext cx="54616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FLAG peptide attached to TF detected using antibody to FLAG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996F9F-18AC-384E-8982-D1E11717D3F9}"/>
              </a:ext>
            </a:extLst>
          </p:cNvPr>
          <p:cNvSpPr txBox="1"/>
          <p:nvPr/>
        </p:nvSpPr>
        <p:spPr>
          <a:xfrm>
            <a:off x="2212997" y="2970340"/>
            <a:ext cx="5461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Role in cholinergic neurons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08673F-D6CC-A440-B527-F41376F91747}"/>
              </a:ext>
            </a:extLst>
          </p:cNvPr>
          <p:cNvSpPr txBox="1"/>
          <p:nvPr/>
        </p:nvSpPr>
        <p:spPr>
          <a:xfrm>
            <a:off x="2212997" y="4659664"/>
            <a:ext cx="5461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Role in serotonergic neurons</a:t>
            </a:r>
          </a:p>
        </p:txBody>
      </p:sp>
    </p:spTree>
    <p:extLst>
      <p:ext uri="{BB962C8B-B14F-4D97-AF65-F5344CB8AC3E}">
        <p14:creationId xmlns:p14="http://schemas.microsoft.com/office/powerpoint/2010/main" val="199168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6EF46EF-53C2-BB48-B603-1A6B84E0E4E1}"/>
              </a:ext>
            </a:extLst>
          </p:cNvPr>
          <p:cNvSpPr/>
          <p:nvPr/>
        </p:nvSpPr>
        <p:spPr>
          <a:xfrm>
            <a:off x="930348" y="5525847"/>
            <a:ext cx="760977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All </a:t>
            </a:r>
            <a:r>
              <a:rPr lang="en-US" sz="2200" b="1" i="1" dirty="0">
                <a:solidFill>
                  <a:schemeClr val="bg1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unc-3+ </a:t>
            </a:r>
            <a:r>
              <a:rPr lang="en-US" sz="2200" b="1" dirty="0">
                <a:solidFill>
                  <a:schemeClr val="bg1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nuclei in VNC -- neurons using acetylcholine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1FE495-6E52-3646-BD8E-6EB8AAA7822D}"/>
              </a:ext>
            </a:extLst>
          </p:cNvPr>
          <p:cNvSpPr/>
          <p:nvPr/>
        </p:nvSpPr>
        <p:spPr>
          <a:xfrm>
            <a:off x="930348" y="6116236"/>
            <a:ext cx="762901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 err="1">
                <a:solidFill>
                  <a:schemeClr val="bg1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Pristionchus</a:t>
            </a:r>
            <a:r>
              <a:rPr lang="en-US" sz="2200" b="1" dirty="0">
                <a:solidFill>
                  <a:schemeClr val="bg1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 ventral nerve cord now fully characterized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66DDF93-D1BF-AA49-9583-C48171BF8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19000"/>
                    </a14:imgEffect>
                    <a14:imgEffect>
                      <a14:brightnessContrast bright="26000" contrast="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0813" y="0"/>
            <a:ext cx="7789985" cy="6858000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1FFE7E0-18B2-2943-9104-CD925281A59F}"/>
              </a:ext>
            </a:extLst>
          </p:cNvPr>
          <p:cNvCxnSpPr/>
          <p:nvPr/>
        </p:nvCxnSpPr>
        <p:spPr bwMode="auto">
          <a:xfrm>
            <a:off x="4378413" y="381000"/>
            <a:ext cx="0" cy="3048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FF610E4-6A76-AE44-BF35-4B209FC44954}"/>
              </a:ext>
            </a:extLst>
          </p:cNvPr>
          <p:cNvCxnSpPr/>
          <p:nvPr/>
        </p:nvCxnSpPr>
        <p:spPr bwMode="auto">
          <a:xfrm>
            <a:off x="4378413" y="2590800"/>
            <a:ext cx="0" cy="3048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941D78D-DC23-8043-87E5-4AEDBEDB5688}"/>
              </a:ext>
            </a:extLst>
          </p:cNvPr>
          <p:cNvCxnSpPr/>
          <p:nvPr/>
        </p:nvCxnSpPr>
        <p:spPr bwMode="auto">
          <a:xfrm>
            <a:off x="4454613" y="4648200"/>
            <a:ext cx="0" cy="3048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3F3BDC6-BE9D-924B-A982-A0026E23D63B}"/>
              </a:ext>
            </a:extLst>
          </p:cNvPr>
          <p:cNvCxnSpPr/>
          <p:nvPr/>
        </p:nvCxnSpPr>
        <p:spPr bwMode="auto">
          <a:xfrm>
            <a:off x="4835613" y="609600"/>
            <a:ext cx="0" cy="3048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6B0A5AC-A304-EA4E-8A4B-F4E0BE420E26}"/>
              </a:ext>
            </a:extLst>
          </p:cNvPr>
          <p:cNvCxnSpPr/>
          <p:nvPr/>
        </p:nvCxnSpPr>
        <p:spPr bwMode="auto">
          <a:xfrm>
            <a:off x="4835613" y="2819400"/>
            <a:ext cx="0" cy="3048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FCF1CCB-E385-884A-A8D5-09C24E0354D9}"/>
              </a:ext>
            </a:extLst>
          </p:cNvPr>
          <p:cNvCxnSpPr/>
          <p:nvPr/>
        </p:nvCxnSpPr>
        <p:spPr bwMode="auto">
          <a:xfrm>
            <a:off x="5030685" y="4876800"/>
            <a:ext cx="0" cy="3048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9F5F989F-1153-B844-8F09-F541FB1C09C7}"/>
              </a:ext>
            </a:extLst>
          </p:cNvPr>
          <p:cNvSpPr/>
          <p:nvPr/>
        </p:nvSpPr>
        <p:spPr>
          <a:xfrm>
            <a:off x="797013" y="1981200"/>
            <a:ext cx="152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kern="0" baseline="0" dirty="0">
                <a:solidFill>
                  <a:schemeClr val="bg1"/>
                </a:solidFill>
                <a:latin typeface="Helvetica" pitchFamily="2" charset="0"/>
              </a:rPr>
              <a:t>ventral view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29C6046-0367-4944-B110-01E1037D8725}"/>
              </a:ext>
            </a:extLst>
          </p:cNvPr>
          <p:cNvSpPr/>
          <p:nvPr/>
        </p:nvSpPr>
        <p:spPr>
          <a:xfrm>
            <a:off x="9459429" y="2957946"/>
            <a:ext cx="4484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kern="0" baseline="0" dirty="0" err="1">
                <a:solidFill>
                  <a:srgbClr val="FFFFFF"/>
                </a:solidFill>
                <a:latin typeface="Helvetica" pitchFamily="2" charset="0"/>
              </a:rPr>
              <a:t>n.r</a:t>
            </a:r>
            <a:r>
              <a:rPr lang="en-US" sz="1200" b="0" kern="0" baseline="0" dirty="0">
                <a:solidFill>
                  <a:srgbClr val="FFFFFF"/>
                </a:solidFill>
                <a:latin typeface="Helvetica" pitchFamily="2" charset="0"/>
              </a:rPr>
              <a:t>.</a:t>
            </a:r>
            <a:endParaRPr lang="en-US" sz="1200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9218674-5393-A542-80BA-22BDF7B7CE47}"/>
              </a:ext>
            </a:extLst>
          </p:cNvPr>
          <p:cNvCxnSpPr/>
          <p:nvPr/>
        </p:nvCxnSpPr>
        <p:spPr bwMode="auto">
          <a:xfrm>
            <a:off x="5030685" y="533400"/>
            <a:ext cx="0" cy="3048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DA5FAE9-2D85-8243-8F17-37A05BD8E059}"/>
              </a:ext>
            </a:extLst>
          </p:cNvPr>
          <p:cNvCxnSpPr/>
          <p:nvPr/>
        </p:nvCxnSpPr>
        <p:spPr bwMode="auto">
          <a:xfrm>
            <a:off x="5030685" y="2743200"/>
            <a:ext cx="0" cy="3048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1CE4B8F-CC7B-9E4A-B709-A7FFF6674CDF}"/>
              </a:ext>
            </a:extLst>
          </p:cNvPr>
          <p:cNvCxnSpPr/>
          <p:nvPr/>
        </p:nvCxnSpPr>
        <p:spPr bwMode="auto">
          <a:xfrm>
            <a:off x="5155237" y="4800600"/>
            <a:ext cx="0" cy="3048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DBC97CB-ACA3-824E-A288-2E5EAF4A1262}"/>
              </a:ext>
            </a:extLst>
          </p:cNvPr>
          <p:cNvCxnSpPr/>
          <p:nvPr/>
        </p:nvCxnSpPr>
        <p:spPr bwMode="auto">
          <a:xfrm>
            <a:off x="6893013" y="519499"/>
            <a:ext cx="0" cy="3048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BB64CBC-CA9A-6147-8593-798B03125249}"/>
              </a:ext>
            </a:extLst>
          </p:cNvPr>
          <p:cNvCxnSpPr/>
          <p:nvPr/>
        </p:nvCxnSpPr>
        <p:spPr bwMode="auto">
          <a:xfrm>
            <a:off x="6893013" y="2805546"/>
            <a:ext cx="0" cy="3048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8C99070E-CEE1-724F-8231-B0A01047F434}"/>
              </a:ext>
            </a:extLst>
          </p:cNvPr>
          <p:cNvSpPr/>
          <p:nvPr/>
        </p:nvSpPr>
        <p:spPr>
          <a:xfrm>
            <a:off x="3692613" y="6629400"/>
            <a:ext cx="46025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kern="0" baseline="0" dirty="0">
                <a:solidFill>
                  <a:schemeClr val="bg1"/>
                </a:solidFill>
                <a:latin typeface="Helvetica" pitchFamily="2" charset="0"/>
              </a:rPr>
              <a:t>Steve’s adult head map modified to look more like a larval head </a:t>
            </a:r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952317B-4243-424A-9361-681BFC7A8C81}"/>
              </a:ext>
            </a:extLst>
          </p:cNvPr>
          <p:cNvCxnSpPr/>
          <p:nvPr/>
        </p:nvCxnSpPr>
        <p:spPr bwMode="auto">
          <a:xfrm>
            <a:off x="7045413" y="5105400"/>
            <a:ext cx="0" cy="3048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9" name="Rectangle 2">
            <a:extLst>
              <a:ext uri="{FF2B5EF4-FFF2-40B4-BE49-F238E27FC236}">
                <a16:creationId xmlns:a16="http://schemas.microsoft.com/office/drawing/2014/main" id="{D6AD3C9D-B561-EA4B-9CB0-CEA725A9946A}"/>
              </a:ext>
            </a:extLst>
          </p:cNvPr>
          <p:cNvSpPr txBox="1">
            <a:spLocks noChangeArrowheads="1"/>
          </p:cNvSpPr>
          <p:nvPr/>
        </p:nvSpPr>
        <p:spPr>
          <a:xfrm>
            <a:off x="623756" y="5521413"/>
            <a:ext cx="3068857" cy="59499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i="1" dirty="0" err="1">
                <a:solidFill>
                  <a:schemeClr val="bg1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Pristionchus</a:t>
            </a:r>
            <a:r>
              <a:rPr lang="en-US" sz="2800" b="1" i="1" dirty="0">
                <a:solidFill>
                  <a:schemeClr val="bg1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 unc-86</a:t>
            </a:r>
          </a:p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expression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5B7CD3-BCCB-6A49-93D4-3D928707A88E}"/>
              </a:ext>
            </a:extLst>
          </p:cNvPr>
          <p:cNvSpPr/>
          <p:nvPr/>
        </p:nvSpPr>
        <p:spPr>
          <a:xfrm>
            <a:off x="3692016" y="6555947"/>
            <a:ext cx="35381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Head map of most neuronal nuclei</a:t>
            </a:r>
            <a:endParaRPr lang="en-US" sz="16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774E065-C11F-604B-A2D1-EDB774C2B41E}"/>
              </a:ext>
            </a:extLst>
          </p:cNvPr>
          <p:cNvSpPr/>
          <p:nvPr/>
        </p:nvSpPr>
        <p:spPr>
          <a:xfrm>
            <a:off x="4118769" y="109573"/>
            <a:ext cx="5886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kern="0" baseline="0" dirty="0">
                <a:solidFill>
                  <a:schemeClr val="bg1"/>
                </a:solidFill>
                <a:latin typeface="Helvetica" pitchFamily="2" charset="0"/>
              </a:rPr>
              <a:t>NSM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3721D18-E32C-C344-86B6-FC15763B1205}"/>
              </a:ext>
            </a:extLst>
          </p:cNvPr>
          <p:cNvSpPr/>
          <p:nvPr/>
        </p:nvSpPr>
        <p:spPr>
          <a:xfrm>
            <a:off x="4118769" y="2282869"/>
            <a:ext cx="152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kern="0" baseline="0" dirty="0">
                <a:solidFill>
                  <a:schemeClr val="bg1"/>
                </a:solidFill>
                <a:latin typeface="Helvetica" pitchFamily="2" charset="0"/>
              </a:rPr>
              <a:t>NSM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0E9A999-B7AA-A04B-A918-C90CA593B021}"/>
              </a:ext>
            </a:extLst>
          </p:cNvPr>
          <p:cNvSpPr/>
          <p:nvPr/>
        </p:nvSpPr>
        <p:spPr>
          <a:xfrm>
            <a:off x="7253190" y="73223"/>
            <a:ext cx="152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kern="0" baseline="0" dirty="0">
                <a:solidFill>
                  <a:schemeClr val="bg1"/>
                </a:solidFill>
                <a:latin typeface="Helvetica" pitchFamily="2" charset="0"/>
              </a:rPr>
              <a:t>Unc-86-FLAG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0E419FB-9A5B-0140-B0A6-3D44956D5BD3}"/>
              </a:ext>
            </a:extLst>
          </p:cNvPr>
          <p:cNvSpPr/>
          <p:nvPr/>
        </p:nvSpPr>
        <p:spPr>
          <a:xfrm>
            <a:off x="7440525" y="2390243"/>
            <a:ext cx="901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kern="0" baseline="0" dirty="0">
                <a:solidFill>
                  <a:schemeClr val="bg1"/>
                </a:solidFill>
                <a:latin typeface="Helvetica" pitchFamily="2" charset="0"/>
              </a:rPr>
              <a:t>DAPI – </a:t>
            </a:r>
          </a:p>
          <a:p>
            <a:r>
              <a:rPr lang="en-US" sz="1400" b="0" kern="0" baseline="0" dirty="0">
                <a:solidFill>
                  <a:schemeClr val="bg1"/>
                </a:solidFill>
                <a:latin typeface="Helvetica" pitchFamily="2" charset="0"/>
              </a:rPr>
              <a:t>all nuclei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A3080A6-840D-A341-954A-685672EDDB74}"/>
              </a:ext>
            </a:extLst>
          </p:cNvPr>
          <p:cNvSpPr/>
          <p:nvPr/>
        </p:nvSpPr>
        <p:spPr>
          <a:xfrm>
            <a:off x="6700528" y="125254"/>
            <a:ext cx="6897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kern="0" baseline="0" dirty="0">
                <a:solidFill>
                  <a:schemeClr val="bg1"/>
                </a:solidFill>
                <a:latin typeface="Helvetica" pitchFamily="2" charset="0"/>
              </a:rPr>
              <a:t>AIM?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649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83DFB7FD-BEC0-1B4C-9C5C-F829DD06E1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375"/>
          <a:stretch/>
        </p:blipFill>
        <p:spPr>
          <a:xfrm>
            <a:off x="152400" y="304800"/>
            <a:ext cx="8839200" cy="373252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AC08638-A81D-214A-B568-C11DB4872D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5000" contrast="7000"/>
                    </a14:imgEffect>
                  </a14:imgLayer>
                </a14:imgProps>
              </a:ext>
            </a:extLst>
          </a:blip>
          <a:srcRect l="833" r="2499"/>
          <a:stretch/>
        </p:blipFill>
        <p:spPr>
          <a:xfrm>
            <a:off x="152400" y="4041787"/>
            <a:ext cx="8839200" cy="2816213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4D74DB5F-5DBA-9640-BEE7-81FDD7145D0C}"/>
              </a:ext>
            </a:extLst>
          </p:cNvPr>
          <p:cNvSpPr/>
          <p:nvPr/>
        </p:nvSpPr>
        <p:spPr bwMode="auto">
          <a:xfrm>
            <a:off x="4648200" y="0"/>
            <a:ext cx="43434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dirty="0">
              <a:ln>
                <a:noFill/>
              </a:ln>
              <a:solidFill>
                <a:schemeClr val="bg1"/>
              </a:solidFill>
              <a:effectLst/>
              <a:latin typeface="Courier" pitchFamily="-65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D5E1C4B-511D-CA40-BF58-E0F4B3412D4D}"/>
              </a:ext>
            </a:extLst>
          </p:cNvPr>
          <p:cNvSpPr/>
          <p:nvPr/>
        </p:nvSpPr>
        <p:spPr bwMode="auto">
          <a:xfrm>
            <a:off x="729049" y="-656"/>
            <a:ext cx="4590965" cy="6864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dirty="0">
              <a:ln>
                <a:noFill/>
              </a:ln>
              <a:solidFill>
                <a:schemeClr val="bg1"/>
              </a:solidFill>
              <a:effectLst/>
              <a:latin typeface="Courier" pitchFamily="-65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256F038-ACEE-7649-A46A-4A6AD79FCF00}"/>
              </a:ext>
            </a:extLst>
          </p:cNvPr>
          <p:cNvSpPr/>
          <p:nvPr/>
        </p:nvSpPr>
        <p:spPr>
          <a:xfrm>
            <a:off x="734926" y="137985"/>
            <a:ext cx="825667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kern="0" dirty="0">
                <a:latin typeface="Helvetica" pitchFamily="2" charset="0"/>
              </a:rPr>
              <a:t>Possible changes in </a:t>
            </a:r>
            <a:r>
              <a:rPr lang="en-US" sz="2200" i="1" kern="0" dirty="0">
                <a:latin typeface="Helvetica" pitchFamily="2" charset="0"/>
              </a:rPr>
              <a:t>unc-86 </a:t>
            </a:r>
            <a:r>
              <a:rPr lang="en-US" sz="2200" kern="0" dirty="0">
                <a:latin typeface="Helvetica" pitchFamily="2" charset="0"/>
              </a:rPr>
              <a:t>role in </a:t>
            </a:r>
            <a:r>
              <a:rPr lang="en-US" sz="2200" b="0" i="1" kern="0" baseline="0" dirty="0" err="1">
                <a:latin typeface="Helvetica" pitchFamily="2" charset="0"/>
              </a:rPr>
              <a:t>Pristionchus</a:t>
            </a:r>
            <a:r>
              <a:rPr lang="en-US" sz="2200" b="0" i="1" kern="0" baseline="0" dirty="0">
                <a:latin typeface="Helvetica" pitchFamily="2" charset="0"/>
              </a:rPr>
              <a:t> vs. C. elegans</a:t>
            </a:r>
            <a:endParaRPr lang="en-US" sz="2200" i="1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B9486AD-CEAA-7E45-979B-1FF415CFD31F}"/>
              </a:ext>
            </a:extLst>
          </p:cNvPr>
          <p:cNvSpPr/>
          <p:nvPr/>
        </p:nvSpPr>
        <p:spPr bwMode="auto">
          <a:xfrm>
            <a:off x="152400" y="-5121"/>
            <a:ext cx="576648" cy="57399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dirty="0">
              <a:ln>
                <a:noFill/>
              </a:ln>
              <a:solidFill>
                <a:schemeClr val="bg1"/>
              </a:solidFill>
              <a:effectLst/>
              <a:latin typeface="Courier" pitchFamily="-65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7987FCF-100B-C648-B624-14E680D01090}"/>
              </a:ext>
            </a:extLst>
          </p:cNvPr>
          <p:cNvSpPr/>
          <p:nvPr/>
        </p:nvSpPr>
        <p:spPr>
          <a:xfrm>
            <a:off x="3352800" y="4495800"/>
            <a:ext cx="533400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b="0" kern="0" baseline="0" dirty="0">
                <a:solidFill>
                  <a:schemeClr val="bg1"/>
                </a:solidFill>
                <a:latin typeface="Helvetica" pitchFamily="2" charset="0"/>
              </a:rPr>
              <a:t>I1s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FA27B55-54EC-8542-B97D-E39560FB7BF0}"/>
              </a:ext>
            </a:extLst>
          </p:cNvPr>
          <p:cNvSpPr/>
          <p:nvPr/>
        </p:nvSpPr>
        <p:spPr>
          <a:xfrm>
            <a:off x="3701127" y="4487172"/>
            <a:ext cx="762000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b="0" kern="0" baseline="0" dirty="0">
                <a:solidFill>
                  <a:schemeClr val="bg1"/>
                </a:solidFill>
                <a:latin typeface="Helvetica" pitchFamily="2" charset="0"/>
              </a:rPr>
              <a:t>NSMs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FD87A80-8AD9-FC4B-9C71-AF8B0B9218C4}"/>
              </a:ext>
            </a:extLst>
          </p:cNvPr>
          <p:cNvSpPr/>
          <p:nvPr/>
        </p:nvSpPr>
        <p:spPr>
          <a:xfrm>
            <a:off x="6482663" y="3998844"/>
            <a:ext cx="1010856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b="0" kern="0" baseline="0" dirty="0">
                <a:solidFill>
                  <a:schemeClr val="bg1"/>
                </a:solidFill>
                <a:latin typeface="Helvetica" pitchFamily="2" charset="0"/>
              </a:rPr>
              <a:t>AIMs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4A22AB6-AEA1-7441-B31A-98B963630E51}"/>
              </a:ext>
            </a:extLst>
          </p:cNvPr>
          <p:cNvCxnSpPr>
            <a:cxnSpLocks/>
          </p:cNvCxnSpPr>
          <p:nvPr/>
        </p:nvCxnSpPr>
        <p:spPr bwMode="auto">
          <a:xfrm flipH="1">
            <a:off x="3516055" y="4120014"/>
            <a:ext cx="1" cy="36715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32403D65-6AE1-0C4E-A483-0C680A620BC3}"/>
              </a:ext>
            </a:extLst>
          </p:cNvPr>
          <p:cNvCxnSpPr>
            <a:cxnSpLocks/>
          </p:cNvCxnSpPr>
          <p:nvPr/>
        </p:nvCxnSpPr>
        <p:spPr bwMode="auto">
          <a:xfrm>
            <a:off x="4000501" y="4120014"/>
            <a:ext cx="38099" cy="34888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7941AA4-A0CA-EF47-80A7-3AF9886F109F}"/>
              </a:ext>
            </a:extLst>
          </p:cNvPr>
          <p:cNvCxnSpPr>
            <a:cxnSpLocks/>
          </p:cNvCxnSpPr>
          <p:nvPr/>
        </p:nvCxnSpPr>
        <p:spPr bwMode="auto">
          <a:xfrm>
            <a:off x="4583688" y="4148084"/>
            <a:ext cx="64512" cy="74272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6F1B60D-7D97-1847-AA4C-BDBA5425ECF3}"/>
              </a:ext>
            </a:extLst>
          </p:cNvPr>
          <p:cNvCxnSpPr>
            <a:cxnSpLocks/>
          </p:cNvCxnSpPr>
          <p:nvPr/>
        </p:nvCxnSpPr>
        <p:spPr bwMode="auto">
          <a:xfrm flipH="1">
            <a:off x="6426719" y="4294455"/>
            <a:ext cx="230653" cy="37062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4295552E-605F-3A42-A728-8E73ADD6E4EB}"/>
              </a:ext>
            </a:extLst>
          </p:cNvPr>
          <p:cNvSpPr/>
          <p:nvPr/>
        </p:nvSpPr>
        <p:spPr>
          <a:xfrm>
            <a:off x="4571498" y="4225562"/>
            <a:ext cx="886428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b="0" kern="0" baseline="0" dirty="0">
                <a:solidFill>
                  <a:schemeClr val="bg1"/>
                </a:solidFill>
                <a:latin typeface="Helvetica" pitchFamily="2" charset="0"/>
              </a:rPr>
              <a:t>?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B3C8DBE-6817-B94E-AF95-431D7F852CC1}"/>
              </a:ext>
            </a:extLst>
          </p:cNvPr>
          <p:cNvSpPr/>
          <p:nvPr/>
        </p:nvSpPr>
        <p:spPr>
          <a:xfrm>
            <a:off x="4303564" y="6129457"/>
            <a:ext cx="886428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b="0" kern="0" baseline="0" dirty="0">
                <a:solidFill>
                  <a:schemeClr val="bg1"/>
                </a:solidFill>
                <a:latin typeface="Helvetica" pitchFamily="2" charset="0"/>
              </a:rPr>
              <a:t>‘LAG’</a:t>
            </a:r>
          </a:p>
          <a:p>
            <a:r>
              <a:rPr lang="en-US" sz="1600" kern="0" dirty="0">
                <a:solidFill>
                  <a:schemeClr val="bg1"/>
                </a:solidFill>
                <a:latin typeface="Helvetica" pitchFamily="2" charset="0"/>
              </a:rPr>
              <a:t>cells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F2D711A-2321-9C4D-852C-657EA3D6F2A8}"/>
              </a:ext>
            </a:extLst>
          </p:cNvPr>
          <p:cNvSpPr/>
          <p:nvPr/>
        </p:nvSpPr>
        <p:spPr>
          <a:xfrm>
            <a:off x="3701127" y="1832507"/>
            <a:ext cx="762000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b="0" kern="0" baseline="0" dirty="0">
                <a:latin typeface="Helvetica" pitchFamily="2" charset="0"/>
              </a:rPr>
              <a:t>NSMs</a:t>
            </a:r>
            <a:endParaRPr lang="en-US" sz="1600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A6193F1-DCC6-054D-A420-F33134B03607}"/>
              </a:ext>
            </a:extLst>
          </p:cNvPr>
          <p:cNvSpPr/>
          <p:nvPr/>
        </p:nvSpPr>
        <p:spPr>
          <a:xfrm>
            <a:off x="3352800" y="1823649"/>
            <a:ext cx="533400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b="0" kern="0" baseline="0" dirty="0">
                <a:latin typeface="Helvetica" pitchFamily="2" charset="0"/>
              </a:rPr>
              <a:t>I1s</a:t>
            </a:r>
            <a:endParaRPr lang="en-US" sz="1600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BBD7730-9C9C-A947-AD07-22408B9D309A}"/>
              </a:ext>
            </a:extLst>
          </p:cNvPr>
          <p:cNvSpPr/>
          <p:nvPr/>
        </p:nvSpPr>
        <p:spPr>
          <a:xfrm>
            <a:off x="6426718" y="1190007"/>
            <a:ext cx="762000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b="0" kern="0" baseline="0" dirty="0">
                <a:latin typeface="Helvetica" pitchFamily="2" charset="0"/>
              </a:rPr>
              <a:t>AIMs?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29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2" grpId="0" animBg="1"/>
      <p:bldP spid="88" grpId="0" animBg="1"/>
      <p:bldP spid="89" grpId="0" animBg="1"/>
      <p:bldP spid="90" grpId="0"/>
      <p:bldP spid="92" grpId="0"/>
      <p:bldP spid="9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>
            <a:extLst>
              <a:ext uri="{FF2B5EF4-FFF2-40B4-BE49-F238E27FC236}">
                <a16:creationId xmlns:a16="http://schemas.microsoft.com/office/drawing/2014/main" id="{02D6B7C9-737D-E940-8773-DBF37A040F8E}"/>
              </a:ext>
            </a:extLst>
          </p:cNvPr>
          <p:cNvSpPr txBox="1">
            <a:spLocks noChangeArrowheads="1"/>
          </p:cNvSpPr>
          <p:nvPr/>
        </p:nvSpPr>
        <p:spPr>
          <a:xfrm>
            <a:off x="680173" y="544154"/>
            <a:ext cx="7741248" cy="65711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8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Summary of </a:t>
            </a:r>
            <a:r>
              <a:rPr lang="en-US" sz="2800" b="1" i="1" dirty="0" err="1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Ppa</a:t>
            </a:r>
            <a:r>
              <a:rPr lang="en-US" sz="28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 differences – </a:t>
            </a:r>
          </a:p>
          <a:p>
            <a:pPr algn="l">
              <a:defRPr/>
            </a:pPr>
            <a:r>
              <a:rPr lang="en-US" sz="28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and, therefore, possible </a:t>
            </a:r>
            <a:r>
              <a:rPr lang="en-US" sz="2800" b="1" i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unc-86 </a:t>
            </a:r>
            <a:r>
              <a:rPr lang="en-US" sz="28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role change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9F0661-5809-8047-92F9-55A51E318F63}"/>
              </a:ext>
            </a:extLst>
          </p:cNvPr>
          <p:cNvSpPr/>
          <p:nvPr/>
        </p:nvSpPr>
        <p:spPr>
          <a:xfrm>
            <a:off x="351638" y="2732272"/>
            <a:ext cx="1052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NSM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70DDC9BA-7018-034F-98B6-8D5A11BE32BD}"/>
              </a:ext>
            </a:extLst>
          </p:cNvPr>
          <p:cNvSpPr txBox="1">
            <a:spLocks noChangeArrowheads="1"/>
          </p:cNvSpPr>
          <p:nvPr/>
        </p:nvSpPr>
        <p:spPr>
          <a:xfrm>
            <a:off x="422858" y="1862304"/>
            <a:ext cx="981305" cy="39948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4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Cell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B4ADE0B9-DF66-354F-9420-5AC9CBC5583E}"/>
              </a:ext>
            </a:extLst>
          </p:cNvPr>
          <p:cNvSpPr txBox="1">
            <a:spLocks noChangeArrowheads="1"/>
          </p:cNvSpPr>
          <p:nvPr/>
        </p:nvSpPr>
        <p:spPr>
          <a:xfrm>
            <a:off x="1727848" y="1661585"/>
            <a:ext cx="1940011" cy="39948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b="1" i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C. elegans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A9456439-5A75-E741-BD44-23FE952E7830}"/>
              </a:ext>
            </a:extLst>
          </p:cNvPr>
          <p:cNvSpPr txBox="1">
            <a:spLocks noChangeArrowheads="1"/>
          </p:cNvSpPr>
          <p:nvPr/>
        </p:nvSpPr>
        <p:spPr>
          <a:xfrm>
            <a:off x="4232252" y="1659634"/>
            <a:ext cx="1940011" cy="39948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b="1" i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P. </a:t>
            </a:r>
            <a:r>
              <a:rPr lang="en-US" sz="2400" b="1" i="1" dirty="0" err="1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pacificus</a:t>
            </a:r>
            <a:endParaRPr lang="en-US" sz="2400" b="1" i="1" dirty="0">
              <a:solidFill>
                <a:prstClr val="black"/>
              </a:solidFill>
              <a:latin typeface="Helvetica" pitchFamily="2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95F721CD-FE87-BF48-BFC9-D61969FC5230}"/>
              </a:ext>
            </a:extLst>
          </p:cNvPr>
          <p:cNvSpPr txBox="1">
            <a:spLocks noChangeArrowheads="1"/>
          </p:cNvSpPr>
          <p:nvPr/>
        </p:nvSpPr>
        <p:spPr>
          <a:xfrm>
            <a:off x="1702430" y="2154319"/>
            <a:ext cx="2992243" cy="39948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4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5HT	</a:t>
            </a:r>
            <a:r>
              <a:rPr lang="en-US" sz="2400" b="1" i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unc-86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CEF55ECB-7EBC-E845-8FE3-4FFAF4F0A17C}"/>
              </a:ext>
            </a:extLst>
          </p:cNvPr>
          <p:cNvSpPr txBox="1">
            <a:spLocks noChangeArrowheads="1"/>
          </p:cNvSpPr>
          <p:nvPr/>
        </p:nvSpPr>
        <p:spPr>
          <a:xfrm>
            <a:off x="4254554" y="2149705"/>
            <a:ext cx="2992243" cy="39948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4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5HT	</a:t>
            </a:r>
            <a:r>
              <a:rPr lang="en-US" sz="2400" b="1" i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unc-86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4AD192A9-2FEB-D246-A8DC-B3A44FB6851F}"/>
              </a:ext>
            </a:extLst>
          </p:cNvPr>
          <p:cNvSpPr txBox="1">
            <a:spLocks noChangeArrowheads="1"/>
          </p:cNvSpPr>
          <p:nvPr/>
        </p:nvSpPr>
        <p:spPr>
          <a:xfrm>
            <a:off x="6736656" y="1695624"/>
            <a:ext cx="2088927" cy="7605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400" b="1" i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unc-86 </a:t>
            </a:r>
            <a:r>
              <a:rPr lang="en-US" sz="24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role</a:t>
            </a:r>
          </a:p>
          <a:p>
            <a:pPr algn="l">
              <a:defRPr/>
            </a:pPr>
            <a:r>
              <a:rPr lang="en-US" sz="24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in 5HT spec?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DA4E2D-C77A-594A-B4FE-0C5E2AAF7DE5}"/>
              </a:ext>
            </a:extLst>
          </p:cNvPr>
          <p:cNvSpPr/>
          <p:nvPr/>
        </p:nvSpPr>
        <p:spPr>
          <a:xfrm>
            <a:off x="1855208" y="2581439"/>
            <a:ext cx="520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+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43231B5-C957-AA46-AACF-2609A8E7BC6E}"/>
              </a:ext>
            </a:extLst>
          </p:cNvPr>
          <p:cNvSpPr/>
          <p:nvPr/>
        </p:nvSpPr>
        <p:spPr>
          <a:xfrm>
            <a:off x="3012359" y="2599538"/>
            <a:ext cx="520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+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10DD092-6128-7C49-A606-0A987CC19BF0}"/>
              </a:ext>
            </a:extLst>
          </p:cNvPr>
          <p:cNvSpPr/>
          <p:nvPr/>
        </p:nvSpPr>
        <p:spPr>
          <a:xfrm>
            <a:off x="4404051" y="2613021"/>
            <a:ext cx="520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+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4809845-BDD1-2F42-9E9E-93C91A6F2026}"/>
              </a:ext>
            </a:extLst>
          </p:cNvPr>
          <p:cNvSpPr/>
          <p:nvPr/>
        </p:nvSpPr>
        <p:spPr>
          <a:xfrm>
            <a:off x="5572353" y="2590047"/>
            <a:ext cx="520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+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8DAB7B4-D61E-ED4B-B5CC-DDF83BEAC144}"/>
              </a:ext>
            </a:extLst>
          </p:cNvPr>
          <p:cNvSpPr/>
          <p:nvPr/>
        </p:nvSpPr>
        <p:spPr>
          <a:xfrm>
            <a:off x="1832906" y="3133447"/>
            <a:ext cx="520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-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2DA34F-BAC1-2045-A8D1-2032252D08D5}"/>
              </a:ext>
            </a:extLst>
          </p:cNvPr>
          <p:cNvSpPr/>
          <p:nvPr/>
        </p:nvSpPr>
        <p:spPr>
          <a:xfrm>
            <a:off x="6901114" y="2733799"/>
            <a:ext cx="17825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unchanged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0323C9-590B-2242-BCC6-98209E80484F}"/>
              </a:ext>
            </a:extLst>
          </p:cNvPr>
          <p:cNvSpPr/>
          <p:nvPr/>
        </p:nvSpPr>
        <p:spPr>
          <a:xfrm>
            <a:off x="189571" y="2671855"/>
            <a:ext cx="8705986" cy="524688"/>
          </a:xfrm>
          <a:prstGeom prst="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758D5AF-03CD-4E4B-B2E8-EB261FF4854E}"/>
              </a:ext>
            </a:extLst>
          </p:cNvPr>
          <p:cNvSpPr/>
          <p:nvPr/>
        </p:nvSpPr>
        <p:spPr>
          <a:xfrm>
            <a:off x="1535925" y="2108634"/>
            <a:ext cx="1137919" cy="1083359"/>
          </a:xfrm>
          <a:prstGeom prst="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06FC7B1-4FA8-0B40-9150-E056A0FE62A3}"/>
              </a:ext>
            </a:extLst>
          </p:cNvPr>
          <p:cNvSpPr/>
          <p:nvPr/>
        </p:nvSpPr>
        <p:spPr>
          <a:xfrm>
            <a:off x="184364" y="3191993"/>
            <a:ext cx="8705986" cy="524688"/>
          </a:xfrm>
          <a:prstGeom prst="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45BCA58-4F36-2941-86C7-08747B44D44C}"/>
              </a:ext>
            </a:extLst>
          </p:cNvPr>
          <p:cNvSpPr/>
          <p:nvPr/>
        </p:nvSpPr>
        <p:spPr>
          <a:xfrm>
            <a:off x="351637" y="3252410"/>
            <a:ext cx="1052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I1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6503BAE-DD96-D444-9D26-9CC7E6997246}"/>
              </a:ext>
            </a:extLst>
          </p:cNvPr>
          <p:cNvSpPr/>
          <p:nvPr/>
        </p:nvSpPr>
        <p:spPr>
          <a:xfrm>
            <a:off x="2975564" y="3108869"/>
            <a:ext cx="520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+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742CAAF-349D-5547-B3B8-5AC443151F84}"/>
              </a:ext>
            </a:extLst>
          </p:cNvPr>
          <p:cNvSpPr/>
          <p:nvPr/>
        </p:nvSpPr>
        <p:spPr>
          <a:xfrm>
            <a:off x="4374696" y="3106593"/>
            <a:ext cx="520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+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69253D8-8088-2449-BA32-A70BE75FCF82}"/>
              </a:ext>
            </a:extLst>
          </p:cNvPr>
          <p:cNvSpPr/>
          <p:nvPr/>
        </p:nvSpPr>
        <p:spPr>
          <a:xfrm>
            <a:off x="5531209" y="3120020"/>
            <a:ext cx="520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+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A0E47C7-9C97-144D-8CFC-9DA902A19396}"/>
              </a:ext>
            </a:extLst>
          </p:cNvPr>
          <p:cNvSpPr/>
          <p:nvPr/>
        </p:nvSpPr>
        <p:spPr>
          <a:xfrm>
            <a:off x="6884756" y="3243130"/>
            <a:ext cx="1823080" cy="402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Gain in </a:t>
            </a:r>
            <a:r>
              <a:rPr lang="en-US" sz="2000" b="1" i="1" dirty="0" err="1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Ppa</a:t>
            </a:r>
            <a:r>
              <a:rPr lang="en-US" sz="2000" b="1" i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44EBF17-C179-4443-8FA3-1A5B56608C49}"/>
              </a:ext>
            </a:extLst>
          </p:cNvPr>
          <p:cNvSpPr/>
          <p:nvPr/>
        </p:nvSpPr>
        <p:spPr>
          <a:xfrm>
            <a:off x="180374" y="3712380"/>
            <a:ext cx="8709976" cy="524688"/>
          </a:xfrm>
          <a:prstGeom prst="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FF8C17E-47FA-E84E-84E4-5A4F44DFFAE1}"/>
              </a:ext>
            </a:extLst>
          </p:cNvPr>
          <p:cNvSpPr/>
          <p:nvPr/>
        </p:nvSpPr>
        <p:spPr>
          <a:xfrm>
            <a:off x="295882" y="3798718"/>
            <a:ext cx="1052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AIM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DDEF0C0-DFB4-004C-B3FE-3451E1A38784}"/>
              </a:ext>
            </a:extLst>
          </p:cNvPr>
          <p:cNvSpPr/>
          <p:nvPr/>
        </p:nvSpPr>
        <p:spPr>
          <a:xfrm>
            <a:off x="1825979" y="3654038"/>
            <a:ext cx="520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+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3BCBB2A-D48B-1D47-9F7E-7E14CD0A62DE}"/>
              </a:ext>
            </a:extLst>
          </p:cNvPr>
          <p:cNvSpPr/>
          <p:nvPr/>
        </p:nvSpPr>
        <p:spPr>
          <a:xfrm>
            <a:off x="5512965" y="3650624"/>
            <a:ext cx="699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+</a:t>
            </a:r>
            <a:r>
              <a:rPr lang="en-US" sz="20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?</a:t>
            </a:r>
            <a:endParaRPr lang="en-US" sz="3600" b="1" dirty="0">
              <a:solidFill>
                <a:prstClr val="black"/>
              </a:solidFill>
              <a:latin typeface="Helvetica" pitchFamily="2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0C3959F-A487-D941-B60B-C4CE03DDB400}"/>
              </a:ext>
            </a:extLst>
          </p:cNvPr>
          <p:cNvSpPr/>
          <p:nvPr/>
        </p:nvSpPr>
        <p:spPr>
          <a:xfrm>
            <a:off x="4392900" y="3676011"/>
            <a:ext cx="520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-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8C26D3D-9BA8-1C4F-9C98-7ED4F62B8763}"/>
              </a:ext>
            </a:extLst>
          </p:cNvPr>
          <p:cNvSpPr/>
          <p:nvPr/>
        </p:nvSpPr>
        <p:spPr>
          <a:xfrm>
            <a:off x="2982492" y="3657787"/>
            <a:ext cx="520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+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1A5459B-248D-C24C-9B40-7848F69AD3BC}"/>
              </a:ext>
            </a:extLst>
          </p:cNvPr>
          <p:cNvSpPr/>
          <p:nvPr/>
        </p:nvSpPr>
        <p:spPr>
          <a:xfrm>
            <a:off x="6876944" y="3798718"/>
            <a:ext cx="17825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Loss in </a:t>
            </a:r>
            <a:r>
              <a:rPr lang="en-US" sz="2000" b="1" i="1" dirty="0" err="1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Ppa</a:t>
            </a:r>
            <a:r>
              <a:rPr lang="en-US" sz="2000" b="1" i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?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FD01319-47EA-504C-B11B-BB5A378B3D13}"/>
              </a:ext>
            </a:extLst>
          </p:cNvPr>
          <p:cNvSpPr/>
          <p:nvPr/>
        </p:nvSpPr>
        <p:spPr>
          <a:xfrm>
            <a:off x="2673845" y="2104516"/>
            <a:ext cx="1101116" cy="1083359"/>
          </a:xfrm>
          <a:prstGeom prst="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6231BF1-457B-DF44-B7CE-79DADE3532F3}"/>
              </a:ext>
            </a:extLst>
          </p:cNvPr>
          <p:cNvSpPr/>
          <p:nvPr/>
        </p:nvSpPr>
        <p:spPr>
          <a:xfrm>
            <a:off x="4076680" y="2104515"/>
            <a:ext cx="1137919" cy="1083697"/>
          </a:xfrm>
          <a:prstGeom prst="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E35ABBD-96C4-1942-9802-1A4EF5C7AC55}"/>
              </a:ext>
            </a:extLst>
          </p:cNvPr>
          <p:cNvSpPr/>
          <p:nvPr/>
        </p:nvSpPr>
        <p:spPr>
          <a:xfrm>
            <a:off x="5214600" y="2100735"/>
            <a:ext cx="1101116" cy="1095808"/>
          </a:xfrm>
          <a:prstGeom prst="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B56D99B-B82D-7843-AE72-89D54FF68F25}"/>
              </a:ext>
            </a:extLst>
          </p:cNvPr>
          <p:cNvSpPr/>
          <p:nvPr/>
        </p:nvSpPr>
        <p:spPr>
          <a:xfrm>
            <a:off x="1541179" y="3187875"/>
            <a:ext cx="1137919" cy="1572169"/>
          </a:xfrm>
          <a:prstGeom prst="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9EA9594-DAA8-5748-8629-1EE947711510}"/>
              </a:ext>
            </a:extLst>
          </p:cNvPr>
          <p:cNvSpPr/>
          <p:nvPr/>
        </p:nvSpPr>
        <p:spPr>
          <a:xfrm>
            <a:off x="2676601" y="3194726"/>
            <a:ext cx="1091307" cy="1565318"/>
          </a:xfrm>
          <a:prstGeom prst="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6870E27-5875-114D-8398-BF80B6E5926E}"/>
              </a:ext>
            </a:extLst>
          </p:cNvPr>
          <p:cNvSpPr/>
          <p:nvPr/>
        </p:nvSpPr>
        <p:spPr>
          <a:xfrm>
            <a:off x="4082467" y="3189601"/>
            <a:ext cx="1132132" cy="1570443"/>
          </a:xfrm>
          <a:prstGeom prst="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03A277C-3766-7747-A1F0-C832711DC1B5}"/>
              </a:ext>
            </a:extLst>
          </p:cNvPr>
          <p:cNvSpPr/>
          <p:nvPr/>
        </p:nvSpPr>
        <p:spPr>
          <a:xfrm>
            <a:off x="5217397" y="3184476"/>
            <a:ext cx="1091267" cy="1575568"/>
          </a:xfrm>
          <a:prstGeom prst="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58281D0-A75D-0848-B69E-86A8EC9B7322}"/>
              </a:ext>
            </a:extLst>
          </p:cNvPr>
          <p:cNvSpPr/>
          <p:nvPr/>
        </p:nvSpPr>
        <p:spPr>
          <a:xfrm>
            <a:off x="189571" y="4235356"/>
            <a:ext cx="8705986" cy="524688"/>
          </a:xfrm>
          <a:prstGeom prst="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A4CC1DC-CFF9-D34F-B46D-0F8D851806B1}"/>
              </a:ext>
            </a:extLst>
          </p:cNvPr>
          <p:cNvSpPr/>
          <p:nvPr/>
        </p:nvSpPr>
        <p:spPr>
          <a:xfrm>
            <a:off x="300782" y="4257934"/>
            <a:ext cx="1052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‘LAG’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EB3DE8B-1B77-8C4B-A12B-BEAE28752BAA}"/>
              </a:ext>
            </a:extLst>
          </p:cNvPr>
          <p:cNvSpPr/>
          <p:nvPr/>
        </p:nvSpPr>
        <p:spPr>
          <a:xfrm>
            <a:off x="1825979" y="4166004"/>
            <a:ext cx="520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-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F164578-33DA-754E-AF74-97370BD5A19C}"/>
              </a:ext>
            </a:extLst>
          </p:cNvPr>
          <p:cNvSpPr/>
          <p:nvPr/>
        </p:nvSpPr>
        <p:spPr>
          <a:xfrm>
            <a:off x="2971341" y="4237572"/>
            <a:ext cx="520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?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BE50A26-B1F0-EA41-93C6-2AC0962E7993}"/>
              </a:ext>
            </a:extLst>
          </p:cNvPr>
          <p:cNvSpPr/>
          <p:nvPr/>
        </p:nvSpPr>
        <p:spPr>
          <a:xfrm>
            <a:off x="4388348" y="4176250"/>
            <a:ext cx="520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+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12097B9-0D3E-E347-B20A-F2255623B894}"/>
              </a:ext>
            </a:extLst>
          </p:cNvPr>
          <p:cNvSpPr/>
          <p:nvPr/>
        </p:nvSpPr>
        <p:spPr>
          <a:xfrm>
            <a:off x="6880861" y="4275137"/>
            <a:ext cx="1823080" cy="402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Gain in </a:t>
            </a:r>
            <a:r>
              <a:rPr lang="en-US" sz="2000" b="1" i="1" dirty="0" err="1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Ppa</a:t>
            </a:r>
            <a:r>
              <a:rPr lang="en-US" sz="2000" b="1" i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?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2F38E2A-252B-C340-AC60-DF9355551BD6}"/>
              </a:ext>
            </a:extLst>
          </p:cNvPr>
          <p:cNvSpPr/>
          <p:nvPr/>
        </p:nvSpPr>
        <p:spPr>
          <a:xfrm>
            <a:off x="5517638" y="4172359"/>
            <a:ext cx="699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+</a:t>
            </a:r>
            <a:r>
              <a:rPr lang="en-US" sz="20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?</a:t>
            </a:r>
            <a:endParaRPr lang="en-US" sz="3600" b="1" dirty="0">
              <a:solidFill>
                <a:prstClr val="black"/>
              </a:solidFill>
              <a:latin typeface="Helvetica" pitchFamily="2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9B462151-347C-2742-A0E0-1C7CDC87D1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5000" contrast="7000"/>
                    </a14:imgEffect>
                  </a14:imgLayer>
                </a14:imgProps>
              </a:ext>
            </a:extLst>
          </a:blip>
          <a:srcRect l="833" r="2499"/>
          <a:stretch/>
        </p:blipFill>
        <p:spPr>
          <a:xfrm>
            <a:off x="1900333" y="4976989"/>
            <a:ext cx="5208541" cy="1659467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40E5B922-64EB-E749-AE70-EB92E09B2D51}"/>
              </a:ext>
            </a:extLst>
          </p:cNvPr>
          <p:cNvSpPr/>
          <p:nvPr/>
        </p:nvSpPr>
        <p:spPr>
          <a:xfrm>
            <a:off x="3765326" y="6288868"/>
            <a:ext cx="2543337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b="0" kern="0" baseline="0" dirty="0">
                <a:solidFill>
                  <a:schemeClr val="bg1"/>
                </a:solidFill>
                <a:latin typeface="Helvetica" pitchFamily="2" charset="0"/>
              </a:rPr>
              <a:t>I1s      LAG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3F59DBE-B782-C04A-BFCB-0D5E0330D5E0}"/>
              </a:ext>
            </a:extLst>
          </p:cNvPr>
          <p:cNvSpPr/>
          <p:nvPr/>
        </p:nvSpPr>
        <p:spPr>
          <a:xfrm>
            <a:off x="3996155" y="5092018"/>
            <a:ext cx="2055424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b="0" kern="0" baseline="0" dirty="0">
                <a:solidFill>
                  <a:schemeClr val="bg1"/>
                </a:solidFill>
                <a:latin typeface="Helvetica" pitchFamily="2" charset="0"/>
              </a:rPr>
              <a:t>NSM                 AIM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27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7" grpId="0"/>
      <p:bldP spid="19" grpId="0"/>
      <p:bldP spid="20" grpId="0"/>
      <p:bldP spid="22" grpId="0"/>
      <p:bldP spid="23" grpId="0"/>
      <p:bldP spid="26" grpId="0"/>
      <p:bldP spid="27" grpId="0"/>
      <p:bldP spid="28" grpId="0"/>
      <p:bldP spid="30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9A307F-823E-3643-A51F-C153C1468F97}"/>
              </a:ext>
            </a:extLst>
          </p:cNvPr>
          <p:cNvSpPr/>
          <p:nvPr/>
        </p:nvSpPr>
        <p:spPr>
          <a:xfrm>
            <a:off x="167687" y="143897"/>
            <a:ext cx="786465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rPr>
              <a:t>Nervous systems have common neuronal types</a:t>
            </a:r>
            <a:endParaRPr lang="en-US" sz="2600" b="1" dirty="0">
              <a:latin typeface="Helvetica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284F7A-6860-3D4D-9096-AB6BE96F7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757" y="722839"/>
            <a:ext cx="4337739" cy="60424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EDE88F-287C-B441-ADB6-E67FC3D1AFB4}"/>
              </a:ext>
            </a:extLst>
          </p:cNvPr>
          <p:cNvSpPr/>
          <p:nvPr/>
        </p:nvSpPr>
        <p:spPr>
          <a:xfrm>
            <a:off x="6007095" y="611626"/>
            <a:ext cx="2185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Helvetica" pitchFamily="2" charset="0"/>
              </a:rPr>
              <a:t>Neurotransmitters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748A90-64B2-774F-85D1-CFCAC98D5170}"/>
              </a:ext>
            </a:extLst>
          </p:cNvPr>
          <p:cNvSpPr/>
          <p:nvPr/>
        </p:nvSpPr>
        <p:spPr>
          <a:xfrm>
            <a:off x="5736139" y="1008934"/>
            <a:ext cx="15183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Helvetica" pitchFamily="2" charset="0"/>
              </a:rPr>
              <a:t>Acetylcholine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C0CAC2-B15B-2944-8A5D-56D43E5F743D}"/>
              </a:ext>
            </a:extLst>
          </p:cNvPr>
          <p:cNvSpPr/>
          <p:nvPr/>
        </p:nvSpPr>
        <p:spPr>
          <a:xfrm>
            <a:off x="5736139" y="2078426"/>
            <a:ext cx="15183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Helvetica" pitchFamily="2" charset="0"/>
              </a:rPr>
              <a:t>Acetylcholine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D9DCFF-8BAA-A846-861C-A46EE0C48DC5}"/>
              </a:ext>
            </a:extLst>
          </p:cNvPr>
          <p:cNvSpPr/>
          <p:nvPr/>
        </p:nvSpPr>
        <p:spPr>
          <a:xfrm>
            <a:off x="5736139" y="3108948"/>
            <a:ext cx="15183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Helvetica" pitchFamily="2" charset="0"/>
              </a:rPr>
              <a:t>Acetylcholine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E47DD5-A357-3547-8F1C-7FA3D8F13C25}"/>
              </a:ext>
            </a:extLst>
          </p:cNvPr>
          <p:cNvSpPr/>
          <p:nvPr/>
        </p:nvSpPr>
        <p:spPr>
          <a:xfrm>
            <a:off x="5736139" y="4213612"/>
            <a:ext cx="15183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Helvetica" pitchFamily="2" charset="0"/>
              </a:rPr>
              <a:t>Acetylcholine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2547FB-DC70-9C41-AB47-D9CD3AD6E265}"/>
              </a:ext>
            </a:extLst>
          </p:cNvPr>
          <p:cNvSpPr/>
          <p:nvPr/>
        </p:nvSpPr>
        <p:spPr>
          <a:xfrm>
            <a:off x="5736139" y="5145278"/>
            <a:ext cx="15183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Helvetica" pitchFamily="2" charset="0"/>
              </a:rPr>
              <a:t>Acetylcholine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9A4061-6960-E045-B510-92196BD4FA5D}"/>
              </a:ext>
            </a:extLst>
          </p:cNvPr>
          <p:cNvSpPr/>
          <p:nvPr/>
        </p:nvSpPr>
        <p:spPr>
          <a:xfrm>
            <a:off x="5736139" y="5907667"/>
            <a:ext cx="15183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Helvetica" pitchFamily="2" charset="0"/>
              </a:rPr>
              <a:t>Acetylcholine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A4B713-ADD8-4844-9556-F6870FF877A1}"/>
              </a:ext>
            </a:extLst>
          </p:cNvPr>
          <p:cNvSpPr/>
          <p:nvPr/>
        </p:nvSpPr>
        <p:spPr>
          <a:xfrm>
            <a:off x="5736139" y="3663141"/>
            <a:ext cx="15183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Helvetica" pitchFamily="2" charset="0"/>
              </a:rPr>
              <a:t>Acetylcholine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7B30B2-CA9B-C941-BEB4-9DA320990438}"/>
              </a:ext>
            </a:extLst>
          </p:cNvPr>
          <p:cNvSpPr/>
          <p:nvPr/>
        </p:nvSpPr>
        <p:spPr>
          <a:xfrm>
            <a:off x="7192718" y="1002111"/>
            <a:ext cx="11416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Helvetica" pitchFamily="2" charset="0"/>
              </a:rPr>
              <a:t>Serotonin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EC6D91-1A56-3C4D-9399-F58868D4A055}"/>
              </a:ext>
            </a:extLst>
          </p:cNvPr>
          <p:cNvSpPr/>
          <p:nvPr/>
        </p:nvSpPr>
        <p:spPr>
          <a:xfrm>
            <a:off x="7229786" y="2089264"/>
            <a:ext cx="11416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Helvetica" pitchFamily="2" charset="0"/>
              </a:rPr>
              <a:t>Serotonin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6C4430-4BCA-EE4C-83AE-6E32AC638F0F}"/>
              </a:ext>
            </a:extLst>
          </p:cNvPr>
          <p:cNvSpPr/>
          <p:nvPr/>
        </p:nvSpPr>
        <p:spPr>
          <a:xfrm>
            <a:off x="7229786" y="3144688"/>
            <a:ext cx="11416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Helvetica" pitchFamily="2" charset="0"/>
              </a:rPr>
              <a:t>Serotonin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FB6C329-33FA-8347-B1EB-F891C7ED647B}"/>
              </a:ext>
            </a:extLst>
          </p:cNvPr>
          <p:cNvSpPr/>
          <p:nvPr/>
        </p:nvSpPr>
        <p:spPr>
          <a:xfrm>
            <a:off x="7229788" y="4227534"/>
            <a:ext cx="11416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Helvetica" pitchFamily="2" charset="0"/>
              </a:rPr>
              <a:t>Serotonin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3A15B2-2C36-9A4D-9959-FD9CC4DBDDE9}"/>
              </a:ext>
            </a:extLst>
          </p:cNvPr>
          <p:cNvSpPr/>
          <p:nvPr/>
        </p:nvSpPr>
        <p:spPr>
          <a:xfrm>
            <a:off x="7233293" y="5150848"/>
            <a:ext cx="11416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Helvetica" pitchFamily="2" charset="0"/>
              </a:rPr>
              <a:t>Serotonin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3367F94-E240-5D4D-948D-8DFF6BC9E169}"/>
              </a:ext>
            </a:extLst>
          </p:cNvPr>
          <p:cNvSpPr/>
          <p:nvPr/>
        </p:nvSpPr>
        <p:spPr>
          <a:xfrm>
            <a:off x="7229785" y="5907667"/>
            <a:ext cx="11416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Helvetica" pitchFamily="2" charset="0"/>
              </a:rPr>
              <a:t>Serotonin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62741C-DA59-634F-B0F6-C90AD2E14A3D}"/>
              </a:ext>
            </a:extLst>
          </p:cNvPr>
          <p:cNvSpPr/>
          <p:nvPr/>
        </p:nvSpPr>
        <p:spPr>
          <a:xfrm>
            <a:off x="7229787" y="3677063"/>
            <a:ext cx="11416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Helvetica" pitchFamily="2" charset="0"/>
              </a:rPr>
              <a:t>Serotonin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EFAA55-10D9-0545-9E8B-D60C654F8380}"/>
              </a:ext>
            </a:extLst>
          </p:cNvPr>
          <p:cNvSpPr/>
          <p:nvPr/>
        </p:nvSpPr>
        <p:spPr>
          <a:xfrm>
            <a:off x="5736139" y="1305490"/>
            <a:ext cx="11753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</a:rPr>
              <a:t>Dopamine</a:t>
            </a:r>
            <a:endParaRPr lang="en-US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C5648A1-4390-EF44-8DE4-70183E7CABD0}"/>
              </a:ext>
            </a:extLst>
          </p:cNvPr>
          <p:cNvSpPr/>
          <p:nvPr/>
        </p:nvSpPr>
        <p:spPr>
          <a:xfrm>
            <a:off x="5736139" y="2336012"/>
            <a:ext cx="11753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</a:rPr>
              <a:t>Dopamine</a:t>
            </a:r>
            <a:endParaRPr lang="en-US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34FE078-4741-5143-9351-33EBF132956F}"/>
              </a:ext>
            </a:extLst>
          </p:cNvPr>
          <p:cNvSpPr/>
          <p:nvPr/>
        </p:nvSpPr>
        <p:spPr>
          <a:xfrm>
            <a:off x="5748496" y="3341820"/>
            <a:ext cx="11753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</a:rPr>
              <a:t>Dopamine</a:t>
            </a:r>
            <a:endParaRPr lang="en-US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F356025-842D-3042-BC76-C85B7CD10CFF}"/>
              </a:ext>
            </a:extLst>
          </p:cNvPr>
          <p:cNvSpPr/>
          <p:nvPr/>
        </p:nvSpPr>
        <p:spPr>
          <a:xfrm>
            <a:off x="5748496" y="4473148"/>
            <a:ext cx="11753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</a:rPr>
              <a:t>Dopamine</a:t>
            </a:r>
            <a:endParaRPr lang="en-US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CED5CF2-7253-C342-AC71-1138DB6D8648}"/>
              </a:ext>
            </a:extLst>
          </p:cNvPr>
          <p:cNvSpPr/>
          <p:nvPr/>
        </p:nvSpPr>
        <p:spPr>
          <a:xfrm>
            <a:off x="5748496" y="5406765"/>
            <a:ext cx="11753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</a:rPr>
              <a:t>Dopamine</a:t>
            </a:r>
            <a:endParaRPr lang="en-US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CC22845-4A87-244B-A828-109AB6A9763C}"/>
              </a:ext>
            </a:extLst>
          </p:cNvPr>
          <p:cNvSpPr/>
          <p:nvPr/>
        </p:nvSpPr>
        <p:spPr>
          <a:xfrm>
            <a:off x="5748496" y="6154261"/>
            <a:ext cx="11753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</a:rPr>
              <a:t>Dopamine</a:t>
            </a:r>
            <a:endParaRPr lang="en-US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28885F0-079F-1143-9F53-F83585D00104}"/>
              </a:ext>
            </a:extLst>
          </p:cNvPr>
          <p:cNvSpPr/>
          <p:nvPr/>
        </p:nvSpPr>
        <p:spPr>
          <a:xfrm>
            <a:off x="5736139" y="3910462"/>
            <a:ext cx="11753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</a:rPr>
              <a:t>Dopamine</a:t>
            </a:r>
            <a:endParaRPr lang="en-US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D7DBEF9-0DFB-3C42-9D6C-2878BD2623E3}"/>
              </a:ext>
            </a:extLst>
          </p:cNvPr>
          <p:cNvSpPr/>
          <p:nvPr/>
        </p:nvSpPr>
        <p:spPr>
          <a:xfrm>
            <a:off x="7192718" y="1284877"/>
            <a:ext cx="11897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2" charset="0"/>
              </a:rPr>
              <a:t>Glutamate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C157275-6C61-3840-8486-436C202745B9}"/>
              </a:ext>
            </a:extLst>
          </p:cNvPr>
          <p:cNvSpPr/>
          <p:nvPr/>
        </p:nvSpPr>
        <p:spPr>
          <a:xfrm>
            <a:off x="7231121" y="2336734"/>
            <a:ext cx="11897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2" charset="0"/>
              </a:rPr>
              <a:t>Glutamate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AB04EB-BA7C-FC45-86AE-47682938B0D3}"/>
              </a:ext>
            </a:extLst>
          </p:cNvPr>
          <p:cNvSpPr/>
          <p:nvPr/>
        </p:nvSpPr>
        <p:spPr>
          <a:xfrm>
            <a:off x="7229786" y="3347557"/>
            <a:ext cx="11897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2" charset="0"/>
              </a:rPr>
              <a:t>Glutamate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18E461E-1975-ED49-95FE-12A6D7192117}"/>
              </a:ext>
            </a:extLst>
          </p:cNvPr>
          <p:cNvSpPr/>
          <p:nvPr/>
        </p:nvSpPr>
        <p:spPr>
          <a:xfrm>
            <a:off x="7229785" y="4468171"/>
            <a:ext cx="11897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2" charset="0"/>
              </a:rPr>
              <a:t>Glutamate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1C0A51E-F84E-164E-A717-5ACE427870F5}"/>
              </a:ext>
            </a:extLst>
          </p:cNvPr>
          <p:cNvSpPr/>
          <p:nvPr/>
        </p:nvSpPr>
        <p:spPr>
          <a:xfrm>
            <a:off x="7229785" y="5406765"/>
            <a:ext cx="11897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2" charset="0"/>
              </a:rPr>
              <a:t>Glutamate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D3DCF0D-C921-F54D-85F7-7A0425DBDA89}"/>
              </a:ext>
            </a:extLst>
          </p:cNvPr>
          <p:cNvSpPr/>
          <p:nvPr/>
        </p:nvSpPr>
        <p:spPr>
          <a:xfrm>
            <a:off x="7229785" y="6154261"/>
            <a:ext cx="11897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2" charset="0"/>
              </a:rPr>
              <a:t>Glutamate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917BE4F-9E6D-BC48-8D28-C976D398E6D5}"/>
              </a:ext>
            </a:extLst>
          </p:cNvPr>
          <p:cNvSpPr/>
          <p:nvPr/>
        </p:nvSpPr>
        <p:spPr>
          <a:xfrm>
            <a:off x="7205739" y="3909041"/>
            <a:ext cx="11897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2" charset="0"/>
              </a:rPr>
              <a:t>Glutamate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F40B6E3-DF99-6A47-9E6D-3247BD51C2D9}"/>
              </a:ext>
            </a:extLst>
          </p:cNvPr>
          <p:cNvSpPr/>
          <p:nvPr/>
        </p:nvSpPr>
        <p:spPr>
          <a:xfrm>
            <a:off x="8270026" y="1003476"/>
            <a:ext cx="7873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GABA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D0BE7A-454F-8E4D-AC3C-0074DF5F5DE4}"/>
              </a:ext>
            </a:extLst>
          </p:cNvPr>
          <p:cNvSpPr/>
          <p:nvPr/>
        </p:nvSpPr>
        <p:spPr>
          <a:xfrm>
            <a:off x="8355683" y="1266477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Helvetica" pitchFamily="2" charset="0"/>
              </a:rPr>
              <a:t>etc</a:t>
            </a:r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CB258F1-42B4-294F-B9E6-362C60A3AD94}"/>
              </a:ext>
            </a:extLst>
          </p:cNvPr>
          <p:cNvSpPr/>
          <p:nvPr/>
        </p:nvSpPr>
        <p:spPr>
          <a:xfrm>
            <a:off x="8307094" y="2095974"/>
            <a:ext cx="7873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GABA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95317B2-B8D9-7E42-A35F-6A9D23C0FEA3}"/>
              </a:ext>
            </a:extLst>
          </p:cNvPr>
          <p:cNvSpPr/>
          <p:nvPr/>
        </p:nvSpPr>
        <p:spPr>
          <a:xfrm>
            <a:off x="8392751" y="2309547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Helvetica" pitchFamily="2" charset="0"/>
              </a:rPr>
              <a:t>etc</a:t>
            </a:r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E10706E-EDAF-B044-97C5-0BDF6A269F92}"/>
              </a:ext>
            </a:extLst>
          </p:cNvPr>
          <p:cNvSpPr/>
          <p:nvPr/>
        </p:nvSpPr>
        <p:spPr>
          <a:xfrm>
            <a:off x="8307094" y="3112395"/>
            <a:ext cx="7873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GABA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9CD61F3-7F3A-EC4E-B7FB-9B0D5010F9C7}"/>
              </a:ext>
            </a:extLst>
          </p:cNvPr>
          <p:cNvSpPr/>
          <p:nvPr/>
        </p:nvSpPr>
        <p:spPr>
          <a:xfrm>
            <a:off x="8395721" y="3312436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Helvetica" pitchFamily="2" charset="0"/>
              </a:rPr>
              <a:t>etc</a:t>
            </a:r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BAF6DE9-C1E9-5942-8DFC-40C251AF4269}"/>
              </a:ext>
            </a:extLst>
          </p:cNvPr>
          <p:cNvSpPr/>
          <p:nvPr/>
        </p:nvSpPr>
        <p:spPr>
          <a:xfrm>
            <a:off x="8311096" y="4249478"/>
            <a:ext cx="7873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GABA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0923957-9540-8B41-9367-F68134B95552}"/>
              </a:ext>
            </a:extLst>
          </p:cNvPr>
          <p:cNvSpPr/>
          <p:nvPr/>
        </p:nvSpPr>
        <p:spPr>
          <a:xfrm>
            <a:off x="8398691" y="4438895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Helvetica" pitchFamily="2" charset="0"/>
              </a:rPr>
              <a:t>etc</a:t>
            </a:r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3FC629B-EA26-BD45-92A9-A027F4EB2184}"/>
              </a:ext>
            </a:extLst>
          </p:cNvPr>
          <p:cNvSpPr/>
          <p:nvPr/>
        </p:nvSpPr>
        <p:spPr>
          <a:xfrm>
            <a:off x="8316004" y="5141712"/>
            <a:ext cx="7873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GABA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E6F392E-335C-E94F-92F2-58F5A6F804F3}"/>
              </a:ext>
            </a:extLst>
          </p:cNvPr>
          <p:cNvSpPr/>
          <p:nvPr/>
        </p:nvSpPr>
        <p:spPr>
          <a:xfrm>
            <a:off x="8401661" y="5379999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Helvetica" pitchFamily="2" charset="0"/>
              </a:rPr>
              <a:t>etc</a:t>
            </a:r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3CEF54E-6EB6-F345-AE85-CC6E05F07D49}"/>
              </a:ext>
            </a:extLst>
          </p:cNvPr>
          <p:cNvSpPr/>
          <p:nvPr/>
        </p:nvSpPr>
        <p:spPr>
          <a:xfrm>
            <a:off x="8316004" y="5913539"/>
            <a:ext cx="7873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GABA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475EA2A-20D3-3243-8071-550723729015}"/>
              </a:ext>
            </a:extLst>
          </p:cNvPr>
          <p:cNvSpPr/>
          <p:nvPr/>
        </p:nvSpPr>
        <p:spPr>
          <a:xfrm>
            <a:off x="8401661" y="6151826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Helvetica" pitchFamily="2" charset="0"/>
              </a:rPr>
              <a:t>etc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79B8940-5C6E-894A-9C00-7E1407984F3C}"/>
              </a:ext>
            </a:extLst>
          </p:cNvPr>
          <p:cNvSpPr/>
          <p:nvPr/>
        </p:nvSpPr>
        <p:spPr>
          <a:xfrm>
            <a:off x="8307759" y="3694695"/>
            <a:ext cx="7873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GABA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2A15287-980E-814B-9AEF-CC4DB1B558CD}"/>
              </a:ext>
            </a:extLst>
          </p:cNvPr>
          <p:cNvSpPr/>
          <p:nvPr/>
        </p:nvSpPr>
        <p:spPr>
          <a:xfrm>
            <a:off x="8393416" y="3920625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Helvetica" pitchFamily="2" charset="0"/>
              </a:rPr>
              <a:t>etc</a:t>
            </a:r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512FD93-9673-EA4C-84DE-2167BA3184CC}"/>
              </a:ext>
            </a:extLst>
          </p:cNvPr>
          <p:cNvSpPr/>
          <p:nvPr/>
        </p:nvSpPr>
        <p:spPr>
          <a:xfrm>
            <a:off x="23574" y="4071811"/>
            <a:ext cx="2162432" cy="7345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F0A59F0-A9F1-3743-9988-9901843F6177}"/>
              </a:ext>
            </a:extLst>
          </p:cNvPr>
          <p:cNvSpPr/>
          <p:nvPr/>
        </p:nvSpPr>
        <p:spPr>
          <a:xfrm>
            <a:off x="111405" y="4145005"/>
            <a:ext cx="18389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Helvetica" pitchFamily="2" charset="0"/>
              </a:rPr>
              <a:t>Representative</a:t>
            </a:r>
          </a:p>
          <a:p>
            <a:pPr algn="ctr"/>
            <a:r>
              <a:rPr lang="en-US" b="1" dirty="0">
                <a:solidFill>
                  <a:prstClr val="black"/>
                </a:solidFill>
                <a:latin typeface="Helvetica" pitchFamily="2" charset="0"/>
              </a:rPr>
              <a:t>Bilaterians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16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6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>
            <a:extLst>
              <a:ext uri="{FF2B5EF4-FFF2-40B4-BE49-F238E27FC236}">
                <a16:creationId xmlns:a16="http://schemas.microsoft.com/office/drawing/2014/main" id="{02D6B7C9-737D-E940-8773-DBF37A040F8E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46413"/>
            <a:ext cx="9144000" cy="762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Unc-86 - terminal selector for some serotonergic neurons </a:t>
            </a:r>
            <a:endParaRPr lang="en-US" sz="2400" b="1" dirty="0">
              <a:latin typeface="Helvetica" pitchFamily="2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F9B3F7B-DDA0-EC43-BD8F-5B733E086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388" y="936593"/>
            <a:ext cx="6681401" cy="47708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CBE533E-9C7A-004F-B86B-D301EA21721F}"/>
              </a:ext>
            </a:extLst>
          </p:cNvPr>
          <p:cNvSpPr/>
          <p:nvPr/>
        </p:nvSpPr>
        <p:spPr>
          <a:xfrm>
            <a:off x="1153561" y="6247025"/>
            <a:ext cx="6538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- Changes in partner TF in some neurons?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B1B6BC-5DE3-2E4A-9CA1-AE795376DC1B}"/>
              </a:ext>
            </a:extLst>
          </p:cNvPr>
          <p:cNvSpPr/>
          <p:nvPr/>
        </p:nvSpPr>
        <p:spPr>
          <a:xfrm>
            <a:off x="1163073" y="5785360"/>
            <a:ext cx="4826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- Changes in TF binding sites?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86801D-6DD6-B644-8768-459479446EB1}"/>
              </a:ext>
            </a:extLst>
          </p:cNvPr>
          <p:cNvSpPr/>
          <p:nvPr/>
        </p:nvSpPr>
        <p:spPr>
          <a:xfrm>
            <a:off x="5717290" y="1431209"/>
            <a:ext cx="22244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Its role is likely altered in </a:t>
            </a:r>
            <a:r>
              <a:rPr lang="en-US" sz="2200" b="1" i="1" dirty="0" err="1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Pristionchus</a:t>
            </a:r>
            <a:r>
              <a:rPr lang="en-US" sz="22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 </a:t>
            </a:r>
            <a:endParaRPr lang="en-US" sz="22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35FF2D9-1E17-CF45-A818-2A29A04E2151}"/>
              </a:ext>
            </a:extLst>
          </p:cNvPr>
          <p:cNvSpPr/>
          <p:nvPr/>
        </p:nvSpPr>
        <p:spPr>
          <a:xfrm>
            <a:off x="1352055" y="4574044"/>
            <a:ext cx="22244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How?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383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>
            <a:extLst>
              <a:ext uri="{FF2B5EF4-FFF2-40B4-BE49-F238E27FC236}">
                <a16:creationId xmlns:a16="http://schemas.microsoft.com/office/drawing/2014/main" id="{02D6B7C9-737D-E940-8773-DBF37A040F8E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26535"/>
            <a:ext cx="9144000" cy="38617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Unc-86 - terminal selector for some serotonergic neurons </a:t>
            </a:r>
            <a:endParaRPr lang="en-US" sz="2400" b="1" dirty="0">
              <a:latin typeface="Helvetica" pitchFamily="2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BE533E-9C7A-004F-B86B-D301EA21721F}"/>
              </a:ext>
            </a:extLst>
          </p:cNvPr>
          <p:cNvSpPr/>
          <p:nvPr/>
        </p:nvSpPr>
        <p:spPr>
          <a:xfrm>
            <a:off x="1153561" y="6247025"/>
            <a:ext cx="6538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- Changes in partner TF in some neurons?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B1B6BC-5DE3-2E4A-9CA1-AE795376DC1B}"/>
              </a:ext>
            </a:extLst>
          </p:cNvPr>
          <p:cNvSpPr/>
          <p:nvPr/>
        </p:nvSpPr>
        <p:spPr>
          <a:xfrm>
            <a:off x="1163073" y="5785360"/>
            <a:ext cx="4826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- Changes in TF binding sites?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64F667-AD0F-2347-88F6-F03ABBB07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1168"/>
            <a:ext cx="9144000" cy="22457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958254-AA94-2346-8D54-EE1B37E37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68453"/>
            <a:ext cx="9144000" cy="2353084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687584ED-C439-C240-9C98-9DDF9663515A}"/>
              </a:ext>
            </a:extLst>
          </p:cNvPr>
          <p:cNvSpPr txBox="1">
            <a:spLocks noChangeArrowheads="1"/>
          </p:cNvSpPr>
          <p:nvPr/>
        </p:nvSpPr>
        <p:spPr>
          <a:xfrm>
            <a:off x="-30480" y="2246253"/>
            <a:ext cx="3230880" cy="39671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400" b="1" i="1" dirty="0">
                <a:solidFill>
                  <a:schemeClr val="bg1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C. elegans</a:t>
            </a:r>
            <a:r>
              <a:rPr lang="en-US" sz="1400" b="1" dirty="0">
                <a:solidFill>
                  <a:schemeClr val="bg1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 w/ </a:t>
            </a:r>
            <a:r>
              <a:rPr lang="en-US" sz="1400" b="1" i="1" dirty="0">
                <a:solidFill>
                  <a:schemeClr val="bg1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Cel-unc-86</a:t>
            </a:r>
            <a:r>
              <a:rPr lang="en-US" sz="1400" b="1" dirty="0">
                <a:solidFill>
                  <a:schemeClr val="bg1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 antibody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04347D25-03AD-3C42-832C-939A7E70CF24}"/>
              </a:ext>
            </a:extLst>
          </p:cNvPr>
          <p:cNvSpPr txBox="1">
            <a:spLocks noChangeArrowheads="1"/>
          </p:cNvSpPr>
          <p:nvPr/>
        </p:nvSpPr>
        <p:spPr>
          <a:xfrm>
            <a:off x="4423046" y="5240537"/>
            <a:ext cx="3364230" cy="381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400" b="1" i="1" dirty="0">
                <a:solidFill>
                  <a:schemeClr val="bg1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P. </a:t>
            </a:r>
            <a:r>
              <a:rPr lang="en-US" sz="1400" b="1" i="1" dirty="0" err="1">
                <a:solidFill>
                  <a:schemeClr val="bg1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pacificus</a:t>
            </a:r>
            <a:r>
              <a:rPr lang="en-US" sz="1400" b="1" dirty="0">
                <a:solidFill>
                  <a:schemeClr val="bg1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 w/ </a:t>
            </a:r>
            <a:r>
              <a:rPr lang="en-US" sz="1400" b="1" i="1" dirty="0">
                <a:solidFill>
                  <a:schemeClr val="bg1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Cel-unc-86</a:t>
            </a:r>
            <a:r>
              <a:rPr lang="en-US" sz="1400" b="1" dirty="0">
                <a:solidFill>
                  <a:schemeClr val="bg1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 antibody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E8DC3E2-E48D-5942-9C5C-55CC4CC9941C}"/>
              </a:ext>
            </a:extLst>
          </p:cNvPr>
          <p:cNvGrpSpPr/>
          <p:nvPr/>
        </p:nvGrpSpPr>
        <p:grpSpPr>
          <a:xfrm>
            <a:off x="5725604" y="1428750"/>
            <a:ext cx="1198444" cy="772863"/>
            <a:chOff x="5725604" y="1428750"/>
            <a:chExt cx="1198444" cy="77286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1666AAD-10B5-3C41-AD47-077F3B599403}"/>
                </a:ext>
              </a:extLst>
            </p:cNvPr>
            <p:cNvSpPr/>
            <p:nvPr/>
          </p:nvSpPr>
          <p:spPr>
            <a:xfrm>
              <a:off x="5840730" y="1428750"/>
              <a:ext cx="264431" cy="24003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85769E7-26AD-694F-A556-CED7DA80B516}"/>
                </a:ext>
              </a:extLst>
            </p:cNvPr>
            <p:cNvSpPr/>
            <p:nvPr/>
          </p:nvSpPr>
          <p:spPr>
            <a:xfrm>
              <a:off x="6659617" y="1495193"/>
              <a:ext cx="264431" cy="24003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94D5F57-1CBC-0140-A5A4-3E9C80AAFF6D}"/>
                </a:ext>
              </a:extLst>
            </p:cNvPr>
            <p:cNvSpPr/>
            <p:nvPr/>
          </p:nvSpPr>
          <p:spPr>
            <a:xfrm>
              <a:off x="5725604" y="1961583"/>
              <a:ext cx="264431" cy="24003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8ED1885-6628-6A42-857F-FB39A0B9CA70}"/>
              </a:ext>
            </a:extLst>
          </p:cNvPr>
          <p:cNvGrpSpPr/>
          <p:nvPr/>
        </p:nvGrpSpPr>
        <p:grpSpPr>
          <a:xfrm>
            <a:off x="7735982" y="3667838"/>
            <a:ext cx="981274" cy="1184343"/>
            <a:chOff x="7735982" y="3667838"/>
            <a:chExt cx="981274" cy="1184343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3829932-5356-2941-8DE3-22167F47ECC6}"/>
                </a:ext>
              </a:extLst>
            </p:cNvPr>
            <p:cNvSpPr/>
            <p:nvPr/>
          </p:nvSpPr>
          <p:spPr>
            <a:xfrm>
              <a:off x="7816818" y="3667838"/>
              <a:ext cx="264431" cy="24003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17E497C-1BD3-E048-87BA-734FEC9C3DB3}"/>
                </a:ext>
              </a:extLst>
            </p:cNvPr>
            <p:cNvSpPr/>
            <p:nvPr/>
          </p:nvSpPr>
          <p:spPr>
            <a:xfrm>
              <a:off x="8452825" y="3722851"/>
              <a:ext cx="264431" cy="24003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7FCEA00-04B2-314D-A745-1DEB31686482}"/>
                </a:ext>
              </a:extLst>
            </p:cNvPr>
            <p:cNvSpPr/>
            <p:nvPr/>
          </p:nvSpPr>
          <p:spPr>
            <a:xfrm>
              <a:off x="7735982" y="4612151"/>
              <a:ext cx="264431" cy="24003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032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4F86BF-089F-0842-A039-D99E92DD4194}"/>
              </a:ext>
            </a:extLst>
          </p:cNvPr>
          <p:cNvSpPr txBox="1">
            <a:spLocks noChangeArrowheads="1"/>
          </p:cNvSpPr>
          <p:nvPr/>
        </p:nvSpPr>
        <p:spPr>
          <a:xfrm>
            <a:off x="152399" y="73177"/>
            <a:ext cx="4782207" cy="140967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Serotonergic neurons &amp; </a:t>
            </a:r>
            <a:r>
              <a:rPr lang="en-US" sz="2800" b="1" i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unc-86</a:t>
            </a:r>
            <a:r>
              <a:rPr lang="en-US" sz="28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 in other nematodes</a:t>
            </a:r>
            <a:endParaRPr lang="en-US" sz="2800" b="1" dirty="0">
              <a:latin typeface="Helvetica" pitchFamily="2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4" descr="LatestTree.jpg">
            <a:extLst>
              <a:ext uri="{FF2B5EF4-FFF2-40B4-BE49-F238E27FC236}">
                <a16:creationId xmlns:a16="http://schemas.microsoft.com/office/drawing/2014/main" id="{9924EA95-15BD-A247-970B-6A4C7693D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99945"/>
            <a:ext cx="5380038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A-Ce_head-5htcells.jpg">
            <a:extLst>
              <a:ext uri="{FF2B5EF4-FFF2-40B4-BE49-F238E27FC236}">
                <a16:creationId xmlns:a16="http://schemas.microsoft.com/office/drawing/2014/main" id="{6ABDB7BB-B6C7-4044-987F-878F86F71D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818" y="184388"/>
            <a:ext cx="4136897" cy="208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5500BB9-3625-984E-856F-E197669B3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3849" y="1623186"/>
            <a:ext cx="1874519" cy="210312"/>
          </a:xfrm>
          <a:prstGeom prst="rect">
            <a:avLst/>
          </a:prstGeom>
          <a:solidFill>
            <a:srgbClr val="FF0000">
              <a:alpha val="32156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2pPr>
            <a:lvl3pPr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3pPr>
            <a:lvl4pPr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4pPr>
            <a:lvl5pPr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1800" baseline="0">
              <a:solidFill>
                <a:srgbClr val="FFFFFF"/>
              </a:solidFill>
              <a:latin typeface="Helvetica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CE705C-E020-3C47-8C11-17D1E8518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781170"/>
            <a:ext cx="2103120" cy="210312"/>
          </a:xfrm>
          <a:prstGeom prst="rect">
            <a:avLst/>
          </a:prstGeom>
          <a:solidFill>
            <a:srgbClr val="FF0000">
              <a:alpha val="32156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2pPr>
            <a:lvl3pPr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3pPr>
            <a:lvl4pPr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4pPr>
            <a:lvl5pPr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1800" baseline="0">
              <a:solidFill>
                <a:srgbClr val="FFFFFF"/>
              </a:solidFill>
              <a:latin typeface="Helvetica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028BBD-C235-6045-8840-B2055FBB1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7912" y="2464480"/>
            <a:ext cx="1828800" cy="210312"/>
          </a:xfrm>
          <a:prstGeom prst="rect">
            <a:avLst/>
          </a:prstGeom>
          <a:solidFill>
            <a:srgbClr val="FF0000">
              <a:alpha val="32156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2pPr>
            <a:lvl3pPr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3pPr>
            <a:lvl4pPr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4pPr>
            <a:lvl5pPr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1800" baseline="0">
              <a:solidFill>
                <a:srgbClr val="FFFFFF"/>
              </a:solidFill>
              <a:latin typeface="Helvetica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9BF50F-2A72-D047-9D60-7F3EACCC9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6893" y="5196727"/>
            <a:ext cx="2103120" cy="210312"/>
          </a:xfrm>
          <a:prstGeom prst="rect">
            <a:avLst/>
          </a:prstGeom>
          <a:solidFill>
            <a:srgbClr val="FF0000">
              <a:alpha val="32156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2pPr>
            <a:lvl3pPr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3pPr>
            <a:lvl4pPr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4pPr>
            <a:lvl5pPr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Courier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1800" baseline="0">
              <a:solidFill>
                <a:srgbClr val="FFFFFF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11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BA21D6-069F-AD42-87C9-647D04A7F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016" y="878592"/>
            <a:ext cx="4956216" cy="51768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6BA4023-DE0A-6649-8F66-12F6903ED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1016" y="867016"/>
            <a:ext cx="4956216" cy="51768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98D1C7B-B8D6-ED41-B18D-8BB2602B8C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1016" y="855440"/>
            <a:ext cx="4956216" cy="51768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831F760-1DCA-6048-AA88-D4B029755C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1016" y="890168"/>
            <a:ext cx="4956216" cy="51768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7FF3EBF-F74C-2E4E-AF26-E8A24B9930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1016" y="867015"/>
            <a:ext cx="4956216" cy="517686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0676C14-9B95-8C46-91ED-69B673A0144D}"/>
              </a:ext>
            </a:extLst>
          </p:cNvPr>
          <p:cNvSpPr/>
          <p:nvPr/>
        </p:nvSpPr>
        <p:spPr>
          <a:xfrm>
            <a:off x="2331016" y="2039448"/>
            <a:ext cx="18838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rPr>
              <a:t>Synthesis</a:t>
            </a:r>
            <a:endParaRPr lang="en-US" sz="2800" b="1" dirty="0">
              <a:latin typeface="Helvetica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4BD9AE7-09CE-4C4C-BC68-28DC386C128B}"/>
              </a:ext>
            </a:extLst>
          </p:cNvPr>
          <p:cNvSpPr/>
          <p:nvPr/>
        </p:nvSpPr>
        <p:spPr>
          <a:xfrm>
            <a:off x="1201280" y="3129342"/>
            <a:ext cx="1983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rPr>
              <a:t>Packaging</a:t>
            </a:r>
            <a:endParaRPr lang="en-US" sz="2800" b="1" dirty="0">
              <a:latin typeface="Helvetica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DA8CD8-C9ED-424F-A848-5E89079646B3}"/>
              </a:ext>
            </a:extLst>
          </p:cNvPr>
          <p:cNvSpPr/>
          <p:nvPr/>
        </p:nvSpPr>
        <p:spPr>
          <a:xfrm>
            <a:off x="6276523" y="5331636"/>
            <a:ext cx="1545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rPr>
              <a:t>Release</a:t>
            </a:r>
            <a:endParaRPr lang="en-US" sz="2800" b="1" dirty="0">
              <a:latin typeface="Helvetica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96827E-62CA-0643-A548-93A17ACE36AB}"/>
              </a:ext>
            </a:extLst>
          </p:cNvPr>
          <p:cNvSpPr/>
          <p:nvPr/>
        </p:nvSpPr>
        <p:spPr>
          <a:xfrm>
            <a:off x="1434703" y="6005496"/>
            <a:ext cx="43248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rPr>
              <a:t>‘Re</a:t>
            </a:r>
            <a:r>
              <a:rPr lang="en-US" sz="2800" b="1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rPr>
              <a:t>-uptake’ after release</a:t>
            </a:r>
            <a:endParaRPr lang="en-US" sz="2800" b="1" dirty="0">
              <a:latin typeface="Helvetica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69CDAD2-B012-1A44-8780-059A1BB5501C}"/>
              </a:ext>
            </a:extLst>
          </p:cNvPr>
          <p:cNvSpPr/>
          <p:nvPr/>
        </p:nvSpPr>
        <p:spPr>
          <a:xfrm>
            <a:off x="152538" y="4077073"/>
            <a:ext cx="22829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rPr>
              <a:t>Degradation</a:t>
            </a:r>
            <a:endParaRPr lang="en-US" sz="2800" b="1" dirty="0">
              <a:latin typeface="Helvetica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51D4ABD-A8C8-8D48-BBCD-011F424FF755}"/>
              </a:ext>
            </a:extLst>
          </p:cNvPr>
          <p:cNvSpPr/>
          <p:nvPr/>
        </p:nvSpPr>
        <p:spPr>
          <a:xfrm>
            <a:off x="68831" y="131540"/>
            <a:ext cx="8935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rPr>
              <a:t>Requirements for using a specific neurotransmitter</a:t>
            </a:r>
            <a:endParaRPr lang="en-US" sz="2800" b="1" dirty="0">
              <a:latin typeface="Helvetica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12BB79B-0B45-8244-AB5F-AE7DE03CE920}"/>
              </a:ext>
            </a:extLst>
          </p:cNvPr>
          <p:cNvSpPr/>
          <p:nvPr/>
        </p:nvSpPr>
        <p:spPr>
          <a:xfrm>
            <a:off x="3683621" y="1568406"/>
            <a:ext cx="830577" cy="432487"/>
          </a:xfrm>
          <a:prstGeom prst="rect">
            <a:avLst/>
          </a:prstGeom>
          <a:solidFill>
            <a:schemeClr val="accent6">
              <a:lumMod val="40000"/>
              <a:lumOff val="60000"/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DA6B66C-942F-874F-86B0-00923E5844A0}"/>
              </a:ext>
            </a:extLst>
          </p:cNvPr>
          <p:cNvSpPr/>
          <p:nvPr/>
        </p:nvSpPr>
        <p:spPr>
          <a:xfrm>
            <a:off x="3978547" y="2654475"/>
            <a:ext cx="830577" cy="432487"/>
          </a:xfrm>
          <a:prstGeom prst="rect">
            <a:avLst/>
          </a:prstGeom>
          <a:solidFill>
            <a:schemeClr val="accent6">
              <a:lumMod val="40000"/>
              <a:lumOff val="60000"/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1837BA2-761C-E749-8168-CF45F56A9B91}"/>
              </a:ext>
            </a:extLst>
          </p:cNvPr>
          <p:cNvSpPr/>
          <p:nvPr/>
        </p:nvSpPr>
        <p:spPr>
          <a:xfrm>
            <a:off x="3384288" y="3406096"/>
            <a:ext cx="929963" cy="432487"/>
          </a:xfrm>
          <a:prstGeom prst="rect">
            <a:avLst/>
          </a:prstGeom>
          <a:solidFill>
            <a:schemeClr val="accent6">
              <a:lumMod val="40000"/>
              <a:lumOff val="60000"/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615EECE-4EFF-874A-B782-2916BB191F5B}"/>
              </a:ext>
            </a:extLst>
          </p:cNvPr>
          <p:cNvSpPr/>
          <p:nvPr/>
        </p:nvSpPr>
        <p:spPr>
          <a:xfrm>
            <a:off x="2509677" y="5289672"/>
            <a:ext cx="929963" cy="432487"/>
          </a:xfrm>
          <a:prstGeom prst="rect">
            <a:avLst/>
          </a:prstGeom>
          <a:solidFill>
            <a:schemeClr val="accent6">
              <a:lumMod val="40000"/>
              <a:lumOff val="60000"/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BA8FBF-B6DA-7041-BD7A-F404383CD923}"/>
              </a:ext>
            </a:extLst>
          </p:cNvPr>
          <p:cNvSpPr/>
          <p:nvPr/>
        </p:nvSpPr>
        <p:spPr>
          <a:xfrm>
            <a:off x="2355335" y="4540602"/>
            <a:ext cx="841538" cy="432487"/>
          </a:xfrm>
          <a:prstGeom prst="rect">
            <a:avLst/>
          </a:prstGeom>
          <a:solidFill>
            <a:schemeClr val="accent6">
              <a:lumMod val="40000"/>
              <a:lumOff val="60000"/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0751BBA-9445-124E-ACD1-11732090FF4E}"/>
              </a:ext>
            </a:extLst>
          </p:cNvPr>
          <p:cNvSpPr/>
          <p:nvPr/>
        </p:nvSpPr>
        <p:spPr>
          <a:xfrm>
            <a:off x="2380049" y="3766818"/>
            <a:ext cx="959049" cy="432487"/>
          </a:xfrm>
          <a:prstGeom prst="rect">
            <a:avLst/>
          </a:prstGeom>
          <a:solidFill>
            <a:schemeClr val="accent6">
              <a:lumMod val="40000"/>
              <a:lumOff val="60000"/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1D5F1F6-F82A-2048-971B-D613EA5B2272}"/>
              </a:ext>
            </a:extLst>
          </p:cNvPr>
          <p:cNvSpPr/>
          <p:nvPr/>
        </p:nvSpPr>
        <p:spPr>
          <a:xfrm>
            <a:off x="7280420" y="2703902"/>
            <a:ext cx="1863580" cy="751622"/>
          </a:xfrm>
          <a:prstGeom prst="rect">
            <a:avLst/>
          </a:prstGeom>
          <a:solidFill>
            <a:schemeClr val="accent6">
              <a:lumMod val="40000"/>
              <a:lumOff val="60000"/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Helvetica" pitchFamily="2" charset="0"/>
              </a:rPr>
              <a:t>Serotonergic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Helvetica" pitchFamily="2" charset="0"/>
              </a:rPr>
              <a:t>‘Markers’</a:t>
            </a:r>
          </a:p>
        </p:txBody>
      </p:sp>
    </p:spTree>
    <p:extLst>
      <p:ext uri="{BB962C8B-B14F-4D97-AF65-F5344CB8AC3E}">
        <p14:creationId xmlns:p14="http://schemas.microsoft.com/office/powerpoint/2010/main" val="133738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4" grpId="0"/>
      <p:bldP spid="25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B1DA4FB-24AB-2C45-AF85-D6A49CF2A16E}"/>
              </a:ext>
            </a:extLst>
          </p:cNvPr>
          <p:cNvSpPr/>
          <p:nvPr/>
        </p:nvSpPr>
        <p:spPr>
          <a:xfrm>
            <a:off x="464259" y="1547318"/>
            <a:ext cx="5816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rPr>
              <a:t>All genes required are turned ON</a:t>
            </a:r>
            <a:endParaRPr lang="en-US" sz="2800" b="1" dirty="0">
              <a:latin typeface="Helvetic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C5413D-7F6D-7148-B877-11CC85CB0153}"/>
              </a:ext>
            </a:extLst>
          </p:cNvPr>
          <p:cNvSpPr/>
          <p:nvPr/>
        </p:nvSpPr>
        <p:spPr>
          <a:xfrm>
            <a:off x="591931" y="4363671"/>
            <a:ext cx="4158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rPr>
              <a:t>What turns genes ON? </a:t>
            </a:r>
            <a:endParaRPr lang="en-US" sz="2800" b="1" dirty="0">
              <a:latin typeface="Helvetica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3A6FBE-B4D8-5246-B7BF-3CE7860498B3}"/>
              </a:ext>
            </a:extLst>
          </p:cNvPr>
          <p:cNvSpPr/>
          <p:nvPr/>
        </p:nvSpPr>
        <p:spPr>
          <a:xfrm>
            <a:off x="814355" y="2380265"/>
            <a:ext cx="33778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rPr>
              <a:t>E.g., Serotonergic: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8359D0-A10B-EE49-9DD9-AA167CFBBC8F}"/>
              </a:ext>
            </a:extLst>
          </p:cNvPr>
          <p:cNvSpPr/>
          <p:nvPr/>
        </p:nvSpPr>
        <p:spPr>
          <a:xfrm>
            <a:off x="1376545" y="2961756"/>
            <a:ext cx="6401048" cy="573197"/>
          </a:xfrm>
          <a:prstGeom prst="rect">
            <a:avLst/>
          </a:prstGeom>
          <a:solidFill>
            <a:schemeClr val="accent6">
              <a:lumMod val="40000"/>
              <a:lumOff val="60000"/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Helvetica" pitchFamily="2" charset="0"/>
              </a:rPr>
              <a:t>TPH, DDC, VMAT, SERT, COMT, MAO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4EC46D-8A1F-3447-801F-B402DA897499}"/>
              </a:ext>
            </a:extLst>
          </p:cNvPr>
          <p:cNvSpPr/>
          <p:nvPr/>
        </p:nvSpPr>
        <p:spPr>
          <a:xfrm>
            <a:off x="1444548" y="5096028"/>
            <a:ext cx="3882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rPr>
              <a:t>Transcription factors:</a:t>
            </a:r>
            <a:endParaRPr lang="en-US" sz="2800" b="1" dirty="0">
              <a:latin typeface="Helvetica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2D0ACF-0CDA-0E4A-B361-63DD4A6729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894" r="2178" b="2654"/>
          <a:stretch/>
        </p:blipFill>
        <p:spPr>
          <a:xfrm>
            <a:off x="6326658" y="3567482"/>
            <a:ext cx="2477552" cy="226060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73E3241-0C46-6045-A7FB-30D4ACCDD057}"/>
              </a:ext>
            </a:extLst>
          </p:cNvPr>
          <p:cNvSpPr/>
          <p:nvPr/>
        </p:nvSpPr>
        <p:spPr>
          <a:xfrm>
            <a:off x="464259" y="569726"/>
            <a:ext cx="7455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rPr>
              <a:t>How does a neuron become serotonergic?</a:t>
            </a:r>
            <a:endParaRPr lang="en-US" sz="2800" b="1" dirty="0">
              <a:latin typeface="Helvetica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13EE81-4B93-B341-95B0-51D8301B6B92}"/>
              </a:ext>
            </a:extLst>
          </p:cNvPr>
          <p:cNvSpPr/>
          <p:nvPr/>
        </p:nvSpPr>
        <p:spPr>
          <a:xfrm>
            <a:off x="1486834" y="5828086"/>
            <a:ext cx="69749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rPr>
              <a:t>DNA-binding proteins regulating genes </a:t>
            </a:r>
            <a:endParaRPr lang="en-US" sz="2800" b="1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43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5635BFED-3094-444D-8D80-653F672ED275}"/>
              </a:ext>
            </a:extLst>
          </p:cNvPr>
          <p:cNvSpPr txBox="1">
            <a:spLocks noChangeArrowheads="1"/>
          </p:cNvSpPr>
          <p:nvPr/>
        </p:nvSpPr>
        <p:spPr>
          <a:xfrm>
            <a:off x="130175" y="307054"/>
            <a:ext cx="8839200" cy="762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i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C. elegans </a:t>
            </a:r>
            <a:r>
              <a:rPr lang="en-US" sz="26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has yielded important insights in Biology</a:t>
            </a:r>
            <a:endParaRPr lang="en-US" sz="2600" b="1" dirty="0">
              <a:latin typeface="Helvetica" pitchFamily="2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A01261-C370-F049-9CDD-64E7BA4CC20A}"/>
              </a:ext>
            </a:extLst>
          </p:cNvPr>
          <p:cNvSpPr txBox="1">
            <a:spLocks noChangeArrowheads="1"/>
          </p:cNvSpPr>
          <p:nvPr/>
        </p:nvSpPr>
        <p:spPr>
          <a:xfrm>
            <a:off x="130175" y="1069054"/>
            <a:ext cx="8839200" cy="6238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including neuronal specification</a:t>
            </a:r>
            <a:endParaRPr lang="en-US" sz="2600" b="1" dirty="0">
              <a:latin typeface="Helvetica" pitchFamily="2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5A2338E-D317-0D4F-8E33-7A5B51563309}"/>
              </a:ext>
            </a:extLst>
          </p:cNvPr>
          <p:cNvSpPr txBox="1">
            <a:spLocks noChangeArrowheads="1"/>
          </p:cNvSpPr>
          <p:nvPr/>
        </p:nvSpPr>
        <p:spPr>
          <a:xfrm>
            <a:off x="531339" y="2510680"/>
            <a:ext cx="8303742" cy="6238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4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Transcription factors bind DNA in genes, turn them ON </a:t>
            </a:r>
            <a:endParaRPr lang="en-US" sz="2400" b="1" dirty="0">
              <a:latin typeface="Helvetica" pitchFamily="2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34F7B5-1AD1-7048-A9E0-A011DA9F7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75" y="3247968"/>
            <a:ext cx="7557763" cy="19048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40434F6-91AE-C34A-B270-90AB9192136F}"/>
              </a:ext>
            </a:extLst>
          </p:cNvPr>
          <p:cNvSpPr/>
          <p:nvPr/>
        </p:nvSpPr>
        <p:spPr>
          <a:xfrm>
            <a:off x="4625012" y="3540899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Promoter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C41CEC-44C1-A84A-8394-81FF466735C9}"/>
              </a:ext>
            </a:extLst>
          </p:cNvPr>
          <p:cNvSpPr/>
          <p:nvPr/>
        </p:nvSpPr>
        <p:spPr>
          <a:xfrm>
            <a:off x="4789767" y="4820508"/>
            <a:ext cx="2569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Protein coding region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D9E5B8-19D7-C14C-855B-54F5B21F17B3}"/>
              </a:ext>
            </a:extLst>
          </p:cNvPr>
          <p:cNvSpPr/>
          <p:nvPr/>
        </p:nvSpPr>
        <p:spPr>
          <a:xfrm>
            <a:off x="2124831" y="4801973"/>
            <a:ext cx="195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TF binding sites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583043-53D3-8E41-A65F-6BCC23EB5CAB}"/>
              </a:ext>
            </a:extLst>
          </p:cNvPr>
          <p:cNvSpPr/>
          <p:nvPr/>
        </p:nvSpPr>
        <p:spPr>
          <a:xfrm>
            <a:off x="1900798" y="3310231"/>
            <a:ext cx="2480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Transcription factors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0E2346-1ACC-884C-BB11-27DC0C416C55}"/>
              </a:ext>
            </a:extLst>
          </p:cNvPr>
          <p:cNvSpPr/>
          <p:nvPr/>
        </p:nvSpPr>
        <p:spPr>
          <a:xfrm>
            <a:off x="6991066" y="3813946"/>
            <a:ext cx="1255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modified from </a:t>
            </a:r>
          </a:p>
          <a:p>
            <a:r>
              <a:rPr lang="en-US" sz="12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Hobert, 2016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4277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4209FB4-9BF4-FC41-BC8A-BE3A777FE66E}"/>
              </a:ext>
            </a:extLst>
          </p:cNvPr>
          <p:cNvSpPr txBox="1">
            <a:spLocks noChangeArrowheads="1"/>
          </p:cNvSpPr>
          <p:nvPr/>
        </p:nvSpPr>
        <p:spPr>
          <a:xfrm>
            <a:off x="142532" y="146413"/>
            <a:ext cx="8839200" cy="762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Some TFs act as “Terminal Selectors”</a:t>
            </a:r>
            <a:endParaRPr lang="en-US" sz="2800" b="1" dirty="0">
              <a:latin typeface="Helvetica" pitchFamily="2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75ADF6-15C1-4640-93DF-87D456739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388" y="936593"/>
            <a:ext cx="6681401" cy="4770815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40D57D85-E0C9-AB48-A0D7-21DC41C34BCC}"/>
              </a:ext>
            </a:extLst>
          </p:cNvPr>
          <p:cNvSpPr txBox="1">
            <a:spLocks noChangeArrowheads="1"/>
          </p:cNvSpPr>
          <p:nvPr/>
        </p:nvSpPr>
        <p:spPr>
          <a:xfrm>
            <a:off x="770495" y="5710874"/>
            <a:ext cx="7883612" cy="67756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4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One TF (or pair) turns on all genes for a neuron type</a:t>
            </a:r>
            <a:endParaRPr lang="en-US" sz="2400" b="1" dirty="0">
              <a:latin typeface="Helvetica" pitchFamily="2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93CA0D-A9FB-D248-82C2-E4AD8F16C4CA}"/>
              </a:ext>
            </a:extLst>
          </p:cNvPr>
          <p:cNvSpPr/>
          <p:nvPr/>
        </p:nvSpPr>
        <p:spPr>
          <a:xfrm>
            <a:off x="1360447" y="1081141"/>
            <a:ext cx="1255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modified from </a:t>
            </a:r>
          </a:p>
          <a:p>
            <a:r>
              <a:rPr lang="en-US" sz="12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Hobert, 2016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31435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4209FB4-9BF4-FC41-BC8A-BE3A777FE66E}"/>
              </a:ext>
            </a:extLst>
          </p:cNvPr>
          <p:cNvSpPr txBox="1">
            <a:spLocks noChangeArrowheads="1"/>
          </p:cNvSpPr>
          <p:nvPr/>
        </p:nvSpPr>
        <p:spPr>
          <a:xfrm>
            <a:off x="770494" y="146413"/>
            <a:ext cx="8211237" cy="762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8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Roles of Terminal Selectors</a:t>
            </a:r>
            <a:endParaRPr lang="en-US" sz="2800" b="1" dirty="0">
              <a:latin typeface="Helvetica" pitchFamily="2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0D57D85-E0C9-AB48-A0D7-21DC41C34BCC}"/>
              </a:ext>
            </a:extLst>
          </p:cNvPr>
          <p:cNvSpPr txBox="1">
            <a:spLocks noChangeArrowheads="1"/>
          </p:cNvSpPr>
          <p:nvPr/>
        </p:nvSpPr>
        <p:spPr>
          <a:xfrm>
            <a:off x="624469" y="1031074"/>
            <a:ext cx="8357262" cy="94268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4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1. </a:t>
            </a:r>
            <a:r>
              <a:rPr lang="en-US" sz="2400" b="1" i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Trigger</a:t>
            </a:r>
            <a:r>
              <a:rPr lang="en-US" sz="24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 differentiation into specific neuron type </a:t>
            </a:r>
          </a:p>
          <a:p>
            <a:pPr algn="l">
              <a:defRPr/>
            </a:pPr>
            <a:r>
              <a:rPr lang="en-US" sz="24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        (by turning ON many genes during development)</a:t>
            </a:r>
            <a:endParaRPr lang="en-US" sz="2400" b="1" dirty="0">
              <a:latin typeface="Helvetica" pitchFamily="2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081FACC-3749-C141-BA2E-FBF05366254D}"/>
              </a:ext>
            </a:extLst>
          </p:cNvPr>
          <p:cNvSpPr txBox="1">
            <a:spLocks noChangeArrowheads="1"/>
          </p:cNvSpPr>
          <p:nvPr/>
        </p:nvSpPr>
        <p:spPr>
          <a:xfrm>
            <a:off x="630295" y="2064420"/>
            <a:ext cx="8351436" cy="94268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4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2. </a:t>
            </a:r>
            <a:r>
              <a:rPr lang="en-US" sz="2400" b="1" i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Maintain</a:t>
            </a:r>
            <a:r>
              <a:rPr lang="en-US" sz="24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 specific neuronal identity</a:t>
            </a:r>
          </a:p>
          <a:p>
            <a:pPr algn="l">
              <a:defRPr/>
            </a:pPr>
            <a:r>
              <a:rPr lang="en-US" sz="24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        (required continuously to keep genes ON)</a:t>
            </a:r>
            <a:endParaRPr lang="en-US" sz="2400" b="1" dirty="0">
              <a:latin typeface="Helvetica" pitchFamily="2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6BA478-E06A-9748-9F22-BCAAE695F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058" y="3291966"/>
            <a:ext cx="4585272" cy="32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15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4F86BF-089F-0842-A039-D99E92DD4194}"/>
              </a:ext>
            </a:extLst>
          </p:cNvPr>
          <p:cNvSpPr txBox="1">
            <a:spLocks noChangeArrowheads="1"/>
          </p:cNvSpPr>
          <p:nvPr/>
        </p:nvSpPr>
        <p:spPr>
          <a:xfrm>
            <a:off x="-66907" y="146412"/>
            <a:ext cx="9244360" cy="141053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7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Terminal Selectors can control </a:t>
            </a:r>
            <a:r>
              <a:rPr lang="en-US" sz="2700" b="1" i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many</a:t>
            </a:r>
            <a:r>
              <a:rPr lang="en-US" sz="27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 neuron features</a:t>
            </a:r>
            <a:endParaRPr lang="en-US" sz="2700" b="1" dirty="0">
              <a:latin typeface="Helvetica" pitchFamily="2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9AC30D8-CAAD-2D43-83AA-85B31AD5691D}"/>
              </a:ext>
            </a:extLst>
          </p:cNvPr>
          <p:cNvSpPr txBox="1">
            <a:spLocks noChangeArrowheads="1"/>
          </p:cNvSpPr>
          <p:nvPr/>
        </p:nvSpPr>
        <p:spPr>
          <a:xfrm>
            <a:off x="493858" y="5000338"/>
            <a:ext cx="8413659" cy="72919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4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Example: C. elegans </a:t>
            </a:r>
            <a:r>
              <a:rPr lang="en-US" sz="2400" b="1" i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unc-3</a:t>
            </a:r>
            <a:r>
              <a:rPr lang="en-US" sz="24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 gene – specifies cholinergic</a:t>
            </a:r>
          </a:p>
          <a:p>
            <a:pPr algn="l">
              <a:defRPr/>
            </a:pPr>
            <a:r>
              <a:rPr lang="en-US" sz="24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     motor neurons but not just neurotransmitter type</a:t>
            </a:r>
            <a:endParaRPr lang="en-US" sz="2400" b="1" dirty="0">
              <a:latin typeface="Helvetica" pitchFamily="2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1FBE6A-DF83-9A44-8419-CA89A419A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08" y="2071831"/>
            <a:ext cx="8954429" cy="231676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6EB6D38-D582-DC4A-BA5A-2D8309A2ADAF}"/>
              </a:ext>
            </a:extLst>
          </p:cNvPr>
          <p:cNvSpPr/>
          <p:nvPr/>
        </p:nvSpPr>
        <p:spPr>
          <a:xfrm>
            <a:off x="89208" y="4080536"/>
            <a:ext cx="1106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Hobert, 2016</a:t>
            </a:r>
            <a:endParaRPr lang="en-US" sz="12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2A78617-3920-F14B-A1B8-CF1A5915D38F}"/>
              </a:ext>
            </a:extLst>
          </p:cNvPr>
          <p:cNvSpPr txBox="1">
            <a:spLocks noChangeArrowheads="1"/>
          </p:cNvSpPr>
          <p:nvPr/>
        </p:nvSpPr>
        <p:spPr>
          <a:xfrm>
            <a:off x="1344280" y="1140053"/>
            <a:ext cx="8145127" cy="72919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4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i.e., not just neurotransmitter type</a:t>
            </a:r>
            <a:endParaRPr lang="en-US" sz="2400" b="1" dirty="0">
              <a:latin typeface="Helvetica" pitchFamily="2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571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AE53433-1454-DA4B-9B4C-EA1DBD767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3" y="2401333"/>
            <a:ext cx="9144000" cy="425812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34F86BF-089F-0842-A039-D99E92DD4194}"/>
              </a:ext>
            </a:extLst>
          </p:cNvPr>
          <p:cNvSpPr txBox="1">
            <a:spLocks noChangeArrowheads="1"/>
          </p:cNvSpPr>
          <p:nvPr/>
        </p:nvSpPr>
        <p:spPr>
          <a:xfrm>
            <a:off x="-66907" y="12600"/>
            <a:ext cx="9244360" cy="141053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7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Terminal Selectors can control </a:t>
            </a:r>
            <a:r>
              <a:rPr lang="en-US" sz="2700" b="1" i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many</a:t>
            </a:r>
            <a:r>
              <a:rPr lang="en-US" sz="27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 neuron features</a:t>
            </a:r>
            <a:endParaRPr lang="en-US" sz="2700" b="1" dirty="0">
              <a:latin typeface="Helvetica" pitchFamily="2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9AC30D8-CAAD-2D43-83AA-85B31AD5691D}"/>
              </a:ext>
            </a:extLst>
          </p:cNvPr>
          <p:cNvSpPr txBox="1">
            <a:spLocks noChangeArrowheads="1"/>
          </p:cNvSpPr>
          <p:nvPr/>
        </p:nvSpPr>
        <p:spPr>
          <a:xfrm>
            <a:off x="1339828" y="981431"/>
            <a:ext cx="7644152" cy="170019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4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Unc-3 terminal selector: </a:t>
            </a:r>
          </a:p>
          <a:p>
            <a:pPr algn="l">
              <a:defRPr/>
            </a:pPr>
            <a:r>
              <a:rPr lang="en-US" sz="24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     specifies cholinergic motor neurons fully</a:t>
            </a:r>
          </a:p>
          <a:p>
            <a:pPr algn="l">
              <a:defRPr/>
            </a:pPr>
            <a:r>
              <a:rPr lang="en-US" sz="24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           </a:t>
            </a:r>
            <a:endParaRPr lang="en-US" sz="2400" b="1" dirty="0">
              <a:latin typeface="Helvetica" pitchFamily="2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5A871EA-23AC-364D-837F-06B4D91EADB9}"/>
              </a:ext>
            </a:extLst>
          </p:cNvPr>
          <p:cNvSpPr txBox="1">
            <a:spLocks noChangeArrowheads="1"/>
          </p:cNvSpPr>
          <p:nvPr/>
        </p:nvSpPr>
        <p:spPr>
          <a:xfrm>
            <a:off x="1434376" y="4664207"/>
            <a:ext cx="6241794" cy="67756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2400" b="1" dirty="0">
              <a:latin typeface="Helvetica" pitchFamily="2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EB6D38-D582-DC4A-BA5A-2D8309A2ADAF}"/>
              </a:ext>
            </a:extLst>
          </p:cNvPr>
          <p:cNvSpPr/>
          <p:nvPr/>
        </p:nvSpPr>
        <p:spPr>
          <a:xfrm>
            <a:off x="77321" y="6360156"/>
            <a:ext cx="1106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Hobert, 2016</a:t>
            </a:r>
            <a:endParaRPr lang="en-US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1D0AF0-281C-D149-AEFF-5858C6276EE0}"/>
              </a:ext>
            </a:extLst>
          </p:cNvPr>
          <p:cNvSpPr/>
          <p:nvPr/>
        </p:nvSpPr>
        <p:spPr>
          <a:xfrm>
            <a:off x="4291860" y="3128720"/>
            <a:ext cx="34868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Unc-3 binding site – found in all genes below</a:t>
            </a:r>
            <a:endParaRPr lang="en-US" sz="1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288821-892E-CF4B-BE6E-F0D3A2A49D3E}"/>
              </a:ext>
            </a:extLst>
          </p:cNvPr>
          <p:cNvSpPr/>
          <p:nvPr/>
        </p:nvSpPr>
        <p:spPr>
          <a:xfrm>
            <a:off x="4367778" y="2484284"/>
            <a:ext cx="43412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Helvetica" pitchFamily="2" charset="0"/>
                <a:ea typeface="ＭＳ Ｐゴシック" charset="-128"/>
                <a:cs typeface="ＭＳ Ｐゴシック" charset="-128"/>
              </a:rPr>
              <a:t>Unc-3 turns ON at least 47 genes !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50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3851</TotalTime>
  <Words>831</Words>
  <Application>Microsoft Macintosh PowerPoint</Application>
  <PresentationFormat>On-screen Show (4:3)</PresentationFormat>
  <Paragraphs>239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ＭＳ Ｐゴシック</vt:lpstr>
      <vt:lpstr>Arial</vt:lpstr>
      <vt:lpstr>Calibri</vt:lpstr>
      <vt:lpstr>Chalkboard</vt:lpstr>
      <vt:lpstr>Courier</vt:lpstr>
      <vt:lpstr>Helvetica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Dept. of Biology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Evolution of Nerve Cell Specification</dc:title>
  <dc:creator>Curtis Loer</dc:creator>
  <cp:lastModifiedBy>Microsoft Office User</cp:lastModifiedBy>
  <cp:revision>143</cp:revision>
  <dcterms:created xsi:type="dcterms:W3CDTF">2019-09-16T17:16:06Z</dcterms:created>
  <dcterms:modified xsi:type="dcterms:W3CDTF">2019-12-09T21:39:24Z</dcterms:modified>
</cp:coreProperties>
</file>